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5" r:id="rId2"/>
    <p:sldMasterId id="2147483648" r:id="rId3"/>
  </p:sldMasterIdLst>
  <p:notesMasterIdLst>
    <p:notesMasterId r:id="rId25"/>
  </p:notesMasterIdLst>
  <p:handoutMasterIdLst>
    <p:handoutMasterId r:id="rId26"/>
  </p:handoutMasterIdLst>
  <p:sldIdLst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92" autoAdjust="0"/>
  </p:normalViewPr>
  <p:slideViewPr>
    <p:cSldViewPr snapToGrid="0" snapToObjects="1">
      <p:cViewPr>
        <p:scale>
          <a:sx n="110" d="100"/>
          <a:sy n="110" d="100"/>
        </p:scale>
        <p:origin x="-7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652E73-6302-42C1-BA54-7918924F6FA1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72AE36-974A-47ED-8BDD-9FE1A320E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28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BFDD9-952C-AF47-B27B-A44FBE047C6C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64973-4B31-3146-B7D5-440C4AF9D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87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79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197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292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665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451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092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182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598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3582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21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72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612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68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68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6522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173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1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47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3092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342D70-0E76-4132-B0C1-B5B26B4E4498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5F2C0E-8C54-4C5B-939E-7D54CD9E7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6C50C6-6BB6-463B-8AF6-8A345E365291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46FA81-C97F-4CF1-B506-449FD7D4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DC89DF0-BBBB-46A5-9BDD-C4C2A91E55A4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406AEE-9BFC-4F59-97D6-1D3EED4F1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F7C722-BB14-4B60-ABCA-D8F7EB96910D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B53230-3812-4D23-B54C-4F85649AF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B658A2-FFEF-459D-A270-BC494B77F137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C928C0-8A61-49E8-9C22-4ACB6DF26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B51D50-4752-4CA7-B1B1-AA87A48F9CF9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F9F8E6-7D01-4DCA-A150-7E539F17A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F5D6F9-1BF7-477B-9BD7-D71C2B147780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E98647-9E8E-4BD9-B7DB-CC08A962B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599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168547-34C5-47DC-BD53-01B891C3F1ED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E1ECE-CE01-41DF-8DD8-6A4D56BA0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838EFA-FF2B-4217-8A22-17C1479ABC95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004DB41-96C1-499B-849E-3EBE3288B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747DFB-9BC1-4A11-B349-8B18FECD9AFD}" type="datetimeFigureOut">
              <a:rPr lang="en-US"/>
              <a:pPr>
                <a:defRPr/>
              </a:pPr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D3E5C7-06CA-4C07-A7A0-5177726E2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78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0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13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50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88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85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45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FFA64-CDCB-614D-9E9B-004CC1122DA7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C6463-5A37-A342-9DAE-B6D67C877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6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5" y="0"/>
            <a:ext cx="913551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83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d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df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5.pdf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82397" y="4610114"/>
            <a:ext cx="215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Email </a:t>
            </a:r>
            <a:r>
              <a:rPr lang="en-US" sz="1600" dirty="0" smtClean="0">
                <a:solidFill>
                  <a:schemeClr val="accent6"/>
                </a:solidFill>
                <a:latin typeface="Helvetica Neue Light"/>
                <a:cs typeface="Helvetica Neue Light"/>
              </a:rPr>
              <a:t>Without</a:t>
            </a:r>
            <a:r>
              <a:rPr lang="en-US" sz="16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 Limits</a:t>
            </a:r>
            <a:endParaRPr lang="en-US" sz="160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095551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tx2"/>
                </a:solidFill>
                <a:latin typeface="Helvetica Neue"/>
                <a:cs typeface="Proxima"/>
              </a:rPr>
              <a:t>Keynote: The Latest Trends </a:t>
            </a:r>
          </a:p>
          <a:p>
            <a:pPr algn="ctr"/>
            <a:r>
              <a:rPr lang="en-US" sz="3600" b="1" i="1" dirty="0" smtClean="0">
                <a:solidFill>
                  <a:schemeClr val="tx2"/>
                </a:solidFill>
                <a:latin typeface="Helvetica Neue"/>
                <a:cs typeface="Proxima"/>
              </a:rPr>
              <a:t>in Cloud Computing Solutions for the Audio/Video (A/V) Ecosystem</a:t>
            </a:r>
            <a:endParaRPr lang="en-US" sz="3600" b="1" i="1" dirty="0">
              <a:solidFill>
                <a:schemeClr val="tx2"/>
              </a:solidFill>
              <a:latin typeface="Helvetica Neue"/>
              <a:cs typeface="Proxi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0345" y="3348696"/>
            <a:ext cx="3228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Helvetica Neue Light"/>
                <a:cs typeface="Helvetica Neue Light"/>
              </a:rPr>
              <a:t>Bill Kallman, CEO Scayl  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Users\franks\Desktop\Dropbox\Scayl GUI design\Logo\Official Scayl Logo\Scay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6151" y="3810723"/>
            <a:ext cx="2692400" cy="1137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626" y="456765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kern="0" spc="100" dirty="0" smtClean="0">
                <a:solidFill>
                  <a:srgbClr val="FF9900"/>
                </a:solidFill>
                <a:latin typeface="Helvetica Neue"/>
                <a:cs typeface="Proxima"/>
              </a:rPr>
              <a:t>File Delivery </a:t>
            </a:r>
            <a:r>
              <a:rPr lang="en-US" sz="55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Future</a:t>
            </a:r>
            <a:endParaRPr lang="en-US" sz="5500" kern="0" spc="100" dirty="0" smtClean="0">
              <a:solidFill>
                <a:schemeClr val="tx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528" y="1423361"/>
            <a:ext cx="3505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Bef>
                <a:spcPts val="1200"/>
              </a:spcBef>
            </a:pPr>
            <a:r>
              <a:rPr lang="en-US" sz="26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Today:</a:t>
            </a:r>
          </a:p>
          <a:p>
            <a:pPr algn="ctr">
              <a:lnSpc>
                <a:spcPts val="3300"/>
              </a:lnSpc>
              <a:spcBef>
                <a:spcPts val="1200"/>
              </a:spcBef>
            </a:pPr>
            <a:r>
              <a:rPr lang="en-US" sz="26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Video streams</a:t>
            </a:r>
          </a:p>
          <a:p>
            <a:pPr algn="ctr">
              <a:lnSpc>
                <a:spcPts val="3300"/>
              </a:lnSpc>
              <a:spcBef>
                <a:spcPts val="1200"/>
              </a:spcBef>
            </a:pPr>
            <a:r>
              <a:rPr lang="en-US" sz="26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Mailed out </a:t>
            </a:r>
            <a:r>
              <a:rPr lang="en-US" sz="2600" b="1" kern="0" spc="80" dirty="0" smtClean="0">
                <a:solidFill>
                  <a:schemeClr val="bg1"/>
                </a:solidFill>
                <a:latin typeface="Helvetica Neue"/>
                <a:cs typeface="Helvetica Neue"/>
              </a:rPr>
              <a:t/>
            </a:r>
            <a:br>
              <a:rPr lang="en-US" sz="2600" b="1" kern="0" spc="80" dirty="0" smtClean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en-US" sz="2600" b="1" kern="0" spc="80" dirty="0" smtClean="0">
                <a:solidFill>
                  <a:schemeClr val="bg1"/>
                </a:solidFill>
                <a:latin typeface="Helvetica Neue"/>
                <a:cs typeface="Helvetica Neue"/>
              </a:rPr>
              <a:t>rental/kiosk</a:t>
            </a:r>
            <a:endParaRPr lang="en-US" sz="2600" kern="0" spc="80" dirty="0">
              <a:solidFill>
                <a:schemeClr val="bg1"/>
              </a:solidFill>
              <a:latin typeface="Helvetica Neue UltraLight"/>
              <a:cs typeface="Proxi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1344417"/>
            <a:ext cx="35052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Bef>
                <a:spcPts val="1200"/>
              </a:spcBef>
            </a:pPr>
            <a:r>
              <a:rPr lang="en-US" sz="26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Tomorrow:</a:t>
            </a:r>
          </a:p>
          <a:p>
            <a:pPr algn="ctr">
              <a:lnSpc>
                <a:spcPts val="3300"/>
              </a:lnSpc>
              <a:spcBef>
                <a:spcPts val="1200"/>
              </a:spcBef>
            </a:pPr>
            <a:r>
              <a:rPr lang="en-US" sz="26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Secure electronic file delivery</a:t>
            </a:r>
            <a:endParaRPr lang="en-US" sz="2600" kern="0" spc="80" dirty="0">
              <a:solidFill>
                <a:schemeClr val="tx2"/>
              </a:solidFill>
              <a:latin typeface="Helvetica Neue UltraLight"/>
              <a:cs typeface="Proxim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508797" y="3028155"/>
            <a:ext cx="2514601" cy="158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0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946" y="2827015"/>
            <a:ext cx="2143670" cy="2120999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3" name="Picture 12" descr="10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09" y="3314808"/>
            <a:ext cx="2244306" cy="853081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6" name="Rectangle 15"/>
          <p:cNvSpPr/>
          <p:nvPr/>
        </p:nvSpPr>
        <p:spPr>
          <a:xfrm>
            <a:off x="7740352" y="4948014"/>
            <a:ext cx="14115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1" name="Picture 10" descr="15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616" y="3433169"/>
            <a:ext cx="915413" cy="853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52" y="430887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Today’s </a:t>
            </a:r>
            <a:r>
              <a:rPr lang="en-US" sz="5500" b="1" kern="0" spc="100" dirty="0" smtClean="0">
                <a:solidFill>
                  <a:schemeClr val="accent6"/>
                </a:solidFill>
                <a:latin typeface="Helvetica Neue"/>
                <a:cs typeface="Proxima"/>
              </a:rPr>
              <a:t>Limits</a:t>
            </a:r>
            <a:endParaRPr lang="en-US" sz="5500" kern="0" spc="100" dirty="0" smtClean="0">
              <a:solidFill>
                <a:schemeClr val="accent6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67155" y="1945669"/>
            <a:ext cx="5029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5900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Limited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10-25 Mb typically</a:t>
            </a:r>
            <a:r>
              <a:rPr lang="en-US" sz="26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/>
            </a:r>
            <a:br>
              <a:rPr lang="en-US" sz="26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</a:br>
            <a:endParaRPr lang="en-US" sz="2600" kern="0" spc="80" dirty="0" smtClean="0">
              <a:solidFill>
                <a:schemeClr val="tx2"/>
              </a:solidFill>
              <a:latin typeface="Helvetica Neue Light"/>
              <a:cs typeface="Helvetica Neue Light"/>
            </a:endParaRPr>
          </a:p>
          <a:p>
            <a:pPr>
              <a:lnSpc>
                <a:spcPts val="2000"/>
              </a:lnSpc>
              <a:spcBef>
                <a:spcPts val="1200"/>
              </a:spcBef>
            </a:pPr>
            <a:endParaRPr lang="en-US" sz="2600" kern="0" spc="80" dirty="0" smtClean="0">
              <a:solidFill>
                <a:schemeClr val="tx2"/>
              </a:solidFill>
              <a:latin typeface="Helvetica Neue UltraLight"/>
              <a:cs typeface="Helvetica Neue UltraLight"/>
            </a:endParaRP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5900" kern="0" spc="80" dirty="0" smtClean="0">
                <a:solidFill>
                  <a:schemeClr val="tx2"/>
                </a:solidFill>
                <a:latin typeface="Helvetica Neue UltraLight"/>
                <a:cs typeface="Helvetica Neue UltraLight"/>
              </a:rPr>
              <a:t>Long Waits</a:t>
            </a:r>
            <a:endParaRPr lang="en-US" sz="5900" b="1" kern="0" spc="80" dirty="0" smtClean="0">
              <a:solidFill>
                <a:schemeClr val="tx2"/>
              </a:solidFill>
              <a:latin typeface="Helvetica Neue"/>
              <a:cs typeface="Helvetica Neue"/>
            </a:endParaRP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12-20 min for 200 Mb upload</a:t>
            </a:r>
            <a:endParaRPr lang="en-US" sz="2000" kern="0" spc="8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9" name="Picture 8" descr="11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40" y="2857500"/>
            <a:ext cx="2088761" cy="1334938"/>
          </a:xfrm>
          <a:prstGeom prst="rect">
            <a:avLst/>
          </a:prstGeom>
        </p:spPr>
      </p:pic>
      <p:pic>
        <p:nvPicPr>
          <p:cNvPr id="11" name="Picture 10" descr="11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99987"/>
            <a:ext cx="2009955" cy="1200363"/>
          </a:xfrm>
          <a:prstGeom prst="rect">
            <a:avLst/>
          </a:prstGeom>
        </p:spPr>
      </p:pic>
      <p:pic>
        <p:nvPicPr>
          <p:cNvPr id="12" name="Picture 11" descr="11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390" y="1507772"/>
            <a:ext cx="1514799" cy="87579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0" name="Rectangle 9"/>
          <p:cNvSpPr/>
          <p:nvPr/>
        </p:nvSpPr>
        <p:spPr>
          <a:xfrm>
            <a:off x="7740352" y="4948014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3" name="Picture 12" descr="11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390" y="2857500"/>
            <a:ext cx="1514799" cy="875794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27602"/>
            <a:ext cx="9151912" cy="385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74766" y="465829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kern="0" spc="100" dirty="0" smtClean="0">
                <a:solidFill>
                  <a:schemeClr val="accent6"/>
                </a:solidFill>
                <a:latin typeface="Helvetica Neue"/>
                <a:cs typeface="Proxima"/>
              </a:rPr>
              <a:t>Scayl </a:t>
            </a:r>
            <a:r>
              <a:rPr lang="en-US" sz="54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Email Without Limits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672" y="1975449"/>
            <a:ext cx="6711351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  <a:spcBef>
                <a:spcPts val="1200"/>
              </a:spcBef>
            </a:pPr>
            <a:r>
              <a:rPr lang="en-US" sz="3000" b="1" kern="0" spc="100" dirty="0" smtClean="0">
                <a:solidFill>
                  <a:schemeClr val="bg1"/>
                </a:solidFill>
                <a:latin typeface="Helvetica Neue"/>
                <a:cs typeface="Helvetica Neue"/>
              </a:rPr>
              <a:t>1. </a:t>
            </a:r>
            <a:r>
              <a:rPr lang="en-US" sz="3000" kern="0" spc="1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Speed &amp; Ease Of Use</a:t>
            </a:r>
          </a:p>
          <a:p>
            <a:pPr>
              <a:lnSpc>
                <a:spcPts val="4300"/>
              </a:lnSpc>
              <a:spcBef>
                <a:spcPts val="1200"/>
              </a:spcBef>
            </a:pPr>
            <a:r>
              <a:rPr lang="en-US" sz="3000" b="1" kern="0" spc="100" dirty="0" smtClean="0">
                <a:solidFill>
                  <a:schemeClr val="bg1"/>
                </a:solidFill>
                <a:latin typeface="Helvetica Neue"/>
                <a:cs typeface="Helvetica Neue"/>
              </a:rPr>
              <a:t>2. </a:t>
            </a:r>
            <a:r>
              <a:rPr lang="en-US" sz="3000" kern="0" spc="1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Privacy and Security</a:t>
            </a:r>
          </a:p>
          <a:p>
            <a:pPr>
              <a:lnSpc>
                <a:spcPts val="4300"/>
              </a:lnSpc>
              <a:spcBef>
                <a:spcPts val="1200"/>
              </a:spcBef>
            </a:pPr>
            <a:r>
              <a:rPr lang="en-US" sz="3000" b="1" kern="0" spc="100" dirty="0" smtClean="0">
                <a:solidFill>
                  <a:schemeClr val="bg1"/>
                </a:solidFill>
                <a:latin typeface="Helvetica Neue"/>
                <a:cs typeface="Helvetica Neue"/>
              </a:rPr>
              <a:t>3. </a:t>
            </a:r>
            <a:r>
              <a:rPr lang="en-US" sz="3000" kern="0" spc="1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High Quality Media – Low Cost </a:t>
            </a:r>
            <a:endParaRPr lang="en-US" sz="3000" kern="0" spc="1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0352" y="4948014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prstClr val="white"/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4741" y="4610114"/>
            <a:ext cx="215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Email Without Limits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0" name="Picture 2" descr="C:\Users\franks\Desktop\Dropbox\Scayl GUI design\Logo\Official Scayl Logo\Scay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0061" y="3871105"/>
            <a:ext cx="2692400" cy="1137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27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824620" y="1244724"/>
            <a:ext cx="3629267" cy="315582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826" y="505738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1. Speed &amp; Ease of 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8880" y="1621766"/>
            <a:ext cx="2978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  <a:t>What if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  <a:t>Hybridizing</a:t>
            </a:r>
            <a:b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  <a:t> the cloud could </a:t>
            </a:r>
            <a:b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  <a:t>reinvent the </a:t>
            </a:r>
            <a:b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  <a:t>world’s oldest killer app?</a:t>
            </a:r>
            <a:endParaRPr lang="en-US" sz="2400" dirty="0" smtClean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9" name="Picture 8" descr="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15" y="1367512"/>
            <a:ext cx="3532583" cy="32099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40352" y="4948014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63374" y="1936765"/>
            <a:ext cx="2005880" cy="1814634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63374" y="1597009"/>
            <a:ext cx="2005880" cy="339756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21654" y="2424735"/>
            <a:ext cx="2005880" cy="132666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21654" y="1597010"/>
            <a:ext cx="2005880" cy="82772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34874" y="3666542"/>
            <a:ext cx="4343400" cy="504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1600" kern="0" spc="100" dirty="0" err="1" smtClean="0">
                <a:solidFill>
                  <a:schemeClr val="tx2"/>
                </a:solidFill>
                <a:latin typeface="Helvetica Neue Light"/>
                <a:cs typeface="Helvetica Neue Light"/>
              </a:rPr>
              <a:t>Ipsos</a:t>
            </a:r>
            <a:r>
              <a:rPr lang="en-US" sz="16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 2012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078966"/>
            <a:ext cx="441960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en-US" sz="10500" b="1" kern="0" spc="-260" dirty="0" smtClean="0">
                <a:solidFill>
                  <a:srgbClr val="FF9900"/>
                </a:solidFill>
                <a:latin typeface="Helvetica Neue"/>
                <a:cs typeface="Helvetica Neue"/>
              </a:rPr>
              <a:t>3.1B</a:t>
            </a:r>
            <a:r>
              <a:rPr lang="en-US" sz="10500" b="1" kern="0" spc="-26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en-US" sz="39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Active </a:t>
            </a: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en-US" sz="39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Mailboxes </a:t>
            </a:r>
          </a:p>
          <a:p>
            <a:pPr>
              <a:lnSpc>
                <a:spcPts val="400"/>
              </a:lnSpc>
              <a:spcBef>
                <a:spcPts val="1200"/>
              </a:spcBef>
            </a:pPr>
            <a:endParaRPr lang="en-US" sz="1400" kern="0" spc="80" dirty="0" smtClean="0">
              <a:solidFill>
                <a:schemeClr val="tx2"/>
              </a:solidFill>
              <a:latin typeface="Helvetica Neue Light"/>
              <a:cs typeface="Helvetica Neue Light"/>
            </a:endParaRPr>
          </a:p>
          <a:p>
            <a:pPr>
              <a:lnSpc>
                <a:spcPts val="400"/>
              </a:lnSpc>
              <a:spcBef>
                <a:spcPts val="1200"/>
              </a:spcBef>
            </a:pPr>
            <a:r>
              <a:rPr lang="en-US" sz="14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International Center </a:t>
            </a:r>
          </a:p>
          <a:p>
            <a:pPr>
              <a:lnSpc>
                <a:spcPts val="400"/>
              </a:lnSpc>
              <a:spcBef>
                <a:spcPts val="1200"/>
              </a:spcBef>
            </a:pPr>
            <a:r>
              <a:rPr lang="en-US" sz="14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for Integrative Systems 2011. </a:t>
            </a:r>
            <a:endParaRPr lang="en-US" sz="1400" kern="0" spc="8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9966" y="2498833"/>
            <a:ext cx="13716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4100" b="1" kern="0" spc="200" dirty="0" smtClean="0">
                <a:solidFill>
                  <a:schemeClr val="bg1"/>
                </a:solidFill>
                <a:latin typeface="Helvetica Neue"/>
                <a:cs typeface="Proxima"/>
              </a:rPr>
              <a:t>85%</a:t>
            </a:r>
            <a:endParaRPr lang="en-US" sz="4100" kern="0" spc="200" dirty="0" smtClean="0">
              <a:solidFill>
                <a:schemeClr val="bg1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2214" y="2785983"/>
            <a:ext cx="13716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4100" b="1" kern="0" spc="200" dirty="0" smtClean="0">
                <a:solidFill>
                  <a:schemeClr val="bg1"/>
                </a:solidFill>
                <a:latin typeface="Helvetica Neue"/>
                <a:cs typeface="Proxima"/>
              </a:rPr>
              <a:t>62%</a:t>
            </a:r>
            <a:endParaRPr lang="en-US" sz="4100" kern="0" spc="200" dirty="0" smtClean="0">
              <a:solidFill>
                <a:schemeClr val="bg1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4748" y="1109938"/>
            <a:ext cx="1524000" cy="51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19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E-mail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7764" y="1113785"/>
            <a:ext cx="2667000" cy="51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19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Social networking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52400" y="430887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5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Email </a:t>
            </a:r>
            <a:r>
              <a:rPr lang="en-US" sz="5500" b="1" kern="0" spc="100" dirty="0" smtClean="0">
                <a:solidFill>
                  <a:srgbClr val="FF9900"/>
                </a:solidFill>
                <a:latin typeface="Helvetica Neue"/>
                <a:cs typeface="Proxima"/>
              </a:rPr>
              <a:t>Dominant</a:t>
            </a:r>
            <a:r>
              <a:rPr lang="en-US" sz="5500" b="1" kern="0" spc="100" dirty="0" smtClean="0">
                <a:solidFill>
                  <a:schemeClr val="bg1"/>
                </a:solidFill>
                <a:latin typeface="Helvetica Neue"/>
                <a:cs typeface="Proxima"/>
              </a:rPr>
              <a:t> Globally</a:t>
            </a:r>
            <a:endParaRPr lang="en-US" sz="5500" kern="0" spc="100" dirty="0" smtClean="0">
              <a:solidFill>
                <a:schemeClr val="bg1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40352" y="4948014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062" y="743635"/>
            <a:ext cx="1284938" cy="11974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3" y="430887"/>
            <a:ext cx="88697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How much </a:t>
            </a:r>
            <a:r>
              <a:rPr lang="en-US" sz="5500" b="1" kern="0" spc="100" dirty="0" smtClean="0">
                <a:solidFill>
                  <a:srgbClr val="FF9900"/>
                </a:solidFill>
                <a:latin typeface="Helvetica Neue"/>
                <a:cs typeface="Proxima"/>
              </a:rPr>
              <a:t>Faster?</a:t>
            </a:r>
            <a:r>
              <a:rPr lang="en-US" sz="5500" b="1" kern="0" spc="100" dirty="0" smtClean="0">
                <a:solidFill>
                  <a:schemeClr val="bg1"/>
                </a:solidFill>
                <a:latin typeface="Helvetica Neue"/>
                <a:cs typeface="Proxima"/>
              </a:rPr>
              <a:t>  </a:t>
            </a:r>
            <a:endParaRPr lang="en-US" sz="5500" kern="0" spc="100" dirty="0" smtClean="0">
              <a:solidFill>
                <a:schemeClr val="bg1"/>
              </a:solidFill>
              <a:latin typeface="Helvetica Neue UltraLight"/>
              <a:cs typeface="Helvetica Neue UltraLigh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625008" y="2570515"/>
            <a:ext cx="4744344" cy="1385212"/>
            <a:chOff x="5625008" y="2570515"/>
            <a:chExt cx="4744344" cy="1385212"/>
          </a:xfrm>
        </p:grpSpPr>
        <p:sp>
          <p:nvSpPr>
            <p:cNvPr id="6" name="Rectangle 5"/>
            <p:cNvSpPr/>
            <p:nvPr/>
          </p:nvSpPr>
          <p:spPr>
            <a:xfrm>
              <a:off x="5949752" y="2571750"/>
              <a:ext cx="4419600" cy="716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  <a:spcBef>
                  <a:spcPts val="1200"/>
                </a:spcBef>
              </a:pPr>
              <a:r>
                <a:rPr lang="en-US" sz="10500" b="1" kern="0" spc="-260" dirty="0" smtClean="0">
                  <a:solidFill>
                    <a:schemeClr val="accent6"/>
                  </a:solidFill>
                  <a:latin typeface="Helvetica Neue"/>
                  <a:cs typeface="Helvetica Neue"/>
                </a:rPr>
                <a:t>10X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625008" y="2570515"/>
              <a:ext cx="4419600" cy="1385212"/>
              <a:chOff x="5625008" y="2570515"/>
              <a:chExt cx="4419600" cy="138521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25008" y="2570515"/>
                <a:ext cx="4419600" cy="1297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  <a:spcBef>
                    <a:spcPts val="1200"/>
                  </a:spcBef>
                </a:pPr>
                <a:r>
                  <a:rPr lang="en-US" sz="10500" b="1" kern="0" spc="-260" dirty="0" smtClean="0">
                    <a:solidFill>
                      <a:schemeClr val="bg1"/>
                    </a:solidFill>
                    <a:latin typeface="Helvetica Neue"/>
                    <a:cs typeface="Helvetica Neue"/>
                  </a:rPr>
                  <a:t> </a:t>
                </a:r>
              </a:p>
              <a:p>
                <a:pPr>
                  <a:lnSpc>
                    <a:spcPts val="3300"/>
                  </a:lnSpc>
                  <a:spcBef>
                    <a:spcPts val="1200"/>
                  </a:spcBef>
                </a:pPr>
                <a:r>
                  <a:rPr lang="en-US" sz="3900" b="1" kern="0" spc="80" dirty="0" smtClean="0">
                    <a:solidFill>
                      <a:schemeClr val="tx2"/>
                    </a:solidFill>
                    <a:latin typeface="Helvetica Neue"/>
                    <a:cs typeface="Helvetica Neue"/>
                  </a:rPr>
                  <a:t>LAN Settings</a:t>
                </a:r>
              </a:p>
              <a:p>
                <a:pPr>
                  <a:lnSpc>
                    <a:spcPts val="400"/>
                  </a:lnSpc>
                  <a:spcBef>
                    <a:spcPts val="1200"/>
                  </a:spcBef>
                </a:pPr>
                <a:r>
                  <a:rPr lang="en-US" sz="1400" kern="0" spc="80" dirty="0" smtClean="0">
                    <a:solidFill>
                      <a:schemeClr val="bg1"/>
                    </a:solidFill>
                    <a:latin typeface="Helvetica Neue Light"/>
                    <a:cs typeface="Helvetica Neue Light"/>
                  </a:rPr>
                  <a:t> </a:t>
                </a:r>
                <a:endParaRPr lang="en-US" sz="1400" kern="0" spc="80" dirty="0">
                  <a:solidFill>
                    <a:schemeClr val="bg1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60840" y="3586395"/>
                <a:ext cx="3483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@ LAN speed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5496" y="2587626"/>
            <a:ext cx="5427712" cy="1396380"/>
            <a:chOff x="35496" y="2587626"/>
            <a:chExt cx="5427712" cy="1396380"/>
          </a:xfrm>
        </p:grpSpPr>
        <p:sp>
          <p:nvSpPr>
            <p:cNvPr id="5" name="Rectangle 4"/>
            <p:cNvSpPr/>
            <p:nvPr/>
          </p:nvSpPr>
          <p:spPr>
            <a:xfrm>
              <a:off x="1043608" y="2587626"/>
              <a:ext cx="4419600" cy="716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  <a:spcBef>
                  <a:spcPts val="1200"/>
                </a:spcBef>
              </a:pPr>
              <a:r>
                <a:rPr lang="en-US" sz="10500" b="1" kern="0" spc="-260" dirty="0" smtClean="0">
                  <a:solidFill>
                    <a:schemeClr val="accent6"/>
                  </a:solidFill>
                  <a:latin typeface="Helvetica Neue"/>
                  <a:cs typeface="Helvetica Neue"/>
                </a:rPr>
                <a:t>2X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5496" y="2658194"/>
              <a:ext cx="4941440" cy="1325812"/>
              <a:chOff x="35496" y="2658194"/>
              <a:chExt cx="4941440" cy="132581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5496" y="2658194"/>
                <a:ext cx="4941440" cy="13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  <a:spcBef>
                    <a:spcPts val="1200"/>
                  </a:spcBef>
                </a:pPr>
                <a:r>
                  <a:rPr lang="en-US" sz="10500" b="1" kern="0" spc="-260" dirty="0" smtClean="0">
                    <a:solidFill>
                      <a:schemeClr val="tx2"/>
                    </a:solidFill>
                    <a:latin typeface="Helvetica Neue"/>
                    <a:cs typeface="Helvetica Neue"/>
                  </a:rPr>
                  <a:t> </a:t>
                </a:r>
              </a:p>
              <a:p>
                <a:pPr>
                  <a:lnSpc>
                    <a:spcPts val="3300"/>
                  </a:lnSpc>
                  <a:spcBef>
                    <a:spcPts val="1200"/>
                  </a:spcBef>
                </a:pPr>
                <a:r>
                  <a:rPr lang="en-US" sz="3900" b="1" kern="0" spc="80" dirty="0" smtClean="0">
                    <a:solidFill>
                      <a:schemeClr val="tx2"/>
                    </a:solidFill>
                    <a:latin typeface="Helvetica Neue"/>
                    <a:cs typeface="Helvetica Neue"/>
                  </a:rPr>
                  <a:t>Centralized Cloud</a:t>
                </a:r>
              </a:p>
              <a:p>
                <a:pPr>
                  <a:lnSpc>
                    <a:spcPts val="400"/>
                  </a:lnSpc>
                  <a:spcBef>
                    <a:spcPts val="1200"/>
                  </a:spcBef>
                </a:pPr>
                <a:r>
                  <a:rPr lang="en-US" sz="1400" kern="0" spc="80" dirty="0" smtClean="0">
                    <a:solidFill>
                      <a:schemeClr val="tx2"/>
                    </a:solidFill>
                    <a:latin typeface="Helvetica Neue Light"/>
                    <a:cs typeface="Helvetica Neue Light"/>
                  </a:rPr>
                  <a:t> </a:t>
                </a:r>
                <a:endParaRPr lang="en-US" sz="1400" kern="0" spc="80" dirty="0">
                  <a:solidFill>
                    <a:schemeClr val="tx2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44216" y="3586395"/>
                <a:ext cx="3483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On initial distribution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86138" y="2902610"/>
                <a:ext cx="114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VS.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p:grpSp>
      </p:grpSp>
      <p:cxnSp>
        <p:nvCxnSpPr>
          <p:cNvPr id="21" name="Straight Connector 20"/>
          <p:cNvCxnSpPr/>
          <p:nvPr/>
        </p:nvCxnSpPr>
        <p:spPr>
          <a:xfrm>
            <a:off x="4976936" y="1837426"/>
            <a:ext cx="0" cy="26051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6200" y="1318260"/>
            <a:ext cx="3629267" cy="315582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6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283178"/>
            <a:ext cx="845389" cy="746760"/>
          </a:xfrm>
          <a:prstGeom prst="rect">
            <a:avLst/>
          </a:prstGeom>
        </p:spPr>
      </p:pic>
      <p:pic>
        <p:nvPicPr>
          <p:cNvPr id="4" name="Picture 3" descr="16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305200"/>
            <a:ext cx="845389" cy="746760"/>
          </a:xfrm>
          <a:prstGeom prst="rect">
            <a:avLst/>
          </a:prstGeom>
        </p:spPr>
      </p:pic>
      <p:pic>
        <p:nvPicPr>
          <p:cNvPr id="5" name="Picture 4" descr="16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349211"/>
            <a:ext cx="845389" cy="7467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1657350"/>
            <a:ext cx="3886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 smtClean="0">
                <a:solidFill>
                  <a:schemeClr val="bg1"/>
                </a:solidFill>
                <a:latin typeface="Helvetica Neue"/>
                <a:cs typeface="Proxima"/>
              </a:rPr>
              <a:t>“How </a:t>
            </a:r>
            <a:br>
              <a:rPr lang="en-US" sz="29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900" b="1" dirty="0" smtClean="0">
                <a:solidFill>
                  <a:schemeClr val="bg1"/>
                </a:solidFill>
                <a:latin typeface="Helvetica Neue"/>
                <a:cs typeface="Proxima"/>
              </a:rPr>
              <a:t>will you deliver auditable high quality media </a:t>
            </a:r>
          </a:p>
          <a:p>
            <a:pPr algn="ctr"/>
            <a:r>
              <a:rPr lang="en-US" sz="2900" b="1" dirty="0" smtClean="0">
                <a:solidFill>
                  <a:schemeClr val="bg1"/>
                </a:solidFill>
                <a:latin typeface="Helvetica Neue"/>
                <a:cs typeface="Proxima"/>
              </a:rPr>
              <a:t>at a low </a:t>
            </a:r>
            <a:br>
              <a:rPr lang="en-US" sz="29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900" b="1" dirty="0" smtClean="0">
                <a:solidFill>
                  <a:schemeClr val="bg1"/>
                </a:solidFill>
                <a:latin typeface="Helvetica Neue"/>
                <a:cs typeface="Proxima"/>
              </a:rPr>
              <a:t>cost?</a:t>
            </a:r>
            <a:endParaRPr lang="en-US" sz="2900" dirty="0" smtClean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 descr="16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117023"/>
            <a:ext cx="2294626" cy="28834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42132"/>
            <a:ext cx="9448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2. </a:t>
            </a:r>
            <a:r>
              <a:rPr lang="en-US" sz="5500" b="1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Privacy and Security</a:t>
            </a:r>
          </a:p>
          <a:p>
            <a:pPr algn="ctr">
              <a:lnSpc>
                <a:spcPts val="6000"/>
              </a:lnSpc>
            </a:pPr>
            <a:endParaRPr lang="en-US" sz="6000" kern="0" spc="100" dirty="0" smtClean="0">
              <a:solidFill>
                <a:schemeClr val="bg1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9529" y="1449601"/>
            <a:ext cx="2960298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1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Software based</a:t>
            </a:r>
          </a:p>
          <a:p>
            <a:pPr>
              <a:lnSpc>
                <a:spcPts val="2500"/>
              </a:lnSpc>
            </a:pPr>
            <a:endParaRPr lang="en-US" sz="2100" b="1" kern="0" spc="100" dirty="0" smtClean="0">
              <a:solidFill>
                <a:schemeClr val="tx2"/>
              </a:solidFill>
              <a:latin typeface="Helvetica Neue"/>
              <a:cs typeface="Proxima"/>
            </a:endParaRPr>
          </a:p>
          <a:p>
            <a:pPr>
              <a:lnSpc>
                <a:spcPts val="2500"/>
              </a:lnSpc>
            </a:pPr>
            <a:r>
              <a:rPr lang="en-US" sz="21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/>
            </a:r>
            <a:br>
              <a:rPr lang="en-US" sz="21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</a:br>
            <a:r>
              <a:rPr lang="en-US" sz="21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File centric</a:t>
            </a:r>
          </a:p>
          <a:p>
            <a:pPr>
              <a:lnSpc>
                <a:spcPts val="2500"/>
              </a:lnSpc>
            </a:pPr>
            <a:endParaRPr lang="en-US" sz="2100" b="1" kern="0" spc="100" dirty="0" smtClean="0">
              <a:solidFill>
                <a:schemeClr val="tx2"/>
              </a:solidFill>
              <a:latin typeface="Helvetica Neue"/>
              <a:cs typeface="Proxima"/>
            </a:endParaRPr>
          </a:p>
          <a:p>
            <a:pPr>
              <a:lnSpc>
                <a:spcPts val="2500"/>
              </a:lnSpc>
            </a:pPr>
            <a:endParaRPr lang="en-US" sz="2100" b="1" kern="0" spc="100" dirty="0" smtClean="0">
              <a:solidFill>
                <a:schemeClr val="tx2"/>
              </a:solidFill>
              <a:latin typeface="Helvetica Neue"/>
              <a:cs typeface="Proxima"/>
            </a:endParaRPr>
          </a:p>
          <a:p>
            <a:pPr>
              <a:lnSpc>
                <a:spcPts val="2500"/>
              </a:lnSpc>
            </a:pPr>
            <a:r>
              <a:rPr lang="en-US" sz="21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Already accepted by mainstream studios</a:t>
            </a:r>
            <a:endParaRPr lang="en-US" sz="2100" kern="0" spc="100" dirty="0" smtClean="0">
              <a:solidFill>
                <a:schemeClr val="tx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0352" y="4948014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" y="577969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4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Email is the Top </a:t>
            </a:r>
            <a:r>
              <a:rPr lang="en-US" sz="4400" b="1" kern="0" spc="100" dirty="0" smtClean="0">
                <a:solidFill>
                  <a:srgbClr val="FF9900"/>
                </a:solidFill>
                <a:latin typeface="Helvetica Neue"/>
                <a:cs typeface="Proxima"/>
              </a:rPr>
              <a:t>Money Maker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4102071"/>
            <a:ext cx="61722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500" b="1" kern="0" spc="100" dirty="0" smtClean="0">
                <a:solidFill>
                  <a:prstClr val="white"/>
                </a:solidFill>
                <a:latin typeface="Helvetica Neue"/>
                <a:cs typeface="Helvetica Neue"/>
              </a:rPr>
              <a:t>Channels marketers plan to increase spending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4670044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9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2012 Marketing trends survey, </a:t>
            </a:r>
            <a:br>
              <a:rPr lang="en-US" sz="9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</a:br>
            <a:r>
              <a:rPr lang="en-US" sz="900" kern="0" spc="50" dirty="0" err="1" smtClean="0">
                <a:solidFill>
                  <a:schemeClr val="tx2"/>
                </a:solidFill>
                <a:latin typeface="Helvetica Neue Light"/>
                <a:cs typeface="Helvetica Neue Light"/>
              </a:rPr>
              <a:t>StrongMail</a:t>
            </a:r>
            <a:r>
              <a:rPr lang="en-US" sz="900" kern="0" spc="100" dirty="0" err="1" smtClean="0">
                <a:solidFill>
                  <a:schemeClr val="tx2"/>
                </a:solidFill>
                <a:latin typeface="Helvetica Neue Light"/>
                <a:cs typeface="Helvetica Neue Light"/>
              </a:rPr>
              <a:t>/Zoomerang</a:t>
            </a:r>
            <a:r>
              <a:rPr lang="en-US" sz="9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, Dec 2011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0352" y="4948014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3523" y="1370734"/>
            <a:ext cx="5667555" cy="306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15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679831" y="1526008"/>
            <a:ext cx="3629267" cy="3155827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28558" y="1949570"/>
            <a:ext cx="3124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How do you </a:t>
            </a:r>
            <a:b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globally distribute</a:t>
            </a:r>
            <a:b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a 3D/HD movie </a:t>
            </a:r>
            <a:b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or Video Ad easily, </a:t>
            </a:r>
            <a:b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quickly and securely </a:t>
            </a:r>
            <a:b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at lowest cost? </a:t>
            </a:r>
            <a:b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 </a:t>
            </a:r>
            <a:endParaRPr lang="en-US" sz="2200" dirty="0" smtClean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45698" y="664234"/>
            <a:ext cx="99002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5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3. High Quality– Low Cost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0352" y="4948014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4347" y="2134144"/>
            <a:ext cx="2984740" cy="167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7496352" y="3813060"/>
            <a:ext cx="1647648" cy="1378438"/>
            <a:chOff x="7496352" y="3813060"/>
            <a:chExt cx="1647648" cy="1378438"/>
          </a:xfrm>
        </p:grpSpPr>
        <p:pic>
          <p:nvPicPr>
            <p:cNvPr id="8" name="Picture 7" descr="15_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9062" y="3813060"/>
              <a:ext cx="1284938" cy="119744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96352" y="4822166"/>
              <a:ext cx="1155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DEMO 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493434" y="4825839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chemeClr val="accent6"/>
                </a:solidFill>
              </a:rPr>
              <a:t>ά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6614" y="612474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Quality </a:t>
            </a:r>
            <a:r>
              <a:rPr lang="en-US" sz="5500" kern="0" spc="100" dirty="0" smtClean="0">
                <a:solidFill>
                  <a:srgbClr val="FF9900"/>
                </a:solidFill>
                <a:latin typeface="Helvetica Neue Light"/>
                <a:cs typeface="Helvetica Neue Light"/>
              </a:rPr>
              <a:t> </a:t>
            </a:r>
            <a:r>
              <a:rPr lang="en-US" sz="55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    Cost</a:t>
            </a:r>
            <a:r>
              <a:rPr lang="en-US" sz="5500" kern="0" spc="1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 </a:t>
            </a:r>
            <a:r>
              <a:rPr lang="en-US" sz="5500" kern="0" spc="100" dirty="0" smtClean="0">
                <a:solidFill>
                  <a:srgbClr val="FF9900"/>
                </a:solidFill>
                <a:latin typeface="Helvetica Neue Light"/>
                <a:cs typeface="Helvetica Neue Light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40352" y="4948014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prstClr val="white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801" y="1501826"/>
            <a:ext cx="6530401" cy="286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6007" y="733356"/>
            <a:ext cx="691623" cy="76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357618" y="733356"/>
            <a:ext cx="691623" cy="76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15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448" y="2849134"/>
            <a:ext cx="677092" cy="6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3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388189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dirty="0" smtClean="0">
                <a:solidFill>
                  <a:schemeClr val="tx2"/>
                </a:solidFill>
                <a:latin typeface="Helvetica Neue"/>
                <a:cs typeface="Proxima"/>
              </a:rPr>
              <a:t>Key </a:t>
            </a:r>
            <a:r>
              <a:rPr lang="en-US" sz="5500" b="1" dirty="0" smtClean="0">
                <a:solidFill>
                  <a:srgbClr val="FF9900"/>
                </a:solidFill>
                <a:latin typeface="Helvetica Neue"/>
                <a:cs typeface="Proxima"/>
              </a:rPr>
              <a:t>Trends</a:t>
            </a:r>
            <a:endParaRPr lang="en-US" sz="5500" b="1" dirty="0">
              <a:solidFill>
                <a:srgbClr val="FF9900"/>
              </a:solidFill>
              <a:latin typeface="Helvetica Neue"/>
              <a:cs typeface="Proxim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187671" y="2928769"/>
            <a:ext cx="2771836" cy="1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2971800"/>
            <a:ext cx="3657600" cy="1191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6800" y="2971800"/>
            <a:ext cx="3657600" cy="1191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53462" y="1428750"/>
            <a:ext cx="4037538" cy="1543050"/>
            <a:chOff x="153462" y="1428750"/>
            <a:chExt cx="4037538" cy="1543050"/>
          </a:xfrm>
        </p:grpSpPr>
        <p:sp>
          <p:nvSpPr>
            <p:cNvPr id="7" name="Rectangle 6"/>
            <p:cNvSpPr/>
            <p:nvPr/>
          </p:nvSpPr>
          <p:spPr>
            <a:xfrm>
              <a:off x="2286000" y="1749314"/>
              <a:ext cx="190500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600" b="1" kern="0" spc="6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Content </a:t>
              </a:r>
            </a:p>
            <a:p>
              <a:pPr>
                <a:lnSpc>
                  <a:spcPts val="2800"/>
                </a:lnSpc>
              </a:pPr>
              <a:r>
                <a:rPr lang="en-US" sz="2600" b="1" kern="0" spc="6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Anywhere </a:t>
              </a:r>
              <a:endParaRPr lang="en-US" sz="2600" b="1" kern="0" spc="6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25" name="Picture 24" descr="2_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462" y="1428750"/>
              <a:ext cx="1968628" cy="154305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531532" y="2963174"/>
            <a:ext cx="4307668" cy="1492209"/>
            <a:chOff x="4531532" y="2963174"/>
            <a:chExt cx="4307668" cy="1492209"/>
          </a:xfrm>
        </p:grpSpPr>
        <p:sp>
          <p:nvSpPr>
            <p:cNvPr id="9" name="Rectangle 8"/>
            <p:cNvSpPr/>
            <p:nvPr/>
          </p:nvSpPr>
          <p:spPr>
            <a:xfrm>
              <a:off x="6934200" y="3600842"/>
              <a:ext cx="19050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600" b="1" kern="0" spc="6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Quality </a:t>
              </a:r>
              <a:endParaRPr lang="en-US" sz="2600" b="1" kern="0" spc="6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26" name="Picture 25" descr="2_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1532" y="2963174"/>
              <a:ext cx="2278811" cy="149220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52401" y="3086101"/>
            <a:ext cx="4038599" cy="1199086"/>
            <a:chOff x="152401" y="3086101"/>
            <a:chExt cx="4038599" cy="1199086"/>
          </a:xfrm>
        </p:grpSpPr>
        <p:sp>
          <p:nvSpPr>
            <p:cNvPr id="10" name="Rectangle 9"/>
            <p:cNvSpPr/>
            <p:nvPr/>
          </p:nvSpPr>
          <p:spPr>
            <a:xfrm>
              <a:off x="2286000" y="3429000"/>
              <a:ext cx="190500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600" b="1" kern="0" spc="6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Privacy / </a:t>
              </a:r>
              <a:br>
                <a:rPr lang="en-US" sz="2600" b="1" kern="0" spc="6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</a:br>
              <a:r>
                <a:rPr lang="en-US" sz="2600" b="1" kern="0" spc="6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Data Loss</a:t>
              </a:r>
              <a:endParaRPr lang="en-US" sz="2600" b="1" kern="0" spc="6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27" name="Picture 26" descr="2_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2401" y="3086101"/>
              <a:ext cx="2133599" cy="119908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423224" y="1428750"/>
            <a:ext cx="4415976" cy="1359642"/>
            <a:chOff x="4423224" y="1428750"/>
            <a:chExt cx="4415976" cy="1359642"/>
          </a:xfrm>
        </p:grpSpPr>
        <p:sp>
          <p:nvSpPr>
            <p:cNvPr id="8" name="Rectangle 7"/>
            <p:cNvSpPr/>
            <p:nvPr/>
          </p:nvSpPr>
          <p:spPr>
            <a:xfrm>
              <a:off x="6934200" y="1749314"/>
              <a:ext cx="1905000" cy="810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600" b="1" kern="0" spc="6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Content Protection</a:t>
              </a:r>
              <a:endParaRPr lang="en-US" sz="2600" b="1" kern="0" spc="6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28" name="Picture 27" descr="2_4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3224" y="1428750"/>
              <a:ext cx="2369867" cy="1359642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5867400" y="468630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900" kern="0" spc="100" dirty="0" smtClean="0">
                <a:latin typeface="Helvetica Neue Light"/>
                <a:cs typeface="Helvetica Neue Light"/>
              </a:rPr>
              <a:t>Sources: Under30CEO, March 7, 2012 </a:t>
            </a:r>
          </a:p>
          <a:p>
            <a:pPr algn="r">
              <a:lnSpc>
                <a:spcPts val="1200"/>
              </a:lnSpc>
            </a:pPr>
            <a:r>
              <a:rPr lang="en-US" sz="900" kern="0" spc="50" dirty="0" smtClean="0">
                <a:latin typeface="Helvetica Neue Light"/>
                <a:cs typeface="Helvetica Neue Light"/>
              </a:rPr>
              <a:t>Scayl</a:t>
            </a:r>
            <a:r>
              <a:rPr lang="en-US" sz="900" kern="0" spc="100" dirty="0" smtClean="0">
                <a:latin typeface="Helvetica Neue Light"/>
                <a:cs typeface="Helvetica Neue Light"/>
              </a:rPr>
              <a:t> internal industry analysis.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19864" y="4967339"/>
            <a:ext cx="2024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488596"/>
            <a:ext cx="855452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900"/>
              </a:lnSpc>
            </a:pPr>
            <a:r>
              <a:rPr lang="en-US" sz="5400" kern="0" spc="100" dirty="0" smtClean="0">
                <a:solidFill>
                  <a:srgbClr val="FF9900"/>
                </a:solidFill>
                <a:latin typeface="Helvetica Neue UltraLight"/>
                <a:cs typeface="Helvetica Neue UltraLight"/>
              </a:rPr>
              <a:t>Conclusion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712" y="1141717"/>
            <a:ext cx="8839200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6900"/>
              </a:lnSpc>
              <a:buFont typeface="Arial" pitchFamily="34" charset="0"/>
              <a:buChar char="•"/>
            </a:pPr>
            <a:r>
              <a:rPr lang="en-US" sz="4000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New services will unify clouds</a:t>
            </a:r>
          </a:p>
          <a:p>
            <a:pPr lvl="1">
              <a:lnSpc>
                <a:spcPts val="6900"/>
              </a:lnSpc>
              <a:buFont typeface="Arial" pitchFamily="34" charset="0"/>
              <a:buChar char="•"/>
            </a:pPr>
            <a:r>
              <a:rPr lang="en-US" sz="40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Focus on quality/speed/cost</a:t>
            </a:r>
          </a:p>
          <a:p>
            <a:pPr lvl="1">
              <a:lnSpc>
                <a:spcPts val="6900"/>
              </a:lnSpc>
              <a:buFont typeface="Arial" pitchFamily="34" charset="0"/>
              <a:buChar char="•"/>
            </a:pPr>
            <a:r>
              <a:rPr lang="en-US" sz="40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Toward distributed cloud services</a:t>
            </a:r>
            <a:endParaRPr lang="en-US" sz="4000" kern="0" spc="80" dirty="0" smtClean="0">
              <a:solidFill>
                <a:schemeClr val="tx2"/>
              </a:solidFill>
              <a:latin typeface="Helvetica Neue"/>
              <a:cs typeface="Helvetica Neue"/>
            </a:endParaRPr>
          </a:p>
          <a:p>
            <a:pPr lvl="1">
              <a:lnSpc>
                <a:spcPts val="47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40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Toward personal clouds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0352" y="4948014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franks\AppData\Local\Temp\iStock_000015440084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470"/>
            <a:ext cx="6823880" cy="503567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-59400" y="-6470"/>
            <a:ext cx="3768758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36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Please join us!</a:t>
            </a:r>
          </a:p>
        </p:txBody>
      </p:sp>
      <p:sp>
        <p:nvSpPr>
          <p:cNvPr id="12" name="Rectangle 11"/>
          <p:cNvSpPr/>
          <p:nvPr/>
        </p:nvSpPr>
        <p:spPr>
          <a:xfrm rot="21173278">
            <a:off x="1817816" y="3655718"/>
            <a:ext cx="436065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sz="3600" b="1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Booth # N3222G </a:t>
            </a:r>
            <a:endParaRPr lang="en-US" sz="3600" b="1" kern="0" spc="8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2999" y="3873255"/>
            <a:ext cx="7525095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1200"/>
              </a:spcBef>
            </a:pPr>
            <a:endParaRPr lang="en-US" sz="2600" b="1" kern="0" spc="80" dirty="0" smtClean="0">
              <a:solidFill>
                <a:schemeClr val="tx2"/>
              </a:solidFill>
              <a:latin typeface="Helvetica Neue"/>
              <a:cs typeface="Helvetica Neue"/>
            </a:endParaRP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sz="26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Try Scayl–Alpha Exclusive Invite:</a:t>
            </a:r>
            <a:endParaRPr lang="en-US" sz="4800" kern="0" spc="80" dirty="0" smtClean="0">
              <a:solidFill>
                <a:schemeClr val="tx2"/>
              </a:solidFill>
              <a:latin typeface="Helvetica Neue Light"/>
              <a:cs typeface="Helvetica Neue Light"/>
            </a:endParaRP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sz="4000" kern="0" spc="80" dirty="0" smtClean="0">
                <a:solidFill>
                  <a:schemeClr val="accent6"/>
                </a:solidFill>
                <a:latin typeface="Helvetica Neue Light"/>
                <a:cs typeface="Helvetica Neue Light"/>
              </a:rPr>
              <a:t>www.scayl.com/alpha</a:t>
            </a: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endParaRPr lang="en-US" sz="4800" kern="0" spc="8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81291" y="2250622"/>
            <a:ext cx="215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Email </a:t>
            </a:r>
            <a:r>
              <a:rPr lang="en-US" sz="1600" dirty="0" smtClean="0">
                <a:solidFill>
                  <a:schemeClr val="accent6"/>
                </a:solidFill>
                <a:latin typeface="Helvetica Neue Light"/>
                <a:cs typeface="Helvetica Neue Light"/>
              </a:rPr>
              <a:t>Without</a:t>
            </a:r>
            <a:r>
              <a:rPr lang="en-US" sz="16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 Limits</a:t>
            </a:r>
            <a:endParaRPr lang="en-US" sz="160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6" name="Picture 2" descr="C:\Users\franks\Desktop\Dropbox\Scayl GUI design\Logo\Official Scayl Logo\Scay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5991" y="1300962"/>
            <a:ext cx="3047939" cy="128821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21086969">
            <a:off x="2501663" y="3193821"/>
            <a:ext cx="227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Live Demo at: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2700" y="1196975"/>
            <a:ext cx="9034860" cy="30861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76200" y="390685"/>
            <a:ext cx="7416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500" b="1" dirty="0" smtClean="0">
                <a:solidFill>
                  <a:schemeClr val="tx2"/>
                </a:solidFill>
                <a:latin typeface="Helvetica Neue"/>
                <a:cs typeface="Proxima"/>
              </a:rPr>
              <a:t>Video booms </a:t>
            </a:r>
            <a:r>
              <a:rPr lang="en-US" sz="5500" b="1" dirty="0" smtClean="0">
                <a:solidFill>
                  <a:srgbClr val="FF9900"/>
                </a:solidFill>
                <a:latin typeface="Helvetica Neue"/>
                <a:cs typeface="Proxima"/>
              </a:rPr>
              <a:t>by 2015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326355" y="2739231"/>
            <a:ext cx="3086100" cy="1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56288" y="1213749"/>
            <a:ext cx="0" cy="30693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400" y="4242872"/>
            <a:ext cx="278646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spc="5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Video min online per seconds</a:t>
            </a:r>
            <a:endParaRPr lang="en-US" sz="1400" spc="5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11500" y="4228709"/>
            <a:ext cx="253457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spc="5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Video users up from 1B</a:t>
            </a:r>
            <a:endParaRPr lang="en-US" sz="1400" spc="5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48400" y="4217707"/>
            <a:ext cx="279916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spc="5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Advanced video traffic 3D and HDTV increase 14X</a:t>
            </a:r>
            <a:endParaRPr lang="en-US" sz="1400" spc="5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30" name="Picture 29" descr="3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423" y="1222375"/>
            <a:ext cx="2571954" cy="236545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31" name="Picture 30" descr="3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201" y="1283607"/>
            <a:ext cx="2222499" cy="2406688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32" name="Picture 31" descr="3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1524907"/>
            <a:ext cx="2286000" cy="208189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" name="Rectangle 33"/>
          <p:cNvSpPr/>
          <p:nvPr/>
        </p:nvSpPr>
        <p:spPr>
          <a:xfrm>
            <a:off x="5791200" y="4789308"/>
            <a:ext cx="304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900" kern="0" spc="50" dirty="0" smtClean="0">
                <a:latin typeface="Helvetica Neue Light"/>
                <a:cs typeface="Helvetica Neue Light"/>
              </a:rPr>
              <a:t>Cisco</a:t>
            </a:r>
            <a:r>
              <a:rPr lang="en-US" sz="9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 2011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9832" y="4925368"/>
            <a:ext cx="2024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latin typeface="Helvetica Neue Light"/>
              <a:cs typeface="Helvetica Neue Ligh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22662" y="3263510"/>
            <a:ext cx="1676398" cy="9651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799160" y="3222391"/>
            <a:ext cx="2686973" cy="10063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151960" y="3222391"/>
            <a:ext cx="2362200" cy="1006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0738" y="992474"/>
            <a:ext cx="48006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 smtClean="0">
                <a:latin typeface="Helvetica Neue"/>
                <a:cs typeface="Proxima"/>
              </a:rPr>
              <a:t>“Next wave </a:t>
            </a:r>
            <a:br>
              <a:rPr lang="en-US" sz="4400" b="1" dirty="0" smtClean="0">
                <a:latin typeface="Helvetica Neue"/>
                <a:cs typeface="Proxima"/>
              </a:rPr>
            </a:br>
            <a:r>
              <a:rPr lang="en-US" sz="4400" b="1" dirty="0" smtClean="0">
                <a:latin typeface="Helvetica Neue"/>
                <a:cs typeface="Proxima"/>
              </a:rPr>
              <a:t>is </a:t>
            </a:r>
            <a:r>
              <a:rPr lang="en-US" sz="4400" b="1" dirty="0" smtClean="0">
                <a:solidFill>
                  <a:schemeClr val="accent6"/>
                </a:solidFill>
                <a:latin typeface="Helvetica Neue"/>
                <a:cs typeface="Proxima"/>
              </a:rPr>
              <a:t>Quality</a:t>
            </a:r>
            <a:r>
              <a:rPr lang="en-US" sz="4400" b="1" dirty="0" smtClean="0">
                <a:latin typeface="Helvetica Neue"/>
                <a:cs typeface="Proxima"/>
              </a:rPr>
              <a:t> </a:t>
            </a:r>
          </a:p>
          <a:p>
            <a:pPr algn="r"/>
            <a:r>
              <a:rPr lang="en-US" sz="4400" b="1" dirty="0" smtClean="0">
                <a:latin typeface="Helvetica Neue"/>
                <a:cs typeface="Proxima"/>
              </a:rPr>
              <a:t>Video and </a:t>
            </a:r>
            <a:br>
              <a:rPr lang="en-US" sz="4400" b="1" dirty="0" smtClean="0">
                <a:latin typeface="Helvetica Neue"/>
                <a:cs typeface="Proxima"/>
              </a:rPr>
            </a:br>
            <a:r>
              <a:rPr lang="en-US" sz="4400" b="1" dirty="0" smtClean="0">
                <a:latin typeface="Helvetica Neue"/>
                <a:cs typeface="Proxima"/>
              </a:rPr>
              <a:t>Audio”</a:t>
            </a:r>
          </a:p>
          <a:p>
            <a:pPr algn="r"/>
            <a:r>
              <a:rPr lang="en-US" sz="1500" dirty="0" smtClean="0">
                <a:latin typeface="Helvetica Neue Light"/>
                <a:cs typeface="Helvetica Neue Light"/>
              </a:rPr>
              <a:t> </a:t>
            </a:r>
            <a:br>
              <a:rPr lang="en-US" sz="1500" dirty="0" smtClean="0">
                <a:latin typeface="Helvetica Neue Light"/>
                <a:cs typeface="Helvetica Neue Light"/>
              </a:rPr>
            </a:br>
            <a:r>
              <a:rPr lang="en-US" sz="1500" dirty="0" smtClean="0">
                <a:latin typeface="Helvetica Neue Light"/>
                <a:cs typeface="Helvetica Neue Light"/>
              </a:rPr>
              <a:t>Mary Meeker</a:t>
            </a:r>
          </a:p>
          <a:p>
            <a:pPr algn="r"/>
            <a:r>
              <a:rPr lang="en-US" sz="1500" dirty="0" smtClean="0">
                <a:latin typeface="Helvetica Neue Light"/>
                <a:cs typeface="Helvetica Neue Light"/>
              </a:rPr>
              <a:t> Morgan Stanley 2011</a:t>
            </a:r>
          </a:p>
        </p:txBody>
      </p:sp>
      <p:sp>
        <p:nvSpPr>
          <p:cNvPr id="6" name="Oval 5"/>
          <p:cNvSpPr/>
          <p:nvPr/>
        </p:nvSpPr>
        <p:spPr>
          <a:xfrm>
            <a:off x="303366" y="1"/>
            <a:ext cx="5096774" cy="440055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1">
                <a:lumMod val="9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3655" y="772720"/>
            <a:ext cx="45073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Helvetica Neue"/>
                <a:cs typeface="Proxima"/>
              </a:rPr>
              <a:t>“Video-on-demand, IP-TV, P2P and Internet video will account for 90% </a:t>
            </a:r>
            <a:br>
              <a:rPr lang="en-US" sz="32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3200" b="1" dirty="0" smtClean="0">
                <a:solidFill>
                  <a:schemeClr val="bg1"/>
                </a:solidFill>
                <a:latin typeface="Helvetica Neue"/>
                <a:cs typeface="Proxima"/>
              </a:rPr>
              <a:t>of all consumer IP traffic in 2012” </a:t>
            </a:r>
          </a:p>
          <a:p>
            <a:pPr algn="ctr"/>
            <a:endParaRPr lang="en-US" sz="2100" dirty="0" smtClean="0">
              <a:solidFill>
                <a:srgbClr val="2D4189"/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US" sz="2100" dirty="0" smtClean="0">
                <a:solidFill>
                  <a:srgbClr val="2D4189"/>
                </a:solidFill>
                <a:latin typeface="Helvetica Neue Light"/>
                <a:cs typeface="Helvetica Neue Light"/>
              </a:rPr>
              <a:t>Cisco</a:t>
            </a:r>
            <a:r>
              <a:rPr lang="en-US" sz="1600" dirty="0" smtClean="0">
                <a:solidFill>
                  <a:srgbClr val="2D4189"/>
                </a:solidFill>
                <a:latin typeface="Helvetica Neue Light"/>
                <a:cs typeface="Helvetica Neue Light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7732440" y="4924209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latin typeface="Helvetica Neue Light"/>
              <a:cs typeface="Helvetica Neue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1572" y="3866715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Source: Cisco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196536" y="125140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8184" y="125140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89633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dirty="0" smtClean="0">
                <a:solidFill>
                  <a:schemeClr val="tx2"/>
                </a:solidFill>
                <a:latin typeface="Helvetica Neue"/>
                <a:cs typeface="Proxima"/>
              </a:rPr>
              <a:t>Cloud </a:t>
            </a:r>
            <a:r>
              <a:rPr lang="en-US" sz="5500" b="1" dirty="0" smtClean="0">
                <a:solidFill>
                  <a:srgbClr val="FF9900"/>
                </a:solidFill>
                <a:latin typeface="Helvetica Neue"/>
                <a:cs typeface="Proxima"/>
              </a:rPr>
              <a:t>Usage</a:t>
            </a:r>
            <a:r>
              <a:rPr lang="en-US" sz="5500" b="1" dirty="0" smtClean="0">
                <a:solidFill>
                  <a:schemeClr val="bg1"/>
                </a:solidFill>
                <a:latin typeface="Helvetica Neue"/>
                <a:cs typeface="Proxima"/>
              </a:rPr>
              <a:t> </a:t>
            </a:r>
            <a:r>
              <a:rPr lang="en-US" sz="5500" b="1" dirty="0" smtClean="0">
                <a:solidFill>
                  <a:schemeClr val="tx2"/>
                </a:solidFill>
                <a:latin typeface="Helvetica Neue"/>
                <a:cs typeface="Proxima"/>
              </a:rPr>
              <a:t>Models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70213" y="1251407"/>
            <a:ext cx="2958801" cy="2374219"/>
            <a:chOff x="2970213" y="1251407"/>
            <a:chExt cx="2958801" cy="2374219"/>
          </a:xfrm>
        </p:grpSpPr>
        <p:sp>
          <p:nvSpPr>
            <p:cNvPr id="7" name="Rectangle 6"/>
            <p:cNvSpPr/>
            <p:nvPr/>
          </p:nvSpPr>
          <p:spPr>
            <a:xfrm>
              <a:off x="3344174" y="3276813"/>
              <a:ext cx="2362200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200" spc="7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Public services</a:t>
              </a:r>
              <a:endParaRPr lang="en-US" sz="2200" spc="7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12" name="Picture 11" descr="5_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0213" y="1251407"/>
              <a:ext cx="2958801" cy="197167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929014" y="1185838"/>
            <a:ext cx="3122612" cy="2439788"/>
            <a:chOff x="5929014" y="1185838"/>
            <a:chExt cx="3122612" cy="2439788"/>
          </a:xfrm>
        </p:grpSpPr>
        <p:sp>
          <p:nvSpPr>
            <p:cNvPr id="8" name="Rectangle 7"/>
            <p:cNvSpPr/>
            <p:nvPr/>
          </p:nvSpPr>
          <p:spPr>
            <a:xfrm>
              <a:off x="6421950" y="3276813"/>
              <a:ext cx="2362200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200" spc="7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Hybrid</a:t>
              </a:r>
              <a:endParaRPr lang="en-US" sz="2200" spc="7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13" name="Picture 12" descr="5_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9014" y="1185838"/>
              <a:ext cx="3122612" cy="2025947"/>
            </a:xfrm>
            <a:prstGeom prst="rect">
              <a:avLst/>
            </a:prstGeom>
            <a:solidFill>
              <a:schemeClr val="accent6"/>
            </a:solidFill>
          </p:spPr>
        </p:pic>
      </p:grpSp>
      <p:grpSp>
        <p:nvGrpSpPr>
          <p:cNvPr id="21" name="Group 20"/>
          <p:cNvGrpSpPr/>
          <p:nvPr/>
        </p:nvGrpSpPr>
        <p:grpSpPr>
          <a:xfrm>
            <a:off x="15635" y="1251407"/>
            <a:ext cx="2954578" cy="2827853"/>
            <a:chOff x="15635" y="1251407"/>
            <a:chExt cx="2954578" cy="2827853"/>
          </a:xfrm>
        </p:grpSpPr>
        <p:sp>
          <p:nvSpPr>
            <p:cNvPr id="6" name="Rectangle 5"/>
            <p:cNvSpPr/>
            <p:nvPr/>
          </p:nvSpPr>
          <p:spPr>
            <a:xfrm>
              <a:off x="143774" y="3194739"/>
              <a:ext cx="27432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spc="7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Private services</a:t>
              </a:r>
              <a:endParaRPr lang="en-US" sz="2200" spc="7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11" name="Picture 10" descr="5_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1" y="1251407"/>
              <a:ext cx="2470047" cy="1574258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5635" y="3693140"/>
              <a:ext cx="2954578" cy="386120"/>
            </a:xfrm>
            <a:prstGeom prst="ellipse">
              <a:avLst/>
            </a:prstGeom>
            <a:solidFill>
              <a:schemeClr val="tx2">
                <a:alpha val="16000"/>
              </a:schemeClr>
            </a:solidFill>
            <a:effectLst>
              <a:softEdge rad="190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2965810" y="3024063"/>
            <a:ext cx="2954578" cy="386120"/>
          </a:xfrm>
          <a:prstGeom prst="ellipse">
            <a:avLst/>
          </a:prstGeom>
          <a:solidFill>
            <a:schemeClr val="tx2">
              <a:alpha val="16000"/>
            </a:schemeClr>
          </a:solidFill>
          <a:ln>
            <a:solidFill>
              <a:schemeClr val="tx2"/>
            </a:solidFill>
          </a:ln>
          <a:effectLst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21388" y="3693140"/>
            <a:ext cx="2954578" cy="386120"/>
          </a:xfrm>
          <a:prstGeom prst="ellipse">
            <a:avLst/>
          </a:prstGeom>
          <a:solidFill>
            <a:schemeClr val="tx2">
              <a:alpha val="16000"/>
            </a:schemeClr>
          </a:solidFill>
          <a:effectLst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32440" y="4924209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6021388" y="1735396"/>
            <a:ext cx="2954578" cy="2550854"/>
          </a:xfrm>
          <a:prstGeom prst="ellipse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effectLst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968623" y="1735396"/>
            <a:ext cx="2954578" cy="2550854"/>
          </a:xfrm>
          <a:prstGeom prst="ellipse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effectLst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9196536" y="125140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8184" y="125140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26" y="329251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dirty="0" smtClean="0">
                <a:solidFill>
                  <a:schemeClr val="tx2"/>
                </a:solidFill>
                <a:latin typeface="Helvetica Neue"/>
                <a:cs typeface="Proxima"/>
              </a:rPr>
              <a:t>Cloud </a:t>
            </a:r>
            <a:r>
              <a:rPr lang="en-US" sz="5500" b="1" dirty="0" smtClean="0">
                <a:solidFill>
                  <a:srgbClr val="FF9900"/>
                </a:solidFill>
                <a:latin typeface="Helvetica Neue"/>
                <a:cs typeface="Proxima"/>
              </a:rPr>
              <a:t>Architectures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4045" y="1378192"/>
            <a:ext cx="2954578" cy="2908058"/>
            <a:chOff x="14045" y="1378192"/>
            <a:chExt cx="2954578" cy="2908058"/>
          </a:xfrm>
        </p:grpSpPr>
        <p:sp>
          <p:nvSpPr>
            <p:cNvPr id="23" name="Oval 22"/>
            <p:cNvSpPr/>
            <p:nvPr/>
          </p:nvSpPr>
          <p:spPr>
            <a:xfrm>
              <a:off x="14045" y="1735396"/>
              <a:ext cx="2954578" cy="255085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10000"/>
              </a:schemeClr>
            </a:solidFill>
            <a:effectLst>
              <a:softEdge rad="635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1041" y="3538925"/>
              <a:ext cx="27432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spc="7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Centralized</a:t>
              </a:r>
              <a:endParaRPr lang="en-US" sz="2200" spc="7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19" name="Picture 18" descr="6_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824" y="1378192"/>
              <a:ext cx="2575165" cy="2042800"/>
            </a:xfrm>
            <a:prstGeom prst="rect">
              <a:avLst/>
            </a:prstGeom>
            <a:solidFill>
              <a:schemeClr val="tx2"/>
            </a:solidFill>
          </p:spPr>
        </p:pic>
      </p:grpSp>
      <p:grpSp>
        <p:nvGrpSpPr>
          <p:cNvPr id="25" name="Group 24"/>
          <p:cNvGrpSpPr/>
          <p:nvPr/>
        </p:nvGrpSpPr>
        <p:grpSpPr>
          <a:xfrm>
            <a:off x="3233318" y="1341398"/>
            <a:ext cx="2581076" cy="2632600"/>
            <a:chOff x="3233318" y="1341398"/>
            <a:chExt cx="2581076" cy="2632600"/>
          </a:xfrm>
        </p:grpSpPr>
        <p:sp>
          <p:nvSpPr>
            <p:cNvPr id="7" name="Rectangle 6"/>
            <p:cNvSpPr/>
            <p:nvPr/>
          </p:nvSpPr>
          <p:spPr>
            <a:xfrm>
              <a:off x="3452194" y="3625185"/>
              <a:ext cx="2362200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200" spc="7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Federated</a:t>
              </a:r>
              <a:endParaRPr lang="en-US" sz="2200" spc="7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20" name="Picture 19" descr="6_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3318" y="1341398"/>
              <a:ext cx="2516187" cy="2191732"/>
            </a:xfrm>
            <a:prstGeom prst="rect">
              <a:avLst/>
            </a:prstGeom>
            <a:solidFill>
              <a:schemeClr val="tx2"/>
            </a:solidFill>
          </p:spPr>
        </p:pic>
      </p:grpSp>
      <p:grpSp>
        <p:nvGrpSpPr>
          <p:cNvPr id="26" name="Group 25"/>
          <p:cNvGrpSpPr/>
          <p:nvPr/>
        </p:nvGrpSpPr>
        <p:grpSpPr>
          <a:xfrm>
            <a:off x="6208865" y="1335063"/>
            <a:ext cx="2577329" cy="2638935"/>
            <a:chOff x="6208865" y="1335063"/>
            <a:chExt cx="2577329" cy="2638935"/>
          </a:xfrm>
        </p:grpSpPr>
        <p:sp>
          <p:nvSpPr>
            <p:cNvPr id="8" name="Rectangle 7"/>
            <p:cNvSpPr/>
            <p:nvPr/>
          </p:nvSpPr>
          <p:spPr>
            <a:xfrm>
              <a:off x="6423994" y="3625185"/>
              <a:ext cx="2362200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200" spc="7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Distributed</a:t>
              </a:r>
              <a:endParaRPr lang="en-US" sz="2200" spc="7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21" name="Picture 20" descr="6_3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08865" y="1335063"/>
              <a:ext cx="2405593" cy="2198068"/>
            </a:xfrm>
            <a:prstGeom prst="rect">
              <a:avLst/>
            </a:prstGeom>
            <a:solidFill>
              <a:schemeClr val="accent6"/>
            </a:solidFill>
          </p:spPr>
        </p:pic>
      </p:grpSp>
      <p:sp>
        <p:nvSpPr>
          <p:cNvPr id="17" name="Rectangle 16"/>
          <p:cNvSpPr/>
          <p:nvPr/>
        </p:nvSpPr>
        <p:spPr>
          <a:xfrm>
            <a:off x="7732440" y="4924209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ul_presentation_notext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43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63902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dirty="0" smtClean="0">
                <a:solidFill>
                  <a:schemeClr val="bg1"/>
                </a:solidFill>
                <a:latin typeface="Helvetica Neue"/>
                <a:cs typeface="Proxima"/>
              </a:rPr>
              <a:t>Architecture </a:t>
            </a:r>
            <a:r>
              <a:rPr lang="en-US" sz="5500" b="1" dirty="0" smtClean="0">
                <a:solidFill>
                  <a:srgbClr val="FF9900"/>
                </a:solidFill>
                <a:latin typeface="Helvetica Neue"/>
                <a:cs typeface="Proxima"/>
              </a:rPr>
              <a:t>Benefits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0352" y="4948014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687" y="1173009"/>
            <a:ext cx="8715375" cy="3907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130" y="384462"/>
            <a:ext cx="9448800" cy="78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38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Low Cost | High Quality </a:t>
            </a:r>
            <a:r>
              <a:rPr lang="en-US" sz="3800" b="1" kern="0" spc="100" dirty="0" smtClean="0">
                <a:solidFill>
                  <a:srgbClr val="FF9900"/>
                </a:solidFill>
                <a:latin typeface="Helvetica Neue"/>
                <a:cs typeface="Proxima"/>
              </a:rPr>
              <a:t>Distribution</a:t>
            </a:r>
            <a:endParaRPr lang="en-US" sz="3800" kern="0" spc="100" dirty="0" smtClean="0">
              <a:solidFill>
                <a:srgbClr val="FF9900"/>
              </a:solidFill>
              <a:latin typeface="Helvetica Neue"/>
              <a:cs typeface="Helvetica Neue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9206" y="4904884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prstClr val="white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061" y="1170639"/>
            <a:ext cx="8715375" cy="291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3996275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kern="0" spc="80" dirty="0" smtClean="0">
                <a:solidFill>
                  <a:schemeClr val="bg1"/>
                </a:solidFill>
                <a:latin typeface="Helvetica Neue"/>
                <a:cs typeface="Helvetica Neue"/>
              </a:rPr>
              <a:t>Hybrid clouds </a:t>
            </a:r>
            <a:r>
              <a:rPr lang="en-US" kern="0" spc="8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with both centralized and distributed services </a:t>
            </a:r>
            <a:br>
              <a:rPr lang="en-US" kern="0" spc="8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</a:br>
            <a:r>
              <a:rPr lang="en-US" kern="0" spc="8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that interoperate can provide benefits of speed, unlimited files capacities, privacy and security at low cost.</a:t>
            </a:r>
            <a:endParaRPr lang="en-US" kern="0" spc="8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2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528"/>
            <a:ext cx="9448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dirty="0" smtClean="0">
                <a:solidFill>
                  <a:schemeClr val="tx2"/>
                </a:solidFill>
                <a:latin typeface="Helvetica Neue"/>
                <a:cs typeface="Proxima"/>
              </a:rPr>
              <a:t>Distributed Cloud</a:t>
            </a:r>
          </a:p>
          <a:p>
            <a:pPr algn="ctr">
              <a:lnSpc>
                <a:spcPts val="6000"/>
              </a:lnSpc>
            </a:pPr>
            <a:r>
              <a:rPr lang="en-US" sz="5500" b="1" dirty="0" smtClean="0">
                <a:solidFill>
                  <a:srgbClr val="FF9900"/>
                </a:solidFill>
                <a:latin typeface="Helvetica Neue"/>
                <a:cs typeface="Proxima"/>
              </a:rPr>
              <a:t>A/V Applications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1700067"/>
            <a:ext cx="3962400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sz="25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Direct Delivery of:</a:t>
            </a:r>
          </a:p>
          <a:p>
            <a:pPr>
              <a:lnSpc>
                <a:spcPts val="3300"/>
              </a:lnSpc>
            </a:pPr>
            <a:r>
              <a:rPr lang="en-US" sz="2500" kern="0" spc="80" dirty="0" smtClean="0">
                <a:solidFill>
                  <a:schemeClr val="tx2"/>
                </a:solidFill>
                <a:latin typeface="Helvetica Neue UltraLight"/>
                <a:cs typeface="Helvetica Neue UltraLight"/>
              </a:rPr>
              <a:t>• </a:t>
            </a:r>
            <a:r>
              <a:rPr lang="en-US" sz="25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Secure </a:t>
            </a:r>
          </a:p>
          <a:p>
            <a:pPr>
              <a:lnSpc>
                <a:spcPts val="3300"/>
              </a:lnSpc>
            </a:pPr>
            <a:r>
              <a:rPr lang="en-US" sz="25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• </a:t>
            </a:r>
            <a:r>
              <a:rPr lang="en-US" sz="2500" kern="0" spc="80" dirty="0" err="1" smtClean="0">
                <a:solidFill>
                  <a:schemeClr val="tx2"/>
                </a:solidFill>
                <a:latin typeface="Helvetica Neue Light"/>
                <a:cs typeface="Helvetica Neue Light"/>
              </a:rPr>
              <a:t>Monetizable</a:t>
            </a:r>
            <a:endParaRPr lang="en-US" sz="2500" kern="0" spc="80" dirty="0" smtClean="0">
              <a:solidFill>
                <a:schemeClr val="tx2"/>
              </a:solidFill>
              <a:latin typeface="Helvetica Neue Light"/>
              <a:cs typeface="Helvetica Neue Light"/>
            </a:endParaRPr>
          </a:p>
          <a:p>
            <a:pPr>
              <a:lnSpc>
                <a:spcPts val="3300"/>
              </a:lnSpc>
            </a:pPr>
            <a:endParaRPr lang="en-US" sz="2500" b="1" kern="0" spc="80" dirty="0" smtClean="0">
              <a:solidFill>
                <a:schemeClr val="tx2"/>
              </a:solidFill>
              <a:latin typeface="Helvetica Neue"/>
              <a:cs typeface="Helvetica Neue"/>
            </a:endParaRPr>
          </a:p>
          <a:p>
            <a:pPr>
              <a:lnSpc>
                <a:spcPts val="3300"/>
              </a:lnSpc>
            </a:pPr>
            <a:r>
              <a:rPr lang="en-US" sz="25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Content:</a:t>
            </a:r>
          </a:p>
          <a:p>
            <a:pPr>
              <a:lnSpc>
                <a:spcPts val="3300"/>
              </a:lnSpc>
            </a:pPr>
            <a:r>
              <a:rPr lang="en-US" sz="2500" kern="0" spc="80" dirty="0" smtClean="0">
                <a:solidFill>
                  <a:schemeClr val="tx2"/>
                </a:solidFill>
                <a:latin typeface="Helvetica Neue UltraLight"/>
                <a:cs typeface="Helvetica Neue UltraLight"/>
              </a:rPr>
              <a:t>• </a:t>
            </a:r>
            <a:r>
              <a:rPr lang="en-US" sz="25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Premium (</a:t>
            </a:r>
            <a:r>
              <a:rPr lang="en-US" sz="2500" kern="0" spc="80" dirty="0" err="1" smtClean="0">
                <a:solidFill>
                  <a:schemeClr val="tx2"/>
                </a:solidFill>
                <a:latin typeface="Helvetica Neue Light"/>
                <a:cs typeface="Helvetica Neue Light"/>
              </a:rPr>
              <a:t>eg</a:t>
            </a:r>
            <a:r>
              <a:rPr lang="en-US" sz="25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 3D films)</a:t>
            </a:r>
          </a:p>
          <a:p>
            <a:pPr>
              <a:lnSpc>
                <a:spcPts val="3300"/>
              </a:lnSpc>
            </a:pPr>
            <a:r>
              <a:rPr lang="en-US" sz="25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• User Generated</a:t>
            </a:r>
            <a:endParaRPr lang="en-US" sz="2500" kern="0" spc="8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8" name="Picture 7" descr="9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644" y="2875941"/>
            <a:ext cx="2441276" cy="1477847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9" name="Picture 8" descr="9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4" y="1984902"/>
            <a:ext cx="2329132" cy="1555012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0" name="Rectangle 9"/>
          <p:cNvSpPr/>
          <p:nvPr/>
        </p:nvSpPr>
        <p:spPr>
          <a:xfrm>
            <a:off x="7740352" y="4948014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B11 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AB11_Interior Pag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399</Words>
  <Application>Microsoft Office PowerPoint</Application>
  <PresentationFormat>On-screen Show (16:9)</PresentationFormat>
  <Paragraphs>160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NAB11 Intro Slide</vt:lpstr>
      <vt:lpstr>Custom Design</vt:lpstr>
      <vt:lpstr>NAB11_Interior Page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ds+f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Thema Wilson</dc:creator>
  <cp:lastModifiedBy>Marty Lafferty</cp:lastModifiedBy>
  <cp:revision>28</cp:revision>
  <dcterms:created xsi:type="dcterms:W3CDTF">2011-10-13T21:17:35Z</dcterms:created>
  <dcterms:modified xsi:type="dcterms:W3CDTF">2012-04-13T18:52:07Z</dcterms:modified>
</cp:coreProperties>
</file>