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5" r:id="rId2"/>
    <p:sldMasterId id="2147483648" r:id="rId3"/>
  </p:sldMasterIdLst>
  <p:notesMasterIdLst>
    <p:notesMasterId r:id="rId13"/>
  </p:notesMasterIdLst>
  <p:handoutMasterIdLst>
    <p:handoutMasterId r:id="rId14"/>
  </p:handoutMasterIdLst>
  <p:sldIdLst>
    <p:sldId id="258" r:id="rId4"/>
    <p:sldId id="264" r:id="rId5"/>
    <p:sldId id="263" r:id="rId6"/>
    <p:sldId id="265" r:id="rId7"/>
    <p:sldId id="261" r:id="rId8"/>
    <p:sldId id="267" r:id="rId9"/>
    <p:sldId id="262" r:id="rId10"/>
    <p:sldId id="266" r:id="rId11"/>
    <p:sldId id="268" r:id="rId12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B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600" y="-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05C0DB-7073-5841-9F54-A79169CDA3BA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F68C09-64C2-D545-A531-CA32D26AF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225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+mn-ea"/>
                <a:cs typeface="+mn-cs"/>
              </a:defRPr>
            </a:lvl1pPr>
          </a:lstStyle>
          <a:p>
            <a:pPr>
              <a:defRPr/>
            </a:pPr>
            <a:fld id="{CFCD139B-4713-4144-97C5-76534343F92E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+mn-ea"/>
                <a:cs typeface="+mn-cs"/>
              </a:defRPr>
            </a:lvl1pPr>
          </a:lstStyle>
          <a:p>
            <a:pPr>
              <a:defRPr/>
            </a:pPr>
            <a:fld id="{271C563B-9AB7-564A-B759-EB4E7DAA3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66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0994-2CDE-4149-ACC7-1CE1C7A751B3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B9C7-ED9F-CA42-861C-B5ED67702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0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6378-2362-634A-B1E2-69D8C641A557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D100-1E3B-DE42-A54D-2500FF624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187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6637-1E3C-BD4A-AFA1-28CDCE41064E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FBC5-0456-BD46-971F-FF3EB132B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24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C818B0-3934-EC47-981D-5D9971789B0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8E7EC5-6D97-1C4E-B5FC-90F4D3875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8930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39782D3-7E70-604B-87B1-245F566342E1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933B013-53A0-4E42-85FB-B0108D998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074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F7B8241-EB4F-844D-BE0F-D4308265E6EF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9056C8-7FB1-F141-962E-FFBEAF5E3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65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FF2D96-52EE-F747-A141-D2C48F0DCC04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F6B7EC-9EBC-334D-A9A9-21D9188EF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300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14BD94-C169-2E4F-94D7-95D12BFA8ADA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DE7525-BD1A-E247-83A1-9BF959530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4064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E3A456-D704-6B47-A668-C215DD582985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349CC98-22C7-3A40-B2F9-817F7888B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3561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05055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E34F99-632E-C349-819B-407E6DB58BCB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8C52537-A441-1F49-AB99-B27290AEE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24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6DFDD-EB86-6841-8F97-12D240321398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C3B75-B858-0C4E-B0B6-A25AD00F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338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F75698-1F55-DF4F-A517-E8B2E104C1F0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641FE7-68E5-6947-9CA4-528D05675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0111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D3A590-C414-B84D-A00C-89F3D30D5C5C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686B3B-F5B4-824F-BA06-AC09033FF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4522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4BA985E-10B7-9347-AF20-31F34A7BA775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09FA6F-1DB4-374F-A7D8-8C3DAD541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845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256FA-EDF9-D944-B333-4F72BEEFBFA9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5A9A5-9242-2E43-848D-3719FB812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576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D6F9D-D8F7-2945-8DCB-A9CD88C765BB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413F-CDDA-BC4A-A331-2D84A6325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031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1EB5-FCA8-6B45-9758-218E66A02F3E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FC1C9-E118-F245-9B90-E2C43B405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801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D4E2-D064-C444-8F91-68BFABE236D4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DD29-50D3-4F4F-8E8E-71B10DB11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68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C71F-E97C-784B-A633-68B5C9481A34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99B74-8A44-3F42-AB24-ACE41589C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207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D1B4-CFAF-FB4F-97B0-131CECA33AE5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80AC-55CF-3C48-B7D2-CAB51A849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345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65FE-455D-3C40-BFCF-1291A906728D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7EB4B-DBB9-484C-A1F0-8CC004A08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392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5B4AC3B-7C7B-4549-B4C7-38FC523FFC4C}" type="datetimeFigureOut">
              <a:rPr lang="en-US"/>
              <a:pPr>
                <a:defRPr/>
              </a:pPr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AF0AD65C-6584-1B46-8885-4FBD08746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38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chamberlainfiles.wordpress.com/2012/03/26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icsreporter.com/index.php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174486"/>
            <a:ext cx="7772400" cy="1102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 i="1" dirty="0"/>
              <a:t>Disruptive Effects of Cloud Computing Will Continue </a:t>
            </a:r>
            <a:endParaRPr lang="en-US" dirty="0">
              <a:latin typeface="Calibri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James Hughes</a:t>
            </a:r>
          </a:p>
          <a:p>
            <a:r>
              <a:rPr lang="en-US" sz="2400" dirty="0" smtClean="0"/>
              <a:t>Huawei Technology</a:t>
            </a:r>
          </a:p>
        </p:txBody>
      </p:sp>
      <p:pic>
        <p:nvPicPr>
          <p:cNvPr id="3" name="Picture 2" descr="Huawei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859" y="3386667"/>
            <a:ext cx="2486141" cy="1756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Cloud Computing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465689" cy="3394472"/>
          </a:xfrm>
        </p:spPr>
        <p:txBody>
          <a:bodyPr/>
          <a:lstStyle/>
          <a:p>
            <a:r>
              <a:rPr lang="en-US" dirty="0" smtClean="0"/>
              <a:t>Paradigm Shift or a pig in a poke?</a:t>
            </a:r>
          </a:p>
          <a:p>
            <a:r>
              <a:rPr lang="en-US" dirty="0" smtClean="0"/>
              <a:t>Can we save real money?</a:t>
            </a:r>
            <a:endParaRPr lang="en-US" dirty="0"/>
          </a:p>
        </p:txBody>
      </p:sp>
      <p:pic>
        <p:nvPicPr>
          <p:cNvPr id="4" name="Picture 3" descr="pig-in-a-po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111" y="1450621"/>
            <a:ext cx="4543777" cy="26656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6230" y="3786924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hlinkClick r:id="rId3"/>
              </a:rPr>
              <a:t>http://thechamberlainfiles.wordpress.com/2012/03/26/</a:t>
            </a:r>
            <a:endParaRPr lang="en-US" sz="900" dirty="0" smtClean="0"/>
          </a:p>
          <a:p>
            <a:r>
              <a:rPr lang="en-US" sz="900" dirty="0" err="1" smtClean="0"/>
              <a:t>dont</a:t>
            </a:r>
            <a:r>
              <a:rPr lang="en-US" sz="900" dirty="0" smtClean="0"/>
              <a:t>-elect-a-pig-in-a-poke-guest-post-by-</a:t>
            </a:r>
            <a:r>
              <a:rPr lang="en-US" sz="900" dirty="0" err="1" smtClean="0"/>
              <a:t>cllr</a:t>
            </a:r>
            <a:r>
              <a:rPr lang="en-US" sz="900" dirty="0" smtClean="0"/>
              <a:t>-</a:t>
            </a:r>
            <a:r>
              <a:rPr lang="en-US" sz="900" dirty="0" err="1" smtClean="0"/>
              <a:t>michael-wilkes</a:t>
            </a:r>
            <a:r>
              <a:rPr lang="en-US" sz="900" dirty="0" smtClean="0"/>
              <a:t>/</a:t>
            </a:r>
            <a:endParaRPr lang="en-US" sz="900" dirty="0"/>
          </a:p>
        </p:txBody>
      </p:sp>
    </p:spTree>
    <p:extLst>
      <p:ext uri="{BB962C8B-B14F-4D97-AF65-F5344CB8AC3E}">
        <p14:creationId xmlns="" xmlns:p14="http://schemas.microsoft.com/office/powerpoint/2010/main" val="5419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Cloud Computing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5391855" cy="3394472"/>
          </a:xfrm>
        </p:spPr>
        <p:txBody>
          <a:bodyPr/>
          <a:lstStyle/>
          <a:p>
            <a:r>
              <a:rPr lang="en-US" dirty="0" smtClean="0"/>
              <a:t>Is virtualization the answer?</a:t>
            </a:r>
          </a:p>
          <a:p>
            <a:r>
              <a:rPr lang="en-US" dirty="0" smtClean="0"/>
              <a:t>Will massive outlays provide promised rewards?</a:t>
            </a:r>
            <a:endParaRPr lang="en-US" dirty="0"/>
          </a:p>
        </p:txBody>
      </p:sp>
      <p:pic>
        <p:nvPicPr>
          <p:cNvPr id="4" name="Picture 3" descr="jwellingtonwimpy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055" y="2171383"/>
            <a:ext cx="3135780" cy="26303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2746" y="4745250"/>
            <a:ext cx="312136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hlinkClick r:id="rId3"/>
              </a:rPr>
              <a:t>http://www.comicsreporter.com/index.php/</a:t>
            </a:r>
            <a:endParaRPr lang="en-US" sz="1050" dirty="0" smtClean="0"/>
          </a:p>
          <a:p>
            <a:r>
              <a:rPr lang="en-US" sz="1050" dirty="0" smtClean="0"/>
              <a:t>index/</a:t>
            </a:r>
            <a:r>
              <a:rPr lang="en-US" sz="1050" dirty="0" err="1" smtClean="0"/>
              <a:t>the_greatest_comic_character_of_all_time</a:t>
            </a:r>
            <a:r>
              <a:rPr lang="en-US" sz="1050" dirty="0" smtClean="0"/>
              <a:t>/</a:t>
            </a:r>
            <a:endParaRPr lang="en-US" sz="1050" dirty="0"/>
          </a:p>
        </p:txBody>
      </p:sp>
    </p:spTree>
    <p:extLst>
      <p:ext uri="{BB962C8B-B14F-4D97-AF65-F5344CB8AC3E}">
        <p14:creationId xmlns="" xmlns:p14="http://schemas.microsoft.com/office/powerpoint/2010/main" val="23349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Economies of scale</a:t>
            </a:r>
            <a:endParaRPr lang="en-US" dirty="0"/>
          </a:p>
        </p:txBody>
      </p:sp>
      <p:pic>
        <p:nvPicPr>
          <p:cNvPr id="4" name="Content Placeholder 3" descr="maersk-triple-e_press-relea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370" b="10370"/>
          <a:stretch>
            <a:fillRect/>
          </a:stretch>
        </p:blipFill>
        <p:spPr>
          <a:xfrm>
            <a:off x="3297591" y="1967029"/>
            <a:ext cx="5910208" cy="2437790"/>
          </a:xfrm>
        </p:spPr>
      </p:pic>
      <p:pic>
        <p:nvPicPr>
          <p:cNvPr id="5" name="Picture 4" descr="j24fle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063229"/>
            <a:ext cx="4233333" cy="27976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02869" y="4127820"/>
            <a:ext cx="3026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http://</a:t>
            </a:r>
            <a:r>
              <a:rPr lang="en-US" sz="1200" dirty="0" err="1" smtClean="0"/>
              <a:t>www.worldslargestship.com</a:t>
            </a:r>
            <a:r>
              <a:rPr lang="en-US" sz="1200" dirty="0" smtClean="0"/>
              <a:t>/</a:t>
            </a:r>
            <a:r>
              <a:rPr lang="en-US" sz="1200" dirty="0" err="1" smtClean="0"/>
              <a:t>TripleE</a:t>
            </a:r>
            <a:r>
              <a:rPr lang="en-US" sz="1200" dirty="0" smtClean="0"/>
              <a:t>/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2285092" y="3598689"/>
            <a:ext cx="23262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</a:t>
            </a:r>
            <a:r>
              <a:rPr lang="en-US" sz="1200" dirty="0" err="1" smtClean="0"/>
              <a:t>www.jboats.com</a:t>
            </a:r>
            <a:r>
              <a:rPr lang="en-US" sz="1200" dirty="0" smtClean="0"/>
              <a:t>/</a:t>
            </a:r>
            <a:r>
              <a:rPr lang="en-US" sz="1200" dirty="0" err="1" smtClean="0"/>
              <a:t>intro.htm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7512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Netflix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Spent one year “reinventing” their application</a:t>
            </a:r>
          </a:p>
          <a:p>
            <a:pPr lvl="1">
              <a:spcBef>
                <a:spcPts val="100"/>
              </a:spcBef>
            </a:pPr>
            <a:r>
              <a:rPr lang="en-US" sz="2400" dirty="0" smtClean="0"/>
              <a:t>Elastic </a:t>
            </a:r>
            <a:r>
              <a:rPr lang="en-US" sz="2400" dirty="0"/>
              <a:t>compute Cloud </a:t>
            </a:r>
            <a:endParaRPr lang="en-US" sz="2400" dirty="0" smtClean="0">
              <a:effectLst/>
            </a:endParaRPr>
          </a:p>
          <a:p>
            <a:pPr lvl="1">
              <a:spcBef>
                <a:spcPts val="100"/>
              </a:spcBef>
            </a:pPr>
            <a:r>
              <a:rPr lang="en-US" sz="2400" dirty="0"/>
              <a:t>Elastic Block Storage </a:t>
            </a:r>
            <a:endParaRPr lang="en-US" sz="2400" dirty="0" smtClean="0"/>
          </a:p>
          <a:p>
            <a:pPr lvl="1">
              <a:spcBef>
                <a:spcPts val="100"/>
              </a:spcBef>
            </a:pPr>
            <a:r>
              <a:rPr lang="en-US" sz="2400" dirty="0" smtClean="0"/>
              <a:t>Simple </a:t>
            </a:r>
            <a:r>
              <a:rPr lang="en-US" sz="2400" dirty="0"/>
              <a:t>Queuing Service </a:t>
            </a:r>
          </a:p>
          <a:p>
            <a:pPr lvl="1">
              <a:spcBef>
                <a:spcPts val="100"/>
              </a:spcBef>
            </a:pPr>
            <a:r>
              <a:rPr lang="en-US" sz="2400" dirty="0" err="1" smtClean="0"/>
              <a:t>SimpleDB</a:t>
            </a:r>
            <a:endParaRPr lang="en-US" sz="2400" dirty="0"/>
          </a:p>
          <a:p>
            <a:pPr lvl="1">
              <a:spcBef>
                <a:spcPts val="100"/>
              </a:spcBef>
            </a:pPr>
            <a:r>
              <a:rPr lang="en-US" sz="2400" dirty="0" smtClean="0"/>
              <a:t>Simple </a:t>
            </a:r>
            <a:r>
              <a:rPr lang="en-US" sz="2400" dirty="0"/>
              <a:t>Storage Service </a:t>
            </a:r>
            <a:endParaRPr lang="en-US" sz="2400" dirty="0" smtClean="0"/>
          </a:p>
          <a:p>
            <a:pPr lvl="1">
              <a:spcBef>
                <a:spcPts val="100"/>
              </a:spcBef>
            </a:pPr>
            <a:r>
              <a:rPr lang="en-US" sz="2400" dirty="0" smtClean="0"/>
              <a:t>Elastic </a:t>
            </a:r>
            <a:r>
              <a:rPr lang="en-US" sz="2400" dirty="0"/>
              <a:t>Load Balancing </a:t>
            </a:r>
            <a:endParaRPr lang="en-US" sz="2400" dirty="0" smtClean="0"/>
          </a:p>
          <a:p>
            <a:pPr lvl="1">
              <a:spcBef>
                <a:spcPts val="100"/>
              </a:spcBef>
            </a:pPr>
            <a:r>
              <a:rPr lang="en-US" sz="2400" dirty="0" smtClean="0"/>
              <a:t>Elastic </a:t>
            </a:r>
            <a:r>
              <a:rPr lang="en-US" sz="2400" dirty="0" err="1"/>
              <a:t>MapReduce</a:t>
            </a:r>
            <a:r>
              <a:rPr lang="en-US" sz="2400" dirty="0"/>
              <a:t> </a:t>
            </a:r>
            <a:endParaRPr lang="en-US" sz="2400" dirty="0" smtClean="0">
              <a:effectLst/>
            </a:endParaRPr>
          </a:p>
          <a:p>
            <a:pPr lvl="1">
              <a:spcBef>
                <a:spcPts val="100"/>
              </a:spcBef>
            </a:pP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270023" y="205979"/>
            <a:ext cx="1735666" cy="728881"/>
            <a:chOff x="7182556" y="1020896"/>
            <a:chExt cx="1735666" cy="728881"/>
          </a:xfrm>
        </p:grpSpPr>
        <p:sp>
          <p:nvSpPr>
            <p:cNvPr id="5" name="Rectangle 4"/>
            <p:cNvSpPr/>
            <p:nvPr/>
          </p:nvSpPr>
          <p:spPr>
            <a:xfrm>
              <a:off x="7182556" y="1020896"/>
              <a:ext cx="1735666" cy="728881"/>
            </a:xfrm>
            <a:prstGeom prst="rect">
              <a:avLst/>
            </a:prstGeom>
            <a:solidFill>
              <a:srgbClr val="AB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54900" y="1200151"/>
              <a:ext cx="1231900" cy="3810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914983" y="2083981"/>
            <a:ext cx="41214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Necessary for: </a:t>
            </a:r>
            <a:endParaRPr lang="en-US" b="1" i="1" dirty="0"/>
          </a:p>
          <a:p>
            <a:r>
              <a:rPr lang="en-US" b="1" i="1" dirty="0" smtClean="0"/>
              <a:t>   - Reliability</a:t>
            </a:r>
          </a:p>
          <a:p>
            <a:r>
              <a:rPr lang="en-US" b="1" i="1" dirty="0"/>
              <a:t> </a:t>
            </a:r>
            <a:r>
              <a:rPr lang="en-US" b="1" i="1" dirty="0" smtClean="0"/>
              <a:t>  - Achieve benefit of scale</a:t>
            </a:r>
          </a:p>
          <a:p>
            <a:r>
              <a:rPr lang="en-US" b="1" i="1" dirty="0" smtClean="0"/>
              <a:t>Result: </a:t>
            </a:r>
          </a:p>
          <a:p>
            <a:r>
              <a:rPr lang="en-US" b="1" i="1" dirty="0"/>
              <a:t> </a:t>
            </a:r>
            <a:r>
              <a:rPr lang="en-US" b="1" i="1" dirty="0" smtClean="0"/>
              <a:t>  - Ability to compete </a:t>
            </a:r>
          </a:p>
          <a:p>
            <a:r>
              <a:rPr lang="en-US" b="1" i="1" dirty="0" smtClean="0"/>
              <a:t>     more effectively</a:t>
            </a:r>
            <a:endParaRPr lang="en-US" b="1" i="1" dirty="0"/>
          </a:p>
        </p:txBody>
      </p:sp>
    </p:spTree>
    <p:extLst>
      <p:ext uri="{BB962C8B-B14F-4D97-AF65-F5344CB8AC3E}">
        <p14:creationId xmlns="" xmlns:p14="http://schemas.microsoft.com/office/powerpoint/2010/main" val="31633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0151"/>
            <a:ext cx="8418689" cy="3394472"/>
          </a:xfrm>
        </p:spPr>
        <p:txBody>
          <a:bodyPr/>
          <a:lstStyle/>
          <a:p>
            <a:r>
              <a:rPr lang="en-US" dirty="0" smtClean="0"/>
              <a:t>Common complaint</a:t>
            </a:r>
          </a:p>
          <a:p>
            <a:pPr lvl="1"/>
            <a:r>
              <a:rPr lang="en-US" dirty="0" smtClean="0"/>
              <a:t>Cloud Providers have significantly more security</a:t>
            </a:r>
          </a:p>
          <a:p>
            <a:pPr lvl="2"/>
            <a:r>
              <a:rPr lang="en-US" dirty="0" smtClean="0"/>
              <a:t>Better tools</a:t>
            </a:r>
          </a:p>
          <a:p>
            <a:pPr lvl="2"/>
            <a:r>
              <a:rPr lang="en-US" dirty="0" smtClean="0"/>
              <a:t>better facilities</a:t>
            </a:r>
          </a:p>
          <a:p>
            <a:pPr lvl="2"/>
            <a:r>
              <a:rPr lang="en-US" dirty="0" smtClean="0"/>
              <a:t>Better training</a:t>
            </a:r>
          </a:p>
          <a:p>
            <a:pPr lvl="2"/>
            <a:r>
              <a:rPr lang="en-US" dirty="0" smtClean="0"/>
              <a:t>Better auditing </a:t>
            </a:r>
            <a:endParaRPr lang="en-US" dirty="0"/>
          </a:p>
        </p:txBody>
      </p:sp>
      <p:pic>
        <p:nvPicPr>
          <p:cNvPr id="4" name="Picture 3" descr="security-phot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280" y="2398888"/>
            <a:ext cx="4682719" cy="27446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1280" y="4881889"/>
            <a:ext cx="46038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http://</a:t>
            </a:r>
            <a:r>
              <a:rPr lang="en-US" sz="1100" dirty="0" err="1" smtClean="0"/>
              <a:t>www.switchnap.com</a:t>
            </a:r>
            <a:r>
              <a:rPr lang="en-US" sz="1100" dirty="0" smtClean="0"/>
              <a:t>/pages/all-things-switch/tier-elite/</a:t>
            </a:r>
            <a:r>
              <a:rPr lang="en-US" sz="1100" dirty="0" err="1" smtClean="0"/>
              <a:t>security.php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24235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are the new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>
              <a:bevelT w="6350"/>
              <a:bevelB w="6350"/>
            </a:sp3d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Example: Storage</a:t>
            </a:r>
          </a:p>
          <a:p>
            <a:pPr lvl="1">
              <a:lnSpc>
                <a:spcPct val="90000"/>
              </a:lnSpc>
              <a:buSzPct val="100000"/>
              <a:buFont typeface="Lucida Grande"/>
              <a:buChar char="$"/>
            </a:pPr>
            <a:r>
              <a:rPr lang="en-US" dirty="0" smtClean="0"/>
              <a:t>Why buy storage</a:t>
            </a:r>
          </a:p>
          <a:p>
            <a:pPr lvl="1">
              <a:lnSpc>
                <a:spcPct val="90000"/>
              </a:lnSpc>
              <a:buSzPct val="100000"/>
              <a:buFont typeface="Lucida Grande"/>
              <a:buChar char="$"/>
            </a:pPr>
            <a:r>
              <a:rPr lang="en-US" dirty="0" smtClean="0"/>
              <a:t>Hire administrators</a:t>
            </a:r>
          </a:p>
          <a:p>
            <a:pPr lvl="1">
              <a:lnSpc>
                <a:spcPct val="90000"/>
              </a:lnSpc>
              <a:buSzPct val="100000"/>
              <a:buFont typeface="Lucida Grande"/>
              <a:buChar char="$"/>
            </a:pPr>
            <a:r>
              <a:rPr lang="en-US" dirty="0" smtClean="0"/>
              <a:t>Deal with the “issues”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Backup, Archive, Logs, Content, Files, Reports Records could be in the cloud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198966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657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version++ will be in the cloud</a:t>
            </a:r>
          </a:p>
          <a:p>
            <a:pPr lvl="1"/>
            <a:r>
              <a:rPr lang="en-US" dirty="0" smtClean="0"/>
              <a:t>Significantly reduced IT resources</a:t>
            </a:r>
          </a:p>
          <a:p>
            <a:r>
              <a:rPr lang="en-US" dirty="0" smtClean="0"/>
              <a:t>IT efficiency will be a strategic requirement</a:t>
            </a:r>
          </a:p>
          <a:p>
            <a:r>
              <a:rPr lang="en-US" dirty="0" smtClean="0"/>
              <a:t>Broadcasting?</a:t>
            </a:r>
          </a:p>
          <a:p>
            <a:pPr lvl="1"/>
            <a:r>
              <a:rPr lang="en-US" dirty="0" smtClean="0"/>
              <a:t>There’s an app for that!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17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Who is Huawei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Huawei sells storage systems to public clouds</a:t>
            </a:r>
          </a:p>
          <a:p>
            <a:r>
              <a:rPr lang="en-US" dirty="0" smtClean="0"/>
              <a:t>Huawei sells storage systems to customers that want private </a:t>
            </a:r>
            <a:r>
              <a:rPr lang="en-US" b="1" i="1" dirty="0" smtClean="0"/>
              <a:t>cloud scale </a:t>
            </a:r>
            <a:r>
              <a:rPr lang="en-US" dirty="0" smtClean="0"/>
              <a:t>storage</a:t>
            </a:r>
            <a:endParaRPr lang="en-US" dirty="0"/>
          </a:p>
        </p:txBody>
      </p:sp>
      <p:pic>
        <p:nvPicPr>
          <p:cNvPr id="4" name="Picture 3" descr="Huawei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444" y="3478238"/>
            <a:ext cx="2356556" cy="16652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351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B11 Intr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AB11_Interior Pag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225</Words>
  <Application>Microsoft Office PowerPoint</Application>
  <PresentationFormat>On-screen Show (16:9)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NAB11 Intro Slide</vt:lpstr>
      <vt:lpstr>Custom Design</vt:lpstr>
      <vt:lpstr>NAB11_Interior Page 1</vt:lpstr>
      <vt:lpstr>Disruptive Effects of Cloud Computing Will Continue </vt:lpstr>
      <vt:lpstr>Cloud Computing Promise</vt:lpstr>
      <vt:lpstr>Cloud Computing Paradigm</vt:lpstr>
      <vt:lpstr>Economies of scale</vt:lpstr>
      <vt:lpstr>Netflix</vt:lpstr>
      <vt:lpstr>Security?</vt:lpstr>
      <vt:lpstr>What are the new Paradigms</vt:lpstr>
      <vt:lpstr>What is next?</vt:lpstr>
      <vt:lpstr>Who is Huawei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Thema Wilson</dc:creator>
  <cp:lastModifiedBy>Marty Lafferty</cp:lastModifiedBy>
  <cp:revision>24</cp:revision>
  <dcterms:created xsi:type="dcterms:W3CDTF">2011-10-13T21:17:35Z</dcterms:created>
  <dcterms:modified xsi:type="dcterms:W3CDTF">2012-04-17T23:01:34Z</dcterms:modified>
</cp:coreProperties>
</file>