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58" r:id="rId4"/>
    <p:sldId id="270" r:id="rId5"/>
    <p:sldId id="271" r:id="rId6"/>
    <p:sldId id="263" r:id="rId7"/>
    <p:sldId id="264" r:id="rId8"/>
    <p:sldId id="265" r:id="rId9"/>
    <p:sldId id="276" r:id="rId10"/>
    <p:sldId id="277" r:id="rId11"/>
    <p:sldId id="272" r:id="rId12"/>
    <p:sldId id="269" r:id="rId13"/>
    <p:sldId id="268" r:id="rId14"/>
    <p:sldId id="275" r:id="rId15"/>
    <p:sldId id="266" r:id="rId16"/>
    <p:sldId id="278" r:id="rId17"/>
    <p:sldId id="267" r:id="rId18"/>
    <p:sldId id="257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67FF"/>
    <a:srgbClr val="000079"/>
    <a:srgbClr val="A201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0" autoAdjust="0"/>
  </p:normalViewPr>
  <p:slideViewPr>
    <p:cSldViewPr snapToGrid="0" snapToObjects="1">
      <p:cViewPr>
        <p:scale>
          <a:sx n="143" d="100"/>
          <a:sy n="143" d="100"/>
        </p:scale>
        <p:origin x="-7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59ACE-6D5C-484D-AEB0-07619906997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40986A-32B1-4591-84B5-54EB201C96BE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17579AC6-6E12-4C3A-B911-E9BCAA4EE2C8}" type="parTrans" cxnId="{7A8F72B8-19A6-444A-BCBF-0DBF73F1182D}">
      <dgm:prSet/>
      <dgm:spPr/>
      <dgm:t>
        <a:bodyPr/>
        <a:lstStyle/>
        <a:p>
          <a:endParaRPr lang="en-US"/>
        </a:p>
      </dgm:t>
    </dgm:pt>
    <dgm:pt modelId="{07C594A0-1256-4946-BF98-2AD110ECD40B}" type="sibTrans" cxnId="{7A8F72B8-19A6-444A-BCBF-0DBF73F1182D}">
      <dgm:prSet/>
      <dgm:spPr/>
      <dgm:t>
        <a:bodyPr/>
        <a:lstStyle/>
        <a:p>
          <a:endParaRPr lang="en-US"/>
        </a:p>
      </dgm:t>
    </dgm:pt>
    <dgm:pt modelId="{51CFAF66-504A-4AC4-87E7-6C89F87F3171}">
      <dgm:prSet phldrT="[Text]"/>
      <dgm:spPr/>
      <dgm:t>
        <a:bodyPr/>
        <a:lstStyle/>
        <a:p>
          <a:r>
            <a:rPr lang="en-US" dirty="0" smtClean="0"/>
            <a:t>Creative</a:t>
          </a:r>
          <a:endParaRPr lang="en-US" dirty="0"/>
        </a:p>
      </dgm:t>
    </dgm:pt>
    <dgm:pt modelId="{06B4AEA7-680E-44A4-8D52-4916192F7B14}" type="parTrans" cxnId="{9C49A813-2D28-46DB-B69E-AF7AC04A96C0}">
      <dgm:prSet/>
      <dgm:spPr/>
      <dgm:t>
        <a:bodyPr/>
        <a:lstStyle/>
        <a:p>
          <a:endParaRPr lang="en-US"/>
        </a:p>
      </dgm:t>
    </dgm:pt>
    <dgm:pt modelId="{F4477981-D12B-4978-86B3-86936BDBAACF}" type="sibTrans" cxnId="{9C49A813-2D28-46DB-B69E-AF7AC04A96C0}">
      <dgm:prSet/>
      <dgm:spPr/>
      <dgm:t>
        <a:bodyPr/>
        <a:lstStyle/>
        <a:p>
          <a:endParaRPr lang="en-US"/>
        </a:p>
      </dgm:t>
    </dgm:pt>
    <dgm:pt modelId="{DB85E2DE-B184-43A5-B5B6-9B9D958E6DD1}">
      <dgm:prSet phldrT="[Text]"/>
      <dgm:spPr/>
      <dgm:t>
        <a:bodyPr/>
        <a:lstStyle/>
        <a:p>
          <a:r>
            <a:rPr lang="en-US" dirty="0" smtClean="0"/>
            <a:t>IT</a:t>
          </a:r>
          <a:endParaRPr lang="en-US" dirty="0"/>
        </a:p>
      </dgm:t>
    </dgm:pt>
    <dgm:pt modelId="{49BAAB4F-D2FE-4113-BE7E-03112E1D5571}" type="parTrans" cxnId="{1940D923-44E6-453F-AD1B-A576FF0BEBC5}">
      <dgm:prSet/>
      <dgm:spPr/>
      <dgm:t>
        <a:bodyPr/>
        <a:lstStyle/>
        <a:p>
          <a:endParaRPr lang="en-US"/>
        </a:p>
      </dgm:t>
    </dgm:pt>
    <dgm:pt modelId="{ECC4A815-D34D-4640-B069-8422D4998897}" type="sibTrans" cxnId="{1940D923-44E6-453F-AD1B-A576FF0BEBC5}">
      <dgm:prSet/>
      <dgm:spPr/>
      <dgm:t>
        <a:bodyPr/>
        <a:lstStyle/>
        <a:p>
          <a:endParaRPr lang="en-US"/>
        </a:p>
      </dgm:t>
    </dgm:pt>
    <dgm:pt modelId="{81F2FA87-56B2-418C-B4B9-D0F1709817A1}" type="pres">
      <dgm:prSet presAssocID="{98759ACE-6D5C-484D-AEB0-0761990699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15A4F-49FE-4D6E-A9D2-267D4BE5D574}" type="pres">
      <dgm:prSet presAssocID="{4340986A-32B1-4591-84B5-54EB201C96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82FAF-E85D-4B0C-B651-B51DC63FC25B}" type="pres">
      <dgm:prSet presAssocID="{07C594A0-1256-4946-BF98-2AD110ECD40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C4BA099-4A74-41B5-A58F-CA624898303F}" type="pres">
      <dgm:prSet presAssocID="{07C594A0-1256-4946-BF98-2AD110ECD40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288EFBC-B3E7-4BD5-B24F-E631D9998EAD}" type="pres">
      <dgm:prSet presAssocID="{51CFAF66-504A-4AC4-87E7-6C89F87F31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6761D-ED44-40E6-8EF1-85D92F8392E1}" type="pres">
      <dgm:prSet presAssocID="{F4477981-D12B-4978-86B3-86936BDBAA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FFCCA77-853B-4F2F-8B35-F4DDFEDC1458}" type="pres">
      <dgm:prSet presAssocID="{F4477981-D12B-4978-86B3-86936BDBAA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1ADFE52-1AFB-40A4-BA1E-CABBF8DB30C3}" type="pres">
      <dgm:prSet presAssocID="{DB85E2DE-B184-43A5-B5B6-9B9D958E6D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8CB04-9D8A-4183-885D-12A03AEF2632}" type="pres">
      <dgm:prSet presAssocID="{ECC4A815-D34D-4640-B069-8422D499889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01165FF-F609-4739-9699-CD598780E104}" type="pres">
      <dgm:prSet presAssocID="{ECC4A815-D34D-4640-B069-8422D499889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E11DD05-3A48-4026-807C-41C1EC0FABFC}" type="presOf" srcId="{F4477981-D12B-4978-86B3-86936BDBAACF}" destId="{1FFCCA77-853B-4F2F-8B35-F4DDFEDC1458}" srcOrd="1" destOrd="0" presId="urn:microsoft.com/office/officeart/2005/8/layout/cycle2"/>
    <dgm:cxn modelId="{7A8F72B8-19A6-444A-BCBF-0DBF73F1182D}" srcId="{98759ACE-6D5C-484D-AEB0-076199069973}" destId="{4340986A-32B1-4591-84B5-54EB201C96BE}" srcOrd="0" destOrd="0" parTransId="{17579AC6-6E12-4C3A-B911-E9BCAA4EE2C8}" sibTransId="{07C594A0-1256-4946-BF98-2AD110ECD40B}"/>
    <dgm:cxn modelId="{1940D923-44E6-453F-AD1B-A576FF0BEBC5}" srcId="{98759ACE-6D5C-484D-AEB0-076199069973}" destId="{DB85E2DE-B184-43A5-B5B6-9B9D958E6DD1}" srcOrd="2" destOrd="0" parTransId="{49BAAB4F-D2FE-4113-BE7E-03112E1D5571}" sibTransId="{ECC4A815-D34D-4640-B069-8422D4998897}"/>
    <dgm:cxn modelId="{8EB7B02F-4CE7-4EB7-AAF6-D498B1F26A70}" type="presOf" srcId="{F4477981-D12B-4978-86B3-86936BDBAACF}" destId="{D1C6761D-ED44-40E6-8EF1-85D92F8392E1}" srcOrd="0" destOrd="0" presId="urn:microsoft.com/office/officeart/2005/8/layout/cycle2"/>
    <dgm:cxn modelId="{9C49A813-2D28-46DB-B69E-AF7AC04A96C0}" srcId="{98759ACE-6D5C-484D-AEB0-076199069973}" destId="{51CFAF66-504A-4AC4-87E7-6C89F87F3171}" srcOrd="1" destOrd="0" parTransId="{06B4AEA7-680E-44A4-8D52-4916192F7B14}" sibTransId="{F4477981-D12B-4978-86B3-86936BDBAACF}"/>
    <dgm:cxn modelId="{C6C612C0-8FFE-4C40-A1BD-45550F9F459F}" type="presOf" srcId="{07C594A0-1256-4946-BF98-2AD110ECD40B}" destId="{5C4BA099-4A74-41B5-A58F-CA624898303F}" srcOrd="1" destOrd="0" presId="urn:microsoft.com/office/officeart/2005/8/layout/cycle2"/>
    <dgm:cxn modelId="{BD319B1F-7B4C-4CA7-991A-FE7A77E073BE}" type="presOf" srcId="{98759ACE-6D5C-484D-AEB0-076199069973}" destId="{81F2FA87-56B2-418C-B4B9-D0F1709817A1}" srcOrd="0" destOrd="0" presId="urn:microsoft.com/office/officeart/2005/8/layout/cycle2"/>
    <dgm:cxn modelId="{D00A525A-29AE-4127-A809-B04ADA1BE4D2}" type="presOf" srcId="{4340986A-32B1-4591-84B5-54EB201C96BE}" destId="{39D15A4F-49FE-4D6E-A9D2-267D4BE5D574}" srcOrd="0" destOrd="0" presId="urn:microsoft.com/office/officeart/2005/8/layout/cycle2"/>
    <dgm:cxn modelId="{C95025C7-AD9F-490E-BBC6-4107500E7630}" type="presOf" srcId="{51CFAF66-504A-4AC4-87E7-6C89F87F3171}" destId="{D288EFBC-B3E7-4BD5-B24F-E631D9998EAD}" srcOrd="0" destOrd="0" presId="urn:microsoft.com/office/officeart/2005/8/layout/cycle2"/>
    <dgm:cxn modelId="{0673677B-A0A8-4D8E-A36D-FBB9967D3561}" type="presOf" srcId="{DB85E2DE-B184-43A5-B5B6-9B9D958E6DD1}" destId="{D1ADFE52-1AFB-40A4-BA1E-CABBF8DB30C3}" srcOrd="0" destOrd="0" presId="urn:microsoft.com/office/officeart/2005/8/layout/cycle2"/>
    <dgm:cxn modelId="{431DF87F-E84C-4EAD-8AD1-63ED4480441B}" type="presOf" srcId="{07C594A0-1256-4946-BF98-2AD110ECD40B}" destId="{A3282FAF-E85D-4B0C-B651-B51DC63FC25B}" srcOrd="0" destOrd="0" presId="urn:microsoft.com/office/officeart/2005/8/layout/cycle2"/>
    <dgm:cxn modelId="{A117AFBA-70B1-4411-BEEB-B6C1C3D18A69}" type="presOf" srcId="{ECC4A815-D34D-4640-B069-8422D4998897}" destId="{601165FF-F609-4739-9699-CD598780E104}" srcOrd="1" destOrd="0" presId="urn:microsoft.com/office/officeart/2005/8/layout/cycle2"/>
    <dgm:cxn modelId="{715D92B5-925A-4D71-8239-199ED69E70C4}" type="presOf" srcId="{ECC4A815-D34D-4640-B069-8422D4998897}" destId="{F688CB04-9D8A-4183-885D-12A03AEF2632}" srcOrd="0" destOrd="0" presId="urn:microsoft.com/office/officeart/2005/8/layout/cycle2"/>
    <dgm:cxn modelId="{E2D77436-8D5E-4397-87C6-6EC01102BD7F}" type="presParOf" srcId="{81F2FA87-56B2-418C-B4B9-D0F1709817A1}" destId="{39D15A4F-49FE-4D6E-A9D2-267D4BE5D574}" srcOrd="0" destOrd="0" presId="urn:microsoft.com/office/officeart/2005/8/layout/cycle2"/>
    <dgm:cxn modelId="{DA27F623-67CF-4E2A-81CC-B46F31C20DA0}" type="presParOf" srcId="{81F2FA87-56B2-418C-B4B9-D0F1709817A1}" destId="{A3282FAF-E85D-4B0C-B651-B51DC63FC25B}" srcOrd="1" destOrd="0" presId="urn:microsoft.com/office/officeart/2005/8/layout/cycle2"/>
    <dgm:cxn modelId="{96DD0791-B74D-44FA-833C-CEF00FE00CC5}" type="presParOf" srcId="{A3282FAF-E85D-4B0C-B651-B51DC63FC25B}" destId="{5C4BA099-4A74-41B5-A58F-CA624898303F}" srcOrd="0" destOrd="0" presId="urn:microsoft.com/office/officeart/2005/8/layout/cycle2"/>
    <dgm:cxn modelId="{16696F37-2221-46FD-93D8-3A5433767089}" type="presParOf" srcId="{81F2FA87-56B2-418C-B4B9-D0F1709817A1}" destId="{D288EFBC-B3E7-4BD5-B24F-E631D9998EAD}" srcOrd="2" destOrd="0" presId="urn:microsoft.com/office/officeart/2005/8/layout/cycle2"/>
    <dgm:cxn modelId="{4938BCD7-94D3-40F2-B4BD-C10BD35D4E19}" type="presParOf" srcId="{81F2FA87-56B2-418C-B4B9-D0F1709817A1}" destId="{D1C6761D-ED44-40E6-8EF1-85D92F8392E1}" srcOrd="3" destOrd="0" presId="urn:microsoft.com/office/officeart/2005/8/layout/cycle2"/>
    <dgm:cxn modelId="{AAE2F214-0A4E-4714-AEF4-C96AD3FF3915}" type="presParOf" srcId="{D1C6761D-ED44-40E6-8EF1-85D92F8392E1}" destId="{1FFCCA77-853B-4F2F-8B35-F4DDFEDC1458}" srcOrd="0" destOrd="0" presId="urn:microsoft.com/office/officeart/2005/8/layout/cycle2"/>
    <dgm:cxn modelId="{13EFB832-D6F0-4850-8FFB-5F0CCE1A3254}" type="presParOf" srcId="{81F2FA87-56B2-418C-B4B9-D0F1709817A1}" destId="{D1ADFE52-1AFB-40A4-BA1E-CABBF8DB30C3}" srcOrd="4" destOrd="0" presId="urn:microsoft.com/office/officeart/2005/8/layout/cycle2"/>
    <dgm:cxn modelId="{2A057F04-86FC-41AC-ACA6-B2C6D0F5F660}" type="presParOf" srcId="{81F2FA87-56B2-418C-B4B9-D0F1709817A1}" destId="{F688CB04-9D8A-4183-885D-12A03AEF2632}" srcOrd="5" destOrd="0" presId="urn:microsoft.com/office/officeart/2005/8/layout/cycle2"/>
    <dgm:cxn modelId="{8319E966-BEA7-4293-AFDB-BBDF6AB890AD}" type="presParOf" srcId="{F688CB04-9D8A-4183-885D-12A03AEF2632}" destId="{601165FF-F609-4739-9699-CD598780E1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D15A4F-49FE-4D6E-A9D2-267D4BE5D574}">
      <dsp:nvSpPr>
        <dsp:cNvPr id="0" name=""/>
        <dsp:cNvSpPr/>
      </dsp:nvSpPr>
      <dsp:spPr>
        <a:xfrm>
          <a:off x="3377431" y="256"/>
          <a:ext cx="1474737" cy="1474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Business</a:t>
          </a:r>
          <a:endParaRPr lang="en-US" sz="1900" kern="1200" dirty="0"/>
        </a:p>
      </dsp:txBody>
      <dsp:txXfrm>
        <a:off x="3377431" y="256"/>
        <a:ext cx="1474737" cy="1474737"/>
      </dsp:txXfrm>
    </dsp:sp>
    <dsp:sp modelId="{A3282FAF-E85D-4B0C-B651-B51DC63FC25B}">
      <dsp:nvSpPr>
        <dsp:cNvPr id="0" name=""/>
        <dsp:cNvSpPr/>
      </dsp:nvSpPr>
      <dsp:spPr>
        <a:xfrm rot="3600000">
          <a:off x="4466813" y="1438550"/>
          <a:ext cx="392692" cy="497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3600000">
        <a:off x="4466813" y="1438550"/>
        <a:ext cx="392692" cy="497724"/>
      </dsp:txXfrm>
    </dsp:sp>
    <dsp:sp modelId="{D288EFBC-B3E7-4BD5-B24F-E631D9998EAD}">
      <dsp:nvSpPr>
        <dsp:cNvPr id="0" name=""/>
        <dsp:cNvSpPr/>
      </dsp:nvSpPr>
      <dsp:spPr>
        <a:xfrm>
          <a:off x="4485265" y="1919080"/>
          <a:ext cx="1474737" cy="1474737"/>
        </a:xfrm>
        <a:prstGeom prst="ellipse">
          <a:avLst/>
        </a:prstGeom>
        <a:solidFill>
          <a:schemeClr val="accent2">
            <a:hueOff val="-89382"/>
            <a:satOff val="-36529"/>
            <a:lumOff val="5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Creative</a:t>
          </a:r>
          <a:endParaRPr lang="en-US" sz="1900" kern="1200" dirty="0"/>
        </a:p>
      </dsp:txBody>
      <dsp:txXfrm>
        <a:off x="4485265" y="1919080"/>
        <a:ext cx="1474737" cy="1474737"/>
      </dsp:txXfrm>
    </dsp:sp>
    <dsp:sp modelId="{D1C6761D-ED44-40E6-8EF1-85D92F8392E1}">
      <dsp:nvSpPr>
        <dsp:cNvPr id="0" name=""/>
        <dsp:cNvSpPr/>
      </dsp:nvSpPr>
      <dsp:spPr>
        <a:xfrm rot="10800000">
          <a:off x="3929567" y="2407587"/>
          <a:ext cx="392692" cy="497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9382"/>
            <a:satOff val="-36529"/>
            <a:lumOff val="5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929567" y="2407587"/>
        <a:ext cx="392692" cy="497724"/>
      </dsp:txXfrm>
    </dsp:sp>
    <dsp:sp modelId="{D1ADFE52-1AFB-40A4-BA1E-CABBF8DB30C3}">
      <dsp:nvSpPr>
        <dsp:cNvPr id="0" name=""/>
        <dsp:cNvSpPr/>
      </dsp:nvSpPr>
      <dsp:spPr>
        <a:xfrm>
          <a:off x="2269597" y="1919080"/>
          <a:ext cx="1474737" cy="1474737"/>
        </a:xfrm>
        <a:prstGeom prst="ellipse">
          <a:avLst/>
        </a:prstGeom>
        <a:solidFill>
          <a:schemeClr val="accent2">
            <a:hueOff val="-178765"/>
            <a:satOff val="-73057"/>
            <a:lumOff val="1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</a:t>
          </a:r>
          <a:endParaRPr lang="en-US" sz="1900" kern="1200" dirty="0"/>
        </a:p>
      </dsp:txBody>
      <dsp:txXfrm>
        <a:off x="2269597" y="1919080"/>
        <a:ext cx="1474737" cy="1474737"/>
      </dsp:txXfrm>
    </dsp:sp>
    <dsp:sp modelId="{F688CB04-9D8A-4183-885D-12A03AEF2632}">
      <dsp:nvSpPr>
        <dsp:cNvPr id="0" name=""/>
        <dsp:cNvSpPr/>
      </dsp:nvSpPr>
      <dsp:spPr>
        <a:xfrm rot="18000000">
          <a:off x="3358979" y="1457800"/>
          <a:ext cx="392692" cy="497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8765"/>
            <a:satOff val="-73057"/>
            <a:lumOff val="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8000000">
        <a:off x="3358979" y="1457800"/>
        <a:ext cx="392692" cy="49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000829-2A55-45E8-A15F-4201C8F12FFE}" type="datetimeFigureOut">
              <a:rPr lang="en-US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90E86E7-698D-46BA-B7E8-52076D05C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24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BCD0A27-0A12-4C30-9427-59445EAE9E68}" type="datetimeFigureOut">
              <a:rPr lang="en-US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D776CAD-5E78-44FC-ADBE-2C8FC6469C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65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64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56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65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48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75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13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25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13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31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44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23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6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61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4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76CAD-5E78-44FC-ADBE-2C8FC6469C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19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worth-Cover-W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7423" y="2571752"/>
            <a:ext cx="7591244" cy="363141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67423" y="2934891"/>
            <a:ext cx="4811002" cy="292894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112000" y="127399"/>
            <a:ext cx="1354138" cy="2107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67423" y="3918346"/>
            <a:ext cx="4176712" cy="242888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4775196" y="3918346"/>
            <a:ext cx="4176712" cy="242888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67423" y="4170229"/>
            <a:ext cx="4176712" cy="24288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775196" y="4170229"/>
            <a:ext cx="4176712" cy="24288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98911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358900" y="4936957"/>
            <a:ext cx="25034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800">
                <a:solidFill>
                  <a:srgbClr val="8C8C8C"/>
                </a:solidFill>
                <a:cs typeface="Arial" pitchFamily="34" charset="0"/>
              </a:rPr>
              <a:t>©2012 DataDirect Networks.  All Rights Reserved</a:t>
            </a:r>
            <a:r>
              <a:rPr lang="en-US" sz="800">
                <a:solidFill>
                  <a:srgbClr val="525252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7845430" y="4849893"/>
            <a:ext cx="1141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smtClean="0">
                <a:solidFill>
                  <a:srgbClr val="A7211C"/>
                </a:solidFill>
                <a:latin typeface="Myriad Pro" charset="0"/>
                <a:cs typeface="Myriad Pro" charset="0"/>
              </a:rPr>
              <a:t>ddn</a:t>
            </a:r>
            <a:r>
              <a:rPr lang="en-US" sz="1800" smtClean="0">
                <a:latin typeface="Myriad Pro" charset="0"/>
                <a:cs typeface="Myriad Pro" charset="0"/>
              </a:rPr>
              <a:t>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="1" i="0">
                <a:solidFill>
                  <a:srgbClr val="A6211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BCC54-6D4E-4913-BC2F-B20836D92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2958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FC9E-572C-4B91-8BD6-25F5D337C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4799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208487"/>
            <a:ext cx="4040188" cy="3396853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9788" y="1208487"/>
            <a:ext cx="4040188" cy="3396853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386E647-0845-4CAA-B217-AF9DD2FF0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8032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with Sub-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52"/>
            <a:ext cx="4040188" cy="54150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010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089652"/>
            <a:ext cx="4041775" cy="54150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010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1703942"/>
            <a:ext cx="4040188" cy="2901396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9788" y="1703942"/>
            <a:ext cx="4040188" cy="2901396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4C2858E-76E9-4132-AF98-7696A5880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6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Artwork, Conten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lipArt Placeholder 13"/>
          <p:cNvSpPr>
            <a:spLocks noGrp="1"/>
          </p:cNvSpPr>
          <p:nvPr>
            <p:ph type="clipArt" sz="quarter" idx="13"/>
          </p:nvPr>
        </p:nvSpPr>
        <p:spPr>
          <a:xfrm>
            <a:off x="457205" y="1093569"/>
            <a:ext cx="3846513" cy="350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089652"/>
            <a:ext cx="4041775" cy="54150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010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4649788" y="1703942"/>
            <a:ext cx="4040188" cy="2901396"/>
          </a:xfrm>
        </p:spPr>
        <p:txBody>
          <a:bodyPr>
            <a:normAutofit/>
          </a:bodyPr>
          <a:lstStyle>
            <a:lvl1pPr marL="344488" indent="-344488">
              <a:buClr>
                <a:srgbClr val="A20101"/>
              </a:buClr>
              <a:buSzPct val="80000"/>
              <a:buFont typeface="Lucida Grande"/>
              <a:buChar char="►"/>
              <a:defRPr sz="2400">
                <a:latin typeface="Arial"/>
                <a:cs typeface="Arial"/>
              </a:defRPr>
            </a:lvl1pPr>
            <a:lvl2pPr marL="512763" indent="-168275">
              <a:buClrTx/>
              <a:buSzPct val="100000"/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684213" indent="-171450">
              <a:buSzPct val="75000"/>
              <a:buFont typeface="Courier New"/>
              <a:buChar char="o"/>
              <a:defRPr sz="1800">
                <a:latin typeface="Arial"/>
                <a:cs typeface="Arial"/>
              </a:defRPr>
            </a:lvl3pPr>
            <a:lvl4pPr marL="850900" indent="-166688">
              <a:defRPr sz="1600">
                <a:latin typeface="Arial"/>
                <a:cs typeface="Arial"/>
              </a:defRPr>
            </a:lvl4pPr>
            <a:lvl5pPr marL="1030288" indent="-179388"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5644CBC-18D4-4A73-AB80-679AC5475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6749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7F2B0-9640-49D2-B6EC-FF6AD1347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2034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66850"/>
            <a:ext cx="3889354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882"/>
            <a:ext cx="9144000" cy="1110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2845693"/>
            <a:ext cx="9144000" cy="119153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3045621"/>
            <a:ext cx="5553084" cy="77961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B231F-A1D2-4C0E-BACA-CE48AEC05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5502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; with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66850"/>
            <a:ext cx="3969282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882"/>
            <a:ext cx="9144000" cy="1110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2845693"/>
            <a:ext cx="9144000" cy="119153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816992" y="962026"/>
            <a:ext cx="3130691" cy="3709988"/>
            <a:chOff x="5187284" y="710149"/>
            <a:chExt cx="3846223" cy="5604137"/>
          </a:xfrm>
        </p:grpSpPr>
        <p:pic>
          <p:nvPicPr>
            <p:cNvPr id="9" name="Picture 23" descr="SFA12K_846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284" y="814925"/>
              <a:ext cx="2417359" cy="527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SFA12K_846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981" y="710149"/>
              <a:ext cx="2569526" cy="560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3045621"/>
            <a:ext cx="5553084" cy="77961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205AF6-1B87-4E22-9C60-6CCD26CC4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9891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66850"/>
            <a:ext cx="3871592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882"/>
            <a:ext cx="9144000" cy="1110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2845693"/>
            <a:ext cx="9144000" cy="119153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64701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A20101"/>
                </a:solidFill>
              </a:rPr>
              <a:t>DataDirect Networks, Information in Motion, Silicon Storage Appliance, S2A, Storage Fusion Architecture, SFA, Storage Fusion Fabric, Web Object Scaler, WOS, EXAScaler, GRIDScaler, xSTREAMScaler, NAS Scaler, ReAct, ObjectAssure, In-Storage Processing and SATAssure are all trademarks of DataDirect Networks.  Any unauthorized use is prohibited.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3045621"/>
            <a:ext cx="5553084" cy="77961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="1" i="0">
                <a:solidFill>
                  <a:srgbClr val="A6211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1C1E5-11AA-404B-BF6A-E4B6DA404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289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DDN logo 6 Inch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626" y="317899"/>
            <a:ext cx="1651212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1921"/>
            <a:ext cx="6477000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Insert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0867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" y="4923235"/>
            <a:ext cx="9140825" cy="0"/>
          </a:xfrm>
          <a:prstGeom prst="line">
            <a:avLst/>
          </a:prstGeom>
          <a:ln w="12700" cmpd="sng">
            <a:solidFill>
              <a:srgbClr val="A72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7845430" y="4865281"/>
            <a:ext cx="1141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smtClean="0">
                <a:solidFill>
                  <a:srgbClr val="A7211C"/>
                </a:solidFill>
                <a:latin typeface="Myriad Pro" charset="0"/>
                <a:cs typeface="Myriad Pro" charset="0"/>
              </a:rPr>
              <a:t>ddn</a:t>
            </a:r>
            <a:r>
              <a:rPr lang="en-US" sz="1600" smtClean="0">
                <a:latin typeface="Myriad Pro" charset="0"/>
                <a:cs typeface="Myriad Pro" charset="0"/>
              </a:rPr>
              <a:t>.com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1358900" y="4944653"/>
            <a:ext cx="2503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700">
                <a:solidFill>
                  <a:srgbClr val="8C8C8C"/>
                </a:solidFill>
                <a:cs typeface="Arial" pitchFamily="34" charset="0"/>
              </a:rPr>
              <a:t>©2012 DataDirect Networks.  All Rights Reserved</a:t>
            </a:r>
            <a:r>
              <a:rPr lang="en-US" sz="700">
                <a:solidFill>
                  <a:srgbClr val="525252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0" y="882"/>
            <a:ext cx="9144000" cy="11104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" y="891779"/>
            <a:ext cx="9140825" cy="0"/>
          </a:xfrm>
          <a:prstGeom prst="line">
            <a:avLst/>
          </a:prstGeom>
          <a:ln>
            <a:solidFill>
              <a:srgbClr val="A721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10013" y="4981578"/>
            <a:ext cx="4024312" cy="127397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800" b="1" i="0">
                <a:solidFill>
                  <a:srgbClr val="A6211C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58843" y="4982769"/>
            <a:ext cx="547687" cy="125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982769"/>
            <a:ext cx="438150" cy="12501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25252"/>
                </a:solidFill>
                <a:cs typeface="Arial" pitchFamily="34" charset="0"/>
              </a:defRPr>
            </a:lvl1pPr>
          </a:lstStyle>
          <a:p>
            <a:fld id="{05423FBC-A777-4374-9B56-730143C465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9" r:id="rId7"/>
    <p:sldLayoutId id="2147483780" r:id="rId8"/>
    <p:sldLayoutId id="2147483781" r:id="rId9"/>
    <p:sldLayoutId id="2147483782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defRPr sz="24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6211C"/>
        </a:buClr>
        <a:buSzPct val="7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bshow.com/2012/default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6713" y="2571752"/>
            <a:ext cx="8279982" cy="363141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Cloud as a </a:t>
            </a:r>
            <a:r>
              <a:rPr lang="en-US" dirty="0" smtClean="0"/>
              <a:t>Flexible </a:t>
            </a:r>
            <a:r>
              <a:rPr lang="en-US" dirty="0"/>
              <a:t>&amp;</a:t>
            </a:r>
            <a:r>
              <a:rPr lang="en-US" dirty="0" smtClean="0"/>
              <a:t> Collaborative </a:t>
            </a:r>
            <a:r>
              <a:rPr lang="en-US" dirty="0"/>
              <a:t>T</a:t>
            </a:r>
            <a:r>
              <a:rPr lang="en-US" dirty="0" smtClean="0"/>
              <a:t>ool </a:t>
            </a:r>
            <a:r>
              <a:rPr lang="en-US" dirty="0"/>
              <a:t>for C</a:t>
            </a:r>
            <a:r>
              <a:rPr lang="en-US" dirty="0" smtClean="0"/>
              <a:t>reators</a:t>
            </a:r>
            <a:endParaRPr lang="en-US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6713" y="2934891"/>
            <a:ext cx="4811712" cy="2928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ea typeface="ヒラギノ角ゴ Pro W3" charset="-128"/>
              </a:rPr>
              <a:t>Cloud Computing Conference - NAB 2012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112000" y="127399"/>
            <a:ext cx="1354138" cy="35220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4.16.2012</a:t>
            </a:r>
            <a:endParaRPr lang="en-US" dirty="0"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66713" y="3918349"/>
            <a:ext cx="4176712" cy="24288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Jean-Luc Chatelain</a:t>
            </a:r>
            <a:endParaRPr lang="en-US" dirty="0">
              <a:ea typeface="+mn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66716" y="4046412"/>
            <a:ext cx="5103645" cy="2428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Vice President, Office of Strategy and Technology</a:t>
            </a:r>
            <a:endParaRPr lang="en-US" dirty="0">
              <a:ea typeface="+mn-ea"/>
            </a:endParaRPr>
          </a:p>
        </p:txBody>
      </p:sp>
      <p:pic>
        <p:nvPicPr>
          <p:cNvPr id="14346" name="Picture 10" descr="nab show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505" y="3905027"/>
            <a:ext cx="2998787" cy="5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10867"/>
            <a:ext cx="5155149" cy="3394472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  <a:cs typeface="ＭＳ Ｐゴシック" charset="0"/>
              </a:rPr>
              <a:t>Metadata </a:t>
            </a:r>
            <a:r>
              <a:rPr lang="en-US" dirty="0">
                <a:ea typeface="MS PGothic" pitchFamily="34" charset="-128"/>
                <a:cs typeface="ＭＳ Ｐゴシック" charset="0"/>
              </a:rPr>
              <a:t>management</a:t>
            </a:r>
          </a:p>
          <a:p>
            <a:r>
              <a:rPr lang="en-US" dirty="0" smtClean="0">
                <a:ea typeface="MS PGothic" pitchFamily="34" charset="-128"/>
                <a:cs typeface="ＭＳ Ｐゴシック" charset="0"/>
              </a:rPr>
              <a:t>Resilience</a:t>
            </a:r>
            <a:endParaRPr lang="en-US" dirty="0">
              <a:ea typeface="MS PGothic" pitchFamily="34" charset="-128"/>
              <a:cs typeface="ＭＳ Ｐゴシック" charset="0"/>
            </a:endParaRPr>
          </a:p>
          <a:p>
            <a:r>
              <a:rPr lang="en-US" dirty="0" smtClean="0">
                <a:ea typeface="MS PGothic" pitchFamily="34" charset="-128"/>
                <a:cs typeface="ＭＳ Ｐゴシック" charset="0"/>
              </a:rPr>
              <a:t>Performance</a:t>
            </a:r>
            <a:endParaRPr lang="en-US" dirty="0">
              <a:ea typeface="MS PGothic" pitchFamily="34" charset="-128"/>
              <a:cs typeface="ＭＳ Ｐゴシック" charset="0"/>
            </a:endParaRPr>
          </a:p>
          <a:p>
            <a:r>
              <a:rPr lang="en-US" dirty="0" smtClean="0">
                <a:ea typeface="MS PGothic" pitchFamily="34" charset="-128"/>
                <a:cs typeface="ＭＳ Ｐゴシック" charset="0"/>
              </a:rPr>
              <a:t>Geo distribution</a:t>
            </a:r>
          </a:p>
          <a:p>
            <a:r>
              <a:rPr lang="en-US" dirty="0">
                <a:ea typeface="MS PGothic" pitchFamily="34" charset="-128"/>
                <a:cs typeface="ＭＳ Ｐゴシック" charset="0"/>
              </a:rPr>
              <a:t>Easily &amp;</a:t>
            </a:r>
            <a:r>
              <a:rPr lang="en-US" dirty="0" smtClean="0">
                <a:ea typeface="MS PGothic" pitchFamily="34" charset="-128"/>
                <a:cs typeface="ＭＳ Ｐゴシック" charset="0"/>
              </a:rPr>
              <a:t> efficiently </a:t>
            </a:r>
            <a:r>
              <a:rPr lang="en-US" dirty="0">
                <a:ea typeface="MS PGothic" pitchFamily="34" charset="-128"/>
                <a:cs typeface="ＭＳ Ｐゴシック" charset="0"/>
              </a:rPr>
              <a:t>s</a:t>
            </a:r>
            <a:r>
              <a:rPr lang="en-US" dirty="0" smtClean="0">
                <a:ea typeface="MS PGothic" pitchFamily="34" charset="-128"/>
                <a:cs typeface="ＭＳ Ｐゴシック" charset="0"/>
              </a:rPr>
              <a:t>caling</a:t>
            </a:r>
            <a:r>
              <a:rPr lang="en-US" dirty="0">
                <a:ea typeface="MS PGothic" pitchFamily="34" charset="-128"/>
                <a:cs typeface="ＭＳ Ｐゴシック" charset="0"/>
              </a:rPr>
              <a:t>, eventually to </a:t>
            </a:r>
            <a:r>
              <a:rPr lang="en-US" dirty="0" err="1">
                <a:ea typeface="MS PGothic" pitchFamily="34" charset="-128"/>
                <a:cs typeface="ＭＳ Ｐゴシック" charset="0"/>
              </a:rPr>
              <a:t>hyperscale</a:t>
            </a:r>
            <a:endParaRPr lang="en-US" dirty="0">
              <a:ea typeface="MS PGothic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717" y="1668009"/>
            <a:ext cx="3818966" cy="247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4400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movie </a:t>
            </a:r>
            <a:r>
              <a:rPr lang="en-US" dirty="0"/>
              <a:t>is not one object but millions of files  - needs to scale to billions of files</a:t>
            </a:r>
          </a:p>
          <a:p>
            <a:pPr lvl="0"/>
            <a:r>
              <a:rPr lang="en-US" dirty="0" smtClean="0"/>
              <a:t>Same footage is broadcast again &amp; again                          by stations all over the world</a:t>
            </a:r>
          </a:p>
          <a:p>
            <a:pPr lvl="0"/>
            <a:r>
              <a:rPr lang="en-US" dirty="0" smtClean="0"/>
              <a:t>More capabilities = more storage</a:t>
            </a:r>
          </a:p>
          <a:p>
            <a:pPr lvl="0"/>
            <a:r>
              <a:rPr lang="en-US" dirty="0" smtClean="0"/>
              <a:t>Larger file sizes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68882" y="2315690"/>
            <a:ext cx="3863255" cy="2636320"/>
          </a:xfrm>
          <a:custGeom>
            <a:avLst/>
            <a:gdLst>
              <a:gd name="connsiteX0" fmla="*/ 0 w 4168239"/>
              <a:gd name="connsiteY0" fmla="*/ 567045 h 1698171"/>
              <a:gd name="connsiteX1" fmla="*/ 3319154 w 4168239"/>
              <a:gd name="connsiteY1" fmla="*/ 567045 h 1698171"/>
              <a:gd name="connsiteX2" fmla="*/ 3319154 w 4168239"/>
              <a:gd name="connsiteY2" fmla="*/ 0 h 1698171"/>
              <a:gd name="connsiteX3" fmla="*/ 4168239 w 4168239"/>
              <a:gd name="connsiteY3" fmla="*/ 849086 h 1698171"/>
              <a:gd name="connsiteX4" fmla="*/ 3319154 w 4168239"/>
              <a:gd name="connsiteY4" fmla="*/ 1698171 h 1698171"/>
              <a:gd name="connsiteX5" fmla="*/ 3319154 w 4168239"/>
              <a:gd name="connsiteY5" fmla="*/ 1131126 h 1698171"/>
              <a:gd name="connsiteX6" fmla="*/ 0 w 4168239"/>
              <a:gd name="connsiteY6" fmla="*/ 1131126 h 1698171"/>
              <a:gd name="connsiteX7" fmla="*/ 0 w 4168239"/>
              <a:gd name="connsiteY7" fmla="*/ 567045 h 1698171"/>
              <a:gd name="connsiteX0" fmla="*/ 0 w 4168239"/>
              <a:gd name="connsiteY0" fmla="*/ 567045 h 1698171"/>
              <a:gd name="connsiteX1" fmla="*/ 3331029 w 4168239"/>
              <a:gd name="connsiteY1" fmla="*/ 341414 h 1698171"/>
              <a:gd name="connsiteX2" fmla="*/ 3319154 w 4168239"/>
              <a:gd name="connsiteY2" fmla="*/ 0 h 1698171"/>
              <a:gd name="connsiteX3" fmla="*/ 4168239 w 4168239"/>
              <a:gd name="connsiteY3" fmla="*/ 849086 h 1698171"/>
              <a:gd name="connsiteX4" fmla="*/ 3319154 w 4168239"/>
              <a:gd name="connsiteY4" fmla="*/ 1698171 h 1698171"/>
              <a:gd name="connsiteX5" fmla="*/ 3319154 w 4168239"/>
              <a:gd name="connsiteY5" fmla="*/ 1131126 h 1698171"/>
              <a:gd name="connsiteX6" fmla="*/ 0 w 4168239"/>
              <a:gd name="connsiteY6" fmla="*/ 1131126 h 1698171"/>
              <a:gd name="connsiteX7" fmla="*/ 0 w 4168239"/>
              <a:gd name="connsiteY7" fmla="*/ 567045 h 1698171"/>
              <a:gd name="connsiteX0" fmla="*/ 0 w 4168239"/>
              <a:gd name="connsiteY0" fmla="*/ 567045 h 1698171"/>
              <a:gd name="connsiteX1" fmla="*/ 3331029 w 4168239"/>
              <a:gd name="connsiteY1" fmla="*/ 341414 h 1698171"/>
              <a:gd name="connsiteX2" fmla="*/ 3319154 w 4168239"/>
              <a:gd name="connsiteY2" fmla="*/ 0 h 1698171"/>
              <a:gd name="connsiteX3" fmla="*/ 4168239 w 4168239"/>
              <a:gd name="connsiteY3" fmla="*/ 849086 h 1698171"/>
              <a:gd name="connsiteX4" fmla="*/ 3319154 w 4168239"/>
              <a:gd name="connsiteY4" fmla="*/ 1698171 h 1698171"/>
              <a:gd name="connsiteX5" fmla="*/ 3307279 w 4168239"/>
              <a:gd name="connsiteY5" fmla="*/ 1368633 h 1698171"/>
              <a:gd name="connsiteX6" fmla="*/ 0 w 4168239"/>
              <a:gd name="connsiteY6" fmla="*/ 1131126 h 1698171"/>
              <a:gd name="connsiteX7" fmla="*/ 0 w 4168239"/>
              <a:gd name="connsiteY7" fmla="*/ 567045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8239" h="1698171">
                <a:moveTo>
                  <a:pt x="0" y="567045"/>
                </a:moveTo>
                <a:lnTo>
                  <a:pt x="3331029" y="341414"/>
                </a:lnTo>
                <a:lnTo>
                  <a:pt x="3319154" y="0"/>
                </a:lnTo>
                <a:lnTo>
                  <a:pt x="4168239" y="849086"/>
                </a:lnTo>
                <a:lnTo>
                  <a:pt x="3319154" y="1698171"/>
                </a:lnTo>
                <a:lnTo>
                  <a:pt x="3307279" y="1368633"/>
                </a:lnTo>
                <a:lnTo>
                  <a:pt x="0" y="1131126"/>
                </a:lnTo>
                <a:lnTo>
                  <a:pt x="0" y="567045"/>
                </a:lnTo>
                <a:close/>
              </a:path>
            </a:pathLst>
          </a:custGeom>
          <a:solidFill>
            <a:srgbClr val="A201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Scale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6203" y="3004001"/>
            <a:ext cx="3417472" cy="1200328"/>
          </a:xfrm>
          <a:custGeom>
            <a:avLst/>
            <a:gdLst>
              <a:gd name="connsiteX0" fmla="*/ 0 w 3195105"/>
              <a:gd name="connsiteY0" fmla="*/ 0 h 1200329"/>
              <a:gd name="connsiteX1" fmla="*/ 3195105 w 3195105"/>
              <a:gd name="connsiteY1" fmla="*/ 0 h 1200329"/>
              <a:gd name="connsiteX2" fmla="*/ 3195105 w 3195105"/>
              <a:gd name="connsiteY2" fmla="*/ 1200329 h 1200329"/>
              <a:gd name="connsiteX3" fmla="*/ 0 w 3195105"/>
              <a:gd name="connsiteY3" fmla="*/ 1200329 h 1200329"/>
              <a:gd name="connsiteX4" fmla="*/ 0 w 3195105"/>
              <a:gd name="connsiteY4" fmla="*/ 0 h 1200329"/>
              <a:gd name="connsiteX0" fmla="*/ 0 w 3195105"/>
              <a:gd name="connsiteY0" fmla="*/ 0 h 1406480"/>
              <a:gd name="connsiteX1" fmla="*/ 3195105 w 3195105"/>
              <a:gd name="connsiteY1" fmla="*/ 0 h 1406480"/>
              <a:gd name="connsiteX2" fmla="*/ 3195105 w 3195105"/>
              <a:gd name="connsiteY2" fmla="*/ 1200329 h 1406480"/>
              <a:gd name="connsiteX3" fmla="*/ 1737061 w 3195105"/>
              <a:gd name="connsiteY3" fmla="*/ 1406359 h 1406480"/>
              <a:gd name="connsiteX4" fmla="*/ 0 w 3195105"/>
              <a:gd name="connsiteY4" fmla="*/ 1200329 h 1406480"/>
              <a:gd name="connsiteX5" fmla="*/ 0 w 3195105"/>
              <a:gd name="connsiteY5" fmla="*/ 0 h 1406480"/>
              <a:gd name="connsiteX0" fmla="*/ 18453 w 3213558"/>
              <a:gd name="connsiteY0" fmla="*/ 0 h 1406480"/>
              <a:gd name="connsiteX1" fmla="*/ 3213558 w 3213558"/>
              <a:gd name="connsiteY1" fmla="*/ 0 h 1406480"/>
              <a:gd name="connsiteX2" fmla="*/ 3213558 w 3213558"/>
              <a:gd name="connsiteY2" fmla="*/ 1200329 h 1406480"/>
              <a:gd name="connsiteX3" fmla="*/ 1755514 w 3213558"/>
              <a:gd name="connsiteY3" fmla="*/ 1406359 h 1406480"/>
              <a:gd name="connsiteX4" fmla="*/ 0 w 3213558"/>
              <a:gd name="connsiteY4" fmla="*/ 1084836 h 1406480"/>
              <a:gd name="connsiteX5" fmla="*/ 18453 w 3213558"/>
              <a:gd name="connsiteY5" fmla="*/ 0 h 1406480"/>
              <a:gd name="connsiteX0" fmla="*/ 18453 w 3213558"/>
              <a:gd name="connsiteY0" fmla="*/ 0 h 1406480"/>
              <a:gd name="connsiteX1" fmla="*/ 1714809 w 3213558"/>
              <a:gd name="connsiteY1" fmla="*/ 265075 h 1406480"/>
              <a:gd name="connsiteX2" fmla="*/ 3213558 w 3213558"/>
              <a:gd name="connsiteY2" fmla="*/ 0 h 1406480"/>
              <a:gd name="connsiteX3" fmla="*/ 3213558 w 3213558"/>
              <a:gd name="connsiteY3" fmla="*/ 1200329 h 1406480"/>
              <a:gd name="connsiteX4" fmla="*/ 1755514 w 3213558"/>
              <a:gd name="connsiteY4" fmla="*/ 1406359 h 1406480"/>
              <a:gd name="connsiteX5" fmla="*/ 0 w 3213558"/>
              <a:gd name="connsiteY5" fmla="*/ 1084836 h 1406480"/>
              <a:gd name="connsiteX6" fmla="*/ 18453 w 3213558"/>
              <a:gd name="connsiteY6" fmla="*/ 0 h 1406480"/>
              <a:gd name="connsiteX0" fmla="*/ 18453 w 3213558"/>
              <a:gd name="connsiteY0" fmla="*/ 0 h 1406711"/>
              <a:gd name="connsiteX1" fmla="*/ 1714809 w 3213558"/>
              <a:gd name="connsiteY1" fmla="*/ 265075 h 1406711"/>
              <a:gd name="connsiteX2" fmla="*/ 3213558 w 3213558"/>
              <a:gd name="connsiteY2" fmla="*/ 0 h 1406711"/>
              <a:gd name="connsiteX3" fmla="*/ 3213558 w 3213558"/>
              <a:gd name="connsiteY3" fmla="*/ 1200329 h 1406711"/>
              <a:gd name="connsiteX4" fmla="*/ 1755514 w 3213558"/>
              <a:gd name="connsiteY4" fmla="*/ 1406359 h 1406711"/>
              <a:gd name="connsiteX5" fmla="*/ 0 w 3213558"/>
              <a:gd name="connsiteY5" fmla="*/ 1084836 h 1406711"/>
              <a:gd name="connsiteX6" fmla="*/ 18453 w 3213558"/>
              <a:gd name="connsiteY6" fmla="*/ 0 h 1406711"/>
              <a:gd name="connsiteX0" fmla="*/ 18453 w 3234912"/>
              <a:gd name="connsiteY0" fmla="*/ 0 h 1406532"/>
              <a:gd name="connsiteX1" fmla="*/ 1714809 w 3234912"/>
              <a:gd name="connsiteY1" fmla="*/ 265075 h 1406532"/>
              <a:gd name="connsiteX2" fmla="*/ 3213558 w 3234912"/>
              <a:gd name="connsiteY2" fmla="*/ 0 h 1406532"/>
              <a:gd name="connsiteX3" fmla="*/ 3234912 w 3234912"/>
              <a:gd name="connsiteY3" fmla="*/ 1119992 h 1406532"/>
              <a:gd name="connsiteX4" fmla="*/ 1755514 w 3234912"/>
              <a:gd name="connsiteY4" fmla="*/ 1406359 h 1406532"/>
              <a:gd name="connsiteX5" fmla="*/ 0 w 3234912"/>
              <a:gd name="connsiteY5" fmla="*/ 1084836 h 1406532"/>
              <a:gd name="connsiteX6" fmla="*/ 18453 w 3234912"/>
              <a:gd name="connsiteY6" fmla="*/ 0 h 1406532"/>
              <a:gd name="connsiteX0" fmla="*/ 50559 w 3234912"/>
              <a:gd name="connsiteY0" fmla="*/ 0 h 1434862"/>
              <a:gd name="connsiteX1" fmla="*/ 1714809 w 3234912"/>
              <a:gd name="connsiteY1" fmla="*/ 293405 h 1434862"/>
              <a:gd name="connsiteX2" fmla="*/ 3213558 w 3234912"/>
              <a:gd name="connsiteY2" fmla="*/ 28330 h 1434862"/>
              <a:gd name="connsiteX3" fmla="*/ 3234912 w 3234912"/>
              <a:gd name="connsiteY3" fmla="*/ 1148322 h 1434862"/>
              <a:gd name="connsiteX4" fmla="*/ 1755514 w 3234912"/>
              <a:gd name="connsiteY4" fmla="*/ 1434689 h 1434862"/>
              <a:gd name="connsiteX5" fmla="*/ 0 w 3234912"/>
              <a:gd name="connsiteY5" fmla="*/ 1113166 h 1434862"/>
              <a:gd name="connsiteX6" fmla="*/ 50559 w 3234912"/>
              <a:gd name="connsiteY6" fmla="*/ 0 h 1434862"/>
              <a:gd name="connsiteX0" fmla="*/ 50559 w 3234912"/>
              <a:gd name="connsiteY0" fmla="*/ 0 h 1434862"/>
              <a:gd name="connsiteX1" fmla="*/ 1714809 w 3234912"/>
              <a:gd name="connsiteY1" fmla="*/ 293405 h 1434862"/>
              <a:gd name="connsiteX2" fmla="*/ 3213558 w 3234912"/>
              <a:gd name="connsiteY2" fmla="*/ 28330 h 1434862"/>
              <a:gd name="connsiteX3" fmla="*/ 3234912 w 3234912"/>
              <a:gd name="connsiteY3" fmla="*/ 1148322 h 1434862"/>
              <a:gd name="connsiteX4" fmla="*/ 1755514 w 3234912"/>
              <a:gd name="connsiteY4" fmla="*/ 1434689 h 1434862"/>
              <a:gd name="connsiteX5" fmla="*/ 0 w 3234912"/>
              <a:gd name="connsiteY5" fmla="*/ 1113166 h 1434862"/>
              <a:gd name="connsiteX6" fmla="*/ 50559 w 3234912"/>
              <a:gd name="connsiteY6" fmla="*/ 0 h 1434862"/>
              <a:gd name="connsiteX0" fmla="*/ 49833 w 3234186"/>
              <a:gd name="connsiteY0" fmla="*/ 0 h 1434862"/>
              <a:gd name="connsiteX1" fmla="*/ 1714083 w 3234186"/>
              <a:gd name="connsiteY1" fmla="*/ 293405 h 1434862"/>
              <a:gd name="connsiteX2" fmla="*/ 3212832 w 3234186"/>
              <a:gd name="connsiteY2" fmla="*/ 28330 h 1434862"/>
              <a:gd name="connsiteX3" fmla="*/ 3234186 w 3234186"/>
              <a:gd name="connsiteY3" fmla="*/ 1148322 h 1434862"/>
              <a:gd name="connsiteX4" fmla="*/ 1754788 w 3234186"/>
              <a:gd name="connsiteY4" fmla="*/ 1434689 h 1434862"/>
              <a:gd name="connsiteX5" fmla="*/ 0 w 3234186"/>
              <a:gd name="connsiteY5" fmla="*/ 1064207 h 1434862"/>
              <a:gd name="connsiteX6" fmla="*/ 49833 w 3234186"/>
              <a:gd name="connsiteY6" fmla="*/ 0 h 1434862"/>
              <a:gd name="connsiteX0" fmla="*/ 49833 w 3234186"/>
              <a:gd name="connsiteY0" fmla="*/ 0 h 1434862"/>
              <a:gd name="connsiteX1" fmla="*/ 1714083 w 3234186"/>
              <a:gd name="connsiteY1" fmla="*/ 293405 h 1434862"/>
              <a:gd name="connsiteX2" fmla="*/ 3212832 w 3234186"/>
              <a:gd name="connsiteY2" fmla="*/ 28330 h 1434862"/>
              <a:gd name="connsiteX3" fmla="*/ 3234186 w 3234186"/>
              <a:gd name="connsiteY3" fmla="*/ 1148322 h 1434862"/>
              <a:gd name="connsiteX4" fmla="*/ 1754788 w 3234186"/>
              <a:gd name="connsiteY4" fmla="*/ 1434689 h 1434862"/>
              <a:gd name="connsiteX5" fmla="*/ 0 w 3234186"/>
              <a:gd name="connsiteY5" fmla="*/ 1064207 h 1434862"/>
              <a:gd name="connsiteX6" fmla="*/ 49833 w 3234186"/>
              <a:gd name="connsiteY6" fmla="*/ 0 h 1434862"/>
              <a:gd name="connsiteX0" fmla="*/ 49833 w 3234186"/>
              <a:gd name="connsiteY0" fmla="*/ 0 h 1434862"/>
              <a:gd name="connsiteX1" fmla="*/ 1714083 w 3234186"/>
              <a:gd name="connsiteY1" fmla="*/ 293405 h 1434862"/>
              <a:gd name="connsiteX2" fmla="*/ 2098044 w 3234186"/>
              <a:gd name="connsiteY2" fmla="*/ 235721 h 1434862"/>
              <a:gd name="connsiteX3" fmla="*/ 3212832 w 3234186"/>
              <a:gd name="connsiteY3" fmla="*/ 28330 h 1434862"/>
              <a:gd name="connsiteX4" fmla="*/ 3234186 w 3234186"/>
              <a:gd name="connsiteY4" fmla="*/ 1148322 h 1434862"/>
              <a:gd name="connsiteX5" fmla="*/ 1754788 w 3234186"/>
              <a:gd name="connsiteY5" fmla="*/ 1434689 h 1434862"/>
              <a:gd name="connsiteX6" fmla="*/ 0 w 3234186"/>
              <a:gd name="connsiteY6" fmla="*/ 1064207 h 1434862"/>
              <a:gd name="connsiteX7" fmla="*/ 49833 w 3234186"/>
              <a:gd name="connsiteY7" fmla="*/ 0 h 14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4186" h="1434862">
                <a:moveTo>
                  <a:pt x="49833" y="0"/>
                </a:moveTo>
                <a:cubicBezTo>
                  <a:pt x="597758" y="169713"/>
                  <a:pt x="1195363" y="291194"/>
                  <a:pt x="1714083" y="293405"/>
                </a:cubicBezTo>
                <a:lnTo>
                  <a:pt x="2098044" y="235721"/>
                </a:lnTo>
                <a:lnTo>
                  <a:pt x="3212832" y="28330"/>
                </a:lnTo>
                <a:lnTo>
                  <a:pt x="3234186" y="1148322"/>
                </a:lnTo>
                <a:cubicBezTo>
                  <a:pt x="2745171" y="1289927"/>
                  <a:pt x="2290585" y="1440683"/>
                  <a:pt x="1754788" y="1434689"/>
                </a:cubicBezTo>
                <a:cubicBezTo>
                  <a:pt x="1169617" y="1327515"/>
                  <a:pt x="592872" y="1234866"/>
                  <a:pt x="0" y="1064207"/>
                </a:cubicBezTo>
                <a:lnTo>
                  <a:pt x="49833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2K, 4K… 5K, 8K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SD, HD… 3D, Ultra HD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24fps… 48fps, 60fps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7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1921"/>
            <a:ext cx="6789618" cy="779860"/>
          </a:xfrm>
        </p:spPr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Keeping </a:t>
            </a:r>
            <a:r>
              <a:rPr lang="en-US" b="1" dirty="0"/>
              <a:t>the Creativity Flowing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867"/>
            <a:ext cx="5658592" cy="339447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Agile &amp; </a:t>
            </a:r>
            <a:r>
              <a:rPr lang="en-US" dirty="0"/>
              <a:t>intuitive</a:t>
            </a:r>
          </a:p>
          <a:p>
            <a:pPr lvl="0"/>
            <a:r>
              <a:rPr lang="en-US" dirty="0" smtClean="0"/>
              <a:t>Creative </a:t>
            </a:r>
            <a:r>
              <a:rPr lang="en-US" dirty="0"/>
              <a:t>people are "special"</a:t>
            </a:r>
          </a:p>
          <a:p>
            <a:pPr lvl="0"/>
            <a:r>
              <a:rPr lang="en-US" dirty="0" smtClean="0"/>
              <a:t>Productivity that still </a:t>
            </a:r>
            <a:r>
              <a:rPr lang="en-US" dirty="0"/>
              <a:t>"feels creative"</a:t>
            </a:r>
          </a:p>
          <a:p>
            <a:pPr lvl="0"/>
            <a:r>
              <a:rPr lang="en-US" dirty="0"/>
              <a:t>Efficiency </a:t>
            </a:r>
            <a:r>
              <a:rPr lang="en-US" dirty="0" smtClean="0"/>
              <a:t>vs. </a:t>
            </a:r>
            <a:r>
              <a:rPr lang="en-US" dirty="0"/>
              <a:t>creativity</a:t>
            </a:r>
          </a:p>
          <a:p>
            <a:pPr lvl="0"/>
            <a:r>
              <a:rPr lang="en-US" dirty="0"/>
              <a:t>1 frame </a:t>
            </a:r>
            <a:r>
              <a:rPr lang="en-US" dirty="0" smtClean="0"/>
              <a:t>can make or break the </a:t>
            </a:r>
            <a:r>
              <a:rPr lang="en-US" dirty="0"/>
              <a:t>whole </a:t>
            </a:r>
            <a:r>
              <a:rPr lang="en-US" dirty="0" smtClean="0"/>
              <a:t>workflow</a:t>
            </a:r>
            <a:r>
              <a:rPr lang="en-US" dirty="0"/>
              <a:t> </a:t>
            </a:r>
            <a:r>
              <a:rPr lang="en-US" dirty="0" smtClean="0"/>
              <a:t>or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17677" y="1210866"/>
            <a:ext cx="2541319" cy="3046988"/>
          </a:xfrm>
          <a:prstGeom prst="rect">
            <a:avLst/>
          </a:prstGeom>
          <a:solidFill>
            <a:srgbClr val="A2010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endParaRPr lang="en-US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  <a:p>
            <a:pPr lvl="0"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Many editors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&amp;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animators know what a RAID array is…</a:t>
            </a:r>
          </a:p>
          <a:p>
            <a:pPr lvl="0" algn="ctr"/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Should they?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4552" y="3396343"/>
            <a:ext cx="2327563" cy="72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Should they?</a:t>
            </a:r>
          </a:p>
        </p:txBody>
      </p:sp>
    </p:spTree>
    <p:extLst>
      <p:ext uri="{BB962C8B-B14F-4D97-AF65-F5344CB8AC3E}">
        <p14:creationId xmlns:p14="http://schemas.microsoft.com/office/powerpoint/2010/main" xmlns="" val="2735017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897" y="891781"/>
            <a:ext cx="3800104" cy="25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Future of the Creative Cloud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storage technologies</a:t>
            </a:r>
          </a:p>
          <a:p>
            <a:r>
              <a:rPr lang="en-US" dirty="0" smtClean="0"/>
              <a:t>Private </a:t>
            </a:r>
            <a:r>
              <a:rPr lang="en-US" dirty="0"/>
              <a:t>Clouds</a:t>
            </a:r>
          </a:p>
          <a:p>
            <a:r>
              <a:rPr lang="en-US" dirty="0" smtClean="0"/>
              <a:t>Community Clouds</a:t>
            </a:r>
            <a:endParaRPr lang="en-US" dirty="0"/>
          </a:p>
          <a:p>
            <a:r>
              <a:rPr lang="en-US" dirty="0" smtClean="0"/>
              <a:t>A new </a:t>
            </a:r>
            <a:r>
              <a:rPr lang="en-US" dirty="0"/>
              <a:t>business </a:t>
            </a:r>
            <a:r>
              <a:rPr lang="en-US" dirty="0" smtClean="0"/>
              <a:t>model for creators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21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785520" y="2968831"/>
            <a:ext cx="2150665" cy="14412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I</a:t>
            </a:r>
            <a:r>
              <a:rPr lang="en-US" b="1" dirty="0" smtClean="0"/>
              <a:t>s not about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867"/>
            <a:ext cx="6228608" cy="3539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It is about </a:t>
            </a:r>
            <a:r>
              <a:rPr lang="en-US" b="1" dirty="0" smtClean="0"/>
              <a:t>. . .</a:t>
            </a:r>
          </a:p>
          <a:p>
            <a:r>
              <a:rPr lang="en-US" dirty="0"/>
              <a:t>T</a:t>
            </a:r>
            <a:r>
              <a:rPr lang="en-US" dirty="0" smtClean="0"/>
              <a:t>aking an overnight 12hr rendering process &amp; making it real-time</a:t>
            </a:r>
          </a:p>
          <a:p>
            <a:r>
              <a:rPr lang="en-US" dirty="0"/>
              <a:t>R</a:t>
            </a:r>
            <a:r>
              <a:rPr lang="en-US" dirty="0" smtClean="0"/>
              <a:t>esults delivered 1 week earlier at no additional cost</a:t>
            </a:r>
          </a:p>
          <a:p>
            <a:r>
              <a:rPr lang="en-US" dirty="0" smtClean="0"/>
              <a:t>Finding a forgotten back-up copy that saves the project</a:t>
            </a:r>
          </a:p>
          <a:p>
            <a:r>
              <a:rPr lang="en-US" dirty="0" smtClean="0"/>
              <a:t>More optimized file formats in the same amount of time</a:t>
            </a:r>
          </a:p>
          <a:p>
            <a:r>
              <a:rPr lang="en-US" dirty="0"/>
              <a:t>C</a:t>
            </a:r>
            <a:r>
              <a:rPr lang="en-US" dirty="0" smtClean="0"/>
              <a:t>ollaboration across great distances that can still ignite wonderful sparks of creativity</a:t>
            </a:r>
          </a:p>
          <a:p>
            <a:r>
              <a:rPr lang="en-US" dirty="0"/>
              <a:t>W</a:t>
            </a:r>
            <a:r>
              <a:rPr lang="en-US" dirty="0" smtClean="0"/>
              <a:t>orking deeply in technology, yet feeling like an artist or a journalist or a broadcaster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9938" name="Picture 2" descr="C:\Users\mking\AppData\Local\Microsoft\Windows\Temporary Internet Files\Content.IE5\ZNRWKPB6\MC9002543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5162" y="2793760"/>
            <a:ext cx="1678838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25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1921"/>
            <a:ext cx="7772400" cy="779860"/>
          </a:xfrm>
        </p:spPr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Should </a:t>
            </a:r>
            <a:r>
              <a:rPr lang="en-US" b="1" dirty="0"/>
              <a:t>we </a:t>
            </a:r>
            <a:r>
              <a:rPr lang="en-US" b="1" dirty="0" smtClean="0"/>
              <a:t>be </a:t>
            </a:r>
            <a:r>
              <a:rPr lang="en-US" b="1" dirty="0"/>
              <a:t>in </a:t>
            </a:r>
            <a:r>
              <a:rPr lang="en-US" b="1" dirty="0" smtClean="0"/>
              <a:t>it?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22" name="Picture 2" descr="C:\Users\mking\AppData\Local\Microsoft\Windows\Temporary Internet Files\Content.IE5\PNY7BF8C\MC9004325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504" y="619535"/>
            <a:ext cx="4363451" cy="43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2145" y="2902867"/>
            <a:ext cx="312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Should your business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e in the cloud?</a:t>
            </a:r>
          </a:p>
        </p:txBody>
      </p:sp>
      <p:pic>
        <p:nvPicPr>
          <p:cNvPr id="1027" name="Picture 3" descr="C:\Users\mking\AppData\Local\Microsoft\Windows\Temporary Internet Files\Content.IE5\PNY7BF8C\MC90044038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381" y="124494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127" y="4049260"/>
            <a:ext cx="5778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absolutely can operate in the cloud, </a:t>
            </a:r>
          </a:p>
          <a:p>
            <a:pPr algn="ctr"/>
            <a:r>
              <a:rPr lang="en-US" dirty="0" smtClean="0"/>
              <a:t>as long as we have the right instruments.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369" y="1104405"/>
            <a:ext cx="3954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“IFR </a:t>
            </a:r>
            <a:r>
              <a:rPr lang="en-US" sz="2000" b="1" dirty="0">
                <a:solidFill>
                  <a:srgbClr val="000079"/>
                </a:solidFill>
                <a:latin typeface="Arial Narrow"/>
                <a:cs typeface="Arial Narrow"/>
              </a:rPr>
              <a:t>flight depends upon </a:t>
            </a:r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flying by </a:t>
            </a:r>
          </a:p>
          <a:p>
            <a:pPr algn="ctr"/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reference </a:t>
            </a:r>
            <a:r>
              <a:rPr lang="en-US" sz="2000" b="1" dirty="0">
                <a:solidFill>
                  <a:srgbClr val="000079"/>
                </a:solidFill>
                <a:latin typeface="Arial Narrow"/>
                <a:cs typeface="Arial Narrow"/>
              </a:rPr>
              <a:t>to </a:t>
            </a:r>
            <a:r>
              <a:rPr lang="en-US" sz="2000" b="1" dirty="0" smtClean="0">
                <a:solidFill>
                  <a:srgbClr val="000079"/>
                </a:solidFill>
                <a:latin typeface="Arial Narrow"/>
                <a:cs typeface="Arial Narrow"/>
              </a:rPr>
              <a:t>instruments only” </a:t>
            </a:r>
            <a:r>
              <a:rPr lang="en-US" sz="2000" dirty="0" smtClean="0"/>
              <a:t>- FAA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2141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from </a:t>
            </a:r>
            <a:r>
              <a:rPr lang="en-US" dirty="0"/>
              <a:t>O</a:t>
            </a:r>
            <a:r>
              <a:rPr lang="en-US" dirty="0" smtClean="0"/>
              <a:t>ur Sponsor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76"/>
          <a:stretch/>
        </p:blipFill>
        <p:spPr bwMode="auto">
          <a:xfrm>
            <a:off x="2272218" y="1436614"/>
            <a:ext cx="4368862" cy="292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3968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20101"/>
                </a:solidFill>
              </a:rPr>
              <a:t>DDN</a:t>
            </a:r>
            <a:r>
              <a:rPr lang="en-US" dirty="0" smtClean="0"/>
              <a:t> | </a:t>
            </a:r>
            <a:r>
              <a:rPr lang="en-US" b="1" dirty="0" smtClean="0"/>
              <a:t>The Global Big Data Leader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deliver highly scalable &amp; highly efficient storage solution</a:t>
            </a:r>
          </a:p>
          <a:p>
            <a:r>
              <a:rPr lang="en-US" dirty="0" smtClean="0"/>
              <a:t>Specializing in the most content intensive environments</a:t>
            </a:r>
          </a:p>
          <a:p>
            <a:r>
              <a:rPr lang="en-US" dirty="0" smtClean="0"/>
              <a:t>Over 600 Media and Entertainment customers</a:t>
            </a:r>
          </a:p>
          <a:p>
            <a:r>
              <a:rPr lang="en-US" dirty="0" smtClean="0"/>
              <a:t>Cloud storage experts in scale and performance</a:t>
            </a:r>
          </a:p>
          <a:p>
            <a:r>
              <a:rPr lang="en-US" dirty="0" smtClean="0"/>
              <a:t>Leaders storage workflow optimization for over 10 years</a:t>
            </a:r>
          </a:p>
          <a:p>
            <a:r>
              <a:rPr lang="en-US" dirty="0" smtClean="0"/>
              <a:t>Learn more at booth #SL 6611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546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920" y="3045621"/>
            <a:ext cx="8605701" cy="779614"/>
          </a:xfrm>
        </p:spPr>
        <p:txBody>
          <a:bodyPr/>
          <a:lstStyle/>
          <a:p>
            <a:pPr>
              <a:tabLst>
                <a:tab pos="8396288" algn="r"/>
              </a:tabLst>
            </a:pPr>
            <a:r>
              <a:rPr lang="en-US" dirty="0" smtClean="0"/>
              <a:t>Thank You	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254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1921"/>
            <a:ext cx="7772400" cy="779860"/>
          </a:xfrm>
        </p:spPr>
        <p:txBody>
          <a:bodyPr/>
          <a:lstStyle/>
          <a:p>
            <a:r>
              <a:rPr lang="en-US" b="1" dirty="0" smtClean="0">
                <a:solidFill>
                  <a:srgbClr val="000079"/>
                </a:solidFill>
              </a:rPr>
              <a:t>Cloud</a:t>
            </a:r>
            <a:r>
              <a:rPr lang="en-US" b="1" dirty="0" smtClean="0"/>
              <a:t> </a:t>
            </a:r>
            <a:r>
              <a:rPr lang="en-US" dirty="0" smtClean="0"/>
              <a:t>|</a:t>
            </a:r>
            <a:r>
              <a:rPr lang="en-US" b="1" dirty="0" smtClean="0"/>
              <a:t> The </a:t>
            </a:r>
            <a:r>
              <a:rPr lang="en-US" b="1" dirty="0"/>
              <a:t>N</a:t>
            </a:r>
            <a:r>
              <a:rPr lang="en-US" b="1" dirty="0" smtClean="0"/>
              <a:t>ew Black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0867"/>
            <a:ext cx="4924926" cy="3394472"/>
          </a:xfrm>
        </p:spPr>
        <p:txBody>
          <a:bodyPr/>
          <a:lstStyle/>
          <a:p>
            <a:r>
              <a:rPr lang="en-US" dirty="0" smtClean="0"/>
              <a:t>The Cloud is “cloudy”</a:t>
            </a:r>
          </a:p>
          <a:p>
            <a:r>
              <a:rPr lang="en-US" dirty="0" smtClean="0"/>
              <a:t>Apparent </a:t>
            </a:r>
            <a:r>
              <a:rPr lang="en-US" dirty="0"/>
              <a:t>&amp;</a:t>
            </a:r>
            <a:r>
              <a:rPr lang="en-US" dirty="0" smtClean="0"/>
              <a:t> intuitive benefits</a:t>
            </a:r>
          </a:p>
          <a:p>
            <a:r>
              <a:rPr lang="en-US" dirty="0" smtClean="0"/>
              <a:t>Vendor “cloud buzz”</a:t>
            </a:r>
          </a:p>
          <a:p>
            <a:r>
              <a:rPr lang="en-US" dirty="0" smtClean="0"/>
              <a:t>Not all the experts 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733" y="3154266"/>
            <a:ext cx="4733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79"/>
                </a:solidFill>
                <a:latin typeface="Arial Narrow"/>
                <a:cs typeface="Arial Narrow"/>
              </a:rPr>
              <a:t>“What is it [cloud]? It's complete gibberish. It's insane.” </a:t>
            </a:r>
          </a:p>
          <a:p>
            <a:r>
              <a:rPr lang="en-US" sz="1000" dirty="0" smtClean="0"/>
              <a:t>– Larry Ellison, Oracle CEO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655635" y="4118437"/>
            <a:ext cx="731353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</a:t>
            </a:r>
            <a:r>
              <a:rPr lang="en-US" sz="2200" b="1" dirty="0" smtClean="0">
                <a:solidFill>
                  <a:srgbClr val="3C67FF"/>
                </a:solidFill>
              </a:rPr>
              <a:t>C</a:t>
            </a:r>
            <a:r>
              <a:rPr lang="en-US" sz="2000" dirty="0" smtClean="0"/>
              <a:t>ommon</a:t>
            </a:r>
            <a:r>
              <a:rPr lang="en-US" sz="2000" dirty="0"/>
              <a:t>, </a:t>
            </a:r>
            <a:r>
              <a:rPr lang="en-US" sz="2200" b="1" dirty="0" smtClean="0">
                <a:solidFill>
                  <a:srgbClr val="3C67FF"/>
                </a:solidFill>
              </a:rPr>
              <a:t>L</a:t>
            </a:r>
            <a:r>
              <a:rPr lang="en-US" sz="2000" dirty="0" smtClean="0"/>
              <a:t>ocation independent</a:t>
            </a:r>
            <a:r>
              <a:rPr lang="en-US" sz="2000" dirty="0"/>
              <a:t>, </a:t>
            </a:r>
            <a:r>
              <a:rPr lang="en-US" sz="2200" b="1" dirty="0">
                <a:solidFill>
                  <a:srgbClr val="3C67FF"/>
                </a:solidFill>
              </a:rPr>
              <a:t>O</a:t>
            </a:r>
            <a:r>
              <a:rPr lang="en-US" sz="2000" dirty="0"/>
              <a:t>nline, </a:t>
            </a:r>
            <a:r>
              <a:rPr lang="en-US" sz="2200" b="1" dirty="0">
                <a:solidFill>
                  <a:srgbClr val="3C67FF"/>
                </a:solidFill>
              </a:rPr>
              <a:t>U</a:t>
            </a:r>
            <a:r>
              <a:rPr lang="en-US" sz="2000" dirty="0"/>
              <a:t>tility, on </a:t>
            </a:r>
            <a:r>
              <a:rPr lang="en-US" sz="2200" b="1" dirty="0">
                <a:solidFill>
                  <a:srgbClr val="3C67FF"/>
                </a:solidFill>
              </a:rPr>
              <a:t>D</a:t>
            </a:r>
            <a:r>
              <a:rPr lang="en-US" sz="2000" dirty="0"/>
              <a:t>emand</a:t>
            </a:r>
            <a:r>
              <a:rPr lang="en-US" sz="2000" dirty="0" smtClean="0"/>
              <a:t>.” 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  </a:t>
            </a:r>
            <a:r>
              <a:rPr lang="en-US" sz="1000" dirty="0" smtClean="0"/>
              <a:t>– Joe </a:t>
            </a:r>
            <a:r>
              <a:rPr lang="en-US" sz="1000" dirty="0" err="1" smtClean="0"/>
              <a:t>Weinman</a:t>
            </a:r>
            <a:r>
              <a:rPr lang="en-US" sz="1000" dirty="0" smtClean="0"/>
              <a:t>, </a:t>
            </a:r>
            <a:r>
              <a:rPr lang="en-US" sz="1000" dirty="0" err="1" smtClean="0"/>
              <a:t>Cloudonomics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3" name="Picture 2" descr="cloud-computing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116" y="1083419"/>
            <a:ext cx="2983980" cy="2709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2453" y="1873060"/>
            <a:ext cx="2203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Should your business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 in the cloud?</a:t>
            </a:r>
          </a:p>
        </p:txBody>
      </p:sp>
    </p:spTree>
    <p:extLst>
      <p:ext uri="{BB962C8B-B14F-4D97-AF65-F5344CB8AC3E}">
        <p14:creationId xmlns:p14="http://schemas.microsoft.com/office/powerpoint/2010/main" xmlns="" val="1801756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The Good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657030">
            <a:off x="6492148" y="1347048"/>
            <a:ext cx="11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Limits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 rot="1543735">
            <a:off x="7934794" y="1353951"/>
            <a:ext cx="13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Worries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28" y="2065097"/>
            <a:ext cx="2534767" cy="16898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865"/>
            <a:ext cx="6347362" cy="355113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Federated resources </a:t>
            </a:r>
            <a:endParaRPr lang="en-US" dirty="0" smtClean="0"/>
          </a:p>
          <a:p>
            <a:pPr lvl="0"/>
            <a:r>
              <a:rPr lang="en-US" dirty="0" smtClean="0"/>
              <a:t>Flex </a:t>
            </a:r>
            <a:r>
              <a:rPr lang="en-US" dirty="0"/>
              <a:t>your needs as function of </a:t>
            </a:r>
            <a:r>
              <a:rPr lang="en-US" dirty="0" smtClean="0"/>
              <a:t>workload,</a:t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in lumpy </a:t>
            </a:r>
            <a:r>
              <a:rPr lang="en-US" dirty="0" smtClean="0"/>
              <a:t>business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large </a:t>
            </a:r>
            <a:r>
              <a:rPr lang="en-US" dirty="0" err="1" smtClean="0"/>
              <a:t>CapEx</a:t>
            </a:r>
            <a:r>
              <a:rPr lang="en-US" dirty="0" smtClean="0"/>
              <a:t> that remains </a:t>
            </a:r>
            <a:r>
              <a:rPr lang="en-US" dirty="0"/>
              <a:t>unused in downtime</a:t>
            </a:r>
          </a:p>
          <a:p>
            <a:pPr lvl="0"/>
            <a:r>
              <a:rPr lang="en-US" dirty="0"/>
              <a:t>Focus on creative process not on </a:t>
            </a:r>
            <a:r>
              <a:rPr lang="en-US" dirty="0" smtClean="0"/>
              <a:t>IT</a:t>
            </a:r>
            <a:endParaRPr lang="en-US" dirty="0"/>
          </a:p>
          <a:p>
            <a:pPr lvl="0"/>
            <a:r>
              <a:rPr lang="en-US" dirty="0"/>
              <a:t>Enable </a:t>
            </a:r>
            <a:r>
              <a:rPr lang="en-US" dirty="0" smtClean="0"/>
              <a:t>follow the </a:t>
            </a:r>
            <a:r>
              <a:rPr lang="en-US" dirty="0"/>
              <a:t>sun creative </a:t>
            </a:r>
            <a:r>
              <a:rPr lang="en-US" dirty="0" smtClean="0"/>
              <a:t>process </a:t>
            </a:r>
            <a:br>
              <a:rPr lang="en-US" dirty="0" smtClean="0"/>
            </a:br>
            <a:r>
              <a:rPr lang="en-US" dirty="0" smtClean="0"/>
              <a:t>for distributed teams</a:t>
            </a:r>
          </a:p>
          <a:p>
            <a:pPr lvl="0"/>
            <a:r>
              <a:rPr lang="en-US" dirty="0" smtClean="0"/>
              <a:t>Lower TCO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640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Compute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for expensive workstations or </a:t>
            </a:r>
            <a:r>
              <a:rPr lang="en-US" dirty="0"/>
              <a:t>l</a:t>
            </a:r>
            <a:r>
              <a:rPr lang="en-US" dirty="0" smtClean="0"/>
              <a:t>icenses</a:t>
            </a:r>
          </a:p>
          <a:p>
            <a:r>
              <a:rPr lang="en-US" dirty="0" smtClean="0"/>
              <a:t>Easy access to unlimited processing for intensive applications (Rendering, Transcoding, …)</a:t>
            </a:r>
          </a:p>
          <a:p>
            <a:pPr lvl="0"/>
            <a:r>
              <a:rPr lang="en-US" dirty="0" smtClean="0"/>
              <a:t>Flexible amount </a:t>
            </a:r>
            <a:r>
              <a:rPr lang="en-US" dirty="0"/>
              <a:t>of compute </a:t>
            </a:r>
            <a:r>
              <a:rPr lang="en-US" dirty="0" smtClean="0"/>
              <a:t>as requirements vary </a:t>
            </a:r>
            <a:r>
              <a:rPr lang="en-US" dirty="0"/>
              <a:t>depending </a:t>
            </a:r>
            <a:r>
              <a:rPr lang="en-US" dirty="0" smtClean="0"/>
              <a:t>on type </a:t>
            </a:r>
            <a:r>
              <a:rPr lang="en-US" dirty="0"/>
              <a:t>of </a:t>
            </a:r>
            <a:r>
              <a:rPr lang="en-US" dirty="0" smtClean="0"/>
              <a:t>creator and tools</a:t>
            </a:r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CPUs &amp;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150" y="2962602"/>
            <a:ext cx="202565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3311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Storage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file sizes</a:t>
            </a:r>
          </a:p>
          <a:p>
            <a:pPr lvl="0"/>
            <a:r>
              <a:rPr lang="en-US" dirty="0" smtClean="0"/>
              <a:t>Unlimited capacity</a:t>
            </a:r>
            <a:endParaRPr lang="en-US" dirty="0"/>
          </a:p>
          <a:p>
            <a:pPr lvl="0"/>
            <a:r>
              <a:rPr lang="en-US" dirty="0"/>
              <a:t>Redundancy, fail-safe</a:t>
            </a:r>
          </a:p>
          <a:p>
            <a:pPr lvl="0"/>
            <a:r>
              <a:rPr lang="en-US" dirty="0"/>
              <a:t>Distributed, </a:t>
            </a:r>
            <a:r>
              <a:rPr lang="en-US" dirty="0" smtClean="0"/>
              <a:t>global</a:t>
            </a:r>
          </a:p>
          <a:p>
            <a:r>
              <a:rPr lang="en-US" dirty="0"/>
              <a:t>Local ingest and </a:t>
            </a:r>
            <a:r>
              <a:rPr lang="en-US" dirty="0" smtClean="0"/>
              <a:t>download</a:t>
            </a:r>
          </a:p>
          <a:p>
            <a:r>
              <a:rPr lang="en-US" dirty="0" smtClean="0"/>
              <a:t>Collaborative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267" y="4036605"/>
            <a:ext cx="7992095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000" b="1" i="1" dirty="0">
                <a:solidFill>
                  <a:srgbClr val="000079"/>
                </a:solidFill>
                <a:latin typeface="Arial Narrow"/>
                <a:cs typeface="Arial Narrow"/>
              </a:rPr>
              <a:t>“Its not really the cost of computing, </a:t>
            </a:r>
          </a:p>
          <a:p>
            <a:pPr lvl="0" algn="ctr">
              <a:lnSpc>
                <a:spcPct val="80000"/>
              </a:lnSpc>
            </a:pPr>
            <a:r>
              <a:rPr lang="en-US" sz="2000" b="1" i="1" dirty="0">
                <a:solidFill>
                  <a:srgbClr val="000079"/>
                </a:solidFill>
                <a:latin typeface="Arial Narrow"/>
                <a:cs typeface="Arial Narrow"/>
              </a:rPr>
              <a:t>it is the cost of delivering the results of your computing</a:t>
            </a:r>
            <a:r>
              <a:rPr lang="en-US" dirty="0" smtClean="0">
                <a:solidFill>
                  <a:srgbClr val="000079"/>
                </a:solidFill>
                <a:latin typeface="Arial Narrow Bold Italic"/>
                <a:cs typeface="Arial Narrow Bold Italic"/>
              </a:rPr>
              <a:t>” </a:t>
            </a:r>
          </a:p>
          <a:p>
            <a:pPr lvl="0" algn="ctr"/>
            <a:r>
              <a:rPr lang="en-US" sz="1200" dirty="0" smtClean="0"/>
              <a:t>- Alistair </a:t>
            </a:r>
            <a:r>
              <a:rPr lang="en-US" sz="1200" dirty="0" err="1" smtClean="0"/>
              <a:t>Croll</a:t>
            </a:r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541"/>
          <a:stretch/>
        </p:blipFill>
        <p:spPr>
          <a:xfrm>
            <a:off x="5124252" y="935525"/>
            <a:ext cx="4019748" cy="28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64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807" y="1341914"/>
            <a:ext cx="6113946" cy="3640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Expanding on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does it </a:t>
            </a:r>
            <a:r>
              <a:rPr lang="en-US" b="1" dirty="0" smtClean="0"/>
              <a:t>mean for creative teams?</a:t>
            </a:r>
          </a:p>
          <a:p>
            <a:pPr lvl="0"/>
            <a:r>
              <a:rPr lang="en-US" dirty="0" smtClean="0"/>
              <a:t>Increased interaction, availability, &amp; creativity</a:t>
            </a:r>
            <a:endParaRPr lang="en-US" dirty="0"/>
          </a:p>
          <a:p>
            <a:pPr lvl="0"/>
            <a:r>
              <a:rPr lang="en-US" dirty="0" smtClean="0"/>
              <a:t>Follow-the-sun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production</a:t>
            </a:r>
          </a:p>
          <a:p>
            <a:pPr lvl="0"/>
            <a:r>
              <a:rPr lang="en-US" dirty="0" smtClean="0"/>
              <a:t>Shrinking world,</a:t>
            </a:r>
            <a:br>
              <a:rPr lang="en-US" dirty="0" smtClean="0"/>
            </a:br>
            <a:r>
              <a:rPr lang="en-US" dirty="0" smtClean="0"/>
              <a:t>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30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The Bad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867"/>
            <a:ext cx="4922322" cy="3394472"/>
          </a:xfrm>
        </p:spPr>
        <p:txBody>
          <a:bodyPr/>
          <a:lstStyle/>
          <a:p>
            <a:pPr lvl="0"/>
            <a:r>
              <a:rPr lang="en-US" dirty="0"/>
              <a:t>Legal Concerns</a:t>
            </a:r>
          </a:p>
          <a:p>
            <a:pPr lvl="0"/>
            <a:r>
              <a:rPr lang="en-US" dirty="0"/>
              <a:t>SLAs, guarantees</a:t>
            </a:r>
          </a:p>
          <a:p>
            <a:pPr lvl="0"/>
            <a:r>
              <a:rPr lang="en-US" dirty="0"/>
              <a:t>Security</a:t>
            </a:r>
          </a:p>
          <a:p>
            <a:r>
              <a:rPr lang="en-US" dirty="0" smtClean="0"/>
              <a:t>Last </a:t>
            </a:r>
            <a:r>
              <a:rPr lang="en-US" dirty="0"/>
              <a:t>mile access…a powerful cloud </a:t>
            </a:r>
            <a:r>
              <a:rPr lang="en-US" dirty="0" smtClean="0"/>
              <a:t>is useless </a:t>
            </a:r>
            <a:r>
              <a:rPr lang="en-US" dirty="0"/>
              <a:t>to </a:t>
            </a:r>
            <a:r>
              <a:rPr lang="en-US" dirty="0" smtClean="0"/>
              <a:t>the end user with a small pipe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134" y="1104937"/>
            <a:ext cx="3495168" cy="256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602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The Ugly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Implementation</a:t>
            </a:r>
          </a:p>
          <a:p>
            <a:pPr lvl="0"/>
            <a:r>
              <a:rPr lang="en-US" dirty="0" smtClean="0"/>
              <a:t>Trust</a:t>
            </a:r>
          </a:p>
          <a:p>
            <a:pPr lvl="0"/>
            <a:r>
              <a:rPr lang="en-US" dirty="0" smtClean="0"/>
              <a:t>Consumption</a:t>
            </a:r>
          </a:p>
          <a:p>
            <a:pPr lvl="0"/>
            <a:r>
              <a:rPr lang="en-US" dirty="0" smtClean="0"/>
              <a:t>Scale</a:t>
            </a:r>
            <a:endParaRPr lang="en-US" dirty="0"/>
          </a:p>
          <a:p>
            <a:pPr lvl="0"/>
            <a:r>
              <a:rPr lang="en-US" dirty="0"/>
              <a:t>Interactivity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95" y="1240453"/>
            <a:ext cx="5653805" cy="25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13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79"/>
                </a:solidFill>
              </a:rPr>
              <a:t>Cloud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b="1" dirty="0" smtClean="0"/>
              <a:t>Stakeholder Needs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1628293"/>
              </p:ext>
            </p:extLst>
          </p:nvPr>
        </p:nvGraphicFramePr>
        <p:xfrm>
          <a:off x="457200" y="1211265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C9E-572C-4B91-8BD6-25F5D337CA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964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N 2012 PPT Template">
  <a:themeElements>
    <a:clrScheme name="Custom 3">
      <a:dk1>
        <a:srgbClr val="191919"/>
      </a:dk1>
      <a:lt1>
        <a:srgbClr val="FFFFFF"/>
      </a:lt1>
      <a:dk2>
        <a:srgbClr val="A6211A"/>
      </a:dk2>
      <a:lt2>
        <a:srgbClr val="FFFFFF"/>
      </a:lt2>
      <a:accent1>
        <a:srgbClr val="333333"/>
      </a:accent1>
      <a:accent2>
        <a:srgbClr val="A7211A"/>
      </a:accent2>
      <a:accent3>
        <a:srgbClr val="7F7F7F"/>
      </a:accent3>
      <a:accent4>
        <a:srgbClr val="000080"/>
      </a:accent4>
      <a:accent5>
        <a:srgbClr val="008000"/>
      </a:accent5>
      <a:accent6>
        <a:srgbClr val="FF8000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DDN 2012 PPT Template</Template>
  <TotalTime>888</TotalTime>
  <Words>631</Words>
  <Application>Microsoft Office PowerPoint</Application>
  <PresentationFormat>On-screen Show (16:9)</PresentationFormat>
  <Paragraphs>146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DDN 2012 PPT Template</vt:lpstr>
      <vt:lpstr>Slide 1</vt:lpstr>
      <vt:lpstr>Cloud | The New Black</vt:lpstr>
      <vt:lpstr>Cloud | The Good</vt:lpstr>
      <vt:lpstr>Cloud | Compute</vt:lpstr>
      <vt:lpstr>Cloud | Storage</vt:lpstr>
      <vt:lpstr>Cloud | Expanding on Collaboration</vt:lpstr>
      <vt:lpstr>Cloud | The Bad</vt:lpstr>
      <vt:lpstr>Cloud | The Ugly</vt:lpstr>
      <vt:lpstr>Cloud | Stakeholder Needs</vt:lpstr>
      <vt:lpstr>Cloud | Implementation</vt:lpstr>
      <vt:lpstr>Cloud | Scale</vt:lpstr>
      <vt:lpstr>Cloud | Keeping the Creativity Flowing</vt:lpstr>
      <vt:lpstr>The Future of the Creative Cloud</vt:lpstr>
      <vt:lpstr>Cloud | Is not about technology</vt:lpstr>
      <vt:lpstr>Cloud | Should we be in it?</vt:lpstr>
      <vt:lpstr>A Word from Our Sponsor</vt:lpstr>
      <vt:lpstr>DDN | The Global Big Data Leader</vt:lpstr>
      <vt:lpstr>Thank You Q &amp; A</vt:lpstr>
    </vt:vector>
  </TitlesOfParts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King</dc:creator>
  <cp:lastModifiedBy>Marty Lafferty</cp:lastModifiedBy>
  <cp:revision>54</cp:revision>
  <dcterms:created xsi:type="dcterms:W3CDTF">2012-04-11T23:14:00Z</dcterms:created>
  <dcterms:modified xsi:type="dcterms:W3CDTF">2012-04-13T19:58:17Z</dcterms:modified>
</cp:coreProperties>
</file>