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96" r:id="rId2"/>
    <p:sldMasterId id="2147483672" r:id="rId3"/>
    <p:sldMasterId id="2147483684" r:id="rId4"/>
    <p:sldMasterId id="2147483708" r:id="rId5"/>
    <p:sldMasterId id="2147483720" r:id="rId6"/>
  </p:sldMasterIdLst>
  <p:notesMasterIdLst>
    <p:notesMasterId r:id="rId22"/>
  </p:notesMasterIdLst>
  <p:sldIdLst>
    <p:sldId id="256" r:id="rId7"/>
    <p:sldId id="257" r:id="rId8"/>
    <p:sldId id="263" r:id="rId9"/>
    <p:sldId id="271" r:id="rId10"/>
    <p:sldId id="270" r:id="rId11"/>
    <p:sldId id="269" r:id="rId12"/>
    <p:sldId id="276" r:id="rId13"/>
    <p:sldId id="261" r:id="rId14"/>
    <p:sldId id="272" r:id="rId15"/>
    <p:sldId id="277" r:id="rId16"/>
    <p:sldId id="258" r:id="rId17"/>
    <p:sldId id="259" r:id="rId18"/>
    <p:sldId id="260" r:id="rId19"/>
    <p:sldId id="268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vner-Forbes, Rebecca" initials="rkg" lastIdx="1" clrIdx="0"/>
  <p:cmAuthor id="1" name="Burger, Jim" initials="JMB5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125" d="100"/>
          <a:sy n="125" d="100"/>
        </p:scale>
        <p:origin x="-1008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A85A-45A6-47C0-995C-268C8B3604D9}" type="datetimeFigureOut">
              <a:rPr lang="en-US" smtClean="0"/>
              <a:t>4/13/2012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38253-3CD9-4553-A3E3-5745702852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1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8253-3CD9-4553-A3E3-57457028524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0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consumers have a reasonable expectation of privacy in the contents of emails stored with, or sent or received through, cloud-based service providers like Gmail or Yahoo!?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traditional standard for the government to search your home or office and read your mail or seize your personal papers is a judicial warrant. What happens in the cloud?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Judicial confusion about the application of search and seizure laws to electronic communication. Do consumers have a reasonable expectation of privacy in the information handed over to third-party service providers?</a:t>
            </a:r>
          </a:p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While law enforcement must secure a warrant to access documents on a personal computer, the Electronic Communications Privacy Act (ECPA) allows for a mere subpoena issued to a third party to access confidential documents stored remotely on the computers of a cloud computing service provider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8253-3CD9-4553-A3E3-57457028524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8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</a:t>
            </a:r>
            <a:r>
              <a:rPr lang="en-US" baseline="0" dirty="0" smtClean="0"/>
              <a:t> this space: White House: </a:t>
            </a:r>
            <a:r>
              <a:rPr lang="en-US" dirty="0" smtClean="0"/>
              <a:t>The Consumer Privacy Bill of Right</a:t>
            </a:r>
          </a:p>
          <a:p>
            <a:r>
              <a:rPr lang="en-US" b="1" dirty="0" smtClean="0"/>
              <a:t>Transparency:</a:t>
            </a:r>
            <a:r>
              <a:rPr lang="en-US" dirty="0" smtClean="0"/>
              <a:t>  Consumers have a right to easily understandable information about privacy and security practices.</a:t>
            </a:r>
          </a:p>
          <a:p>
            <a:r>
              <a:rPr lang="en-US" b="1" dirty="0" smtClean="0"/>
              <a:t>Respect for Context:</a:t>
            </a:r>
            <a:r>
              <a:rPr lang="en-US" dirty="0" smtClean="0"/>
              <a:t>  Consumers have a right to expect that organizations will collect, use, and disclose personal data in ways that are consistent with the context in which consumers provide the data.</a:t>
            </a:r>
          </a:p>
          <a:p>
            <a:r>
              <a:rPr lang="en-US" b="1" dirty="0" smtClean="0"/>
              <a:t>Security:</a:t>
            </a:r>
            <a:r>
              <a:rPr lang="en-US" dirty="0" smtClean="0"/>
              <a:t>  Consumers have a right to secure and responsible handling of personal data.</a:t>
            </a:r>
          </a:p>
          <a:p>
            <a:r>
              <a:rPr lang="en-US" b="1" dirty="0" smtClean="0"/>
              <a:t>Access and Accuracy:</a:t>
            </a:r>
            <a:r>
              <a:rPr lang="en-US" dirty="0" smtClean="0"/>
              <a:t>  Consumers have a right to access and correct personal data in usable formats, in a manner that is appropriate to the sensitivity of the data and the risk of adverse consequences to consumers if the data are inaccurate.</a:t>
            </a:r>
          </a:p>
          <a:p>
            <a:r>
              <a:rPr lang="en-US" b="1" dirty="0" smtClean="0"/>
              <a:t>Focused Collection:</a:t>
            </a:r>
            <a:r>
              <a:rPr lang="en-US" dirty="0" smtClean="0"/>
              <a:t>  Consumers have a right to reasonable limits on the personal data that companies collect and retain.</a:t>
            </a:r>
          </a:p>
          <a:p>
            <a:r>
              <a:rPr lang="en-US" b="1" dirty="0" smtClean="0"/>
              <a:t>Accountability:</a:t>
            </a:r>
            <a:r>
              <a:rPr lang="en-US" dirty="0" smtClean="0"/>
              <a:t>  Consumers have a right to have personal data handled by companies with appropriate measures in place to assure they adhere to the Consumer Privacy Bill of Rights.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38253-3CD9-4553-A3E3-57457028524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05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D097-4F81-4182-80FE-A64B6AA60F48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0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001A9-6FD6-464B-97D9-3AD0D3F177B6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3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51E8-BEE8-4C73-B192-2D58826F45C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5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08E14-965A-4C94-B0C3-120C54FAE5D6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837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B65C-C29B-433E-AD99-4E113B46F54E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0904-9D9D-4C05-A64D-52F324492608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A8B1-316B-4749-AEE1-02D271F45DD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2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D29F-308C-474F-A828-767F78CAC5FA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3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6CFE-E9D6-4B5E-BBC0-C414B09B2020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564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645B-068F-4173-B939-53FA508FD288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14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D00D-DCDE-4BDD-86B8-3A3FC9227679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5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71" y="0"/>
            <a:ext cx="10284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itchFamily="2" charset="2"/>
              <a:buChar char="Ø"/>
              <a:defRPr/>
            </a:lvl2pPr>
            <a:lvl3pPr marL="1143000" indent="-228600">
              <a:buFont typeface="Courier New" pitchFamily="49" charset="0"/>
              <a:buChar char="o"/>
              <a:defRPr/>
            </a:lvl3pPr>
            <a:lvl4pPr marL="1600200" indent="-228600">
              <a:buFont typeface="Wingdings" pitchFamily="2" charset="2"/>
              <a:buChar char="v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8B6A23-6E14-42AE-941E-F3FFE02DACAE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3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B787-ADE5-4C8F-BCEB-F2BA2A365A74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86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BF85-DB8A-4382-900F-CD3C7D8AC313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B62F-1255-40BA-B8EC-745D4BCFB48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77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18A2-FFD6-4914-898B-C6C9A2F34576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8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AD4E-C095-4A59-A0B0-7CB4CCAC1894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9AD9-AF77-4F98-87EC-880642E1301E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7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4E79-CFB6-47AA-B68E-975013F84D53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66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89F0F-74BC-4F4A-B54A-213C66DE8F18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13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E75B-7C4B-4AFC-AED6-D3469171C8CB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146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40EEB-C006-4F7A-B718-768E5A5C5E02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CEE7-F486-4F44-9705-74C4E0DD7BCB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1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67E98-D86F-4F16-AA32-CD78A004DE12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18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245-4B19-44E8-9401-932CE9681724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7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F2F4-82AE-4E49-85DB-0BC4BFB1AD7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80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1649-68F8-41C4-82BB-30D3830D919F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9927-388B-4B81-B0BA-D8C1365B9CC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48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B41C-D3AA-4B87-842E-5D8471A27ECF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-152400"/>
            <a:ext cx="26860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6096000"/>
            <a:ext cx="6789737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9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8CB8D-7084-433A-B15F-C76EB518554E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480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86DF3-032F-4C18-B2FE-68F822378EA2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914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02A4-8C5E-4530-AB95-E1717BA178AA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608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FD453-6712-4880-B96B-8453535CE202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9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DEA3B-7F17-4380-87F8-A8B251B24E67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8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6C553-464E-4420-8CB0-563A8CEA10CB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8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31E63-38F2-4332-9073-B5688E4ABE9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26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EC7BD-2ECE-4C24-9A75-85EA81A52F8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89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8B214-3CC5-48B0-BD26-BCA7468A125E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59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420B-566D-4511-B89A-4EFB863DC1EF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A7C09-49FB-47BF-ADA3-FD2DE7DC96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9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4001-2B02-41E1-B274-B3F5B6D9F486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4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Wingdings" pitchFamily="2" charset="2"/>
              <a:buChar char="Ø"/>
              <a:defRPr/>
            </a:lvl2pPr>
            <a:lvl3pPr marL="1143000" indent="-228600">
              <a:buFont typeface="Courier New" pitchFamily="49" charset="0"/>
              <a:buChar char="o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9553-B6B0-432D-8EE2-8E18E56FFDA7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3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F3FD-227B-4314-951F-CDF9195AE6F8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74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2BF8-47FA-4545-8D0C-B6304301B604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20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4E441-16EE-4C9B-9DEA-2FF63E7C6E03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4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CABB0-0A79-4EE6-A394-06C38D436C1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25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1B56-9324-428E-822B-4A49FCC7341C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34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0A07C-89AA-4333-BDEF-EBFC5A7D6526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30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F0DF7-A100-4899-8BF4-68E4ABF1D93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6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83E1-647A-404F-A5C5-FE0E83155FA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13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5854-E72D-4BCD-9D16-BB0DEDAABA8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89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7865E-1B54-4EFA-AD9A-CEA134B9BC80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16E0-E6B0-4A9A-8027-9A5F1FAC5CC0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30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F04A-2B08-4F3E-95A5-7DD41802415F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809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4DE-6A69-430B-9E90-A289CF1ED5C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186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FEFF-AD85-4F92-B75D-BD01D4B91F0B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8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183"/>
            <a:ext cx="9139346" cy="7098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0DDDA-7538-4E29-B51C-0353076CABB8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DC86-8037-4D70-BF48-9A75FDF5DA66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678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E0755-9158-4BB4-A968-29379C706D0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238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83EE9-A823-486D-98AC-20E28CA02FB9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79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F863-9B68-47F7-BC63-DEEEE118E07C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378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46B0-DAF9-491D-955B-EBF7AF3593B5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827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FBDD-1471-49CE-839B-60C8AB085E0E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149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B43F-D06D-4971-A224-4F096258629B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3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F8955-74A0-4563-B161-D493D9574E7C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2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4078-0DF8-4972-B729-1CEE7F455AE1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1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F83A-D4EF-484F-9258-E1CACF0CD55D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0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71" y="0"/>
            <a:ext cx="102849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27430A4-6924-4F3A-9312-2C42527815B2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FBBA8-8950-4FAA-9691-657D698E66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2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471" y="0"/>
            <a:ext cx="1028494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F3AF1D5A-DC1D-45D1-AB6B-D9FF86C13194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E1646A97-49CD-4ABF-8559-62E3C731F8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0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" y="-299529"/>
            <a:ext cx="9215546" cy="71575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93A3361B-4C99-48FB-BEFA-BBFA5DD9044A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23E6D4E7-9471-4103-80A9-C60F27CE5D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4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43" y="-228600"/>
            <a:ext cx="10117743" cy="7086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5BE1354-DD0F-44FF-8214-34A53FCCB1F4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3EA7C09-49FB-47BF-ADA3-FD2DE7DC9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45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bg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400" kern="1200">
          <a:solidFill>
            <a:schemeClr val="bg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2476BC74-5C51-4189-9A42-FFF1408FA79F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</a:defRPr>
            </a:lvl1pPr>
          </a:lstStyle>
          <a:p>
            <a:fld id="{95B27424-8AAF-41ED-83BA-9615105AF4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2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FC19-EBF7-4A65-BF87-910AEF623A7C}" type="datetime1">
              <a:rPr lang="en-US" smtClean="0"/>
              <a:t>4/13/2012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CBFF-5506-4F03-8988-FBB0FFA13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1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</a:rPr>
              <a:t>Legal Ramifications in the Cloud for Media and Entertainment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91000"/>
            <a:ext cx="73152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IP,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Privacy, Reliability, Security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</a:rPr>
              <a:t>&amp; Issues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5029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aramond" pitchFamily="18" charset="0"/>
              </a:rPr>
              <a:t>Jim Burger</a:t>
            </a:r>
          </a:p>
          <a:p>
            <a:pPr algn="ctr"/>
            <a:r>
              <a:rPr lang="en-US" sz="2400" dirty="0" smtClean="0">
                <a:latin typeface="Garamond" pitchFamily="18" charset="0"/>
              </a:rPr>
              <a:t>Dow Lohnes PLLC</a:t>
            </a:r>
            <a:endParaRPr lang="en-US" dirty="0">
              <a:latin typeface="Garamond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81000" y="76200"/>
            <a:ext cx="9906000" cy="6772275"/>
            <a:chOff x="-381000" y="76200"/>
            <a:chExt cx="9906000" cy="67722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50" y="76200"/>
              <a:ext cx="268605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1000" y="6096000"/>
              <a:ext cx="6789737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16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underrumbl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Parties &amp; Megaupload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Goodwin (EFF) – allows users (with password) to access</a:t>
            </a:r>
          </a:p>
          <a:p>
            <a:r>
              <a:rPr lang="en-US" dirty="0"/>
              <a:t>Carpathia – pay or re-provision</a:t>
            </a:r>
          </a:p>
          <a:p>
            <a:r>
              <a:rPr lang="en-US" dirty="0"/>
              <a:t>DOJ – we’re done</a:t>
            </a:r>
          </a:p>
          <a:p>
            <a:r>
              <a:rPr lang="en-US" dirty="0" smtClean="0"/>
              <a:t>MPAA – don’t let Megaupload access</a:t>
            </a:r>
          </a:p>
          <a:p>
            <a:r>
              <a:rPr lang="en-US" dirty="0" smtClean="0"/>
              <a:t>Defense – preserve and allow access</a:t>
            </a:r>
          </a:p>
          <a:p>
            <a:r>
              <a:rPr lang="en-US" dirty="0" smtClean="0"/>
              <a:t>25 </a:t>
            </a:r>
            <a:r>
              <a:rPr lang="en-US" dirty="0"/>
              <a:t>Petabytes (a Petabyte =13.3 years of HDTV or 50 LOCs), 1,103 servers, 66 Million </a:t>
            </a:r>
            <a:r>
              <a:rPr lang="en-US" dirty="0" smtClean="0"/>
              <a:t>users</a:t>
            </a:r>
          </a:p>
          <a:p>
            <a:r>
              <a:rPr lang="en-US" dirty="0" smtClean="0"/>
              <a:t>Judge – Parties figure work it out or I </a:t>
            </a:r>
            <a:r>
              <a:rPr lang="en-US" smtClean="0"/>
              <a:t>will decide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Contractual Issues: </a:t>
            </a:r>
            <a:r>
              <a:rPr lang="en-US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State Law</a:t>
            </a:r>
            <a:endParaRPr lang="en-US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Where is data physically stored/processed?</a:t>
            </a:r>
          </a:p>
          <a:p>
            <a:r>
              <a:rPr lang="en-US" sz="3600" dirty="0" smtClean="0"/>
              <a:t>What state’s law control? E.g., CA law provides more privacy protection</a:t>
            </a:r>
          </a:p>
          <a:p>
            <a:r>
              <a:rPr lang="en-US" sz="3600" dirty="0" smtClean="0"/>
              <a:t>Where are your customers? E.g., EU e-Privacy Directive (US-EU Safe Harbor Framework/New Proposed EU Directive)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0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Contractual Issues: Privacy/Reliability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Privacy</a:t>
            </a:r>
          </a:p>
          <a:p>
            <a:pPr lvl="1"/>
            <a:r>
              <a:rPr lang="en-US" sz="3000" dirty="0" smtClean="0"/>
              <a:t>What are the cloud provider’s obligations to ensure privacy of customer data?</a:t>
            </a:r>
          </a:p>
          <a:p>
            <a:pPr lvl="1"/>
            <a:r>
              <a:rPr lang="en-US" sz="3000" dirty="0" smtClean="0"/>
              <a:t>What terms apply to third party access (e.g., notice)?</a:t>
            </a:r>
          </a:p>
          <a:p>
            <a:r>
              <a:rPr lang="en-US" sz="3600" dirty="0" smtClean="0"/>
              <a:t>Reliability </a:t>
            </a:r>
            <a:r>
              <a:rPr lang="en-US" sz="3600" dirty="0" smtClean="0"/>
              <a:t>(SLA)</a:t>
            </a:r>
          </a:p>
          <a:p>
            <a:pPr lvl="1"/>
            <a:r>
              <a:rPr lang="en-US" sz="3000" dirty="0" smtClean="0"/>
              <a:t>What are acceptable service levels?</a:t>
            </a:r>
          </a:p>
          <a:p>
            <a:pPr lvl="1"/>
            <a:r>
              <a:rPr lang="en-US" sz="3000" dirty="0" smtClean="0"/>
              <a:t>Will the cloud provider have alternative services during scheduled downtime or provide compensatory “credit?”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9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Security/Risk</a:t>
            </a:r>
          </a:p>
          <a:p>
            <a:pPr lvl="1"/>
            <a:r>
              <a:rPr lang="en-US" dirty="0"/>
              <a:t>What obligations to ensure security of customer data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Does the provider follow national or industry standards for data security?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is risk of breach allocated?</a:t>
            </a:r>
          </a:p>
          <a:p>
            <a:pPr lvl="1"/>
            <a:r>
              <a:rPr lang="en-US" dirty="0"/>
              <a:t>Does the cloud provider have cyber insurance?</a:t>
            </a:r>
          </a:p>
          <a:p>
            <a:r>
              <a:rPr lang="en-US" dirty="0"/>
              <a:t>Exit</a:t>
            </a:r>
          </a:p>
          <a:p>
            <a:pPr lvl="1"/>
            <a:r>
              <a:rPr lang="en-US" dirty="0"/>
              <a:t>What is the exit scenario?</a:t>
            </a:r>
          </a:p>
          <a:p>
            <a:pPr lvl="1"/>
            <a:r>
              <a:rPr lang="en-US" dirty="0"/>
              <a:t>What obligations does the provider have to find/transition to an alternate provider?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Contractual Issues: Security/Exit Terms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Contractual Issues – 2011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Live up to security or privacy promises or risk litigation or FTC action</a:t>
            </a:r>
          </a:p>
          <a:p>
            <a:r>
              <a:rPr lang="en-US" dirty="0"/>
              <a:t>FTC increasingly active. Recent settlements with Twitter, Facebook, and Google for allegedly deceptive data and/or privacy policies</a:t>
            </a:r>
          </a:p>
          <a:p>
            <a:r>
              <a:rPr lang="en-US" dirty="0" err="1" smtClean="0"/>
              <a:t>Dropbox</a:t>
            </a:r>
            <a:r>
              <a:rPr lang="en-US" dirty="0" smtClean="0"/>
              <a:t> facing two class actions alleging it failed to follow its own privacy and security policies 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White House Privacy Principles lead to new law</a:t>
            </a:r>
            <a:r>
              <a:rPr lang="en-US" sz="3200" dirty="0" smtClean="0"/>
              <a:t>?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282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Conclusion</a:t>
            </a:r>
            <a:endParaRPr lang="en-US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ea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Hopefully sunrise for providing consumers with legitimate cloud computing services</a:t>
            </a:r>
          </a:p>
          <a:p>
            <a:r>
              <a:rPr lang="en-US" sz="3600" dirty="0" smtClean="0"/>
              <a:t>But potential legal pitfalls remain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 you,</a:t>
            </a:r>
          </a:p>
          <a:p>
            <a:pPr marL="0" indent="0" algn="ctr">
              <a:buNone/>
            </a:pP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Jim Burger</a:t>
            </a:r>
            <a:endParaRPr lang="en-US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6A97-49CD-4ABF-8559-62E3C731F8F6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288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Introduction</a:t>
            </a:r>
            <a:endParaRPr lang="en-US" b="1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ea typeface="Times New Roman"/>
              </a:rPr>
              <a:t>Copyright Safe Harbor </a:t>
            </a:r>
            <a:r>
              <a:rPr lang="en-US" sz="3600" dirty="0">
                <a:ea typeface="Times New Roman"/>
              </a:rPr>
              <a:t>Issues in Cloud Computing – </a:t>
            </a:r>
            <a:r>
              <a:rPr lang="en-US" sz="3600" dirty="0" smtClean="0">
                <a:ea typeface="Times New Roman"/>
              </a:rPr>
              <a:t>New Developments</a:t>
            </a:r>
          </a:p>
          <a:p>
            <a:r>
              <a:rPr lang="en-US" sz="3600" dirty="0">
                <a:ea typeface="Times New Roman"/>
              </a:rPr>
              <a:t>Cloud-Based </a:t>
            </a:r>
            <a:r>
              <a:rPr lang="en-US" sz="3600" dirty="0" smtClean="0">
                <a:ea typeface="Times New Roman"/>
              </a:rPr>
              <a:t>Services: Government Seizure of Cloud Servers and Files</a:t>
            </a:r>
            <a:endParaRPr lang="en-US" sz="3600" dirty="0">
              <a:ea typeface="Times New Roman"/>
            </a:endParaRPr>
          </a:p>
          <a:p>
            <a:r>
              <a:rPr lang="en-US" sz="3600" dirty="0" smtClean="0">
                <a:ea typeface="Times New Roman"/>
              </a:rPr>
              <a:t>Contractual </a:t>
            </a:r>
            <a:r>
              <a:rPr lang="en-US" sz="3600" dirty="0">
                <a:ea typeface="Times New Roman"/>
              </a:rPr>
              <a:t>Issues: Privacy, Reliability, Security</a:t>
            </a:r>
          </a:p>
          <a:p>
            <a:endParaRPr lang="en-US" sz="3600" dirty="0"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27424-8AAF-41ED-83BA-9615105AF439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7937" y="0"/>
            <a:ext cx="9151937" cy="6858000"/>
            <a:chOff x="-7937" y="0"/>
            <a:chExt cx="9151937" cy="6858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9950" y="0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37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552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Copyright Issues in Cloud </a:t>
            </a:r>
            <a:r>
              <a:rPr lang="en-US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Computing:</a:t>
            </a:r>
            <a: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/>
            </a:r>
            <a:br>
              <a:rPr lang="en-US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</a:br>
            <a:r>
              <a:rPr lang="en-US" sz="36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Introduction</a:t>
            </a:r>
            <a:endParaRPr lang="en-US" sz="3600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800600"/>
          </a:xfrm>
        </p:spPr>
        <p:txBody>
          <a:bodyPr>
            <a:normAutofit fontScale="92500" lnSpcReduction="20000"/>
          </a:bodyPr>
          <a:lstStyle/>
          <a:p>
            <a:pPr marL="457200" lvl="1" indent="-457200"/>
            <a:r>
              <a:rPr lang="en-US" sz="3200" dirty="0"/>
              <a:t>DMCA Safe Harbor Protects Cloud Service Providers from copyright </a:t>
            </a:r>
            <a:r>
              <a:rPr lang="en-US" sz="3200" dirty="0" smtClean="0"/>
              <a:t>liability if it follows </a:t>
            </a:r>
            <a:r>
              <a:rPr lang="en-US" sz="3200" dirty="0"/>
              <a:t>the rules:</a:t>
            </a:r>
          </a:p>
          <a:p>
            <a:pPr marL="857250" lvl="2" indent="-457200"/>
            <a:r>
              <a:rPr lang="en-US" sz="2800" dirty="0">
                <a:ea typeface="Times New Roman"/>
              </a:rPr>
              <a:t>Posts User Generated Content </a:t>
            </a:r>
            <a:r>
              <a:rPr lang="en-US" sz="2800" dirty="0" smtClean="0">
                <a:ea typeface="Times New Roman"/>
              </a:rPr>
              <a:t>(UGC) </a:t>
            </a:r>
            <a:r>
              <a:rPr lang="en-US" sz="2800" dirty="0">
                <a:ea typeface="Times New Roman"/>
              </a:rPr>
              <a:t>“at the direction of the </a:t>
            </a:r>
            <a:r>
              <a:rPr lang="en-US" sz="2800" dirty="0" smtClean="0">
                <a:ea typeface="Times New Roman"/>
              </a:rPr>
              <a:t>users”</a:t>
            </a:r>
            <a:endParaRPr lang="en-US" sz="2800" dirty="0">
              <a:ea typeface="Times New Roman"/>
            </a:endParaRPr>
          </a:p>
          <a:p>
            <a:pPr marL="857250" lvl="2" indent="-457200"/>
            <a:r>
              <a:rPr lang="en-US" sz="2800" dirty="0">
                <a:ea typeface="Times New Roman"/>
              </a:rPr>
              <a:t>Complies with notice and take </a:t>
            </a:r>
            <a:r>
              <a:rPr lang="en-US" sz="2800" dirty="0" smtClean="0">
                <a:ea typeface="Times New Roman"/>
              </a:rPr>
              <a:t>down</a:t>
            </a:r>
          </a:p>
          <a:p>
            <a:pPr marL="857250" lvl="2" indent="-457200"/>
            <a:r>
              <a:rPr lang="en-US" sz="2800" dirty="0" smtClean="0">
                <a:ea typeface="Times New Roman"/>
              </a:rPr>
              <a:t>Termination policy</a:t>
            </a:r>
            <a:endParaRPr lang="en-US" sz="2800" dirty="0">
              <a:ea typeface="Times New Roman"/>
            </a:endParaRPr>
          </a:p>
          <a:p>
            <a:pPr marL="857250" lvl="2" indent="-457200"/>
            <a:r>
              <a:rPr lang="en-US" sz="2800" dirty="0">
                <a:ea typeface="Times New Roman"/>
              </a:rPr>
              <a:t>Does not have “actual knowledge” of infringing </a:t>
            </a:r>
            <a:r>
              <a:rPr lang="en-US" sz="2800" dirty="0" smtClean="0">
                <a:ea typeface="Times New Roman"/>
              </a:rPr>
              <a:t>content or should have known </a:t>
            </a:r>
            <a:r>
              <a:rPr lang="en-US" sz="2800" dirty="0">
                <a:ea typeface="Times New Roman"/>
              </a:rPr>
              <a:t>(“red flag</a:t>
            </a:r>
            <a:r>
              <a:rPr lang="en-US" sz="2800" dirty="0" smtClean="0">
                <a:ea typeface="Times New Roman"/>
              </a:rPr>
              <a:t>”)</a:t>
            </a:r>
          </a:p>
          <a:p>
            <a:pPr marL="857250" lvl="2" indent="-457200"/>
            <a:r>
              <a:rPr lang="en-US" sz="2800" dirty="0" smtClean="0">
                <a:ea typeface="Times New Roman"/>
              </a:rPr>
              <a:t>Control and Benefit</a:t>
            </a:r>
            <a:endParaRPr lang="en-US" sz="2800" dirty="0">
              <a:ea typeface="Times New Roman"/>
            </a:endParaRPr>
          </a:p>
          <a:p>
            <a:pPr marL="457200" lvl="1" indent="-457200"/>
            <a:r>
              <a:rPr lang="en-US" sz="3200" dirty="0">
                <a:ea typeface="Times New Roman"/>
              </a:rPr>
              <a:t>Recent Cases Clarified Cloud Providers Responsibility</a:t>
            </a:r>
          </a:p>
          <a:p>
            <a:pPr marL="857250" lvl="2" indent="-457200"/>
            <a:r>
              <a:rPr lang="en-US" sz="2800" dirty="0">
                <a:ea typeface="Times New Roman"/>
              </a:rPr>
              <a:t>Although issues of “</a:t>
            </a:r>
            <a:r>
              <a:rPr lang="en-US" sz="2800" dirty="0" smtClean="0">
                <a:ea typeface="Times New Roman"/>
              </a:rPr>
              <a:t>deduplification,” </a:t>
            </a:r>
            <a:r>
              <a:rPr lang="en-US" sz="2800" dirty="0">
                <a:ea typeface="Times New Roman"/>
              </a:rPr>
              <a:t>control/benefit </a:t>
            </a:r>
            <a:r>
              <a:rPr lang="en-US" sz="2800" dirty="0" smtClean="0">
                <a:ea typeface="Times New Roman"/>
              </a:rPr>
              <a:t>provision, criminal </a:t>
            </a:r>
            <a:r>
              <a:rPr lang="en-US" sz="2800" dirty="0">
                <a:ea typeface="Times New Roman"/>
              </a:rPr>
              <a:t>liability </a:t>
            </a:r>
            <a:r>
              <a:rPr lang="en-US" sz="2800" dirty="0" smtClean="0">
                <a:ea typeface="Times New Roman"/>
              </a:rPr>
              <a:t>remain </a:t>
            </a:r>
            <a:endParaRPr lang="en-US" sz="2800" dirty="0">
              <a:ea typeface="Times New Roman"/>
            </a:endParaRPr>
          </a:p>
          <a:p>
            <a:pPr marL="457200" lvl="1" indent="0">
              <a:buNone/>
            </a:pPr>
            <a:endParaRPr lang="en-US" i="1" dirty="0" smtClean="0">
              <a:ea typeface="Times New Roman"/>
            </a:endParaRPr>
          </a:p>
          <a:p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277441"/>
            <a:ext cx="9220200" cy="7125916"/>
            <a:chOff x="0" y="-277441"/>
            <a:chExt cx="9220200" cy="71259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6150" y="-277441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1118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1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868362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Posted At the Direction of the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sz="3600" dirty="0"/>
              <a:t>Cloud lockers like YouTube and Veoh manipulate and index </a:t>
            </a:r>
            <a:r>
              <a:rPr lang="en-US" sz="3600" dirty="0" smtClean="0"/>
              <a:t>UGC </a:t>
            </a:r>
            <a:r>
              <a:rPr lang="en-US" sz="3600" dirty="0"/>
              <a:t>– Courts held </a:t>
            </a:r>
            <a:r>
              <a:rPr lang="en-US" sz="3600" dirty="0" smtClean="0"/>
              <a:t>“</a:t>
            </a:r>
            <a:r>
              <a:rPr lang="en-US" sz="3600" dirty="0"/>
              <a:t>at the direction of the user</a:t>
            </a:r>
            <a:r>
              <a:rPr lang="en-US" sz="3600" dirty="0" smtClean="0"/>
              <a:t>”</a:t>
            </a:r>
            <a:r>
              <a:rPr lang="en-US" sz="3600" dirty="0"/>
              <a:t> since processes automatic </a:t>
            </a:r>
          </a:p>
          <a:p>
            <a:r>
              <a:rPr lang="en-US" sz="3600" dirty="0" smtClean="0"/>
              <a:t>Second Circuit found transcoding, playback on “watch pages,” and “related video” functions to comply; but sent “syndication” back to trial court.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7359"/>
            <a:ext cx="9163050" cy="6821116"/>
            <a:chOff x="0" y="27359"/>
            <a:chExt cx="9163050" cy="682111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273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1118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712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Notice &amp; Takedown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648200"/>
          </a:xfrm>
        </p:spPr>
        <p:txBody>
          <a:bodyPr>
            <a:normAutofit/>
          </a:bodyPr>
          <a:lstStyle/>
          <a:p>
            <a:r>
              <a:rPr lang="en-US" sz="3600" dirty="0"/>
              <a:t>Must take down content not a pointer (</a:t>
            </a:r>
            <a:r>
              <a:rPr lang="en-US" sz="3600" i="1" dirty="0"/>
              <a:t>MP3tunes</a:t>
            </a:r>
            <a:r>
              <a:rPr lang="en-US" sz="3600" dirty="0"/>
              <a:t>)</a:t>
            </a:r>
          </a:p>
          <a:p>
            <a:r>
              <a:rPr lang="en-US" sz="3600" dirty="0"/>
              <a:t>Must have and enforce termination policy (</a:t>
            </a:r>
            <a:r>
              <a:rPr lang="en-US" sz="3600" i="1" dirty="0"/>
              <a:t>MP3tunes)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559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ea typeface="Times New Roman"/>
              </a:rPr>
              <a:t>Red Flag 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" y="838200"/>
            <a:ext cx="8915400" cy="5334000"/>
          </a:xfr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i="1" dirty="0" smtClean="0"/>
              <a:t>Viacom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YouTube</a:t>
            </a:r>
            <a:r>
              <a:rPr lang="en-US" dirty="0"/>
              <a:t>) and </a:t>
            </a:r>
            <a:r>
              <a:rPr lang="en-US" i="1" dirty="0" smtClean="0"/>
              <a:t>Veoh</a:t>
            </a:r>
            <a:r>
              <a:rPr lang="en-US" dirty="0" smtClean="0"/>
              <a:t>, </a:t>
            </a:r>
            <a:r>
              <a:rPr lang="en-US" dirty="0"/>
              <a:t>content industry argued </a:t>
            </a:r>
            <a:r>
              <a:rPr lang="en-US" dirty="0" smtClean="0"/>
              <a:t>cloud </a:t>
            </a:r>
            <a:r>
              <a:rPr lang="en-US" dirty="0"/>
              <a:t>provider should have known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Cir. In </a:t>
            </a:r>
            <a:r>
              <a:rPr lang="en-US" i="1" dirty="0" smtClean="0"/>
              <a:t>YouTube </a:t>
            </a:r>
            <a:r>
              <a:rPr lang="en-US" dirty="0" smtClean="0"/>
              <a:t>rejected content industry definition, found two types of knowledge: subjective and objective</a:t>
            </a:r>
          </a:p>
          <a:p>
            <a:pPr lvl="1"/>
            <a:r>
              <a:rPr lang="en-US" dirty="0" smtClean="0"/>
              <a:t>Subjective – belief doesn’t have to be reasonable</a:t>
            </a:r>
          </a:p>
          <a:p>
            <a:pPr lvl="1"/>
            <a:r>
              <a:rPr lang="en-US" dirty="0" smtClean="0"/>
              <a:t>Objective – ISP aware of facts made specific infringement “objectively” obvious to a reasonable person </a:t>
            </a:r>
            <a:endParaRPr lang="en-US" dirty="0"/>
          </a:p>
          <a:p>
            <a:r>
              <a:rPr lang="en-US" dirty="0"/>
              <a:t>No duty to </a:t>
            </a:r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955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Typical cloud storage technique for efficient storage</a:t>
            </a:r>
          </a:p>
          <a:p>
            <a:r>
              <a:rPr lang="en-US" dirty="0"/>
              <a:t>But in </a:t>
            </a:r>
            <a:r>
              <a:rPr lang="en-US" i="1" dirty="0"/>
              <a:t>Cablevision</a:t>
            </a:r>
            <a:r>
              <a:rPr lang="en-US" dirty="0"/>
              <a:t> </a:t>
            </a:r>
            <a:r>
              <a:rPr lang="en-US" dirty="0" smtClean="0"/>
              <a:t>(cloud DVR) </a:t>
            </a:r>
            <a:r>
              <a:rPr lang="en-US" dirty="0"/>
              <a:t>court found individual </a:t>
            </a:r>
            <a:r>
              <a:rPr lang="en-US" dirty="0" smtClean="0"/>
              <a:t>user cloud copies saved </a:t>
            </a:r>
            <a:r>
              <a:rPr lang="en-US" dirty="0"/>
              <a:t>Cablevision from public performance infringement</a:t>
            </a:r>
          </a:p>
          <a:p>
            <a:r>
              <a:rPr lang="en-US" dirty="0"/>
              <a:t>Federal District Judge in </a:t>
            </a:r>
            <a:r>
              <a:rPr lang="en-US" i="1" dirty="0"/>
              <a:t>MP3tunes</a:t>
            </a:r>
            <a:r>
              <a:rPr lang="en-US" dirty="0"/>
              <a:t> found deleting redundant data not same as using a “master copy,” </a:t>
            </a:r>
            <a:r>
              <a:rPr lang="en-US" dirty="0" smtClean="0"/>
              <a:t>and does </a:t>
            </a:r>
            <a:r>
              <a:rPr lang="en-US" dirty="0"/>
              <a:t>not infringe public performance, as long as copy </a:t>
            </a:r>
            <a:r>
              <a:rPr lang="en-US" dirty="0" smtClean="0"/>
              <a:t>played back </a:t>
            </a:r>
            <a:r>
              <a:rPr lang="en-US" dirty="0"/>
              <a:t>exactly the same as uploaded by the user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D4E7-9471-4103-80A9-C60F27CE5D3E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56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Garamond" pitchFamily="18" charset="0"/>
                <a:ea typeface="Times New Roman"/>
              </a:rPr>
              <a:t>Cloud-Based Services and the Fourth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Consumer expectation of privacy in the cloud?</a:t>
            </a:r>
          </a:p>
          <a:p>
            <a:r>
              <a:rPr lang="en-US" dirty="0" smtClean="0"/>
              <a:t>Physical world – Constitution: people should be secure from unreasonable search</a:t>
            </a:r>
          </a:p>
          <a:p>
            <a:r>
              <a:rPr lang="en-US" dirty="0" smtClean="0"/>
              <a:t>Judge must issue a warrant for your home PC; judges confused in the digital world</a:t>
            </a:r>
          </a:p>
          <a:p>
            <a:r>
              <a:rPr lang="en-US" dirty="0"/>
              <a:t>Electronic Communications Privacy </a:t>
            </a:r>
            <a:r>
              <a:rPr lang="en-US" dirty="0" smtClean="0"/>
              <a:t>Act allows mere subpoena to cloud provider for access to confidential information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Cir. held (for email in the cloud) need warrant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9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03559"/>
            <a:ext cx="9010650" cy="6754441"/>
            <a:chOff x="0" y="103559"/>
            <a:chExt cx="9010650" cy="675444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103559"/>
              <a:ext cx="1924050" cy="429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40643"/>
              <a:ext cx="5570537" cy="617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Garamond" pitchFamily="18" charset="0"/>
                <a:ea typeface="Times New Roman"/>
              </a:rPr>
              <a:t>Megaupload “Clouds” 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5072"/>
            <a:ext cx="8305800" cy="5783580"/>
          </a:xfrm>
        </p:spPr>
        <p:txBody>
          <a:bodyPr>
            <a:normAutofit/>
          </a:bodyPr>
          <a:lstStyle/>
          <a:p>
            <a:r>
              <a:rPr lang="en-US" dirty="0"/>
              <a:t>Feds shut down site and </a:t>
            </a:r>
            <a:r>
              <a:rPr lang="en-US" dirty="0" smtClean="0"/>
              <a:t>had </a:t>
            </a:r>
            <a:r>
              <a:rPr lang="en-US" dirty="0"/>
              <a:t>NZ authorities arrest Kim Dotcom </a:t>
            </a:r>
            <a:r>
              <a:rPr lang="en-US" dirty="0" smtClean="0"/>
              <a:t>&amp; associates seized $50 Meg</a:t>
            </a:r>
            <a:endParaRPr lang="en-US" dirty="0"/>
          </a:p>
          <a:p>
            <a:r>
              <a:rPr lang="en-US" dirty="0"/>
              <a:t>Content provided by cloud services “valued” at $500 million</a:t>
            </a:r>
          </a:p>
          <a:p>
            <a:r>
              <a:rPr lang="en-US" dirty="0" smtClean="0"/>
              <a:t>Complex </a:t>
            </a:r>
            <a:r>
              <a:rPr lang="en-US" dirty="0"/>
              <a:t>criminal issues of first impression</a:t>
            </a:r>
          </a:p>
          <a:p>
            <a:pPr lvl="1"/>
            <a:r>
              <a:rPr lang="en-US" dirty="0"/>
              <a:t>Criminal charges based on court made </a:t>
            </a:r>
            <a:r>
              <a:rPr lang="en-US" dirty="0" smtClean="0"/>
              <a:t>secondary </a:t>
            </a:r>
            <a:r>
              <a:rPr lang="en-US" dirty="0"/>
              <a:t>liability</a:t>
            </a:r>
          </a:p>
          <a:p>
            <a:pPr lvl="1"/>
            <a:r>
              <a:rPr lang="en-US" dirty="0"/>
              <a:t>Conspiracy to commit secondary </a:t>
            </a:r>
            <a:r>
              <a:rPr lang="en-US" dirty="0" smtClean="0"/>
              <a:t>liability</a:t>
            </a:r>
          </a:p>
          <a:p>
            <a:pPr lvl="1"/>
            <a:r>
              <a:rPr lang="en-US" dirty="0" smtClean="0"/>
              <a:t>Extradition issue</a:t>
            </a:r>
          </a:p>
          <a:p>
            <a:r>
              <a:rPr lang="en-US" dirty="0"/>
              <a:t>Legitimate cloud users lose </a:t>
            </a:r>
            <a:r>
              <a:rPr lang="en-US" dirty="0" smtClean="0"/>
              <a:t>access…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FBBA8-8950-4FAA-9691-657D698E66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louds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7406</TotalTime>
  <Words>894</Words>
  <Application>Microsoft Office PowerPoint</Application>
  <PresentationFormat>On-screen Show (4:3)</PresentationFormat>
  <Paragraphs>118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Clouds</vt:lpstr>
      <vt:lpstr>2_Custom Design</vt:lpstr>
      <vt:lpstr>Custom Design</vt:lpstr>
      <vt:lpstr>1_Custom Design</vt:lpstr>
      <vt:lpstr>3_Custom Design</vt:lpstr>
      <vt:lpstr>4_Custom Design</vt:lpstr>
      <vt:lpstr>Legal Ramifications in the Cloud for Media and Entertainment</vt:lpstr>
      <vt:lpstr>Introduction</vt:lpstr>
      <vt:lpstr>Copyright Issues in Cloud Computing: Introduction</vt:lpstr>
      <vt:lpstr>Posted At the Direction of the User</vt:lpstr>
      <vt:lpstr>Notice &amp; Takedown</vt:lpstr>
      <vt:lpstr>Red Flag Knowledge</vt:lpstr>
      <vt:lpstr>Deduplification</vt:lpstr>
      <vt:lpstr>Cloud-Based Services and the Fourth Amendment</vt:lpstr>
      <vt:lpstr>Megaupload “Clouds” the Issues</vt:lpstr>
      <vt:lpstr>3rd Parties &amp; Megaupload</vt:lpstr>
      <vt:lpstr>Contractual Issues: State Law</vt:lpstr>
      <vt:lpstr>Contractual Issues: Privacy/Reliability Terms</vt:lpstr>
      <vt:lpstr>Contractual Issues: Security/Exit Terms </vt:lpstr>
      <vt:lpstr>Contractual Issues – 2011 Developments</vt:lpstr>
      <vt:lpstr>Conclusion</vt:lpstr>
    </vt:vector>
  </TitlesOfParts>
  <Company>Dow Lohnes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Drawbacks of Cloud-Delivered Content for Consumers</dc:title>
  <dc:creator>Burger, Jim</dc:creator>
  <cp:lastModifiedBy>Burger, Jim</cp:lastModifiedBy>
  <cp:revision>232</cp:revision>
  <cp:lastPrinted>2012-01-03T20:55:59Z</cp:lastPrinted>
  <dcterms:created xsi:type="dcterms:W3CDTF">2010-12-28T19:54:30Z</dcterms:created>
  <dcterms:modified xsi:type="dcterms:W3CDTF">2012-04-13T18:02:53Z</dcterms:modified>
</cp:coreProperties>
</file>