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5" r:id="rId2"/>
    <p:sldMasterId id="2147483648" r:id="rId3"/>
  </p:sldMasterIdLst>
  <p:notesMasterIdLst>
    <p:notesMasterId r:id="rId13"/>
  </p:notesMasterIdLst>
  <p:handoutMasterIdLst>
    <p:handoutMasterId r:id="rId14"/>
  </p:handoutMasterIdLst>
  <p:sldIdLst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92" autoAdjust="0"/>
  </p:normalViewPr>
  <p:slideViewPr>
    <p:cSldViewPr snapToGrid="0" snapToObjects="1">
      <p:cViewPr varScale="1">
        <p:scale>
          <a:sx n="98" d="100"/>
          <a:sy n="98" d="100"/>
        </p:scale>
        <p:origin x="-25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652E73-6302-42C1-BA54-7918924F6FA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2AE36-974A-47ED-8BDD-9FE1A320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28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FDD9-952C-AF47-B27B-A44FBE047C6C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4973-4B31-3146-B7D5-440C4AF9D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87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4973-4B31-3146-B7D5-440C4AF9DD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88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1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4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09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342D70-0E76-4132-B0C1-B5B26B4E4498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5F2C0E-8C54-4C5B-939E-7D54CD9E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6C50C6-6BB6-463B-8AF6-8A345E36529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46FA81-C97F-4CF1-B506-449FD7D4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C89DF0-BBBB-46A5-9BDD-C4C2A91E55A4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406AEE-9BFC-4F59-97D6-1D3EED4F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F7C722-BB14-4B60-ABCA-D8F7EB96910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B53230-3812-4D23-B54C-4F85649A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58A2-FFEF-459D-A270-BC494B77F137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C928C0-8A61-49E8-9C22-4ACB6DF2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51D50-4752-4CA7-B1B1-AA87A48F9CF9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F9F8E6-7D01-4DCA-A150-7E539F17A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F5D6F9-1BF7-477B-9BD7-D71C2B147780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E98647-9E8E-4BD9-B7DB-CC08A962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59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168547-34C5-47DC-BD53-01B891C3F1E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E1ECE-CE01-41DF-8DD8-6A4D56BA0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838EFA-FF2B-4217-8A22-17C1479ABC95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04DB41-96C1-499B-849E-3EBE3288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747DFB-9BC1-4A11-B349-8B18FECD9AF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D3E5C7-06CA-4C07-A7A0-5177726E2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78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0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3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50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88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8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4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" y="0"/>
            <a:ext cx="913551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83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7.emf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40" y="2041577"/>
            <a:ext cx="3845583" cy="5460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380154" y="1932036"/>
            <a:ext cx="0" cy="7980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30402" y="1932036"/>
            <a:ext cx="471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74746"/>
                </a:solidFill>
                <a:latin typeface="Myriad Pro"/>
                <a:cs typeface="Myriad Pro"/>
              </a:rPr>
              <a:t>NAB 2012 </a:t>
            </a:r>
          </a:p>
          <a:p>
            <a:pPr algn="ctr"/>
            <a:r>
              <a:rPr lang="en-US" sz="2400" b="1" dirty="0" smtClean="0">
                <a:solidFill>
                  <a:srgbClr val="474746"/>
                </a:solidFill>
                <a:latin typeface="Myriad Pro"/>
                <a:cs typeface="Myriad Pro"/>
              </a:rPr>
              <a:t>Cloud Computing Conference</a:t>
            </a:r>
            <a:endParaRPr lang="en-US" sz="2400" b="1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00" y="2944992"/>
            <a:ext cx="535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404040"/>
                </a:solidFill>
                <a:latin typeface="Myriad Pro"/>
                <a:cs typeface="Myriad Pro"/>
              </a:rPr>
              <a:t>New Levels of Media Performance Data Enabled by Cloud Computing -- and Impact on Other Sectors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8400" y="3622572"/>
            <a:ext cx="5350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Myriad Pro"/>
                <a:cs typeface="Myriad Pro"/>
              </a:rPr>
              <a:t>Scott Brown, GM US and VP Strategic Technology Partnerships</a:t>
            </a:r>
            <a:endParaRPr lang="en-US" sz="1200" dirty="0">
              <a:solidFill>
                <a:srgbClr val="404040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2" y="108269"/>
            <a:ext cx="2082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b="1" dirty="0" err="1" smtClean="0">
                <a:solidFill>
                  <a:srgbClr val="C10000"/>
                </a:solidFill>
                <a:latin typeface="Myriad Pro"/>
                <a:cs typeface="Myriad Pro"/>
              </a:rPr>
              <a:t>Octoshape</a:t>
            </a:r>
            <a:endParaRPr lang="en-US" sz="3100" b="1" dirty="0">
              <a:solidFill>
                <a:srgbClr val="C10000"/>
              </a:solidFill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1" y="190775"/>
            <a:ext cx="482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Broadband TV Distribution Solutions</a:t>
            </a:r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33601" y="215992"/>
            <a:ext cx="0" cy="4616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1-05-20 at 3.0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976" y="1722048"/>
            <a:ext cx="2846712" cy="653770"/>
          </a:xfrm>
          <a:prstGeom prst="rect">
            <a:avLst/>
          </a:prstGeom>
        </p:spPr>
      </p:pic>
      <p:pic>
        <p:nvPicPr>
          <p:cNvPr id="4" name="Picture 3" descr="InfiniteHD-M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1" y="2976866"/>
            <a:ext cx="2608370" cy="58427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910667" y="1395163"/>
            <a:ext cx="0" cy="27789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713" y="2375182"/>
            <a:ext cx="4383754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Through the cloud </a:t>
            </a:r>
            <a:r>
              <a:rPr lang="en-US" sz="1600" dirty="0" err="1" smtClean="0">
                <a:solidFill>
                  <a:srgbClr val="474746"/>
                </a:solidFill>
                <a:latin typeface="Myriad Pro"/>
                <a:cs typeface="Myriad Pro"/>
              </a:rPr>
              <a:t>Octoshape</a:t>
            </a:r>
            <a:r>
              <a:rPr lang="en-US" sz="1600" dirty="0">
                <a:solidFill>
                  <a:srgbClr val="474746"/>
                </a:solidFill>
                <a:latin typeface="Myriad Pro"/>
                <a:cs typeface="Myriad Pro"/>
              </a:rPr>
              <a:t> </a:t>
            </a: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is bringing TV Economics, Quality and Scale to Over The Top Video</a:t>
            </a:r>
          </a:p>
        </p:txBody>
      </p:sp>
    </p:spTree>
    <p:extLst>
      <p:ext uri="{BB962C8B-B14F-4D97-AF65-F5344CB8AC3E}">
        <p14:creationId xmlns:p14="http://schemas.microsoft.com/office/powerpoint/2010/main" xmlns="" val="1162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646" y="0"/>
            <a:ext cx="681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Factors Contributing To New Performance Data</a:t>
            </a:r>
          </a:p>
          <a:p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pic>
        <p:nvPicPr>
          <p:cNvPr id="10" name="Picture 9" descr="Rebuffer Ch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07" y="710088"/>
            <a:ext cx="2388579" cy="357187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2839629" y="710088"/>
            <a:ext cx="2961360" cy="3621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Big Screen viewing experience requires higher encoding bitrates</a:t>
            </a:r>
          </a:p>
          <a:p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Using traditional technologies, higher bitrates increases buffer events and disconnects</a:t>
            </a:r>
          </a:p>
          <a:p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Traditional technologies use ‘Adaptive Bitrates’ to lower quality to overcome contention on internet connectivity</a:t>
            </a:r>
          </a:p>
          <a:p>
            <a:pPr lvl="1"/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Octoshape solution provides a Consistent and High Quality viewing Experience</a:t>
            </a:r>
          </a:p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Patented UDP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based transport protocol with resilient coding </a:t>
            </a:r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scheme and forward error correction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Eliminates buffer and provides instant-start up of High Quality Video</a:t>
            </a:r>
          </a:p>
          <a:p>
            <a:r>
              <a:rPr 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Coupled with Industry Unique pricing &amp; licensing models leads to profitable and sustainable business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852" y="737318"/>
            <a:ext cx="2343428" cy="1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852" y="2122769"/>
            <a:ext cx="2343428" cy="1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852" y="3414837"/>
            <a:ext cx="2343428" cy="1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Tron : Legacy - Animated GIF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002" y="3474179"/>
            <a:ext cx="2209800" cy="9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antimatter15.com/wp/wp-content/uploads/2011/08/noise-150x15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284" y="794101"/>
            <a:ext cx="2214563" cy="9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Your image is loading..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796" y="2143183"/>
            <a:ext cx="2247104" cy="9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9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713" y="207563"/>
            <a:ext cx="482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Performance / Marketing Data</a:t>
            </a:r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13" y="861749"/>
            <a:ext cx="7748232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Video delivery over the top through the cloud enables very accurate statistics for marketers, and new dimensions of data to consider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679346" y="2109721"/>
            <a:ext cx="0" cy="193833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3713" y="1918343"/>
            <a:ext cx="83630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675" y="1996928"/>
            <a:ext cx="4081753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Sampling and Statistical Extrapolation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Which Channels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View Duration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City, State, Region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4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5079" y="2023603"/>
            <a:ext cx="2354975" cy="22129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Exact Unique User Data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View Duration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>
                <a:solidFill>
                  <a:srgbClr val="474746"/>
                </a:solidFill>
                <a:latin typeface="Myriad Pro"/>
                <a:cs typeface="Myriad Pro"/>
              </a:rPr>
              <a:t>City, State, </a:t>
            </a: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Region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Video Quality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Buffering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Startup Time</a:t>
            </a:r>
            <a:endParaRPr lang="en-US" sz="1400" dirty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1400" dirty="0" smtClean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14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9840" y="2028945"/>
            <a:ext cx="3063207" cy="221299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Ad View Duration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Multi Angle / Stream Path Flow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400" dirty="0" smtClean="0">
                <a:solidFill>
                  <a:srgbClr val="474746"/>
                </a:solidFill>
                <a:latin typeface="Myriad Pro"/>
                <a:cs typeface="Myriad Pro"/>
              </a:rPr>
              <a:t>Platform (PC, Device, Connected TV)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713" y="1580770"/>
            <a:ext cx="2185541" cy="43020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Traditional Metrics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9346" y="1566726"/>
            <a:ext cx="2185541" cy="43020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New Media Metrics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5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875" y="110715"/>
            <a:ext cx="1888065" cy="188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429" y="568401"/>
            <a:ext cx="1888065" cy="1888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08" y="1279582"/>
            <a:ext cx="1888065" cy="1888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075" y="2143165"/>
            <a:ext cx="1888065" cy="1888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75" y="2867063"/>
            <a:ext cx="1888065" cy="18880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65075" y="3013002"/>
            <a:ext cx="551701" cy="679911"/>
            <a:chOff x="6606546" y="830356"/>
            <a:chExt cx="704101" cy="899180"/>
          </a:xfrm>
        </p:grpSpPr>
        <p:pic>
          <p:nvPicPr>
            <p:cNvPr id="15" name="Picture 14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16" name="Picture 15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17" name="Picture 16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326248" y="266587"/>
            <a:ext cx="551701" cy="679911"/>
            <a:chOff x="6606546" y="830356"/>
            <a:chExt cx="704101" cy="899180"/>
          </a:xfrm>
        </p:grpSpPr>
        <p:pic>
          <p:nvPicPr>
            <p:cNvPr id="19" name="Picture 18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20" name="Picture 19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21" name="Picture 20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057904" y="747540"/>
            <a:ext cx="551701" cy="679911"/>
            <a:chOff x="6606546" y="830356"/>
            <a:chExt cx="704101" cy="899180"/>
          </a:xfrm>
        </p:grpSpPr>
        <p:pic>
          <p:nvPicPr>
            <p:cNvPr id="23" name="Picture 22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24" name="Picture 23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25" name="Picture 24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92490" y="2385166"/>
            <a:ext cx="551701" cy="679911"/>
            <a:chOff x="6606546" y="830356"/>
            <a:chExt cx="704101" cy="899180"/>
          </a:xfrm>
        </p:grpSpPr>
        <p:pic>
          <p:nvPicPr>
            <p:cNvPr id="27" name="Picture 26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28" name="Picture 27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29" name="Picture 28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431317" y="1536933"/>
            <a:ext cx="551701" cy="679911"/>
            <a:chOff x="6606546" y="830356"/>
            <a:chExt cx="704101" cy="899180"/>
          </a:xfrm>
        </p:grpSpPr>
        <p:pic>
          <p:nvPicPr>
            <p:cNvPr id="31" name="Picture 30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32" name="Picture 31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33" name="Picture 32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682" y="3120491"/>
            <a:ext cx="418027" cy="529501"/>
          </a:xfrm>
          <a:prstGeom prst="rect">
            <a:avLst/>
          </a:prstGeom>
        </p:spPr>
      </p:pic>
      <p:pic>
        <p:nvPicPr>
          <p:cNvPr id="35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694" y="2045211"/>
            <a:ext cx="1103866" cy="78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682" y="1298449"/>
            <a:ext cx="35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creen shot 2011-05-20 at 3.00.0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45" y="130458"/>
            <a:ext cx="2719495" cy="62455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0513" y="1980781"/>
            <a:ext cx="3181487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err="1" smtClean="0">
                <a:solidFill>
                  <a:srgbClr val="474746"/>
                </a:solidFill>
                <a:latin typeface="Myriad Pro"/>
                <a:cs typeface="Myriad Pro"/>
              </a:rPr>
              <a:t>Cloudmass</a:t>
            </a: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 enables </a:t>
            </a:r>
            <a:r>
              <a:rPr lang="en-US" sz="1600" dirty="0" err="1" smtClean="0">
                <a:solidFill>
                  <a:srgbClr val="474746"/>
                </a:solidFill>
                <a:latin typeface="Myriad Pro"/>
                <a:cs typeface="Myriad Pro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 to dynamically aggregate multiple clouds to create large pools of video delivery capacity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30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713" y="207563"/>
            <a:ext cx="482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Performance / Marketing Data</a:t>
            </a:r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13" y="1690353"/>
            <a:ext cx="3445647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Video delivery over the top through the cloud enables very accurate statistics for marketers, and new dimensions of data to consider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pic>
        <p:nvPicPr>
          <p:cNvPr id="2" name="Picture 1" descr="Octoshape vs Flash Chart(v4-proposal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360" y="971250"/>
            <a:ext cx="5173781" cy="3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2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pic>
        <p:nvPicPr>
          <p:cNvPr id="39" name="Picture 38" descr="Screen Shot 2012-03-21 at 7.3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768323"/>
            <a:ext cx="8321040" cy="36158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07147">
            <a:off x="4399392" y="2964955"/>
            <a:ext cx="2166049" cy="3148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9224">
            <a:off x="5004667" y="2130459"/>
            <a:ext cx="2627744" cy="314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85601">
            <a:off x="2428500" y="2964552"/>
            <a:ext cx="2284579" cy="3266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351593">
            <a:off x="1276401" y="2172591"/>
            <a:ext cx="2627744" cy="314845"/>
          </a:xfrm>
          <a:prstGeom prst="rect">
            <a:avLst/>
          </a:prstGeom>
        </p:spPr>
      </p:pic>
      <p:sp>
        <p:nvSpPr>
          <p:cNvPr id="46" name="Cloud 45"/>
          <p:cNvSpPr/>
          <p:nvPr/>
        </p:nvSpPr>
        <p:spPr>
          <a:xfrm>
            <a:off x="3667560" y="1832581"/>
            <a:ext cx="1566882" cy="70423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277160" y="1832582"/>
            <a:ext cx="471331" cy="546701"/>
            <a:chOff x="6606546" y="830356"/>
            <a:chExt cx="704101" cy="899180"/>
          </a:xfrm>
        </p:grpSpPr>
        <p:pic>
          <p:nvPicPr>
            <p:cNvPr id="48" name="Picture 47" descr="Octo Cloud 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49" name="Picture 48" descr="Octo Cloud 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50" name="Picture 49" descr="Octo Cloud 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10403" y="641802"/>
            <a:ext cx="421854" cy="328644"/>
            <a:chOff x="533400" y="1181100"/>
            <a:chExt cx="533400" cy="5334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181100"/>
              <a:ext cx="533400" cy="533400"/>
            </a:xfrm>
            <a:prstGeom prst="rect">
              <a:avLst/>
            </a:prstGeom>
          </p:spPr>
        </p:pic>
        <p:pic>
          <p:nvPicPr>
            <p:cNvPr id="53" name="Picture 52" descr="octo_infinity_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09700"/>
              <a:ext cx="133471" cy="762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009807" y="650183"/>
            <a:ext cx="421854" cy="328644"/>
            <a:chOff x="533400" y="1181100"/>
            <a:chExt cx="533400" cy="5334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181100"/>
              <a:ext cx="533400" cy="533400"/>
            </a:xfrm>
            <a:prstGeom prst="rect">
              <a:avLst/>
            </a:prstGeom>
          </p:spPr>
        </p:pic>
        <p:pic>
          <p:nvPicPr>
            <p:cNvPr id="56" name="Picture 55" descr="octo_infinity_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09700"/>
              <a:ext cx="133471" cy="762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612203" y="636855"/>
            <a:ext cx="421854" cy="328644"/>
            <a:chOff x="533400" y="1181100"/>
            <a:chExt cx="533400" cy="5334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181100"/>
              <a:ext cx="533400" cy="533400"/>
            </a:xfrm>
            <a:prstGeom prst="rect">
              <a:avLst/>
            </a:prstGeom>
          </p:spPr>
        </p:pic>
        <p:pic>
          <p:nvPicPr>
            <p:cNvPr id="59" name="Picture 58" descr="octo_infinity_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09700"/>
              <a:ext cx="133471" cy="762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361892" y="673657"/>
            <a:ext cx="421854" cy="328644"/>
            <a:chOff x="533400" y="1181100"/>
            <a:chExt cx="533400" cy="5334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1181100"/>
              <a:ext cx="533400" cy="533400"/>
            </a:xfrm>
            <a:prstGeom prst="rect">
              <a:avLst/>
            </a:prstGeom>
          </p:spPr>
        </p:pic>
        <p:pic>
          <p:nvPicPr>
            <p:cNvPr id="62" name="Picture 61" descr="octo_infinity_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0" y="1409700"/>
              <a:ext cx="133471" cy="76200"/>
            </a:xfrm>
            <a:prstGeom prst="rect">
              <a:avLst/>
            </a:prstGeom>
          </p:spPr>
        </p:pic>
      </p:grpSp>
      <p:cxnSp>
        <p:nvCxnSpPr>
          <p:cNvPr id="63" name="Curved Connector 62"/>
          <p:cNvCxnSpPr>
            <a:stCxn id="52" idx="3"/>
            <a:endCxn id="48" idx="0"/>
          </p:cNvCxnSpPr>
          <p:nvPr/>
        </p:nvCxnSpPr>
        <p:spPr>
          <a:xfrm>
            <a:off x="1432257" y="806124"/>
            <a:ext cx="2978551" cy="1026458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  <a:prstDash val="dot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55" idx="3"/>
            <a:endCxn id="48" idx="0"/>
          </p:cNvCxnSpPr>
          <p:nvPr/>
        </p:nvCxnSpPr>
        <p:spPr>
          <a:xfrm>
            <a:off x="3431661" y="814505"/>
            <a:ext cx="979147" cy="1018077"/>
          </a:xfrm>
          <a:prstGeom prst="curvedConnector2">
            <a:avLst/>
          </a:prstGeom>
          <a:ln>
            <a:solidFill>
              <a:srgbClr val="953735"/>
            </a:solidFill>
            <a:prstDash val="dot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61" idx="1"/>
            <a:endCxn id="48" idx="0"/>
          </p:cNvCxnSpPr>
          <p:nvPr/>
        </p:nvCxnSpPr>
        <p:spPr>
          <a:xfrm rot="10800000" flipV="1">
            <a:off x="4410808" y="837978"/>
            <a:ext cx="951084" cy="994603"/>
          </a:xfrm>
          <a:prstGeom prst="curvedConnector2">
            <a:avLst/>
          </a:prstGeom>
          <a:ln>
            <a:solidFill>
              <a:srgbClr val="008000"/>
            </a:solidFill>
            <a:prstDash val="dot"/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8" idx="1"/>
            <a:endCxn id="48" idx="0"/>
          </p:cNvCxnSpPr>
          <p:nvPr/>
        </p:nvCxnSpPr>
        <p:spPr>
          <a:xfrm rot="10800000" flipV="1">
            <a:off x="4410809" y="801176"/>
            <a:ext cx="3201395" cy="1031405"/>
          </a:xfrm>
          <a:prstGeom prst="curvedConnector2">
            <a:avLst/>
          </a:prstGeom>
          <a:ln>
            <a:solidFill>
              <a:srgbClr val="0000FF"/>
            </a:solidFill>
            <a:prstDash val="dot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loud 66"/>
          <p:cNvSpPr/>
          <p:nvPr/>
        </p:nvSpPr>
        <p:spPr>
          <a:xfrm>
            <a:off x="1010403" y="2059778"/>
            <a:ext cx="1671511" cy="89385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557" y="2048593"/>
            <a:ext cx="591933" cy="5814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403" y="2555002"/>
            <a:ext cx="383015" cy="3762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491" y="2692627"/>
            <a:ext cx="383015" cy="37624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910" y="2003037"/>
            <a:ext cx="383015" cy="376246"/>
          </a:xfrm>
          <a:prstGeom prst="rect">
            <a:avLst/>
          </a:prstGeom>
        </p:spPr>
      </p:pic>
      <p:sp>
        <p:nvSpPr>
          <p:cNvPr id="73" name="Cloud 72"/>
          <p:cNvSpPr/>
          <p:nvPr/>
        </p:nvSpPr>
        <p:spPr>
          <a:xfrm>
            <a:off x="6189242" y="1844007"/>
            <a:ext cx="1753135" cy="89911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79" name="Cloud 78"/>
          <p:cNvSpPr/>
          <p:nvPr/>
        </p:nvSpPr>
        <p:spPr>
          <a:xfrm>
            <a:off x="1928506" y="3033361"/>
            <a:ext cx="1789874" cy="100347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5" name="Cloud 84"/>
          <p:cNvSpPr/>
          <p:nvPr/>
        </p:nvSpPr>
        <p:spPr>
          <a:xfrm>
            <a:off x="5210201" y="2953630"/>
            <a:ext cx="1735441" cy="96737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734" y="2928505"/>
            <a:ext cx="591933" cy="5814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0913" y="3549551"/>
            <a:ext cx="383015" cy="37624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001" y="3687176"/>
            <a:ext cx="383015" cy="37624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420" y="2997586"/>
            <a:ext cx="383015" cy="37624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4442" y="2846002"/>
            <a:ext cx="591933" cy="5814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145" y="3660594"/>
            <a:ext cx="383015" cy="37624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052" y="2941961"/>
            <a:ext cx="383015" cy="37624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8249" y="3499053"/>
            <a:ext cx="383015" cy="3762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593" y="1973530"/>
            <a:ext cx="591933" cy="58147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1227" y="2411876"/>
            <a:ext cx="383015" cy="37624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95" y="1738357"/>
            <a:ext cx="383015" cy="37624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070" y="2220960"/>
            <a:ext cx="383015" cy="376246"/>
          </a:xfrm>
          <a:prstGeom prst="rect">
            <a:avLst/>
          </a:prstGeom>
        </p:spPr>
      </p:pic>
      <p:pic>
        <p:nvPicPr>
          <p:cNvPr id="102" name="Picture 101" descr="InfiniteHD-M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05582"/>
            <a:ext cx="2006317" cy="449415"/>
          </a:xfrm>
          <a:prstGeom prst="rect">
            <a:avLst/>
          </a:prstGeom>
        </p:spPr>
      </p:pic>
      <p:pic>
        <p:nvPicPr>
          <p:cNvPr id="72" name="Picture 71" descr="Screen Shot 2011-08-19 at 3.33.1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1264" y="3921006"/>
            <a:ext cx="1799218" cy="50817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546001" y="105582"/>
            <a:ext cx="411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Flat Fee Linear Broadband TV</a:t>
            </a:r>
          </a:p>
          <a:p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8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713" y="207563"/>
            <a:ext cx="482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Summary</a:t>
            </a:r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758" y="1073416"/>
            <a:ext cx="7748232" cy="94375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For Internet delivery out of the cloud, a new dimension of metrics will drive value to subscribers and marketers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endParaRPr lang="en-US" sz="1600" dirty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Metrics like quality, buffering, and duration of view will effect the value of the content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600" dirty="0" err="1" smtClean="0">
                <a:solidFill>
                  <a:srgbClr val="474746"/>
                </a:solidFill>
                <a:latin typeface="Myriad Pro"/>
                <a:cs typeface="Myriad Pro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 is providing the highest quality metrics in the space from the cloud</a:t>
            </a: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endParaRPr lang="en-US" sz="1600" dirty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377190" indent="-285750">
              <a:spcBef>
                <a:spcPts val="600"/>
              </a:spcBef>
              <a:buSzPct val="50000"/>
              <a:buFont typeface="Arial"/>
              <a:buChar char="•"/>
            </a:pPr>
            <a:r>
              <a:rPr lang="en-US" sz="1600" dirty="0" err="1" smtClean="0">
                <a:solidFill>
                  <a:srgbClr val="474746"/>
                </a:solidFill>
                <a:latin typeface="Myriad Pro"/>
                <a:cs typeface="Myriad Pro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 is bringing the traditional economics, quality and scale of TV to the Internet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1600" dirty="0">
              <a:solidFill>
                <a:srgbClr val="474746"/>
              </a:solidFill>
              <a:latin typeface="Myriad Pro"/>
              <a:cs typeface="Myriad Pro"/>
            </a:endParaRPr>
          </a:p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Myriad Pro"/>
                <a:cs typeface="Myriad Pro"/>
              </a:rPr>
              <a:t> </a:t>
            </a:r>
            <a:endParaRPr lang="en-US" sz="16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4698655"/>
            <a:ext cx="1845733" cy="262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713" y="207563"/>
            <a:ext cx="482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Myriad Pro"/>
                <a:cs typeface="Myriad Pro"/>
              </a:rPr>
              <a:t>Summary</a:t>
            </a:r>
            <a:endParaRPr lang="en-US" sz="2400" dirty="0">
              <a:solidFill>
                <a:srgbClr val="474746"/>
              </a:solidFill>
              <a:latin typeface="Myriad Pro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31" y="1214613"/>
            <a:ext cx="293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30000"/>
                </a:solidFill>
                <a:latin typeface="Lacuna Italic"/>
                <a:cs typeface="Lacuna Italic"/>
              </a:rPr>
              <a:t>Thank you!</a:t>
            </a:r>
            <a:endParaRPr lang="en-US" sz="3600" dirty="0">
              <a:latin typeface="Lacuna Italic"/>
              <a:cs typeface="Lacuna Italic"/>
            </a:endParaRPr>
          </a:p>
        </p:txBody>
      </p:sp>
      <p:pic>
        <p:nvPicPr>
          <p:cNvPr id="7" name="Picture 6" descr="cloudmass_blac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6819" y="2755889"/>
            <a:ext cx="3199008" cy="626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736" y="3382551"/>
            <a:ext cx="21628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Lacuna Italic"/>
                <a:cs typeface="Lacuna Italic"/>
              </a:rPr>
              <a:t>They don’t make a CDN </a:t>
            </a:r>
            <a:r>
              <a:rPr lang="en-US" sz="1100" dirty="0" smtClean="0">
                <a:solidFill>
                  <a:srgbClr val="800000"/>
                </a:solidFill>
                <a:latin typeface="Lacuna Italic"/>
                <a:cs typeface="Lacuna Italic"/>
              </a:rPr>
              <a:t>this</a:t>
            </a:r>
            <a:r>
              <a:rPr lang="en-US" sz="1100" dirty="0" smtClean="0">
                <a:solidFill>
                  <a:srgbClr val="474746"/>
                </a:solidFill>
                <a:latin typeface="Lacuna Italic"/>
                <a:cs typeface="Lacuna Italic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Lacuna Italic"/>
                <a:cs typeface="Lacuna Italic"/>
              </a:rPr>
              <a:t>big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909" y="214598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Lacuna Regular"/>
                <a:cs typeface="Lacuna Regular"/>
              </a:rPr>
              <a:t>White Papers:</a:t>
            </a:r>
            <a:endParaRPr lang="en-US" b="1" dirty="0">
              <a:solidFill>
                <a:srgbClr val="A30000"/>
              </a:solidFill>
              <a:latin typeface="Lacuna Regular"/>
              <a:cs typeface="Lacuna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649" y="3716091"/>
            <a:ext cx="273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Lacuna Regular"/>
                <a:cs typeface="Lacuna Regular"/>
              </a:rPr>
              <a:t>http://</a:t>
            </a:r>
            <a:r>
              <a:rPr lang="en-US" b="1" dirty="0" err="1" smtClean="0">
                <a:solidFill>
                  <a:srgbClr val="A30000"/>
                </a:solidFill>
                <a:latin typeface="Lacuna Regular"/>
                <a:cs typeface="Lacuna Regular"/>
              </a:rPr>
              <a:t>bit.ly</a:t>
            </a:r>
            <a:r>
              <a:rPr lang="en-US" b="1" dirty="0" smtClean="0">
                <a:solidFill>
                  <a:srgbClr val="A30000"/>
                </a:solidFill>
                <a:latin typeface="Lacuna Regular"/>
                <a:cs typeface="Lacuna Regular"/>
              </a:rPr>
              <a:t>/</a:t>
            </a:r>
            <a:r>
              <a:rPr lang="en-US" b="1" dirty="0" err="1" smtClean="0">
                <a:solidFill>
                  <a:srgbClr val="A30000"/>
                </a:solidFill>
                <a:latin typeface="Lacuna Regular"/>
                <a:cs typeface="Lacuna Regular"/>
              </a:rPr>
              <a:t>octosolution</a:t>
            </a:r>
            <a:endParaRPr lang="en-US" b="1" dirty="0">
              <a:solidFill>
                <a:srgbClr val="A30000"/>
              </a:solidFill>
              <a:latin typeface="Lacuna Regular"/>
              <a:cs typeface="Lacuna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1427" y="3732807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Lacuna Regular"/>
                <a:cs typeface="Lacuna Regular"/>
              </a:rPr>
              <a:t>http://</a:t>
            </a:r>
            <a:r>
              <a:rPr lang="en-US" b="1" dirty="0" err="1" smtClean="0">
                <a:solidFill>
                  <a:srgbClr val="A30000"/>
                </a:solidFill>
                <a:latin typeface="Lacuna Regular"/>
                <a:cs typeface="Lacuna Regular"/>
              </a:rPr>
              <a:t>bit.ly</a:t>
            </a:r>
            <a:r>
              <a:rPr lang="en-US" b="1" dirty="0" smtClean="0">
                <a:solidFill>
                  <a:srgbClr val="A30000"/>
                </a:solidFill>
                <a:latin typeface="Lacuna Regular"/>
                <a:cs typeface="Lacuna Regular"/>
              </a:rPr>
              <a:t>/</a:t>
            </a:r>
            <a:r>
              <a:rPr lang="en-US" b="1" dirty="0" err="1" smtClean="0">
                <a:solidFill>
                  <a:srgbClr val="A30000"/>
                </a:solidFill>
                <a:latin typeface="Lacuna Regular"/>
                <a:cs typeface="Lacuna Regular"/>
              </a:rPr>
              <a:t>cloudmass</a:t>
            </a:r>
            <a:endParaRPr lang="en-US" b="1" dirty="0">
              <a:solidFill>
                <a:srgbClr val="A30000"/>
              </a:solidFill>
              <a:latin typeface="Lacuna Regular"/>
              <a:cs typeface="Lacuna Regular"/>
            </a:endParaRPr>
          </a:p>
        </p:txBody>
      </p:sp>
      <p:pic>
        <p:nvPicPr>
          <p:cNvPr id="15" name="Picture 14" descr="InfiniteHD-M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49" y="2798277"/>
            <a:ext cx="2608370" cy="5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844984"/>
      </p:ext>
    </p:extLst>
  </p:cSld>
  <p:clrMapOvr>
    <a:masterClrMapping/>
  </p:clrMapOvr>
</p:sld>
</file>

<file path=ppt/theme/theme1.xml><?xml version="1.0" encoding="utf-8"?>
<a:theme xmlns:a="http://schemas.openxmlformats.org/drawingml/2006/main" name="NAB11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AB11_Interior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359</Words>
  <Application>Microsoft Office PowerPoint</Application>
  <PresentationFormat>On-screen Show (16:9)</PresentationFormat>
  <Paragraphs>60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NAB11 Intro Slide</vt:lpstr>
      <vt:lpstr>Custom Design</vt:lpstr>
      <vt:lpstr>NAB11_Interior Page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Thema Wilson</dc:creator>
  <cp:lastModifiedBy>Marty Lafferty</cp:lastModifiedBy>
  <cp:revision>23</cp:revision>
  <dcterms:created xsi:type="dcterms:W3CDTF">2011-10-13T21:17:35Z</dcterms:created>
  <dcterms:modified xsi:type="dcterms:W3CDTF">2012-04-13T19:53:40Z</dcterms:modified>
</cp:coreProperties>
</file>