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16"/>
  </p:notesMasterIdLst>
  <p:handoutMasterIdLst>
    <p:handoutMasterId r:id="rId17"/>
  </p:handoutMasterIdLst>
  <p:sldIdLst>
    <p:sldId id="256" r:id="rId5"/>
    <p:sldId id="275" r:id="rId6"/>
    <p:sldId id="271" r:id="rId7"/>
    <p:sldId id="276" r:id="rId8"/>
    <p:sldId id="280" r:id="rId9"/>
    <p:sldId id="273" r:id="rId10"/>
    <p:sldId id="265" r:id="rId11"/>
    <p:sldId id="279" r:id="rId12"/>
    <p:sldId id="277" r:id="rId13"/>
    <p:sldId id="269" r:id="rId14"/>
    <p:sldId id="278" r:id="rId15"/>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 Bertrand" initials="" lastIdx="8" clrIdx="0"/>
  <p:cmAuthor id="1" name="Mike King" initials="M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201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47" autoAdjust="0"/>
  </p:normalViewPr>
  <p:slideViewPr>
    <p:cSldViewPr snapToGrid="0" snapToObjects="1">
      <p:cViewPr>
        <p:scale>
          <a:sx n="80" d="100"/>
          <a:sy n="80" d="100"/>
        </p:scale>
        <p:origin x="-870" y="-22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83C8054-DC2A-4C8A-A921-F8340658A612}" type="datetimeFigureOut">
              <a:rPr lang="en-US"/>
              <a:pPr/>
              <a:t>4/5/2013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EC7EC4C-3C53-495C-ACAB-5424B8991015}" type="slidenum">
              <a:rPr lang="en-US"/>
              <a:pPr/>
              <a:t>‹#›</a:t>
            </a:fld>
            <a:endParaRPr lang="en-US"/>
          </a:p>
        </p:txBody>
      </p:sp>
    </p:spTree>
    <p:extLst>
      <p:ext uri="{BB962C8B-B14F-4D97-AF65-F5344CB8AC3E}">
        <p14:creationId xmlns:p14="http://schemas.microsoft.com/office/powerpoint/2010/main" xmlns="" val="105078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16C30C7-14A0-4DAB-A1F2-8CF77C85C459}" type="datetimeFigureOut">
              <a:rPr lang="en-US"/>
              <a:pPr/>
              <a:t>4/5/2013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898193D-CFFD-4B8A-B503-17D3EC9CE382}" type="slidenum">
              <a:rPr lang="en-US"/>
              <a:pPr/>
              <a:t>‹#›</a:t>
            </a:fld>
            <a:endParaRPr lang="en-US"/>
          </a:p>
        </p:txBody>
      </p:sp>
    </p:spTree>
    <p:extLst>
      <p:ext uri="{BB962C8B-B14F-4D97-AF65-F5344CB8AC3E}">
        <p14:creationId xmlns:p14="http://schemas.microsoft.com/office/powerpoint/2010/main" xmlns="" val="33386462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193D-CFFD-4B8A-B503-17D3EC9CE382}" type="slidenum">
              <a:rPr lang="en-US" smtClean="0"/>
              <a:pPr/>
              <a:t>1</a:t>
            </a:fld>
            <a:endParaRPr lang="en-US"/>
          </a:p>
        </p:txBody>
      </p:sp>
    </p:spTree>
    <p:extLst>
      <p:ext uri="{BB962C8B-B14F-4D97-AF65-F5344CB8AC3E}">
        <p14:creationId xmlns:p14="http://schemas.microsoft.com/office/powerpoint/2010/main" xmlns="" val="27706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09B71-6A95-44E8-B0D2-94CC2105A299}" type="slidenum">
              <a:rPr lang="en-US" smtClean="0"/>
              <a:pPr/>
              <a:t>2</a:t>
            </a:fld>
            <a:endParaRPr lang="en-US"/>
          </a:p>
        </p:txBody>
      </p:sp>
    </p:spTree>
    <p:extLst>
      <p:ext uri="{BB962C8B-B14F-4D97-AF65-F5344CB8AC3E}">
        <p14:creationId xmlns:p14="http://schemas.microsoft.com/office/powerpoint/2010/main" xmlns="" val="38823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09B71-6A95-44E8-B0D2-94CC2105A299}" type="slidenum">
              <a:rPr lang="en-US" smtClean="0"/>
              <a:pPr/>
              <a:t>4</a:t>
            </a:fld>
            <a:endParaRPr lang="en-US"/>
          </a:p>
        </p:txBody>
      </p:sp>
    </p:spTree>
    <p:extLst>
      <p:ext uri="{BB962C8B-B14F-4D97-AF65-F5344CB8AC3E}">
        <p14:creationId xmlns:p14="http://schemas.microsoft.com/office/powerpoint/2010/main" xmlns="" val="83314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193D-CFFD-4B8A-B503-17D3EC9CE382}" type="slidenum">
              <a:rPr lang="en-US" smtClean="0"/>
              <a:pPr/>
              <a:t>6</a:t>
            </a:fld>
            <a:endParaRPr lang="en-US"/>
          </a:p>
        </p:txBody>
      </p:sp>
    </p:spTree>
    <p:extLst>
      <p:ext uri="{BB962C8B-B14F-4D97-AF65-F5344CB8AC3E}">
        <p14:creationId xmlns:p14="http://schemas.microsoft.com/office/powerpoint/2010/main" xmlns="" val="296667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193D-CFFD-4B8A-B503-17D3EC9CE382}" type="slidenum">
              <a:rPr lang="en-US" smtClean="0"/>
              <a:pPr/>
              <a:t>7</a:t>
            </a:fld>
            <a:endParaRPr lang="en-US"/>
          </a:p>
        </p:txBody>
      </p:sp>
    </p:spTree>
    <p:extLst>
      <p:ext uri="{BB962C8B-B14F-4D97-AF65-F5344CB8AC3E}">
        <p14:creationId xmlns:p14="http://schemas.microsoft.com/office/powerpoint/2010/main" xmlns="" val="282215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776CAD-5E78-44FC-ADBE-2C8FC6469C48}" type="slidenum">
              <a:rPr lang="en-US" smtClean="0"/>
              <a:pPr/>
              <a:t>9</a:t>
            </a:fld>
            <a:endParaRPr lang="en-US"/>
          </a:p>
        </p:txBody>
      </p:sp>
    </p:spTree>
    <p:extLst>
      <p:ext uri="{BB962C8B-B14F-4D97-AF65-F5344CB8AC3E}">
        <p14:creationId xmlns:p14="http://schemas.microsoft.com/office/powerpoint/2010/main" xmlns="" val="71025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D2C75-83ED-D74B-BCA1-AB0F88552A5B}" type="slidenum">
              <a:rPr lang="en-US" smtClean="0"/>
              <a:pPr/>
              <a:t>10</a:t>
            </a:fld>
            <a:endParaRPr lang="en-US"/>
          </a:p>
        </p:txBody>
      </p:sp>
    </p:spTree>
    <p:extLst>
      <p:ext uri="{BB962C8B-B14F-4D97-AF65-F5344CB8AC3E}">
        <p14:creationId xmlns:p14="http://schemas.microsoft.com/office/powerpoint/2010/main" xmlns="" val="2003091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15" descr="Denworth-Cover.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31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12"/>
          <p:cNvSpPr>
            <a:spLocks noGrp="1"/>
          </p:cNvSpPr>
          <p:nvPr>
            <p:ph type="body" sz="quarter" idx="13"/>
          </p:nvPr>
        </p:nvSpPr>
        <p:spPr>
          <a:xfrm>
            <a:off x="367423" y="2571751"/>
            <a:ext cx="7591244" cy="363141"/>
          </a:xfrm>
        </p:spPr>
        <p:txBody>
          <a:bodyPr anchor="b">
            <a:noAutofit/>
          </a:bodyPr>
          <a:lstStyle>
            <a:lvl1pPr marL="0" marR="0" indent="0" algn="l" defTabSz="457200" rtl="0" eaLnBrk="1" fontAlgn="auto" latinLnBrk="0" hangingPunct="1">
              <a:lnSpc>
                <a:spcPct val="100000"/>
              </a:lnSpc>
              <a:spcBef>
                <a:spcPts val="0"/>
              </a:spcBef>
              <a:spcAft>
                <a:spcPts val="0"/>
              </a:spcAft>
              <a:buClrTx/>
              <a:buSzTx/>
              <a:buFontTx/>
              <a:buNone/>
              <a:tabLst/>
              <a:defRPr sz="3000" b="1">
                <a:solidFill>
                  <a:schemeClr val="bg1"/>
                </a:solidFill>
                <a:latin typeface="Arial"/>
                <a:cs typeface="Arial"/>
              </a:defRPr>
            </a:lvl1pPr>
          </a:lstStyle>
          <a:p>
            <a:pPr lvl="0"/>
            <a:r>
              <a:rPr lang="en-US" smtClean="0"/>
              <a:t>Click to edit Master text styles</a:t>
            </a:r>
          </a:p>
        </p:txBody>
      </p:sp>
      <p:sp>
        <p:nvSpPr>
          <p:cNvPr id="16" name="Text Placeholder 15"/>
          <p:cNvSpPr>
            <a:spLocks noGrp="1"/>
          </p:cNvSpPr>
          <p:nvPr>
            <p:ph type="body" sz="quarter" idx="14"/>
          </p:nvPr>
        </p:nvSpPr>
        <p:spPr>
          <a:xfrm>
            <a:off x="367423" y="2934891"/>
            <a:ext cx="4811002" cy="292894"/>
          </a:xfrm>
        </p:spPr>
        <p:txBody>
          <a:bodyPr>
            <a:normAutofit/>
          </a:bodyPr>
          <a:lstStyle>
            <a:lvl1pPr marL="0" indent="0">
              <a:buNone/>
              <a:defRPr sz="1800" baseline="0">
                <a:solidFill>
                  <a:srgbClr val="FFFFFF"/>
                </a:solidFill>
                <a:latin typeface="Arial"/>
                <a:cs typeface="Arial"/>
              </a:defRPr>
            </a:lvl1pPr>
          </a:lstStyle>
          <a:p>
            <a:pPr lvl="0"/>
            <a:r>
              <a:rPr lang="en-US" smtClean="0"/>
              <a:t>Click to edit Master text styles</a:t>
            </a:r>
          </a:p>
        </p:txBody>
      </p:sp>
      <p:sp>
        <p:nvSpPr>
          <p:cNvPr id="21" name="Text Placeholder 20"/>
          <p:cNvSpPr>
            <a:spLocks noGrp="1"/>
          </p:cNvSpPr>
          <p:nvPr>
            <p:ph type="body" sz="quarter" idx="17"/>
          </p:nvPr>
        </p:nvSpPr>
        <p:spPr>
          <a:xfrm>
            <a:off x="7112000" y="127399"/>
            <a:ext cx="1354138" cy="210740"/>
          </a:xfrm>
        </p:spPr>
        <p:txBody>
          <a:bodyPr>
            <a:normAutofit/>
          </a:bodyPr>
          <a:lstStyle>
            <a:lvl1pPr marL="0" indent="0" algn="ctr">
              <a:buNone/>
              <a:defRPr sz="1200">
                <a:solidFill>
                  <a:schemeClr val="tx1">
                    <a:lumMod val="85000"/>
                    <a:lumOff val="15000"/>
                  </a:schemeClr>
                </a:solidFill>
                <a:latin typeface="Arial"/>
                <a:cs typeface="Arial"/>
              </a:defRPr>
            </a:lvl1pPr>
          </a:lstStyle>
          <a:p>
            <a:pPr lvl="0"/>
            <a:r>
              <a:rPr lang="en-US" smtClean="0"/>
              <a:t>Click to edit Master text styles</a:t>
            </a:r>
          </a:p>
        </p:txBody>
      </p:sp>
      <p:sp>
        <p:nvSpPr>
          <p:cNvPr id="23" name="Text Placeholder 22"/>
          <p:cNvSpPr>
            <a:spLocks noGrp="1"/>
          </p:cNvSpPr>
          <p:nvPr>
            <p:ph type="body" sz="quarter" idx="18"/>
          </p:nvPr>
        </p:nvSpPr>
        <p:spPr>
          <a:xfrm>
            <a:off x="367423" y="3918346"/>
            <a:ext cx="4176712" cy="242888"/>
          </a:xfrm>
        </p:spPr>
        <p:txBody>
          <a:bodyPr anchor="b">
            <a:noAutofit/>
          </a:bodyPr>
          <a:lstStyle>
            <a:lvl1pPr marL="0" indent="0" algn="l">
              <a:buNone/>
              <a:defRPr sz="2000" b="1">
                <a:solidFill>
                  <a:schemeClr val="tx1">
                    <a:lumMod val="75000"/>
                    <a:lumOff val="25000"/>
                  </a:schemeClr>
                </a:solidFill>
                <a:latin typeface="Arial"/>
                <a:cs typeface="Arial"/>
              </a:defRPr>
            </a:lvl1pPr>
          </a:lstStyle>
          <a:p>
            <a:pPr lvl="0"/>
            <a:r>
              <a:rPr lang="en-US" smtClean="0"/>
              <a:t>Click to edit Master text styles</a:t>
            </a:r>
          </a:p>
        </p:txBody>
      </p:sp>
      <p:sp>
        <p:nvSpPr>
          <p:cNvPr id="24" name="Text Placeholder 22"/>
          <p:cNvSpPr>
            <a:spLocks noGrp="1"/>
          </p:cNvSpPr>
          <p:nvPr>
            <p:ph type="body" sz="quarter" idx="19"/>
          </p:nvPr>
        </p:nvSpPr>
        <p:spPr>
          <a:xfrm>
            <a:off x="4775196" y="3918346"/>
            <a:ext cx="4176712" cy="242888"/>
          </a:xfrm>
        </p:spPr>
        <p:txBody>
          <a:bodyPr anchor="b">
            <a:noAutofit/>
          </a:bodyPr>
          <a:lstStyle>
            <a:lvl1pPr marL="0" indent="0" algn="l">
              <a:buNone/>
              <a:defRPr sz="2000" b="1">
                <a:solidFill>
                  <a:schemeClr val="tx1">
                    <a:lumMod val="75000"/>
                    <a:lumOff val="25000"/>
                  </a:schemeClr>
                </a:solidFill>
                <a:latin typeface="Arial"/>
                <a:cs typeface="Arial"/>
              </a:defRPr>
            </a:lvl1pPr>
          </a:lstStyle>
          <a:p>
            <a:pPr lvl="0"/>
            <a:r>
              <a:rPr lang="en-US" smtClean="0"/>
              <a:t>Click to edit Master text styles</a:t>
            </a:r>
          </a:p>
        </p:txBody>
      </p:sp>
      <p:sp>
        <p:nvSpPr>
          <p:cNvPr id="25" name="Text Placeholder 22"/>
          <p:cNvSpPr>
            <a:spLocks noGrp="1"/>
          </p:cNvSpPr>
          <p:nvPr>
            <p:ph type="body" sz="quarter" idx="20"/>
          </p:nvPr>
        </p:nvSpPr>
        <p:spPr>
          <a:xfrm>
            <a:off x="367423" y="4170228"/>
            <a:ext cx="4176712" cy="242888"/>
          </a:xfrm>
        </p:spPr>
        <p:txBody>
          <a:bodyPr>
            <a:noAutofit/>
          </a:bodyPr>
          <a:lstStyle>
            <a:lvl1pPr marL="0" indent="0" algn="l">
              <a:buNone/>
              <a:defRPr sz="1600" b="0">
                <a:solidFill>
                  <a:schemeClr val="tx1">
                    <a:lumMod val="75000"/>
                    <a:lumOff val="25000"/>
                  </a:schemeClr>
                </a:solidFill>
                <a:latin typeface="Arial"/>
                <a:cs typeface="Arial"/>
              </a:defRPr>
            </a:lvl1pPr>
          </a:lstStyle>
          <a:p>
            <a:pPr lvl="0"/>
            <a:r>
              <a:rPr lang="en-US" smtClean="0"/>
              <a:t>Click to edit Master text styles</a:t>
            </a:r>
          </a:p>
        </p:txBody>
      </p:sp>
      <p:sp>
        <p:nvSpPr>
          <p:cNvPr id="26" name="Text Placeholder 22"/>
          <p:cNvSpPr>
            <a:spLocks noGrp="1"/>
          </p:cNvSpPr>
          <p:nvPr>
            <p:ph type="body" sz="quarter" idx="21"/>
          </p:nvPr>
        </p:nvSpPr>
        <p:spPr>
          <a:xfrm>
            <a:off x="4775196" y="4170228"/>
            <a:ext cx="4176712" cy="242888"/>
          </a:xfrm>
        </p:spPr>
        <p:txBody>
          <a:bodyPr>
            <a:noAutofit/>
          </a:bodyPr>
          <a:lstStyle>
            <a:lvl1pPr marL="0" indent="0" algn="l">
              <a:buNone/>
              <a:defRPr sz="1600" b="0">
                <a:solidFill>
                  <a:schemeClr val="tx1">
                    <a:lumMod val="75000"/>
                    <a:lumOff val="25000"/>
                  </a:schemeClr>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xmlns="" val="15762880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 name="Rectangle 17"/>
          <p:cNvSpPr>
            <a:spLocks noChangeArrowheads="1"/>
          </p:cNvSpPr>
          <p:nvPr/>
        </p:nvSpPr>
        <p:spPr bwMode="auto">
          <a:xfrm>
            <a:off x="1358900" y="4936957"/>
            <a:ext cx="250348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800">
                <a:solidFill>
                  <a:srgbClr val="8C8C8C"/>
                </a:solidFill>
                <a:cs typeface="Arial" pitchFamily="34" charset="0"/>
              </a:rPr>
              <a:t>©2012 DataDirect Networks.  All Rights Reserved</a:t>
            </a:r>
            <a:r>
              <a:rPr lang="en-US" sz="800">
                <a:solidFill>
                  <a:srgbClr val="525252"/>
                </a:solidFill>
                <a:cs typeface="Arial" pitchFamily="34" charset="0"/>
              </a:rPr>
              <a:t>.</a:t>
            </a:r>
          </a:p>
        </p:txBody>
      </p:sp>
      <p:sp>
        <p:nvSpPr>
          <p:cNvPr id="4" name="TextBox 21"/>
          <p:cNvSpPr txBox="1">
            <a:spLocks noChangeArrowheads="1"/>
          </p:cNvSpPr>
          <p:nvPr/>
        </p:nvSpPr>
        <p:spPr bwMode="auto">
          <a:xfrm>
            <a:off x="7845428" y="4849893"/>
            <a:ext cx="11414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smtClean="0">
                <a:solidFill>
                  <a:srgbClr val="A7211C"/>
                </a:solidFill>
                <a:latin typeface="Myriad Pro" charset="0"/>
                <a:cs typeface="Myriad Pro" charset="0"/>
              </a:rPr>
              <a:t>ddn</a:t>
            </a:r>
            <a:r>
              <a:rPr lang="en-US" sz="1800" smtClean="0">
                <a:latin typeface="Myriad Pro" charset="0"/>
                <a:cs typeface="Myriad Pro" charset="0"/>
              </a:rPr>
              <a:t>.com</a:t>
            </a:r>
          </a:p>
        </p:txBody>
      </p:sp>
      <p:sp>
        <p:nvSpPr>
          <p:cNvPr id="5" name="Footer Placeholder 4"/>
          <p:cNvSpPr>
            <a:spLocks noGrp="1"/>
          </p:cNvSpPr>
          <p:nvPr>
            <p:ph type="ftr" sz="quarter" idx="10"/>
          </p:nvPr>
        </p:nvSpPr>
        <p:spPr/>
        <p:txBody>
          <a:bodyPr/>
          <a:lstStyle>
            <a:lvl1pPr algn="r">
              <a:defRPr sz="800" b="1" i="0">
                <a:solidFill>
                  <a:srgbClr val="A6211C"/>
                </a:solidFill>
                <a:latin typeface="Arial"/>
                <a:cs typeface="Arial"/>
              </a:defRPr>
            </a:lvl1pPr>
          </a:lstStyle>
          <a:p>
            <a:pPr>
              <a:defRPr/>
            </a:pPr>
            <a:endParaRPr lang="en-US"/>
          </a:p>
        </p:txBody>
      </p:sp>
      <p:sp>
        <p:nvSpPr>
          <p:cNvPr id="6" name="Date Placeholder 3"/>
          <p:cNvSpPr>
            <a:spLocks noGrp="1"/>
          </p:cNvSpPr>
          <p:nvPr>
            <p:ph type="dt" sz="half" idx="11"/>
          </p:nvPr>
        </p:nvSpPr>
        <p:spPr>
          <a:xfrm>
            <a:off x="858841" y="4982768"/>
            <a:ext cx="547687" cy="125015"/>
          </a:xfrm>
          <a:prstGeom prst="rect">
            <a:avLst/>
          </a:prstGeom>
        </p:spPr>
        <p:txBody>
          <a:bodyPr/>
          <a:lstStyle>
            <a:lvl1pPr algn="l">
              <a:defRPr sz="800">
                <a:solidFill>
                  <a:schemeClr val="tx1">
                    <a:tint val="75000"/>
                  </a:schemeClr>
                </a:solidFill>
                <a:latin typeface="Arial"/>
                <a:cs typeface="Arial"/>
              </a:defRPr>
            </a:lvl1pPr>
          </a:lstStyle>
          <a:p>
            <a:pPr>
              <a:defRPr/>
            </a:pPr>
            <a:r>
              <a:rPr lang="en-US"/>
              <a:t>2/7/12</a:t>
            </a:r>
          </a:p>
        </p:txBody>
      </p:sp>
      <p:sp>
        <p:nvSpPr>
          <p:cNvPr id="7" name="Slide Number Placeholder 5"/>
          <p:cNvSpPr>
            <a:spLocks noGrp="1"/>
          </p:cNvSpPr>
          <p:nvPr>
            <p:ph type="sldNum" sz="quarter" idx="12"/>
          </p:nvPr>
        </p:nvSpPr>
        <p:spPr/>
        <p:txBody>
          <a:bodyPr/>
          <a:lstStyle>
            <a:lvl1pPr>
              <a:defRPr/>
            </a:lvl1pPr>
          </a:lstStyle>
          <a:p>
            <a:fld id="{68AFCF9E-78B6-477B-87E2-C69F3367C76C}" type="slidenum">
              <a:rPr lang="en-US"/>
              <a:pPr/>
              <a:t>‹#›</a:t>
            </a:fld>
            <a:endParaRPr lang="en-US"/>
          </a:p>
        </p:txBody>
      </p:sp>
    </p:spTree>
    <p:extLst>
      <p:ext uri="{BB962C8B-B14F-4D97-AF65-F5344CB8AC3E}">
        <p14:creationId xmlns:p14="http://schemas.microsoft.com/office/powerpoint/2010/main" xmlns="" val="7859562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a:xfrm>
            <a:off x="858841" y="4982768"/>
            <a:ext cx="547687" cy="125015"/>
          </a:xfrm>
          <a:prstGeom prst="rect">
            <a:avLst/>
          </a:prstGeom>
        </p:spPr>
        <p:txBody>
          <a:bodyPr/>
          <a:lstStyle>
            <a:lvl1pPr>
              <a:defRPr/>
            </a:lvl1pPr>
          </a:lstStyle>
          <a:p>
            <a:pPr>
              <a:defRPr/>
            </a:pPr>
            <a:r>
              <a:rPr lang="en-US"/>
              <a:t>2/7/12</a:t>
            </a:r>
          </a:p>
        </p:txBody>
      </p:sp>
      <p:sp>
        <p:nvSpPr>
          <p:cNvPr id="6" name="Slide Number Placeholder 5"/>
          <p:cNvSpPr>
            <a:spLocks noGrp="1"/>
          </p:cNvSpPr>
          <p:nvPr>
            <p:ph type="sldNum" sz="quarter" idx="12"/>
          </p:nvPr>
        </p:nvSpPr>
        <p:spPr/>
        <p:txBody>
          <a:bodyPr/>
          <a:lstStyle>
            <a:lvl1pPr>
              <a:defRPr/>
            </a:lvl1pPr>
          </a:lstStyle>
          <a:p>
            <a:fld id="{BF689D5C-9F2F-4AA8-80D1-73F3BE5CA2DE}" type="slidenum">
              <a:rPr lang="en-US"/>
              <a:pPr/>
              <a:t>‹#›</a:t>
            </a:fld>
            <a:endParaRPr lang="en-US"/>
          </a:p>
        </p:txBody>
      </p:sp>
    </p:spTree>
    <p:extLst>
      <p:ext uri="{BB962C8B-B14F-4D97-AF65-F5344CB8AC3E}">
        <p14:creationId xmlns:p14="http://schemas.microsoft.com/office/powerpoint/2010/main" xmlns="" val="988818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10" name="Content Placeholder 2"/>
          <p:cNvSpPr>
            <a:spLocks noGrp="1"/>
          </p:cNvSpPr>
          <p:nvPr>
            <p:ph idx="13"/>
          </p:nvPr>
        </p:nvSpPr>
        <p:spPr>
          <a:xfrm>
            <a:off x="457200" y="1208486"/>
            <a:ext cx="4040188" cy="3396853"/>
          </a:xfrm>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649788" y="1208486"/>
            <a:ext cx="4040188" cy="3396853"/>
          </a:xfrm>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Date Placeholder 3"/>
          <p:cNvSpPr>
            <a:spLocks noGrp="1"/>
          </p:cNvSpPr>
          <p:nvPr>
            <p:ph type="dt" sz="half" idx="16"/>
          </p:nvPr>
        </p:nvSpPr>
        <p:spPr>
          <a:xfrm>
            <a:off x="858841" y="4982768"/>
            <a:ext cx="547687" cy="125015"/>
          </a:xfrm>
          <a:prstGeom prst="rect">
            <a:avLst/>
          </a:prstGeom>
        </p:spPr>
        <p:txBody>
          <a:bodyPr/>
          <a:lstStyle>
            <a:lvl1pPr>
              <a:defRPr/>
            </a:lvl1pPr>
          </a:lstStyle>
          <a:p>
            <a:pPr>
              <a:defRPr/>
            </a:pPr>
            <a:r>
              <a:rPr lang="en-US"/>
              <a:t>2/7/12</a:t>
            </a:r>
          </a:p>
        </p:txBody>
      </p:sp>
      <p:sp>
        <p:nvSpPr>
          <p:cNvPr id="7" name="Slide Number Placeholder 5"/>
          <p:cNvSpPr>
            <a:spLocks noGrp="1"/>
          </p:cNvSpPr>
          <p:nvPr>
            <p:ph type="sldNum" sz="quarter" idx="17"/>
          </p:nvPr>
        </p:nvSpPr>
        <p:spPr/>
        <p:txBody>
          <a:bodyPr/>
          <a:lstStyle>
            <a:lvl1pPr>
              <a:defRPr/>
            </a:lvl1pPr>
          </a:lstStyle>
          <a:p>
            <a:fld id="{236BD0B2-735F-4B55-92B8-6E486EEBF29C}" type="slidenum">
              <a:rPr lang="en-US"/>
              <a:pPr/>
              <a:t>‹#›</a:t>
            </a:fld>
            <a:endParaRPr lang="en-US"/>
          </a:p>
        </p:txBody>
      </p:sp>
    </p:spTree>
    <p:extLst>
      <p:ext uri="{BB962C8B-B14F-4D97-AF65-F5344CB8AC3E}">
        <p14:creationId xmlns:p14="http://schemas.microsoft.com/office/powerpoint/2010/main" xmlns="" val="41837830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x Content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89651"/>
            <a:ext cx="4040188" cy="541507"/>
          </a:xfrm>
        </p:spPr>
        <p:txBody>
          <a:bodyPr anchor="b"/>
          <a:lstStyle>
            <a:lvl1pPr marL="0" indent="0">
              <a:buNone/>
              <a:defRPr sz="2400" b="1">
                <a:solidFill>
                  <a:srgbClr val="A2010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8" y="1089651"/>
            <a:ext cx="4041775" cy="541507"/>
          </a:xfrm>
        </p:spPr>
        <p:txBody>
          <a:bodyPr anchor="b"/>
          <a:lstStyle>
            <a:lvl1pPr marL="0" indent="0">
              <a:buNone/>
              <a:defRPr sz="2400" b="1">
                <a:solidFill>
                  <a:srgbClr val="A2010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idx="13"/>
          </p:nvPr>
        </p:nvSpPr>
        <p:spPr>
          <a:xfrm>
            <a:off x="457200" y="1703942"/>
            <a:ext cx="4040188" cy="2901396"/>
          </a:xfrm>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649788" y="1703942"/>
            <a:ext cx="4040188" cy="2901396"/>
          </a:xfrm>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Date Placeholder 3"/>
          <p:cNvSpPr>
            <a:spLocks noGrp="1"/>
          </p:cNvSpPr>
          <p:nvPr>
            <p:ph type="dt" sz="half" idx="16"/>
          </p:nvPr>
        </p:nvSpPr>
        <p:spPr>
          <a:xfrm>
            <a:off x="858841" y="4982768"/>
            <a:ext cx="547687" cy="125015"/>
          </a:xfrm>
          <a:prstGeom prst="rect">
            <a:avLst/>
          </a:prstGeom>
        </p:spPr>
        <p:txBody>
          <a:bodyPr/>
          <a:lstStyle>
            <a:lvl1pPr>
              <a:defRPr/>
            </a:lvl1pPr>
          </a:lstStyle>
          <a:p>
            <a:pPr>
              <a:defRPr/>
            </a:pPr>
            <a:r>
              <a:rPr lang="en-US"/>
              <a:t>2/7/12</a:t>
            </a:r>
          </a:p>
        </p:txBody>
      </p:sp>
      <p:sp>
        <p:nvSpPr>
          <p:cNvPr id="9" name="Slide Number Placeholder 5"/>
          <p:cNvSpPr>
            <a:spLocks noGrp="1"/>
          </p:cNvSpPr>
          <p:nvPr>
            <p:ph type="sldNum" sz="quarter" idx="17"/>
          </p:nvPr>
        </p:nvSpPr>
        <p:spPr/>
        <p:txBody>
          <a:bodyPr/>
          <a:lstStyle>
            <a:lvl1pPr>
              <a:defRPr/>
            </a:lvl1pPr>
          </a:lstStyle>
          <a:p>
            <a:fld id="{4AFB8E82-0149-47E7-A56E-270B687AEB36}" type="slidenum">
              <a:rPr lang="en-US"/>
              <a:pPr/>
              <a:t>‹#›</a:t>
            </a:fld>
            <a:endParaRPr lang="en-US"/>
          </a:p>
        </p:txBody>
      </p:sp>
    </p:spTree>
    <p:extLst>
      <p:ext uri="{BB962C8B-B14F-4D97-AF65-F5344CB8AC3E}">
        <p14:creationId xmlns:p14="http://schemas.microsoft.com/office/powerpoint/2010/main" xmlns="" val="4793763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rtwork,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lipArt Placeholder 13"/>
          <p:cNvSpPr>
            <a:spLocks noGrp="1"/>
          </p:cNvSpPr>
          <p:nvPr>
            <p:ph type="clipArt" sz="quarter" idx="13"/>
          </p:nvPr>
        </p:nvSpPr>
        <p:spPr>
          <a:xfrm>
            <a:off x="457202" y="1093569"/>
            <a:ext cx="3846513" cy="3501053"/>
          </a:xfrm>
        </p:spPr>
        <p:txBody>
          <a:bodyPr rtlCol="0" anchor="ctr">
            <a:normAutofit/>
          </a:bodyPr>
          <a:lstStyle>
            <a:lvl1pPr marL="0" indent="0" algn="ctr">
              <a:buNone/>
              <a:defRPr i="1">
                <a:solidFill>
                  <a:schemeClr val="tx1">
                    <a:lumMod val="75000"/>
                    <a:lumOff val="25000"/>
                  </a:schemeClr>
                </a:solidFill>
                <a:latin typeface="Arial"/>
                <a:cs typeface="Arial"/>
              </a:defRPr>
            </a:lvl1pPr>
          </a:lstStyle>
          <a:p>
            <a:pPr lvl="0"/>
            <a:r>
              <a:rPr lang="en-US" noProof="0" smtClean="0"/>
              <a:t>Click icon to add clip art</a:t>
            </a:r>
            <a:endParaRPr lang="en-US" noProof="0" dirty="0"/>
          </a:p>
        </p:txBody>
      </p:sp>
      <p:sp>
        <p:nvSpPr>
          <p:cNvPr id="12" name="Text Placeholder 4"/>
          <p:cNvSpPr>
            <a:spLocks noGrp="1"/>
          </p:cNvSpPr>
          <p:nvPr>
            <p:ph type="body" sz="quarter" idx="3"/>
          </p:nvPr>
        </p:nvSpPr>
        <p:spPr>
          <a:xfrm>
            <a:off x="4645028" y="1089651"/>
            <a:ext cx="4041775" cy="541507"/>
          </a:xfrm>
        </p:spPr>
        <p:txBody>
          <a:bodyPr anchor="b"/>
          <a:lstStyle>
            <a:lvl1pPr marL="0" indent="0">
              <a:buNone/>
              <a:defRPr sz="2400" b="1">
                <a:solidFill>
                  <a:srgbClr val="A2010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8"/>
          </p:nvPr>
        </p:nvSpPr>
        <p:spPr>
          <a:xfrm>
            <a:off x="4649788" y="1703942"/>
            <a:ext cx="4040188" cy="2901396"/>
          </a:xfrm>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9"/>
          </p:nvPr>
        </p:nvSpPr>
        <p:spPr/>
        <p:txBody>
          <a:bodyPr/>
          <a:lstStyle>
            <a:lvl1pPr>
              <a:defRPr/>
            </a:lvl1pPr>
          </a:lstStyle>
          <a:p>
            <a:pPr>
              <a:defRPr/>
            </a:pPr>
            <a:endParaRPr lang="en-US"/>
          </a:p>
        </p:txBody>
      </p:sp>
      <p:sp>
        <p:nvSpPr>
          <p:cNvPr id="7" name="Date Placeholder 3"/>
          <p:cNvSpPr>
            <a:spLocks noGrp="1"/>
          </p:cNvSpPr>
          <p:nvPr>
            <p:ph type="dt" sz="half" idx="20"/>
          </p:nvPr>
        </p:nvSpPr>
        <p:spPr>
          <a:xfrm>
            <a:off x="858841" y="4982768"/>
            <a:ext cx="547687" cy="125015"/>
          </a:xfrm>
          <a:prstGeom prst="rect">
            <a:avLst/>
          </a:prstGeom>
        </p:spPr>
        <p:txBody>
          <a:bodyPr/>
          <a:lstStyle>
            <a:lvl1pPr>
              <a:defRPr/>
            </a:lvl1pPr>
          </a:lstStyle>
          <a:p>
            <a:pPr>
              <a:defRPr/>
            </a:pPr>
            <a:r>
              <a:rPr lang="en-US"/>
              <a:t>2/7/12</a:t>
            </a:r>
          </a:p>
        </p:txBody>
      </p:sp>
      <p:sp>
        <p:nvSpPr>
          <p:cNvPr id="8" name="Slide Number Placeholder 5"/>
          <p:cNvSpPr>
            <a:spLocks noGrp="1"/>
          </p:cNvSpPr>
          <p:nvPr>
            <p:ph type="sldNum" sz="quarter" idx="21"/>
          </p:nvPr>
        </p:nvSpPr>
        <p:spPr/>
        <p:txBody>
          <a:bodyPr/>
          <a:lstStyle>
            <a:lvl1pPr>
              <a:defRPr/>
            </a:lvl1pPr>
          </a:lstStyle>
          <a:p>
            <a:fld id="{CC655174-22BA-42A5-A055-2825E4B4158B}" type="slidenum">
              <a:rPr lang="en-US"/>
              <a:pPr/>
              <a:t>‹#›</a:t>
            </a:fld>
            <a:endParaRPr lang="en-US"/>
          </a:p>
        </p:txBody>
      </p:sp>
    </p:spTree>
    <p:extLst>
      <p:ext uri="{BB962C8B-B14F-4D97-AF65-F5344CB8AC3E}">
        <p14:creationId xmlns:p14="http://schemas.microsoft.com/office/powerpoint/2010/main" xmlns="" val="29786176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Date Placeholder 3"/>
          <p:cNvSpPr>
            <a:spLocks noGrp="1"/>
          </p:cNvSpPr>
          <p:nvPr>
            <p:ph type="dt" sz="half" idx="11"/>
          </p:nvPr>
        </p:nvSpPr>
        <p:spPr>
          <a:xfrm>
            <a:off x="858841" y="4982768"/>
            <a:ext cx="547687" cy="125015"/>
          </a:xfrm>
          <a:prstGeom prst="rect">
            <a:avLst/>
          </a:prstGeom>
        </p:spPr>
        <p:txBody>
          <a:bodyPr/>
          <a:lstStyle>
            <a:lvl1pPr>
              <a:defRPr/>
            </a:lvl1pPr>
          </a:lstStyle>
          <a:p>
            <a:pPr>
              <a:defRPr/>
            </a:pPr>
            <a:r>
              <a:rPr lang="en-US"/>
              <a:t>2/7/12</a:t>
            </a:r>
          </a:p>
        </p:txBody>
      </p:sp>
      <p:sp>
        <p:nvSpPr>
          <p:cNvPr id="5" name="Slide Number Placeholder 5"/>
          <p:cNvSpPr>
            <a:spLocks noGrp="1"/>
          </p:cNvSpPr>
          <p:nvPr>
            <p:ph type="sldNum" sz="quarter" idx="12"/>
          </p:nvPr>
        </p:nvSpPr>
        <p:spPr/>
        <p:txBody>
          <a:bodyPr/>
          <a:lstStyle>
            <a:lvl1pPr>
              <a:defRPr/>
            </a:lvl1pPr>
          </a:lstStyle>
          <a:p>
            <a:fld id="{05A47316-3C32-42BD-8991-A462C6179893}" type="slidenum">
              <a:rPr lang="en-US"/>
              <a:pPr/>
              <a:t>‹#›</a:t>
            </a:fld>
            <a:endParaRPr lang="en-US"/>
          </a:p>
        </p:txBody>
      </p:sp>
    </p:spTree>
    <p:extLst>
      <p:ext uri="{BB962C8B-B14F-4D97-AF65-F5344CB8AC3E}">
        <p14:creationId xmlns:p14="http://schemas.microsoft.com/office/powerpoint/2010/main" xmlns="" val="35087377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0"/>
            <a:ext cx="9144000" cy="2571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4" name="Picture 17" descr="DDN logo 6 Inches.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338" y="1466850"/>
            <a:ext cx="4737100" cy="844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 Same Side Corner Rectangle 4"/>
          <p:cNvSpPr/>
          <p:nvPr/>
        </p:nvSpPr>
        <p:spPr>
          <a:xfrm rot="10800000">
            <a:off x="0" y="880"/>
            <a:ext cx="9144000" cy="111040"/>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7" name="Round Same Side Corner Rectangle 6"/>
          <p:cNvSpPr/>
          <p:nvPr/>
        </p:nvSpPr>
        <p:spPr>
          <a:xfrm rot="10800000">
            <a:off x="0" y="2845693"/>
            <a:ext cx="9144000" cy="1191536"/>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6" name="Title 5"/>
          <p:cNvSpPr>
            <a:spLocks noGrp="1"/>
          </p:cNvSpPr>
          <p:nvPr>
            <p:ph type="title"/>
          </p:nvPr>
        </p:nvSpPr>
        <p:spPr>
          <a:xfrm>
            <a:off x="288917" y="3045621"/>
            <a:ext cx="5553084" cy="779614"/>
          </a:xfrm>
        </p:spPr>
        <p:txBody>
          <a:bodyPr/>
          <a:lstStyle>
            <a:lvl1pPr>
              <a:defRPr>
                <a:solidFill>
                  <a:srgbClr val="FFFFFF"/>
                </a:solidFill>
              </a:defRPr>
            </a:lvl1pPr>
          </a:lstStyle>
          <a:p>
            <a:r>
              <a:rPr lang="en-US" smtClean="0"/>
              <a:t>Click to edit Master title style</a:t>
            </a:r>
            <a:endParaRPr lang="en-US" dirty="0"/>
          </a:p>
        </p:txBody>
      </p:sp>
      <p:sp>
        <p:nvSpPr>
          <p:cNvPr id="8" name="Date Placeholder 3"/>
          <p:cNvSpPr>
            <a:spLocks noGrp="1"/>
          </p:cNvSpPr>
          <p:nvPr>
            <p:ph type="dt" sz="half" idx="10"/>
          </p:nvPr>
        </p:nvSpPr>
        <p:spPr>
          <a:xfrm>
            <a:off x="858841" y="4982768"/>
            <a:ext cx="547687" cy="125015"/>
          </a:xfrm>
          <a:prstGeom prst="rect">
            <a:avLst/>
          </a:prstGeom>
        </p:spPr>
        <p:txBody>
          <a:bodyPr/>
          <a:lstStyle>
            <a:lvl1pPr algn="l">
              <a:defRPr sz="800">
                <a:solidFill>
                  <a:schemeClr val="tx1">
                    <a:tint val="75000"/>
                  </a:schemeClr>
                </a:solidFill>
                <a:latin typeface="Arial"/>
                <a:cs typeface="Arial"/>
              </a:defRPr>
            </a:lvl1pPr>
          </a:lstStyle>
          <a:p>
            <a:pPr>
              <a:defRPr/>
            </a:pPr>
            <a:r>
              <a:rPr lang="en-US"/>
              <a:t>2/7/12</a:t>
            </a:r>
          </a:p>
        </p:txBody>
      </p:sp>
      <p:sp>
        <p:nvSpPr>
          <p:cNvPr id="9" name="Slide Number Placeholder 5"/>
          <p:cNvSpPr>
            <a:spLocks noGrp="1"/>
          </p:cNvSpPr>
          <p:nvPr>
            <p:ph type="sldNum" sz="quarter" idx="11"/>
          </p:nvPr>
        </p:nvSpPr>
        <p:spPr/>
        <p:txBody>
          <a:bodyPr/>
          <a:lstStyle>
            <a:lvl1pPr>
              <a:defRPr/>
            </a:lvl1pPr>
          </a:lstStyle>
          <a:p>
            <a:fld id="{0E6F2306-5712-4FE0-8407-AD50C24F85F5}" type="slidenum">
              <a:rPr lang="en-US"/>
              <a:pPr/>
              <a:t>‹#›</a:t>
            </a:fld>
            <a:endParaRPr lang="en-US"/>
          </a:p>
        </p:txBody>
      </p:sp>
    </p:spTree>
    <p:extLst>
      <p:ext uri="{BB962C8B-B14F-4D97-AF65-F5344CB8AC3E}">
        <p14:creationId xmlns:p14="http://schemas.microsoft.com/office/powerpoint/2010/main" xmlns="" val="20363252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art">
    <p:spTree>
      <p:nvGrpSpPr>
        <p:cNvPr id="1" name=""/>
        <p:cNvGrpSpPr/>
        <p:nvPr/>
      </p:nvGrpSpPr>
      <p:grpSpPr>
        <a:xfrm>
          <a:off x="0" y="0"/>
          <a:ext cx="0" cy="0"/>
          <a:chOff x="0" y="0"/>
          <a:chExt cx="0" cy="0"/>
        </a:xfrm>
      </p:grpSpPr>
      <p:sp>
        <p:nvSpPr>
          <p:cNvPr id="3" name="Rectangle 2"/>
          <p:cNvSpPr/>
          <p:nvPr/>
        </p:nvSpPr>
        <p:spPr>
          <a:xfrm>
            <a:off x="0" y="0"/>
            <a:ext cx="9144000" cy="2571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 name="Picture 17" descr="DDN logo 6 Inches.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338" y="1466850"/>
            <a:ext cx="4737100" cy="844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 Same Side Corner Rectangle 4"/>
          <p:cNvSpPr/>
          <p:nvPr/>
        </p:nvSpPr>
        <p:spPr>
          <a:xfrm rot="10800000">
            <a:off x="0" y="880"/>
            <a:ext cx="9144000" cy="111040"/>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ound Same Side Corner Rectangle 6"/>
          <p:cNvSpPr/>
          <p:nvPr/>
        </p:nvSpPr>
        <p:spPr>
          <a:xfrm rot="10800000">
            <a:off x="0" y="2845693"/>
            <a:ext cx="9144000" cy="1191536"/>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itle 5"/>
          <p:cNvSpPr>
            <a:spLocks noGrp="1"/>
          </p:cNvSpPr>
          <p:nvPr>
            <p:ph type="title"/>
          </p:nvPr>
        </p:nvSpPr>
        <p:spPr>
          <a:xfrm>
            <a:off x="288917" y="3045621"/>
            <a:ext cx="5553084" cy="779614"/>
          </a:xfrm>
        </p:spPr>
        <p:txBody>
          <a:bodyPr/>
          <a:lstStyle>
            <a:lvl1pPr>
              <a:defRPr>
                <a:solidFill>
                  <a:srgbClr val="FFFFFF"/>
                </a:solidFill>
              </a:defRPr>
            </a:lvl1pPr>
          </a:lstStyle>
          <a:p>
            <a:r>
              <a:rPr lang="en-US" smtClean="0"/>
              <a:t>Click to edit Master title style</a:t>
            </a:r>
            <a:endParaRPr lang="en-US" dirty="0"/>
          </a:p>
        </p:txBody>
      </p:sp>
      <p:sp>
        <p:nvSpPr>
          <p:cNvPr id="11" name="Date Placeholder 3"/>
          <p:cNvSpPr>
            <a:spLocks noGrp="1"/>
          </p:cNvSpPr>
          <p:nvPr>
            <p:ph type="dt" sz="half" idx="10"/>
          </p:nvPr>
        </p:nvSpPr>
        <p:spPr>
          <a:xfrm>
            <a:off x="858841" y="4982768"/>
            <a:ext cx="547687" cy="125015"/>
          </a:xfrm>
          <a:prstGeom prst="rect">
            <a:avLst/>
          </a:prstGeom>
        </p:spPr>
        <p:txBody>
          <a:bodyPr/>
          <a:lstStyle>
            <a:lvl1pPr algn="l">
              <a:defRPr sz="800">
                <a:solidFill>
                  <a:schemeClr val="tx1">
                    <a:tint val="75000"/>
                  </a:schemeClr>
                </a:solidFill>
                <a:latin typeface="Arial"/>
                <a:cs typeface="Arial"/>
              </a:defRPr>
            </a:lvl1pPr>
          </a:lstStyle>
          <a:p>
            <a:pPr>
              <a:defRPr/>
            </a:pPr>
            <a:r>
              <a:rPr lang="en-US"/>
              <a:t>2/7/12</a:t>
            </a:r>
          </a:p>
        </p:txBody>
      </p:sp>
      <p:sp>
        <p:nvSpPr>
          <p:cNvPr id="12" name="Slide Number Placeholder 5"/>
          <p:cNvSpPr>
            <a:spLocks noGrp="1"/>
          </p:cNvSpPr>
          <p:nvPr>
            <p:ph type="sldNum" sz="quarter" idx="11"/>
          </p:nvPr>
        </p:nvSpPr>
        <p:spPr/>
        <p:txBody>
          <a:bodyPr/>
          <a:lstStyle>
            <a:lvl1pPr>
              <a:defRPr/>
            </a:lvl1pPr>
          </a:lstStyle>
          <a:p>
            <a:fld id="{03DD4034-8B8C-4C68-AE05-D4FE71C9D4CA}" type="slidenum">
              <a:rPr lang="en-US"/>
              <a:pPr/>
              <a:t>‹#›</a:t>
            </a:fld>
            <a:endParaRPr lang="en-US"/>
          </a:p>
        </p:txBody>
      </p:sp>
      <p:grpSp>
        <p:nvGrpSpPr>
          <p:cNvPr id="13" name="Group 22"/>
          <p:cNvGrpSpPr>
            <a:grpSpLocks/>
          </p:cNvGrpSpPr>
          <p:nvPr userDrawn="1"/>
        </p:nvGrpSpPr>
        <p:grpSpPr bwMode="auto">
          <a:xfrm>
            <a:off x="5757865" y="33073"/>
            <a:ext cx="3394075" cy="4946651"/>
            <a:chOff x="5187284" y="710149"/>
            <a:chExt cx="3846223" cy="5604137"/>
          </a:xfrm>
        </p:grpSpPr>
        <p:pic>
          <p:nvPicPr>
            <p:cNvPr id="14" name="Picture 23" descr="SFA12K_8460.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7284" y="814925"/>
              <a:ext cx="2417359" cy="527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4" descr="SFA12K_8460.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463981" y="710149"/>
              <a:ext cx="2569526" cy="560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185394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p:nvSpPr>
        <p:spPr>
          <a:xfrm>
            <a:off x="0" y="0"/>
            <a:ext cx="9144000" cy="2571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 name="Picture 17" descr="DDN logo 6 Inches.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338" y="1466850"/>
            <a:ext cx="4737100" cy="844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 Same Side Corner Rectangle 4"/>
          <p:cNvSpPr/>
          <p:nvPr/>
        </p:nvSpPr>
        <p:spPr>
          <a:xfrm rot="10800000">
            <a:off x="0" y="880"/>
            <a:ext cx="9144000" cy="111040"/>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ound Same Side Corner Rectangle 6"/>
          <p:cNvSpPr/>
          <p:nvPr/>
        </p:nvSpPr>
        <p:spPr>
          <a:xfrm rot="10800000">
            <a:off x="0" y="2845693"/>
            <a:ext cx="9144000" cy="1191536"/>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extBox 7"/>
          <p:cNvSpPr txBox="1">
            <a:spLocks noChangeArrowheads="1"/>
          </p:cNvSpPr>
          <p:nvPr/>
        </p:nvSpPr>
        <p:spPr bwMode="auto">
          <a:xfrm>
            <a:off x="0" y="4647010"/>
            <a:ext cx="9144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800">
                <a:solidFill>
                  <a:srgbClr val="A20101"/>
                </a:solidFill>
              </a:rPr>
              <a:t>DataDirect Networks, Information in Motion, Silicon Storage Appliance, S2A, Storage Fusion Architecture, SFA, Storage Fusion Fabric, Web Object Scaler, WOS, EXAScaler, GRIDScaler, xSTREAMScaler, NAS Scaler, ReAct, ObjectAssure, In-Storage Processing and SATAssure are all trademarks of DataDirect Networks.  Any unauthorized use is prohibited.</a:t>
            </a:r>
          </a:p>
        </p:txBody>
      </p:sp>
      <p:sp>
        <p:nvSpPr>
          <p:cNvPr id="6" name="Title 5"/>
          <p:cNvSpPr>
            <a:spLocks noGrp="1"/>
          </p:cNvSpPr>
          <p:nvPr>
            <p:ph type="title"/>
          </p:nvPr>
        </p:nvSpPr>
        <p:spPr>
          <a:xfrm>
            <a:off x="288917" y="3045621"/>
            <a:ext cx="5553084" cy="779614"/>
          </a:xfrm>
        </p:spPr>
        <p:txBody>
          <a:bodyPr/>
          <a:lstStyle>
            <a:lvl1pPr>
              <a:defRPr baseline="0">
                <a:solidFill>
                  <a:srgbClr val="FFFFFF"/>
                </a:solidFill>
              </a:defRPr>
            </a:lvl1pPr>
          </a:lstStyle>
          <a:p>
            <a:r>
              <a:rPr lang="en-US" smtClean="0"/>
              <a:t>Click to edit Master title style</a:t>
            </a:r>
            <a:endParaRPr lang="en-US" dirty="0"/>
          </a:p>
        </p:txBody>
      </p:sp>
      <p:sp>
        <p:nvSpPr>
          <p:cNvPr id="9" name="Footer Placeholder 4"/>
          <p:cNvSpPr>
            <a:spLocks noGrp="1"/>
          </p:cNvSpPr>
          <p:nvPr>
            <p:ph type="ftr" sz="quarter" idx="10"/>
          </p:nvPr>
        </p:nvSpPr>
        <p:spPr/>
        <p:txBody>
          <a:bodyPr/>
          <a:lstStyle>
            <a:lvl1pPr algn="r">
              <a:defRPr sz="800" b="1" i="0">
                <a:solidFill>
                  <a:srgbClr val="A6211C"/>
                </a:solidFill>
                <a:latin typeface="Arial"/>
                <a:cs typeface="Arial"/>
              </a:defRPr>
            </a:lvl1pPr>
          </a:lstStyle>
          <a:p>
            <a:pPr>
              <a:defRPr/>
            </a:pPr>
            <a:endParaRPr lang="en-US"/>
          </a:p>
        </p:txBody>
      </p:sp>
      <p:sp>
        <p:nvSpPr>
          <p:cNvPr id="10" name="Date Placeholder 3"/>
          <p:cNvSpPr>
            <a:spLocks noGrp="1"/>
          </p:cNvSpPr>
          <p:nvPr>
            <p:ph type="dt" sz="half" idx="11"/>
          </p:nvPr>
        </p:nvSpPr>
        <p:spPr>
          <a:xfrm>
            <a:off x="858841" y="4982768"/>
            <a:ext cx="547687" cy="125015"/>
          </a:xfrm>
          <a:prstGeom prst="rect">
            <a:avLst/>
          </a:prstGeom>
        </p:spPr>
        <p:txBody>
          <a:bodyPr/>
          <a:lstStyle>
            <a:lvl1pPr algn="l">
              <a:defRPr sz="800">
                <a:solidFill>
                  <a:schemeClr val="tx1">
                    <a:tint val="75000"/>
                  </a:schemeClr>
                </a:solidFill>
                <a:latin typeface="Arial"/>
                <a:cs typeface="Arial"/>
              </a:defRPr>
            </a:lvl1pPr>
          </a:lstStyle>
          <a:p>
            <a:pPr>
              <a:defRPr/>
            </a:pPr>
            <a:r>
              <a:rPr lang="en-US"/>
              <a:t>2/7/12</a:t>
            </a:r>
          </a:p>
        </p:txBody>
      </p:sp>
      <p:sp>
        <p:nvSpPr>
          <p:cNvPr id="11" name="Slide Number Placeholder 5"/>
          <p:cNvSpPr>
            <a:spLocks noGrp="1"/>
          </p:cNvSpPr>
          <p:nvPr>
            <p:ph type="sldNum" sz="quarter" idx="12"/>
          </p:nvPr>
        </p:nvSpPr>
        <p:spPr/>
        <p:txBody>
          <a:bodyPr/>
          <a:lstStyle>
            <a:lvl1pPr>
              <a:defRPr/>
            </a:lvl1pPr>
          </a:lstStyle>
          <a:p>
            <a:fld id="{4BD694B1-0AD8-4047-9C21-8CEECECF3591}" type="slidenum">
              <a:rPr lang="en-US"/>
              <a:pPr/>
              <a:t>‹#›</a:t>
            </a:fld>
            <a:endParaRPr lang="en-US"/>
          </a:p>
        </p:txBody>
      </p:sp>
    </p:spTree>
    <p:extLst>
      <p:ext uri="{BB962C8B-B14F-4D97-AF65-F5344CB8AC3E}">
        <p14:creationId xmlns:p14="http://schemas.microsoft.com/office/powerpoint/2010/main" xmlns="" val="36496426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11920"/>
            <a:ext cx="6477000" cy="779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Insert Title</a:t>
            </a:r>
          </a:p>
        </p:txBody>
      </p:sp>
      <p:sp>
        <p:nvSpPr>
          <p:cNvPr id="1028" name="Text Placeholder 2"/>
          <p:cNvSpPr>
            <a:spLocks noGrp="1"/>
          </p:cNvSpPr>
          <p:nvPr>
            <p:ph type="body" idx="1"/>
          </p:nvPr>
        </p:nvSpPr>
        <p:spPr bwMode="auto">
          <a:xfrm>
            <a:off x="457200" y="1210867"/>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smtClean="0"/>
          </a:p>
        </p:txBody>
      </p:sp>
      <p:cxnSp>
        <p:nvCxnSpPr>
          <p:cNvPr id="10" name="Straight Connector 9"/>
          <p:cNvCxnSpPr/>
          <p:nvPr/>
        </p:nvCxnSpPr>
        <p:spPr>
          <a:xfrm>
            <a:off x="0" y="4923235"/>
            <a:ext cx="9140825" cy="0"/>
          </a:xfrm>
          <a:prstGeom prst="line">
            <a:avLst/>
          </a:prstGeom>
          <a:ln w="12700" cmpd="sng">
            <a:solidFill>
              <a:srgbClr val="A7211C"/>
            </a:solidFill>
          </a:ln>
          <a:effectLst/>
        </p:spPr>
        <p:style>
          <a:lnRef idx="2">
            <a:schemeClr val="accent1"/>
          </a:lnRef>
          <a:fillRef idx="0">
            <a:schemeClr val="accent1"/>
          </a:fillRef>
          <a:effectRef idx="1">
            <a:schemeClr val="accent1"/>
          </a:effectRef>
          <a:fontRef idx="minor">
            <a:schemeClr val="tx1"/>
          </a:fontRef>
        </p:style>
      </p:cxnSp>
      <p:sp>
        <p:nvSpPr>
          <p:cNvPr id="1030" name="TextBox 10"/>
          <p:cNvSpPr txBox="1">
            <a:spLocks noChangeArrowheads="1"/>
          </p:cNvSpPr>
          <p:nvPr/>
        </p:nvSpPr>
        <p:spPr bwMode="auto">
          <a:xfrm>
            <a:off x="7845428" y="4865281"/>
            <a:ext cx="114141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600" smtClean="0">
                <a:solidFill>
                  <a:srgbClr val="A7211C"/>
                </a:solidFill>
                <a:latin typeface="Myriad Pro" charset="0"/>
                <a:cs typeface="Myriad Pro" charset="0"/>
              </a:rPr>
              <a:t>ddn</a:t>
            </a:r>
            <a:r>
              <a:rPr lang="en-US" sz="1600" smtClean="0">
                <a:latin typeface="Myriad Pro" charset="0"/>
                <a:cs typeface="Myriad Pro" charset="0"/>
              </a:rPr>
              <a:t>.com</a:t>
            </a:r>
          </a:p>
        </p:txBody>
      </p:sp>
      <p:sp>
        <p:nvSpPr>
          <p:cNvPr id="1031" name="Rectangle 11"/>
          <p:cNvSpPr>
            <a:spLocks noChangeArrowheads="1"/>
          </p:cNvSpPr>
          <p:nvPr/>
        </p:nvSpPr>
        <p:spPr bwMode="auto">
          <a:xfrm>
            <a:off x="1358900" y="4944652"/>
            <a:ext cx="250348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700" dirty="0">
                <a:solidFill>
                  <a:srgbClr val="8C8C8C"/>
                </a:solidFill>
                <a:cs typeface="Arial" pitchFamily="34" charset="0"/>
              </a:rPr>
              <a:t>©</a:t>
            </a:r>
            <a:r>
              <a:rPr lang="en-US" sz="700" dirty="0" smtClean="0">
                <a:solidFill>
                  <a:srgbClr val="8C8C8C"/>
                </a:solidFill>
                <a:cs typeface="Arial" pitchFamily="34" charset="0"/>
              </a:rPr>
              <a:t>2013 </a:t>
            </a:r>
            <a:r>
              <a:rPr lang="en-US" sz="700" dirty="0">
                <a:solidFill>
                  <a:srgbClr val="8C8C8C"/>
                </a:solidFill>
                <a:cs typeface="Arial" pitchFamily="34" charset="0"/>
              </a:rPr>
              <a:t>DataDirect Networks.  All Rights Reserved</a:t>
            </a:r>
            <a:r>
              <a:rPr lang="en-US" sz="700" dirty="0">
                <a:solidFill>
                  <a:srgbClr val="525252"/>
                </a:solidFill>
                <a:cs typeface="Arial" pitchFamily="34" charset="0"/>
              </a:rPr>
              <a:t>.</a:t>
            </a:r>
          </a:p>
        </p:txBody>
      </p:sp>
      <p:sp>
        <p:nvSpPr>
          <p:cNvPr id="14" name="Round Same Side Corner Rectangle 13"/>
          <p:cNvSpPr/>
          <p:nvPr/>
        </p:nvSpPr>
        <p:spPr>
          <a:xfrm rot="10800000">
            <a:off x="0" y="880"/>
            <a:ext cx="9144000" cy="111040"/>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cxnSp>
        <p:nvCxnSpPr>
          <p:cNvPr id="15" name="Straight Connector 14"/>
          <p:cNvCxnSpPr/>
          <p:nvPr/>
        </p:nvCxnSpPr>
        <p:spPr>
          <a:xfrm>
            <a:off x="0" y="891779"/>
            <a:ext cx="9140825" cy="0"/>
          </a:xfrm>
          <a:prstGeom prst="line">
            <a:avLst/>
          </a:prstGeom>
          <a:ln>
            <a:solidFill>
              <a:srgbClr val="A7211C"/>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3"/>
          </p:nvPr>
        </p:nvSpPr>
        <p:spPr>
          <a:xfrm>
            <a:off x="3910013" y="4981577"/>
            <a:ext cx="4024312" cy="127397"/>
          </a:xfrm>
          <a:prstGeom prst="rect">
            <a:avLst/>
          </a:prstGeom>
          <a:noFill/>
        </p:spPr>
        <p:txBody>
          <a:bodyPr anchor="ctr"/>
          <a:lstStyle>
            <a:lvl1pPr algn="r">
              <a:defRPr sz="800" b="1" i="0">
                <a:solidFill>
                  <a:srgbClr val="A6211C"/>
                </a:solidFill>
                <a:latin typeface="Arial"/>
                <a:ea typeface="ＭＳ Ｐゴシック" charset="0"/>
                <a:cs typeface="Arial"/>
              </a:defRPr>
            </a:lvl1pPr>
          </a:lstStyle>
          <a:p>
            <a:pPr>
              <a:defRPr/>
            </a:pPr>
            <a:endParaRPr lang="en-US"/>
          </a:p>
        </p:txBody>
      </p:sp>
      <p:sp>
        <p:nvSpPr>
          <p:cNvPr id="20" name="Slide Number Placeholder 5"/>
          <p:cNvSpPr>
            <a:spLocks noGrp="1"/>
          </p:cNvSpPr>
          <p:nvPr>
            <p:ph type="sldNum" sz="quarter" idx="4"/>
          </p:nvPr>
        </p:nvSpPr>
        <p:spPr>
          <a:xfrm>
            <a:off x="371475" y="4982768"/>
            <a:ext cx="438150" cy="125015"/>
          </a:xfrm>
          <a:prstGeom prst="rect">
            <a:avLst/>
          </a:prstGeom>
        </p:spPr>
        <p:txBody>
          <a:bodyPr vert="horz" wrap="square" lIns="91440" tIns="45720" rIns="91440" bIns="45720" numCol="1" anchor="ctr" anchorCtr="0" compatLnSpc="1">
            <a:prstTxWarp prst="textNoShape">
              <a:avLst/>
            </a:prstTxWarp>
          </a:bodyPr>
          <a:lstStyle>
            <a:lvl1pPr>
              <a:defRPr sz="800">
                <a:solidFill>
                  <a:srgbClr val="525252"/>
                </a:solidFill>
                <a:cs typeface="Arial" pitchFamily="34" charset="0"/>
              </a:defRPr>
            </a:lvl1pPr>
          </a:lstStyle>
          <a:p>
            <a:fld id="{10C88D08-967E-4D9F-8F94-1C439D97F0A3}" type="slidenum">
              <a:rPr lang="en-US"/>
              <a:pPr/>
              <a:t>‹#›</a:t>
            </a:fld>
            <a:endParaRPr lang="en-US"/>
          </a:p>
        </p:txBody>
      </p:sp>
      <p:pic>
        <p:nvPicPr>
          <p:cNvPr id="13" name="Picture 12" descr="DDN logo 6 Inches.jpg"/>
          <p:cNvPicPr>
            <a:picLocks noChangeAspect="1"/>
          </p:cNvPicPr>
          <p:nvPr userDrawn="1"/>
        </p:nvPicPr>
        <p:blipFill>
          <a:blip r:embed="rId12">
            <a:extLst>
              <a:ext uri="{28A0092B-C50C-407E-A947-70E740481C1C}">
                <a14:useLocalDpi xmlns:a14="http://schemas.microsoft.com/office/drawing/2010/main" xmlns=""/>
              </a:ext>
            </a:extLst>
          </a:blip>
          <a:srcRect/>
          <a:stretch>
            <a:fillRect/>
          </a:stretch>
        </p:blipFill>
        <p:spPr bwMode="auto">
          <a:xfrm>
            <a:off x="6934203" y="249204"/>
            <a:ext cx="2052638"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88" r:id="rId2"/>
    <p:sldLayoutId id="2147483789" r:id="rId3"/>
    <p:sldLayoutId id="2147483790" r:id="rId4"/>
    <p:sldLayoutId id="2147483791" r:id="rId5"/>
    <p:sldLayoutId id="2147483792" r:id="rId6"/>
    <p:sldLayoutId id="2147483794" r:id="rId7"/>
    <p:sldLayoutId id="2147483795" r:id="rId8"/>
    <p:sldLayoutId id="2147483796" r:id="rId9"/>
    <p:sldLayoutId id="2147483797" r:id="rId10"/>
  </p:sldLayoutIdLst>
  <p:transition>
    <p:fade/>
  </p:transition>
  <p:timing>
    <p:tnLst>
      <p:par>
        <p:cTn id="1" dur="indefinite" restart="never" nodeType="tmRoot"/>
      </p:par>
    </p:tnLst>
  </p:timing>
  <p:hf hdr="0" ftr="0" dt="0"/>
  <p:txStyles>
    <p:titleStyle>
      <a:lvl1pPr algn="l" defTabSz="457200" rtl="0" eaLnBrk="1" fontAlgn="base" hangingPunct="1">
        <a:spcBef>
          <a:spcPct val="0"/>
        </a:spcBef>
        <a:spcAft>
          <a:spcPct val="0"/>
        </a:spcAft>
        <a:defRPr sz="2800" kern="1200">
          <a:solidFill>
            <a:schemeClr val="tx1"/>
          </a:solidFill>
          <a:latin typeface="Arial"/>
          <a:ea typeface="ヒラギノ角ゴ Pro W3" charset="0"/>
          <a:cs typeface="Arial"/>
        </a:defRPr>
      </a:lvl1pPr>
      <a:lvl2pPr algn="l" defTabSz="457200" rtl="0" eaLnBrk="1" fontAlgn="base" hangingPunct="1">
        <a:spcBef>
          <a:spcPct val="0"/>
        </a:spcBef>
        <a:spcAft>
          <a:spcPct val="0"/>
        </a:spcAft>
        <a:defRPr sz="2800">
          <a:solidFill>
            <a:schemeClr val="tx1"/>
          </a:solidFill>
          <a:latin typeface="Arial" charset="0"/>
          <a:ea typeface="ヒラギノ角ゴ Pro W3" charset="0"/>
        </a:defRPr>
      </a:lvl2pPr>
      <a:lvl3pPr algn="l" defTabSz="457200" rtl="0" eaLnBrk="1" fontAlgn="base" hangingPunct="1">
        <a:spcBef>
          <a:spcPct val="0"/>
        </a:spcBef>
        <a:spcAft>
          <a:spcPct val="0"/>
        </a:spcAft>
        <a:defRPr sz="2800">
          <a:solidFill>
            <a:schemeClr val="tx1"/>
          </a:solidFill>
          <a:latin typeface="Arial" charset="0"/>
          <a:ea typeface="ヒラギノ角ゴ Pro W3" charset="0"/>
        </a:defRPr>
      </a:lvl3pPr>
      <a:lvl4pPr algn="l" defTabSz="457200" rtl="0" eaLnBrk="1" fontAlgn="base" hangingPunct="1">
        <a:spcBef>
          <a:spcPct val="0"/>
        </a:spcBef>
        <a:spcAft>
          <a:spcPct val="0"/>
        </a:spcAft>
        <a:defRPr sz="2800">
          <a:solidFill>
            <a:schemeClr val="tx1"/>
          </a:solidFill>
          <a:latin typeface="Arial" charset="0"/>
          <a:ea typeface="ヒラギノ角ゴ Pro W3" charset="0"/>
        </a:defRPr>
      </a:lvl4pPr>
      <a:lvl5pPr algn="l" defTabSz="457200" rtl="0" eaLnBrk="1" fontAlgn="base" hangingPunct="1">
        <a:spcBef>
          <a:spcPct val="0"/>
        </a:spcBef>
        <a:spcAft>
          <a:spcPct val="0"/>
        </a:spcAft>
        <a:defRPr sz="2800">
          <a:solidFill>
            <a:schemeClr val="tx1"/>
          </a:solidFill>
          <a:latin typeface="Arial" charset="0"/>
          <a:ea typeface="ヒラギノ角ゴ Pro W3" charset="0"/>
        </a:defRPr>
      </a:lvl5pPr>
      <a:lvl6pPr marL="457200" algn="l" defTabSz="457200" rtl="0" eaLnBrk="1" fontAlgn="base" hangingPunct="1">
        <a:spcBef>
          <a:spcPct val="0"/>
        </a:spcBef>
        <a:spcAft>
          <a:spcPct val="0"/>
        </a:spcAft>
        <a:defRPr sz="2800">
          <a:solidFill>
            <a:schemeClr val="tx1"/>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tx1"/>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tx1"/>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tx1"/>
          </a:solidFill>
          <a:latin typeface="Arial" charset="0"/>
          <a:ea typeface="ヒラギノ角ゴ Pro W3" charset="0"/>
        </a:defRPr>
      </a:lvl9pPr>
    </p:titleStyle>
    <p:bodyStyle>
      <a:lvl1pPr marL="342900" indent="-342900" algn="l" defTabSz="457200" rtl="0" eaLnBrk="1" fontAlgn="base" hangingPunct="1">
        <a:spcBef>
          <a:spcPct val="20000"/>
        </a:spcBef>
        <a:spcAft>
          <a:spcPct val="0"/>
        </a:spcAft>
        <a:buClr>
          <a:schemeClr val="bg1"/>
        </a:buClr>
        <a:buFont typeface="Arial" pitchFamily="34" charset="0"/>
        <a:defRPr sz="2400" kern="1200">
          <a:solidFill>
            <a:schemeClr val="tx1"/>
          </a:solidFill>
          <a:latin typeface="Arial"/>
          <a:ea typeface="ヒラギノ角ゴ Pro W3" charset="0"/>
          <a:cs typeface="Arial"/>
        </a:defRPr>
      </a:lvl1pPr>
      <a:lvl2pPr marL="742950" indent="-285750" algn="l" defTabSz="457200" rtl="0" eaLnBrk="1" fontAlgn="base" hangingPunct="1">
        <a:spcBef>
          <a:spcPct val="20000"/>
        </a:spcBef>
        <a:spcAft>
          <a:spcPct val="0"/>
        </a:spcAft>
        <a:buClr>
          <a:srgbClr val="A6211C"/>
        </a:buClr>
        <a:buSzPct val="70000"/>
        <a:buFont typeface="Arial" pitchFamily="34" charset="0"/>
        <a:buChar char="►"/>
        <a:defRPr sz="24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2.png"/><Relationship Id="rId12" Type="http://schemas.microsoft.com/office/2007/relationships/hdphoto" Target="../media/hdphoto4.wdp"/><Relationship Id="rId2" Type="http://schemas.openxmlformats.org/officeDocument/2006/relationships/notesSlide" Target="../notesSlides/notesSlide7.xml"/><Relationship Id="rId16" Type="http://schemas.microsoft.com/office/2007/relationships/hdphoto" Target="../media/hdphoto6.wdp"/><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microsoft.com/office/2007/relationships/hdphoto" Target="../media/hdphoto3.wdp"/><Relationship Id="rId4" Type="http://schemas.openxmlformats.org/officeDocument/2006/relationships/image" Target="../media/image20.png"/><Relationship Id="rId9" Type="http://schemas.openxmlformats.org/officeDocument/2006/relationships/image" Target="../media/image23.png"/><Relationship Id="rId1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3"/>
          </p:nvPr>
        </p:nvSpPr>
        <p:spPr>
          <a:xfrm>
            <a:off x="366713" y="2571751"/>
            <a:ext cx="7591425" cy="363141"/>
          </a:xfrm>
        </p:spPr>
        <p:txBody>
          <a:bodyPr/>
          <a:lstStyle/>
          <a:p>
            <a:pPr fontAlgn="base">
              <a:spcBef>
                <a:spcPct val="0"/>
              </a:spcBef>
              <a:spcAft>
                <a:spcPct val="0"/>
              </a:spcAft>
            </a:pPr>
            <a:r>
              <a:rPr lang="en-US" dirty="0" smtClean="0">
                <a:latin typeface="Arial" pitchFamily="34" charset="0"/>
                <a:ea typeface="ヒラギノ角ゴ Pro W3" charset="-128"/>
              </a:rPr>
              <a:t>Cloud-Based Multimedia Storage</a:t>
            </a:r>
          </a:p>
        </p:txBody>
      </p:sp>
      <p:sp>
        <p:nvSpPr>
          <p:cNvPr id="14338" name="Text Placeholder 2"/>
          <p:cNvSpPr>
            <a:spLocks noGrp="1"/>
          </p:cNvSpPr>
          <p:nvPr>
            <p:ph type="body" sz="quarter" idx="14"/>
          </p:nvPr>
        </p:nvSpPr>
        <p:spPr>
          <a:xfrm>
            <a:off x="366713" y="2934891"/>
            <a:ext cx="5813954" cy="292894"/>
          </a:xfrm>
        </p:spPr>
        <p:txBody>
          <a:bodyPr>
            <a:normAutofit fontScale="85000" lnSpcReduction="20000"/>
          </a:bodyPr>
          <a:lstStyle/>
          <a:p>
            <a:r>
              <a:rPr lang="en-US" dirty="0" smtClean="0">
                <a:latin typeface="Arial" pitchFamily="34" charset="0"/>
                <a:ea typeface="ヒラギノ角ゴ Pro W3" charset="-128"/>
              </a:rPr>
              <a:t>Seeing the bright spots in the clouds</a:t>
            </a:r>
          </a:p>
        </p:txBody>
      </p:sp>
      <p:sp>
        <p:nvSpPr>
          <p:cNvPr id="4" name="Text Placeholder 3"/>
          <p:cNvSpPr>
            <a:spLocks noGrp="1"/>
          </p:cNvSpPr>
          <p:nvPr>
            <p:ph type="body" sz="quarter" idx="17"/>
          </p:nvPr>
        </p:nvSpPr>
        <p:spPr/>
        <p:txBody>
          <a:bodyPr rtlCol="0">
            <a:normAutofit fontScale="77500" lnSpcReduction="20000"/>
          </a:bodyPr>
          <a:lstStyle/>
          <a:p>
            <a:pPr fontAlgn="auto">
              <a:spcAft>
                <a:spcPts val="0"/>
              </a:spcAft>
              <a:buFont typeface="Arial"/>
              <a:buNone/>
              <a:defRPr/>
            </a:pPr>
            <a:r>
              <a:rPr lang="en-US" dirty="0" smtClean="0">
                <a:ea typeface="+mn-ea"/>
              </a:rPr>
              <a:t>4/8/2013</a:t>
            </a:r>
            <a:endParaRPr lang="en-US" dirty="0">
              <a:ea typeface="+mn-ea"/>
            </a:endParaRPr>
          </a:p>
        </p:txBody>
      </p:sp>
      <p:sp>
        <p:nvSpPr>
          <p:cNvPr id="5" name="Text Placeholder 4"/>
          <p:cNvSpPr>
            <a:spLocks noGrp="1"/>
          </p:cNvSpPr>
          <p:nvPr>
            <p:ph type="body" sz="quarter" idx="18"/>
          </p:nvPr>
        </p:nvSpPr>
        <p:spPr>
          <a:xfrm>
            <a:off x="366713" y="3918348"/>
            <a:ext cx="4176712" cy="242888"/>
          </a:xfrm>
        </p:spPr>
        <p:txBody>
          <a:bodyPr rtlCol="0"/>
          <a:lstStyle/>
          <a:p>
            <a:pPr fontAlgn="auto">
              <a:spcAft>
                <a:spcPts val="0"/>
              </a:spcAft>
              <a:buFont typeface="Arial"/>
              <a:buNone/>
              <a:defRPr/>
            </a:pPr>
            <a:r>
              <a:rPr lang="en-US" dirty="0" smtClean="0">
                <a:ea typeface="+mn-ea"/>
              </a:rPr>
              <a:t>Dave </a:t>
            </a:r>
            <a:r>
              <a:rPr lang="en-US" dirty="0" err="1" smtClean="0">
                <a:ea typeface="+mn-ea"/>
              </a:rPr>
              <a:t>Fellinger</a:t>
            </a:r>
            <a:endParaRPr lang="en-US" dirty="0">
              <a:ea typeface="+mn-ea"/>
            </a:endParaRPr>
          </a:p>
        </p:txBody>
      </p:sp>
      <p:sp>
        <p:nvSpPr>
          <p:cNvPr id="7" name="Text Placeholder 6"/>
          <p:cNvSpPr>
            <a:spLocks noGrp="1"/>
          </p:cNvSpPr>
          <p:nvPr>
            <p:ph type="body" sz="quarter" idx="20"/>
          </p:nvPr>
        </p:nvSpPr>
        <p:spPr>
          <a:xfrm>
            <a:off x="366713" y="4170760"/>
            <a:ext cx="2403783" cy="430225"/>
          </a:xfrm>
        </p:spPr>
        <p:txBody>
          <a:bodyPr rtlCol="0"/>
          <a:lstStyle/>
          <a:p>
            <a:pPr fontAlgn="auto">
              <a:spcAft>
                <a:spcPts val="0"/>
              </a:spcAft>
              <a:defRPr/>
            </a:pPr>
            <a:r>
              <a:rPr lang="en-US" dirty="0"/>
              <a:t>Chief Scientist, Strategy &amp; Technology</a:t>
            </a:r>
            <a:endParaRPr lang="en-US" dirty="0">
              <a:ea typeface="+mn-ea"/>
            </a:endParaRPr>
          </a:p>
        </p:txBody>
      </p:sp>
      <p:pic>
        <p:nvPicPr>
          <p:cNvPr id="9" name="Content Placeholder 4" descr="NAB13_Speaker_PPT_16_9_whtbckgrnd_B.png"/>
          <p:cNvPicPr>
            <a:picLocks noChangeAspect="1"/>
          </p:cNvPicPr>
          <p:nvPr/>
        </p:nvPicPr>
        <p:blipFill rotWithShape="1">
          <a:blip r:embed="rId3">
            <a:extLst>
              <a:ext uri="{28A0092B-C50C-407E-A947-70E740481C1C}">
                <a14:useLocalDpi xmlns:a14="http://schemas.microsoft.com/office/drawing/2010/main" xmlns="" val="0"/>
              </a:ext>
            </a:extLst>
          </a:blip>
          <a:srcRect t="77106" r="58319"/>
          <a:stretch/>
        </p:blipFill>
        <p:spPr>
          <a:xfrm>
            <a:off x="2816255" y="3823846"/>
            <a:ext cx="3350764" cy="777140"/>
          </a:xfrm>
          <a:prstGeom prst="rect">
            <a:avLst/>
          </a:prstGeom>
        </p:spPr>
      </p:pic>
      <p:pic>
        <p:nvPicPr>
          <p:cNvPr id="10" name="Content Placeholder 4" descr="NAB13_Speaker_PPT_16_9_whtbckgrnd_B.png"/>
          <p:cNvPicPr>
            <a:picLocks noChangeAspect="1"/>
          </p:cNvPicPr>
          <p:nvPr/>
        </p:nvPicPr>
        <p:blipFill rotWithShape="1">
          <a:blip r:embed="rId3">
            <a:extLst>
              <a:ext uri="{28A0092B-C50C-407E-A947-70E740481C1C}">
                <a14:useLocalDpi xmlns:a14="http://schemas.microsoft.com/office/drawing/2010/main" xmlns="" val="0"/>
              </a:ext>
            </a:extLst>
          </a:blip>
          <a:srcRect l="70344" b="81143"/>
          <a:stretch/>
        </p:blipFill>
        <p:spPr bwMode="auto">
          <a:xfrm>
            <a:off x="6759956" y="3931996"/>
            <a:ext cx="2384047" cy="64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DDN?</a:t>
            </a:r>
            <a:endParaRPr lang="en-US" dirty="0"/>
          </a:p>
        </p:txBody>
      </p:sp>
      <p:sp>
        <p:nvSpPr>
          <p:cNvPr id="3" name="Content Placeholder 2"/>
          <p:cNvSpPr>
            <a:spLocks noGrp="1"/>
          </p:cNvSpPr>
          <p:nvPr>
            <p:ph idx="1"/>
          </p:nvPr>
        </p:nvSpPr>
        <p:spPr>
          <a:xfrm>
            <a:off x="457200" y="1222772"/>
            <a:ext cx="8229600" cy="3394472"/>
          </a:xfrm>
        </p:spPr>
        <p:txBody>
          <a:bodyPr>
            <a:normAutofit fontScale="85000" lnSpcReduction="20000"/>
          </a:bodyPr>
          <a:lstStyle/>
          <a:p>
            <a:pPr lvl="0"/>
            <a:r>
              <a:rPr lang="en-US" dirty="0"/>
              <a:t>Broad </a:t>
            </a:r>
            <a:r>
              <a:rPr lang="en-US" dirty="0" smtClean="0"/>
              <a:t>portfolio </a:t>
            </a:r>
            <a:r>
              <a:rPr lang="en-US" dirty="0"/>
              <a:t>for </a:t>
            </a:r>
            <a:r>
              <a:rPr lang="en-US" dirty="0" smtClean="0"/>
              <a:t>Media, Entertainment, &amp; Cloud</a:t>
            </a:r>
          </a:p>
          <a:p>
            <a:pPr lvl="0"/>
            <a:r>
              <a:rPr lang="en-US" dirty="0"/>
              <a:t>Seamless production to cloud integration</a:t>
            </a:r>
          </a:p>
          <a:p>
            <a:pPr lvl="0"/>
            <a:r>
              <a:rPr lang="en-US" dirty="0"/>
              <a:t>Simple to deploy, manage, &amp; maintain</a:t>
            </a:r>
          </a:p>
          <a:p>
            <a:pPr lvl="0"/>
            <a:r>
              <a:rPr lang="en-US" dirty="0"/>
              <a:t>Scale from small to hyper-scale</a:t>
            </a:r>
          </a:p>
          <a:p>
            <a:r>
              <a:rPr lang="en-US" dirty="0"/>
              <a:t>Legacy access options for easy migration </a:t>
            </a:r>
            <a:br>
              <a:rPr lang="en-US" dirty="0"/>
            </a:br>
            <a:r>
              <a:rPr lang="en-US" dirty="0"/>
              <a:t>and workflow integration</a:t>
            </a:r>
          </a:p>
          <a:p>
            <a:pPr lvl="0"/>
            <a:r>
              <a:rPr lang="en-US" dirty="0"/>
              <a:t>High performance</a:t>
            </a:r>
          </a:p>
          <a:p>
            <a:pPr lvl="0"/>
            <a:r>
              <a:rPr lang="en-US" dirty="0"/>
              <a:t>Worldwide Support and </a:t>
            </a:r>
            <a:br>
              <a:rPr lang="en-US" dirty="0"/>
            </a:br>
            <a:r>
              <a:rPr lang="en-US" dirty="0"/>
              <a:t>Professional Services</a:t>
            </a:r>
          </a:p>
          <a:p>
            <a:pPr lvl="0"/>
            <a:r>
              <a:rPr lang="en-US" dirty="0"/>
              <a:t>Lowest TCO</a:t>
            </a:r>
          </a:p>
          <a:p>
            <a:r>
              <a:rPr lang="en-US" dirty="0" smtClean="0"/>
              <a:t>Extremely </a:t>
            </a:r>
            <a:r>
              <a:rPr lang="en-US" dirty="0"/>
              <a:t>efficient data placement </a:t>
            </a:r>
          </a:p>
        </p:txBody>
      </p:sp>
      <p:grpSp>
        <p:nvGrpSpPr>
          <p:cNvPr id="15" name="Group 14"/>
          <p:cNvGrpSpPr/>
          <p:nvPr/>
        </p:nvGrpSpPr>
        <p:grpSpPr>
          <a:xfrm>
            <a:off x="4323587" y="1572621"/>
            <a:ext cx="6560852" cy="3327788"/>
            <a:chOff x="631830" y="2496236"/>
            <a:chExt cx="7943850" cy="4029271"/>
          </a:xfrm>
        </p:grpSpPr>
        <p:cxnSp>
          <p:nvCxnSpPr>
            <p:cNvPr id="16" name="Straight Connector 15"/>
            <p:cNvCxnSpPr/>
            <p:nvPr/>
          </p:nvCxnSpPr>
          <p:spPr>
            <a:xfrm>
              <a:off x="5562600" y="5778500"/>
              <a:ext cx="571500" cy="3429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32" idx="2"/>
            </p:cNvCxnSpPr>
            <p:nvPr/>
          </p:nvCxnSpPr>
          <p:spPr>
            <a:xfrm flipV="1">
              <a:off x="4151520" y="5788362"/>
              <a:ext cx="1284080" cy="71324"/>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575300" y="5105400"/>
              <a:ext cx="673100" cy="5842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324600" y="5054600"/>
              <a:ext cx="0" cy="9906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13400" y="5765800"/>
              <a:ext cx="1752600" cy="381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943100" y="5778500"/>
              <a:ext cx="2095500" cy="127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930400" y="5054600"/>
              <a:ext cx="800100" cy="7239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955800" y="5080000"/>
              <a:ext cx="1968500" cy="6604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574800" y="5816600"/>
              <a:ext cx="2476500" cy="3683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2755900" y="5130800"/>
              <a:ext cx="1257300" cy="6604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1498600" y="5359400"/>
              <a:ext cx="38100" cy="8001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114800" y="5067300"/>
              <a:ext cx="2184400" cy="7239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524000" y="6083300"/>
              <a:ext cx="4813300" cy="114300"/>
            </a:xfrm>
            <a:prstGeom prst="line">
              <a:avLst/>
            </a:prstGeom>
            <a:ln w="28575"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631830" y="2496236"/>
              <a:ext cx="7943850" cy="4029271"/>
              <a:chOff x="631830" y="2511774"/>
              <a:chExt cx="7943850" cy="4029271"/>
            </a:xfrm>
          </p:grpSpPr>
          <p:pic>
            <p:nvPicPr>
              <p:cNvPr id="30" name="Picture 3" descr="C:\Users\Biplab Batabyal\Desktop\06-aug-12\png\2.pn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631830" y="3824356"/>
                <a:ext cx="7943850" cy="271668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1" name="Group 30"/>
              <p:cNvGrpSpPr/>
              <p:nvPr/>
            </p:nvGrpSpPr>
            <p:grpSpPr>
              <a:xfrm>
                <a:off x="2956335" y="2511774"/>
                <a:ext cx="2390370" cy="3363450"/>
                <a:chOff x="6727825" y="2011363"/>
                <a:chExt cx="2390370" cy="2779711"/>
              </a:xfrm>
            </p:grpSpPr>
            <p:pic>
              <p:nvPicPr>
                <p:cNvPr id="32" name="Picture 3" descr="C:\Users\Biplab Batabyal\Desktop\06-aug-12\png\4.pn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gray">
                <a:xfrm>
                  <a:off x="6727825" y="2011363"/>
                  <a:ext cx="2390370" cy="2779711"/>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2" descr="WOS rack left_HD.jpg"/>
                <p:cNvPicPr>
                  <a:picLocks noChangeAspect="1"/>
                </p:cNvPicPr>
                <p:nvPr/>
              </p:nvPicPr>
              <p:blipFill rotWithShape="1">
                <a:blip r:embed="rId5" cstate="screen">
                  <a:extLst>
                    <a:ext uri="{BEBA8EAE-BF5A-486C-A8C5-ECC9F3942E4B}">
                      <a14:imgProps xmlns:a14="http://schemas.microsoft.com/office/drawing/2010/main" xmlns="">
                        <a14:imgLayer r:embed="rId6">
                          <a14:imgEffect>
                            <a14:backgroundRemoval t="485" b="99334" l="0" r="100000"/>
                          </a14:imgEffect>
                        </a14:imgLayer>
                      </a14:imgProps>
                    </a:ext>
                    <a:ext uri="{28A0092B-C50C-407E-A947-70E740481C1C}">
                      <a14:useLocalDpi xmlns:a14="http://schemas.microsoft.com/office/drawing/2010/main" xmlns=""/>
                    </a:ext>
                  </a:extLst>
                </a:blip>
                <a:srcRect/>
                <a:stretch/>
              </p:blipFill>
              <p:spPr>
                <a:xfrm>
                  <a:off x="6851410" y="3289173"/>
                  <a:ext cx="292339" cy="819118"/>
                </a:xfrm>
                <a:prstGeom prst="rect">
                  <a:avLst/>
                </a:prstGeom>
              </p:spPr>
            </p:pic>
            <p:pic>
              <p:nvPicPr>
                <p:cNvPr id="34" name="Picture 33" descr="WOS rack left_HD.jpg"/>
                <p:cNvPicPr>
                  <a:picLocks noChangeAspect="1"/>
                </p:cNvPicPr>
                <p:nvPr/>
              </p:nvPicPr>
              <p:blipFill rotWithShape="1">
                <a:blip r:embed="rId7" cstate="screen">
                  <a:extLst>
                    <a:ext uri="{BEBA8EAE-BF5A-486C-A8C5-ECC9F3942E4B}">
                      <a14:imgProps xmlns:a14="http://schemas.microsoft.com/office/drawing/2010/main" xmlns="">
                        <a14:imgLayer r:embed="rId8">
                          <a14:imgEffect>
                            <a14:backgroundRemoval t="485" b="99334" l="0" r="100000"/>
                          </a14:imgEffect>
                        </a14:imgLayer>
                      </a14:imgProps>
                    </a:ext>
                    <a:ext uri="{28A0092B-C50C-407E-A947-70E740481C1C}">
                      <a14:useLocalDpi xmlns:a14="http://schemas.microsoft.com/office/drawing/2010/main" xmlns=""/>
                    </a:ext>
                  </a:extLst>
                </a:blip>
                <a:srcRect/>
                <a:stretch/>
              </p:blipFill>
              <p:spPr>
                <a:xfrm>
                  <a:off x="7036614" y="3203166"/>
                  <a:ext cx="353730" cy="991133"/>
                </a:xfrm>
                <a:prstGeom prst="rect">
                  <a:avLst/>
                </a:prstGeom>
              </p:spPr>
            </p:pic>
            <p:pic>
              <p:nvPicPr>
                <p:cNvPr id="35" name="Picture 34" descr="WOS rack left_HD.jpg"/>
                <p:cNvPicPr>
                  <a:picLocks noChangeAspect="1"/>
                </p:cNvPicPr>
                <p:nvPr/>
              </p:nvPicPr>
              <p:blipFill rotWithShape="1">
                <a:blip r:embed="rId9" cstate="screen">
                  <a:extLst>
                    <a:ext uri="{BEBA8EAE-BF5A-486C-A8C5-ECC9F3942E4B}">
                      <a14:imgProps xmlns:a14="http://schemas.microsoft.com/office/drawing/2010/main" xmlns="">
                        <a14:imgLayer r:embed="rId10">
                          <a14:imgEffect>
                            <a14:backgroundRemoval t="485" b="99334" l="0" r="100000"/>
                          </a14:imgEffect>
                        </a14:imgLayer>
                      </a14:imgProps>
                    </a:ext>
                    <a:ext uri="{28A0092B-C50C-407E-A947-70E740481C1C}">
                      <a14:useLocalDpi xmlns:a14="http://schemas.microsoft.com/office/drawing/2010/main" xmlns=""/>
                    </a:ext>
                  </a:extLst>
                </a:blip>
                <a:srcRect/>
                <a:stretch/>
              </p:blipFill>
              <p:spPr>
                <a:xfrm>
                  <a:off x="7274739" y="2911066"/>
                  <a:ext cx="545286" cy="1527863"/>
                </a:xfrm>
                <a:prstGeom prst="rect">
                  <a:avLst/>
                </a:prstGeom>
              </p:spPr>
            </p:pic>
            <p:pic>
              <p:nvPicPr>
                <p:cNvPr id="36" name="Picture 35" descr="WOS rack left_HD.jpg"/>
                <p:cNvPicPr>
                  <a:picLocks noChangeAspect="1"/>
                </p:cNvPicPr>
                <p:nvPr/>
              </p:nvPicPr>
              <p:blipFill rotWithShape="1">
                <a:blip r:embed="rId11" cstate="screen">
                  <a:extLst>
                    <a:ext uri="{BEBA8EAE-BF5A-486C-A8C5-ECC9F3942E4B}">
                      <a14:imgProps xmlns:a14="http://schemas.microsoft.com/office/drawing/2010/main" xmlns="">
                        <a14:imgLayer r:embed="rId12">
                          <a14:imgEffect>
                            <a14:backgroundRemoval t="485" b="99334" l="0" r="100000"/>
                          </a14:imgEffect>
                        </a14:imgLayer>
                      </a14:imgProps>
                    </a:ext>
                    <a:ext uri="{28A0092B-C50C-407E-A947-70E740481C1C}">
                      <a14:useLocalDpi xmlns:a14="http://schemas.microsoft.com/office/drawing/2010/main" xmlns=""/>
                    </a:ext>
                  </a:extLst>
                </a:blip>
                <a:srcRect/>
                <a:stretch/>
              </p:blipFill>
              <p:spPr>
                <a:xfrm flipH="1">
                  <a:off x="8654214" y="3142897"/>
                  <a:ext cx="389837" cy="1092303"/>
                </a:xfrm>
                <a:prstGeom prst="rect">
                  <a:avLst/>
                </a:prstGeom>
              </p:spPr>
            </p:pic>
            <p:pic>
              <p:nvPicPr>
                <p:cNvPr id="37" name="Picture 36" descr="WOS rack left_HD.jpg"/>
                <p:cNvPicPr>
                  <a:picLocks noChangeAspect="1"/>
                </p:cNvPicPr>
                <p:nvPr/>
              </p:nvPicPr>
              <p:blipFill rotWithShape="1">
                <a:blip r:embed="rId13" cstate="screen">
                  <a:extLst>
                    <a:ext uri="{BEBA8EAE-BF5A-486C-A8C5-ECC9F3942E4B}">
                      <a14:imgProps xmlns:a14="http://schemas.microsoft.com/office/drawing/2010/main" xmlns="">
                        <a14:imgLayer r:embed="rId14">
                          <a14:imgEffect>
                            <a14:backgroundRemoval t="485" b="99334" l="0" r="100000"/>
                          </a14:imgEffect>
                        </a14:imgLayer>
                      </a14:imgProps>
                    </a:ext>
                    <a:ext uri="{28A0092B-C50C-407E-A947-70E740481C1C}">
                      <a14:useLocalDpi xmlns:a14="http://schemas.microsoft.com/office/drawing/2010/main" xmlns=""/>
                    </a:ext>
                  </a:extLst>
                </a:blip>
                <a:srcRect/>
                <a:stretch/>
              </p:blipFill>
              <p:spPr>
                <a:xfrm flipH="1">
                  <a:off x="8246796" y="2920846"/>
                  <a:ext cx="518873" cy="1453855"/>
                </a:xfrm>
                <a:prstGeom prst="rect">
                  <a:avLst/>
                </a:prstGeom>
              </p:spPr>
            </p:pic>
            <p:pic>
              <p:nvPicPr>
                <p:cNvPr id="38" name="Picture 37" descr="WOS rack left_HD.jpg"/>
                <p:cNvPicPr>
                  <a:picLocks noChangeAspect="1"/>
                </p:cNvPicPr>
                <p:nvPr/>
              </p:nvPicPr>
              <p:blipFill rotWithShape="1">
                <a:blip r:embed="rId15" cstate="screen">
                  <a:extLst>
                    <a:ext uri="{BEBA8EAE-BF5A-486C-A8C5-ECC9F3942E4B}">
                      <a14:imgProps xmlns:a14="http://schemas.microsoft.com/office/drawing/2010/main" xmlns="">
                        <a14:imgLayer r:embed="rId16">
                          <a14:imgEffect>
                            <a14:backgroundRemoval t="485" b="99334" l="0" r="100000"/>
                          </a14:imgEffect>
                        </a14:imgLayer>
                      </a14:imgProps>
                    </a:ext>
                    <a:ext uri="{28A0092B-C50C-407E-A947-70E740481C1C}">
                      <a14:useLocalDpi xmlns:a14="http://schemas.microsoft.com/office/drawing/2010/main" xmlns=""/>
                    </a:ext>
                  </a:extLst>
                </a:blip>
                <a:srcRect/>
                <a:stretch/>
              </p:blipFill>
              <p:spPr>
                <a:xfrm>
                  <a:off x="7658914" y="2803116"/>
                  <a:ext cx="627836" cy="1759164"/>
                </a:xfrm>
                <a:prstGeom prst="rect">
                  <a:avLst/>
                </a:prstGeom>
              </p:spPr>
            </p:pic>
          </p:grpSp>
        </p:grpSp>
      </p:grpSp>
    </p:spTree>
    <p:extLst>
      <p:ext uri="{BB962C8B-B14F-4D97-AF65-F5344CB8AC3E}">
        <p14:creationId xmlns:p14="http://schemas.microsoft.com/office/powerpoint/2010/main" xmlns="" val="347272340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Big Data Leader</a:t>
            </a:r>
            <a:endParaRPr lang="en-US" dirty="0"/>
          </a:p>
        </p:txBody>
      </p:sp>
      <p:sp>
        <p:nvSpPr>
          <p:cNvPr id="3" name="Content Placeholder 2"/>
          <p:cNvSpPr>
            <a:spLocks noGrp="1"/>
          </p:cNvSpPr>
          <p:nvPr>
            <p:ph idx="1"/>
          </p:nvPr>
        </p:nvSpPr>
        <p:spPr/>
        <p:txBody>
          <a:bodyPr/>
          <a:lstStyle/>
          <a:p>
            <a:r>
              <a:rPr lang="en-US" dirty="0" smtClean="0"/>
              <a:t>We deliver highly scalable &amp; highly efficient storage solutions</a:t>
            </a:r>
          </a:p>
          <a:p>
            <a:r>
              <a:rPr lang="en-US" dirty="0" smtClean="0"/>
              <a:t>Specializing in the most content intensive environments</a:t>
            </a:r>
          </a:p>
          <a:p>
            <a:r>
              <a:rPr lang="en-US" dirty="0" smtClean="0"/>
              <a:t>Over 600 Media and Entertainment customers</a:t>
            </a:r>
          </a:p>
          <a:p>
            <a:r>
              <a:rPr lang="en-US" dirty="0" smtClean="0"/>
              <a:t>Cloud storage experts in scale and performance</a:t>
            </a:r>
          </a:p>
          <a:p>
            <a:r>
              <a:rPr lang="en-US" dirty="0" smtClean="0"/>
              <a:t>Leaders in storage workflow optimization for over 14 years</a:t>
            </a:r>
          </a:p>
          <a:p>
            <a:r>
              <a:rPr lang="en-US" dirty="0" smtClean="0"/>
              <a:t>Learn more at </a:t>
            </a:r>
            <a:r>
              <a:rPr lang="en-US" b="1" dirty="0" smtClean="0"/>
              <a:t>booth #SL 6610</a:t>
            </a:r>
          </a:p>
          <a:p>
            <a:endParaRPr lang="en-US" dirty="0"/>
          </a:p>
        </p:txBody>
      </p:sp>
      <p:sp>
        <p:nvSpPr>
          <p:cNvPr id="4" name="Slide Number Placeholder 3"/>
          <p:cNvSpPr>
            <a:spLocks noGrp="1"/>
          </p:cNvSpPr>
          <p:nvPr>
            <p:ph type="sldNum" sz="quarter" idx="12"/>
          </p:nvPr>
        </p:nvSpPr>
        <p:spPr/>
        <p:txBody>
          <a:bodyPr/>
          <a:lstStyle/>
          <a:p>
            <a:fld id="{0E9EFC9E-572C-4B91-8BD6-25F5D337CA96}" type="slidenum">
              <a:rPr lang="en-US" smtClean="0"/>
              <a:pPr/>
              <a:t>11</a:t>
            </a:fld>
            <a:endParaRPr lang="en-US"/>
          </a:p>
        </p:txBody>
      </p:sp>
    </p:spTree>
    <p:extLst>
      <p:ext uri="{BB962C8B-B14F-4D97-AF65-F5344CB8AC3E}">
        <p14:creationId xmlns:p14="http://schemas.microsoft.com/office/powerpoint/2010/main" xmlns="" val="15989662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Trends</a:t>
            </a:r>
            <a:endParaRPr lang="en-US" dirty="0"/>
          </a:p>
        </p:txBody>
      </p:sp>
      <p:sp>
        <p:nvSpPr>
          <p:cNvPr id="3" name="Content Placeholder 2"/>
          <p:cNvSpPr>
            <a:spLocks noGrp="1"/>
          </p:cNvSpPr>
          <p:nvPr>
            <p:ph idx="1"/>
          </p:nvPr>
        </p:nvSpPr>
        <p:spPr>
          <a:xfrm>
            <a:off x="457200" y="1210866"/>
            <a:ext cx="8229600" cy="3639429"/>
          </a:xfrm>
        </p:spPr>
        <p:txBody>
          <a:bodyPr>
            <a:normAutofit/>
          </a:bodyPr>
          <a:lstStyle/>
          <a:p>
            <a:r>
              <a:rPr lang="en-US" dirty="0" smtClean="0"/>
              <a:t>Most clouds still on file-based origin solutions</a:t>
            </a:r>
          </a:p>
          <a:p>
            <a:r>
              <a:rPr lang="en-US" dirty="0" smtClean="0"/>
              <a:t>Moving slowly toward object storage</a:t>
            </a:r>
          </a:p>
          <a:p>
            <a:r>
              <a:rPr lang="en-US" dirty="0" smtClean="0"/>
              <a:t>Large files being chucked into very small files</a:t>
            </a:r>
          </a:p>
          <a:p>
            <a:r>
              <a:rPr lang="en-US" dirty="0" smtClean="0"/>
              <a:t>Less regional and more worldwide</a:t>
            </a:r>
          </a:p>
          <a:p>
            <a:r>
              <a:rPr lang="en-US" dirty="0" smtClean="0"/>
              <a:t>Still require integration with legacy systems </a:t>
            </a:r>
            <a:br>
              <a:rPr lang="en-US" dirty="0" smtClean="0"/>
            </a:br>
            <a:r>
              <a:rPr lang="en-US" dirty="0" smtClean="0"/>
              <a:t>and workflows</a:t>
            </a:r>
          </a:p>
          <a:p>
            <a:r>
              <a:rPr lang="en-US" dirty="0" smtClean="0"/>
              <a:t>Customer demands for performance </a:t>
            </a:r>
            <a:r>
              <a:rPr lang="en-US" dirty="0"/>
              <a:t/>
            </a:r>
            <a:br>
              <a:rPr lang="en-US" dirty="0"/>
            </a:br>
            <a:r>
              <a:rPr lang="en-US" dirty="0" smtClean="0"/>
              <a:t>increasing</a:t>
            </a:r>
          </a:p>
          <a:p>
            <a:endParaRPr lang="en-US" dirty="0"/>
          </a:p>
        </p:txBody>
      </p:sp>
      <p:sp>
        <p:nvSpPr>
          <p:cNvPr id="4" name="Slide Number Placeholder 3"/>
          <p:cNvSpPr>
            <a:spLocks noGrp="1"/>
          </p:cNvSpPr>
          <p:nvPr>
            <p:ph type="sldNum" sz="quarter" idx="12"/>
          </p:nvPr>
        </p:nvSpPr>
        <p:spPr/>
        <p:txBody>
          <a:bodyPr/>
          <a:lstStyle/>
          <a:p>
            <a:fld id="{50D5D0DD-4DD4-404E-8875-FDB9FB83B0BA}" type="slidenum">
              <a:rPr lang="en-US" smtClean="0"/>
              <a:pPr/>
              <a:t>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62385" y="2822806"/>
            <a:ext cx="3810000" cy="2593181"/>
          </a:xfrm>
          <a:prstGeom prst="rect">
            <a:avLst/>
          </a:prstGeom>
        </p:spPr>
      </p:pic>
    </p:spTree>
    <p:extLst>
      <p:ext uri="{BB962C8B-B14F-4D97-AF65-F5344CB8AC3E}">
        <p14:creationId xmlns:p14="http://schemas.microsoft.com/office/powerpoint/2010/main" xmlns="" val="18804206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cloud, or not to cloud?</a:t>
            </a:r>
            <a:endParaRPr lang="en-US" dirty="0"/>
          </a:p>
        </p:txBody>
      </p:sp>
      <p:sp>
        <p:nvSpPr>
          <p:cNvPr id="3" name="Content Placeholder 2"/>
          <p:cNvSpPr>
            <a:spLocks noGrp="1"/>
          </p:cNvSpPr>
          <p:nvPr>
            <p:ph idx="1"/>
          </p:nvPr>
        </p:nvSpPr>
        <p:spPr>
          <a:xfrm>
            <a:off x="636343" y="1397442"/>
            <a:ext cx="4237808" cy="1126816"/>
          </a:xfrm>
        </p:spPr>
        <p:txBody>
          <a:bodyPr>
            <a:normAutofit/>
          </a:bodyPr>
          <a:lstStyle/>
          <a:p>
            <a:pPr marL="0" indent="0" algn="ctr">
              <a:buNone/>
            </a:pPr>
            <a:r>
              <a:rPr lang="en-US" dirty="0" smtClean="0"/>
              <a:t>What steps in the workflow are moving to the cloud?</a:t>
            </a:r>
            <a:endParaRPr lang="en-US" dirty="0"/>
          </a:p>
        </p:txBody>
      </p:sp>
      <p:sp>
        <p:nvSpPr>
          <p:cNvPr id="4" name="Slide Number Placeholder 3"/>
          <p:cNvSpPr>
            <a:spLocks noGrp="1"/>
          </p:cNvSpPr>
          <p:nvPr>
            <p:ph type="sldNum" sz="quarter" idx="12"/>
          </p:nvPr>
        </p:nvSpPr>
        <p:spPr/>
        <p:txBody>
          <a:bodyPr/>
          <a:lstStyle/>
          <a:p>
            <a:fld id="{BF689D5C-9F2F-4AA8-80D1-73F3BE5CA2DE}" type="slidenum">
              <a:rPr lang="en-US" smtClean="0"/>
              <a:pPr/>
              <a:t>3</a:t>
            </a:fld>
            <a:endParaRPr lang="en-US"/>
          </a:p>
        </p:txBody>
      </p:sp>
      <p:pic>
        <p:nvPicPr>
          <p:cNvPr id="5" name="Picture 4"/>
          <p:cNvPicPr/>
          <p:nvPr/>
        </p:nvPicPr>
        <p:blipFill>
          <a:blip r:embed="rId2">
            <a:extLst>
              <a:ext uri="{28A0092B-C50C-407E-A947-70E740481C1C}">
                <a14:useLocalDpi xmlns:a14="http://schemas.microsoft.com/office/drawing/2010/main" xmlns="" val="0"/>
              </a:ext>
            </a:extLst>
          </a:blip>
          <a:srcRect/>
          <a:stretch>
            <a:fillRect/>
          </a:stretch>
        </p:blipFill>
        <p:spPr bwMode="auto">
          <a:xfrm>
            <a:off x="700095" y="2693244"/>
            <a:ext cx="7831620" cy="1912095"/>
          </a:xfrm>
          <a:prstGeom prst="rect">
            <a:avLst/>
          </a:prstGeom>
          <a:noFill/>
          <a:ln>
            <a:noFill/>
          </a:ln>
          <a:effectLst/>
          <a:extLst/>
        </p:spPr>
      </p:pic>
      <p:sp>
        <p:nvSpPr>
          <p:cNvPr id="6" name="Cloud"/>
          <p:cNvSpPr>
            <a:spLocks noChangeAspect="1" noEditPoints="1" noChangeArrowheads="1"/>
          </p:cNvSpPr>
          <p:nvPr/>
        </p:nvSpPr>
        <p:spPr bwMode="auto">
          <a:xfrm>
            <a:off x="5687291" y="1143187"/>
            <a:ext cx="2493818" cy="12913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a:effectLst>
            <a:outerShdw blurRad="152400" dist="317500" dir="5400000" sx="90000" sy="-19000" rotWithShape="0">
              <a:prstClr val="black">
                <a:alpha val="15000"/>
              </a:prstClr>
            </a:outerShdw>
          </a:effec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a:r>
              <a:rPr lang="en-US" sz="6000" dirty="0" smtClean="0"/>
              <a:t>?</a:t>
            </a:r>
            <a:endParaRPr lang="en-US" dirty="0"/>
          </a:p>
        </p:txBody>
      </p:sp>
    </p:spTree>
    <p:extLst>
      <p:ext uri="{BB962C8B-B14F-4D97-AF65-F5344CB8AC3E}">
        <p14:creationId xmlns:p14="http://schemas.microsoft.com/office/powerpoint/2010/main" xmlns="" val="24332571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Trend - Insourcing</a:t>
            </a:r>
            <a:endParaRPr lang="en-US" dirty="0"/>
          </a:p>
        </p:txBody>
      </p:sp>
      <p:sp>
        <p:nvSpPr>
          <p:cNvPr id="3" name="Slide Number Placeholder 2"/>
          <p:cNvSpPr>
            <a:spLocks noGrp="1"/>
          </p:cNvSpPr>
          <p:nvPr>
            <p:ph type="sldNum" sz="quarter" idx="12"/>
          </p:nvPr>
        </p:nvSpPr>
        <p:spPr/>
        <p:txBody>
          <a:bodyPr/>
          <a:lstStyle/>
          <a:p>
            <a:pPr>
              <a:defRPr/>
            </a:pPr>
            <a:fld id="{5A546C4E-C4F3-1349-A586-61313D08DE9A}" type="slidenum">
              <a:rPr lang="en-US" smtClean="0">
                <a:solidFill>
                  <a:srgbClr val="191919">
                    <a:lumMod val="75000"/>
                    <a:lumOff val="25000"/>
                  </a:srgbClr>
                </a:solidFill>
              </a:rPr>
              <a:pPr>
                <a:defRPr/>
              </a:pPr>
              <a:t>4</a:t>
            </a:fld>
            <a:endParaRPr lang="en-US" dirty="0">
              <a:solidFill>
                <a:srgbClr val="191919">
                  <a:lumMod val="75000"/>
                  <a:lumOff val="25000"/>
                </a:srgb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5843" y="1009077"/>
            <a:ext cx="1498435" cy="653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5842" y="2520055"/>
            <a:ext cx="1498435" cy="715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914277" y="1000816"/>
            <a:ext cx="5505450" cy="707886"/>
          </a:xfrm>
          <a:prstGeom prst="rect">
            <a:avLst/>
          </a:prstGeom>
          <a:noFill/>
        </p:spPr>
        <p:txBody>
          <a:bodyPr wrap="square" rtlCol="0">
            <a:spAutoFit/>
          </a:bodyPr>
          <a:lstStyle/>
          <a:p>
            <a:r>
              <a:rPr lang="en-US" sz="2000" dirty="0" err="1" smtClean="0">
                <a:solidFill>
                  <a:srgbClr val="191919"/>
                </a:solidFill>
                <a:latin typeface="Arial" charset="0"/>
                <a:ea typeface="ＭＳ Ｐゴシック" charset="0"/>
              </a:rPr>
              <a:t>Zynga</a:t>
            </a:r>
            <a:r>
              <a:rPr lang="en-US" sz="2000" dirty="0" smtClean="0">
                <a:solidFill>
                  <a:srgbClr val="191919"/>
                </a:solidFill>
                <a:latin typeface="Arial" charset="0"/>
                <a:ea typeface="ＭＳ Ｐゴシック" charset="0"/>
              </a:rPr>
              <a:t> CTO talks up Z Cloud 2.0, shift away from Amazon</a:t>
            </a:r>
            <a:endParaRPr lang="en-US" sz="2000" dirty="0">
              <a:solidFill>
                <a:srgbClr val="191919"/>
              </a:solidFill>
              <a:latin typeface="Arial" charset="0"/>
              <a:ea typeface="ＭＳ Ｐゴシック" charset="0"/>
            </a:endParaRPr>
          </a:p>
        </p:txBody>
      </p:sp>
      <p:sp>
        <p:nvSpPr>
          <p:cNvPr id="5" name="TextBox 4"/>
          <p:cNvSpPr txBox="1"/>
          <p:nvPr/>
        </p:nvSpPr>
        <p:spPr>
          <a:xfrm>
            <a:off x="320592" y="1662731"/>
            <a:ext cx="8194758" cy="646331"/>
          </a:xfrm>
          <a:prstGeom prst="rect">
            <a:avLst/>
          </a:prstGeom>
          <a:noFill/>
        </p:spPr>
        <p:txBody>
          <a:bodyPr wrap="square" rtlCol="0">
            <a:spAutoFit/>
          </a:bodyPr>
          <a:lstStyle/>
          <a:p>
            <a:r>
              <a:rPr lang="en-US" sz="1200" dirty="0" smtClean="0">
                <a:solidFill>
                  <a:srgbClr val="191919"/>
                </a:solidFill>
                <a:latin typeface="Arial" charset="0"/>
                <a:ea typeface="ＭＳ Ｐゴシック" charset="0"/>
              </a:rPr>
              <a:t>“</a:t>
            </a:r>
            <a:r>
              <a:rPr lang="en-US" sz="1200" dirty="0">
                <a:solidFill>
                  <a:srgbClr val="191919"/>
                </a:solidFill>
                <a:latin typeface="Arial" charset="0"/>
                <a:ea typeface="ＭＳ Ｐゴシック" charset="0"/>
              </a:rPr>
              <a:t>In early 2011, 80 percent of our </a:t>
            </a:r>
            <a:r>
              <a:rPr lang="en-US" sz="1200" dirty="0" smtClean="0">
                <a:solidFill>
                  <a:srgbClr val="191919"/>
                </a:solidFill>
                <a:latin typeface="Arial" charset="0"/>
                <a:ea typeface="ＭＳ Ｐゴシック" charset="0"/>
              </a:rPr>
              <a:t>[daily </a:t>
            </a:r>
            <a:r>
              <a:rPr lang="en-US" sz="1200" dirty="0">
                <a:solidFill>
                  <a:srgbClr val="191919"/>
                </a:solidFill>
                <a:latin typeface="Arial" charset="0"/>
                <a:ea typeface="ＭＳ Ｐゴシック" charset="0"/>
              </a:rPr>
              <a:t>average users] were on Amazon, 20 percent on Z Cloud. By the end of the year that number flipped,” said </a:t>
            </a:r>
            <a:r>
              <a:rPr lang="en-US" sz="1200" dirty="0" err="1">
                <a:solidFill>
                  <a:srgbClr val="191919"/>
                </a:solidFill>
                <a:latin typeface="Arial" charset="0"/>
                <a:ea typeface="ＭＳ Ｐゴシック" charset="0"/>
              </a:rPr>
              <a:t>Zynga’s</a:t>
            </a:r>
            <a:r>
              <a:rPr lang="en-US" sz="1200" dirty="0">
                <a:solidFill>
                  <a:srgbClr val="191919"/>
                </a:solidFill>
                <a:latin typeface="Arial" charset="0"/>
                <a:ea typeface="ＭＳ Ｐゴシック" charset="0"/>
              </a:rPr>
              <a:t> CTO of infrastructure engineering Allan </a:t>
            </a:r>
            <a:r>
              <a:rPr lang="en-US" sz="1200" dirty="0" err="1" smtClean="0">
                <a:solidFill>
                  <a:srgbClr val="191919"/>
                </a:solidFill>
                <a:latin typeface="Arial" charset="0"/>
                <a:ea typeface="ＭＳ Ｐゴシック" charset="0"/>
              </a:rPr>
              <a:t>Leinwand</a:t>
            </a:r>
            <a:r>
              <a:rPr lang="en-US" sz="1200" dirty="0">
                <a:solidFill>
                  <a:srgbClr val="191919"/>
                </a:solidFill>
                <a:latin typeface="Arial" charset="0"/>
                <a:ea typeface="ＭＳ Ｐゴシック" charset="0"/>
              </a:rPr>
              <a:t>… eventually, </a:t>
            </a:r>
            <a:r>
              <a:rPr lang="en-US" sz="1200" dirty="0" err="1">
                <a:solidFill>
                  <a:srgbClr val="191919"/>
                </a:solidFill>
                <a:latin typeface="Arial" charset="0"/>
                <a:ea typeface="ＭＳ Ｐゴシック" charset="0"/>
              </a:rPr>
              <a:t>Zynga</a:t>
            </a:r>
            <a:r>
              <a:rPr lang="en-US" sz="1200" dirty="0">
                <a:solidFill>
                  <a:srgbClr val="191919"/>
                </a:solidFill>
                <a:latin typeface="Arial" charset="0"/>
                <a:ea typeface="ＭＳ Ｐゴシック" charset="0"/>
              </a:rPr>
              <a:t> "realized we could actually do it on our own and we could scale it in a way that worked better for our business." </a:t>
            </a:r>
          </a:p>
        </p:txBody>
      </p:sp>
      <p:sp>
        <p:nvSpPr>
          <p:cNvPr id="6" name="TextBox 5"/>
          <p:cNvSpPr txBox="1"/>
          <p:nvPr/>
        </p:nvSpPr>
        <p:spPr>
          <a:xfrm>
            <a:off x="1914277" y="2520055"/>
            <a:ext cx="4798250" cy="707886"/>
          </a:xfrm>
          <a:prstGeom prst="rect">
            <a:avLst/>
          </a:prstGeom>
          <a:noFill/>
        </p:spPr>
        <p:txBody>
          <a:bodyPr wrap="square" rtlCol="0">
            <a:spAutoFit/>
          </a:bodyPr>
          <a:lstStyle/>
          <a:p>
            <a:r>
              <a:rPr lang="en-US" sz="2000" dirty="0">
                <a:solidFill>
                  <a:srgbClr val="191919"/>
                </a:solidFill>
                <a:latin typeface="Arial" charset="0"/>
                <a:ea typeface="ＭＳ Ｐゴシック" charset="0"/>
              </a:rPr>
              <a:t>Announcing the Netflix Open Connect Network</a:t>
            </a:r>
          </a:p>
        </p:txBody>
      </p:sp>
      <p:sp>
        <p:nvSpPr>
          <p:cNvPr id="7" name="TextBox 6"/>
          <p:cNvSpPr txBox="1"/>
          <p:nvPr/>
        </p:nvSpPr>
        <p:spPr>
          <a:xfrm>
            <a:off x="320592" y="3235635"/>
            <a:ext cx="8194758" cy="1569660"/>
          </a:xfrm>
          <a:prstGeom prst="rect">
            <a:avLst/>
          </a:prstGeom>
          <a:noFill/>
        </p:spPr>
        <p:txBody>
          <a:bodyPr wrap="square" rtlCol="0">
            <a:spAutoFit/>
          </a:bodyPr>
          <a:lstStyle/>
          <a:p>
            <a:r>
              <a:rPr lang="en-US" sz="1200" dirty="0">
                <a:solidFill>
                  <a:srgbClr val="191919"/>
                </a:solidFill>
                <a:latin typeface="Arial" charset="0"/>
                <a:ea typeface="ＭＳ Ｐゴシック" charset="0"/>
              </a:rPr>
              <a:t>Around the world, people are enjoying nearly a billion hours per month of movies and TV shows from Netflix.  We’ve been delivering these petabytes of data exclusively through commercial content delivery networks.   </a:t>
            </a:r>
          </a:p>
          <a:p>
            <a:endParaRPr lang="en-US" sz="1200" dirty="0">
              <a:solidFill>
                <a:srgbClr val="191919"/>
              </a:solidFill>
              <a:latin typeface="Arial" charset="0"/>
              <a:ea typeface="ＭＳ Ｐゴシック" charset="0"/>
            </a:endParaRPr>
          </a:p>
          <a:p>
            <a:r>
              <a:rPr lang="en-US" sz="1200" dirty="0">
                <a:solidFill>
                  <a:srgbClr val="191919"/>
                </a:solidFill>
                <a:latin typeface="Arial" charset="0"/>
                <a:ea typeface="ＭＳ Ｐゴシック" charset="0"/>
              </a:rPr>
              <a:t>Now, in addition to these general-purpose commercial CDNs, we are enabling ISPs to get Netflix video data from Open Connect, a single-purpose Netflix content delivery network we’ve established.  The world’s other major Internet video provider, YouTube, has long had its own content delivery network. Given our size and growth, it now makes economic sense for Netflix to have one as well.  We’ll continue to work with our commercial CDN partners for the next few years, but eventually most of our data will be served by Open Connect.</a:t>
            </a:r>
          </a:p>
        </p:txBody>
      </p:sp>
    </p:spTree>
    <p:extLst>
      <p:ext uri="{BB962C8B-B14F-4D97-AF65-F5344CB8AC3E}">
        <p14:creationId xmlns:p14="http://schemas.microsoft.com/office/powerpoint/2010/main" xmlns="" val="2685589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trends</a:t>
            </a:r>
            <a:endParaRPr lang="en-US" dirty="0"/>
          </a:p>
        </p:txBody>
      </p:sp>
      <p:sp>
        <p:nvSpPr>
          <p:cNvPr id="4" name="Content Placeholder 3"/>
          <p:cNvSpPr>
            <a:spLocks noGrp="1"/>
          </p:cNvSpPr>
          <p:nvPr>
            <p:ph idx="1"/>
          </p:nvPr>
        </p:nvSpPr>
        <p:spPr/>
        <p:txBody>
          <a:bodyPr/>
          <a:lstStyle/>
          <a:p>
            <a:r>
              <a:rPr lang="en-US" dirty="0" smtClean="0"/>
              <a:t>Continued reduction in HDD pricing</a:t>
            </a:r>
          </a:p>
          <a:p>
            <a:r>
              <a:rPr lang="en-US" dirty="0" smtClean="0"/>
              <a:t>Improvement in networking and internet connectivity</a:t>
            </a:r>
          </a:p>
          <a:p>
            <a:r>
              <a:rPr lang="en-US" dirty="0" smtClean="0"/>
              <a:t>Virtuous cycle of assets on demand and long tail content popularity</a:t>
            </a:r>
          </a:p>
          <a:p>
            <a:r>
              <a:rPr lang="en-US" dirty="0" smtClean="0"/>
              <a:t>Connected devices, multi screen solutions and increased consumption</a:t>
            </a:r>
          </a:p>
          <a:p>
            <a:r>
              <a:rPr lang="en-US" dirty="0" smtClean="0"/>
              <a:t>Everybody is going to the cloud…</a:t>
            </a:r>
            <a:endParaRPr lang="en-US" dirty="0"/>
          </a:p>
        </p:txBody>
      </p:sp>
      <p:sp>
        <p:nvSpPr>
          <p:cNvPr id="3" name="Slide Number Placeholder 2"/>
          <p:cNvSpPr>
            <a:spLocks noGrp="1"/>
          </p:cNvSpPr>
          <p:nvPr>
            <p:ph type="sldNum" sz="quarter" idx="12"/>
          </p:nvPr>
        </p:nvSpPr>
        <p:spPr/>
        <p:txBody>
          <a:bodyPr/>
          <a:lstStyle/>
          <a:p>
            <a:fld id="{05A47316-3C32-42BD-8991-A462C6179893}" type="slidenum">
              <a:rPr lang="en-US" smtClean="0"/>
              <a:pPr/>
              <a:t>5</a:t>
            </a:fld>
            <a:endParaRPr lang="en-US"/>
          </a:p>
        </p:txBody>
      </p:sp>
    </p:spTree>
    <p:extLst>
      <p:ext uri="{BB962C8B-B14F-4D97-AF65-F5344CB8AC3E}">
        <p14:creationId xmlns:p14="http://schemas.microsoft.com/office/powerpoint/2010/main" xmlns="" val="34145003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p:cNvSpPr>
            <a:spLocks noChangeAspect="1" noEditPoints="1" noChangeArrowheads="1"/>
          </p:cNvSpPr>
          <p:nvPr/>
        </p:nvSpPr>
        <p:spPr bwMode="auto">
          <a:xfrm>
            <a:off x="3148677" y="2965610"/>
            <a:ext cx="2493818" cy="12913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a:effectLst>
            <a:outerShdw blurRad="152400" dist="317500" dir="5400000" sx="90000" sy="-19000" rotWithShape="0">
              <a:prstClr val="black">
                <a:alpha val="15000"/>
              </a:prstClr>
            </a:outerShdw>
            <a:reflection blurRad="6350" stA="50000" endA="300" endPos="90000" dist="508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5500" y="3508302"/>
            <a:ext cx="2386870" cy="130693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1530112" y="3357349"/>
            <a:ext cx="2402890" cy="1504209"/>
          </a:xfrm>
          <a:prstGeom prst="rect">
            <a:avLst/>
          </a:prstGeom>
        </p:spPr>
      </p:pic>
      <p:sp>
        <p:nvSpPr>
          <p:cNvPr id="2" name="Title 1"/>
          <p:cNvSpPr>
            <a:spLocks noGrp="1"/>
          </p:cNvSpPr>
          <p:nvPr>
            <p:ph type="title"/>
          </p:nvPr>
        </p:nvSpPr>
        <p:spPr/>
        <p:txBody>
          <a:bodyPr/>
          <a:lstStyle/>
          <a:p>
            <a:r>
              <a:rPr lang="en-US" dirty="0" smtClean="0"/>
              <a:t>How do you implement?</a:t>
            </a:r>
            <a:endParaRPr lang="en-US" dirty="0"/>
          </a:p>
        </p:txBody>
      </p:sp>
      <p:sp>
        <p:nvSpPr>
          <p:cNvPr id="4" name="Slide Number Placeholder 3"/>
          <p:cNvSpPr>
            <a:spLocks noGrp="1"/>
          </p:cNvSpPr>
          <p:nvPr>
            <p:ph type="sldNum" sz="quarter" idx="12"/>
          </p:nvPr>
        </p:nvSpPr>
        <p:spPr/>
        <p:txBody>
          <a:bodyPr/>
          <a:lstStyle/>
          <a:p>
            <a:fld id="{BF689D5C-9F2F-4AA8-80D1-73F3BE5CA2DE}" type="slidenum">
              <a:rPr lang="en-US" smtClean="0"/>
              <a:pPr/>
              <a:t>6</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25563" y="1632937"/>
            <a:ext cx="1905000" cy="13394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11638" y="1632938"/>
            <a:ext cx="1295400" cy="1295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72007" y="1632939"/>
            <a:ext cx="1116211" cy="133945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845064" y="1621452"/>
            <a:ext cx="1252537" cy="1428749"/>
          </a:xfrm>
          <a:prstGeom prst="rect">
            <a:avLst/>
          </a:prstGeom>
        </p:spPr>
      </p:pic>
      <p:sp>
        <p:nvSpPr>
          <p:cNvPr id="9" name="TextBox 8"/>
          <p:cNvSpPr txBox="1"/>
          <p:nvPr/>
        </p:nvSpPr>
        <p:spPr>
          <a:xfrm>
            <a:off x="2250909" y="1992099"/>
            <a:ext cx="1050854" cy="646331"/>
          </a:xfrm>
          <a:prstGeom prst="rect">
            <a:avLst/>
          </a:prstGeom>
          <a:noFill/>
        </p:spPr>
        <p:txBody>
          <a:bodyPr wrap="square" rtlCol="0">
            <a:spAutoFit/>
          </a:bodyPr>
          <a:lstStyle/>
          <a:p>
            <a:r>
              <a:rPr lang="en-US" sz="3600" dirty="0" smtClean="0"/>
              <a:t>VS</a:t>
            </a:r>
            <a:endParaRPr lang="en-US" sz="3600" dirty="0"/>
          </a:p>
        </p:txBody>
      </p:sp>
      <p:sp>
        <p:nvSpPr>
          <p:cNvPr id="10" name="TextBox 9"/>
          <p:cNvSpPr txBox="1"/>
          <p:nvPr/>
        </p:nvSpPr>
        <p:spPr>
          <a:xfrm>
            <a:off x="5241759" y="2014125"/>
            <a:ext cx="1050854" cy="646331"/>
          </a:xfrm>
          <a:prstGeom prst="rect">
            <a:avLst/>
          </a:prstGeom>
          <a:noFill/>
        </p:spPr>
        <p:txBody>
          <a:bodyPr wrap="square" rtlCol="0">
            <a:spAutoFit/>
          </a:bodyPr>
          <a:lstStyle/>
          <a:p>
            <a:r>
              <a:rPr lang="en-US" sz="3600" dirty="0" smtClean="0"/>
              <a:t>VS</a:t>
            </a:r>
            <a:endParaRPr lang="en-US" sz="3600" dirty="0"/>
          </a:p>
        </p:txBody>
      </p:sp>
      <p:sp>
        <p:nvSpPr>
          <p:cNvPr id="11" name="TextBox 10"/>
          <p:cNvSpPr txBox="1"/>
          <p:nvPr/>
        </p:nvSpPr>
        <p:spPr>
          <a:xfrm>
            <a:off x="1108384" y="1074377"/>
            <a:ext cx="984565" cy="523220"/>
          </a:xfrm>
          <a:prstGeom prst="rect">
            <a:avLst/>
          </a:prstGeom>
          <a:noFill/>
        </p:spPr>
        <p:txBody>
          <a:bodyPr wrap="none" rtlCol="0">
            <a:spAutoFit/>
          </a:bodyPr>
          <a:lstStyle/>
          <a:p>
            <a:r>
              <a:rPr lang="en-US" sz="2800" dirty="0" smtClean="0"/>
              <a:t>Build</a:t>
            </a:r>
            <a:endParaRPr lang="en-US" sz="2800" dirty="0"/>
          </a:p>
        </p:txBody>
      </p:sp>
      <p:sp>
        <p:nvSpPr>
          <p:cNvPr id="12" name="TextBox 11"/>
          <p:cNvSpPr txBox="1"/>
          <p:nvPr/>
        </p:nvSpPr>
        <p:spPr>
          <a:xfrm>
            <a:off x="3756338" y="1068886"/>
            <a:ext cx="803425" cy="523220"/>
          </a:xfrm>
          <a:prstGeom prst="rect">
            <a:avLst/>
          </a:prstGeom>
          <a:noFill/>
        </p:spPr>
        <p:txBody>
          <a:bodyPr wrap="none" rtlCol="0">
            <a:spAutoFit/>
          </a:bodyPr>
          <a:lstStyle/>
          <a:p>
            <a:r>
              <a:rPr lang="en-US" sz="2800" dirty="0" smtClean="0"/>
              <a:t>Buy</a:t>
            </a:r>
            <a:endParaRPr lang="en-US" sz="2800" dirty="0"/>
          </a:p>
        </p:txBody>
      </p:sp>
      <p:sp>
        <p:nvSpPr>
          <p:cNvPr id="13" name="TextBox 12"/>
          <p:cNvSpPr txBox="1"/>
          <p:nvPr/>
        </p:nvSpPr>
        <p:spPr>
          <a:xfrm>
            <a:off x="6404286" y="1063395"/>
            <a:ext cx="944489" cy="523220"/>
          </a:xfrm>
          <a:prstGeom prst="rect">
            <a:avLst/>
          </a:prstGeom>
          <a:noFill/>
        </p:spPr>
        <p:txBody>
          <a:bodyPr wrap="none" rtlCol="0">
            <a:spAutoFit/>
          </a:bodyPr>
          <a:lstStyle/>
          <a:p>
            <a:r>
              <a:rPr lang="en-US" sz="2800" dirty="0" smtClean="0"/>
              <a:t>Rent</a:t>
            </a:r>
            <a:endParaRPr lang="en-US" sz="2800" dirty="0"/>
          </a:p>
        </p:txBody>
      </p:sp>
      <p:sp>
        <p:nvSpPr>
          <p:cNvPr id="14" name="TextBox 13"/>
          <p:cNvSpPr txBox="1"/>
          <p:nvPr/>
        </p:nvSpPr>
        <p:spPr>
          <a:xfrm>
            <a:off x="2061462" y="3761164"/>
            <a:ext cx="1164101" cy="523220"/>
          </a:xfrm>
          <a:prstGeom prst="rect">
            <a:avLst/>
          </a:prstGeom>
          <a:noFill/>
        </p:spPr>
        <p:txBody>
          <a:bodyPr wrap="none" rtlCol="0">
            <a:spAutoFit/>
          </a:bodyPr>
          <a:lstStyle/>
          <a:p>
            <a:r>
              <a:rPr lang="en-US" sz="2800" dirty="0" smtClean="0">
                <a:solidFill>
                  <a:schemeClr val="bg1"/>
                </a:solidFill>
              </a:rPr>
              <a:t>Public</a:t>
            </a:r>
            <a:endParaRPr lang="en-US" sz="2800" dirty="0">
              <a:solidFill>
                <a:schemeClr val="bg1"/>
              </a:solidFill>
            </a:endParaRPr>
          </a:p>
        </p:txBody>
      </p:sp>
      <p:sp>
        <p:nvSpPr>
          <p:cNvPr id="15" name="TextBox 14"/>
          <p:cNvSpPr txBox="1"/>
          <p:nvPr/>
        </p:nvSpPr>
        <p:spPr>
          <a:xfrm>
            <a:off x="5562639" y="3771215"/>
            <a:ext cx="1303562" cy="523220"/>
          </a:xfrm>
          <a:prstGeom prst="rect">
            <a:avLst/>
          </a:prstGeom>
          <a:noFill/>
        </p:spPr>
        <p:txBody>
          <a:bodyPr wrap="none" rtlCol="0">
            <a:spAutoFit/>
          </a:bodyPr>
          <a:lstStyle/>
          <a:p>
            <a:r>
              <a:rPr lang="en-US" sz="2800" dirty="0" smtClean="0">
                <a:solidFill>
                  <a:schemeClr val="bg1"/>
                </a:solidFill>
              </a:rPr>
              <a:t>Private</a:t>
            </a:r>
            <a:endParaRPr lang="en-US" sz="2800" dirty="0">
              <a:solidFill>
                <a:schemeClr val="bg1"/>
              </a:solidFill>
            </a:endParaRPr>
          </a:p>
        </p:txBody>
      </p:sp>
      <p:sp>
        <p:nvSpPr>
          <p:cNvPr id="16" name="TextBox 15"/>
          <p:cNvSpPr txBox="1"/>
          <p:nvPr/>
        </p:nvSpPr>
        <p:spPr>
          <a:xfrm>
            <a:off x="3783078" y="3376069"/>
            <a:ext cx="1225015" cy="523220"/>
          </a:xfrm>
          <a:prstGeom prst="rect">
            <a:avLst/>
          </a:prstGeom>
          <a:noFill/>
        </p:spPr>
        <p:txBody>
          <a:bodyPr wrap="none" rtlCol="0">
            <a:spAutoFit/>
          </a:bodyPr>
          <a:lstStyle/>
          <a:p>
            <a:r>
              <a:rPr lang="en-US" sz="2800" dirty="0" smtClean="0">
                <a:solidFill>
                  <a:schemeClr val="bg1"/>
                </a:solidFill>
              </a:rPr>
              <a:t>Hybrid</a:t>
            </a:r>
            <a:endParaRPr lang="en-US" sz="2800" dirty="0">
              <a:solidFill>
                <a:schemeClr val="bg1"/>
              </a:solidFill>
            </a:endParaRPr>
          </a:p>
        </p:txBody>
      </p:sp>
      <p:pic>
        <p:nvPicPr>
          <p:cNvPr id="21" name="Picture 2" descr="C:\Users\mking\AppData\Local\Microsoft\Windows\Temporary Internet Files\Content.IE5\YF80YNTO\MC900431590[1].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958202" y="3432156"/>
            <a:ext cx="658016" cy="6580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82491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vs. Consumer Clouds</a:t>
            </a:r>
            <a:endParaRPr lang="en-US" dirty="0"/>
          </a:p>
        </p:txBody>
      </p:sp>
      <p:sp>
        <p:nvSpPr>
          <p:cNvPr id="3" name="Content Placeholder 2"/>
          <p:cNvSpPr>
            <a:spLocks noGrp="1"/>
          </p:cNvSpPr>
          <p:nvPr>
            <p:ph idx="13"/>
          </p:nvPr>
        </p:nvSpPr>
        <p:spPr/>
        <p:txBody>
          <a:bodyPr>
            <a:normAutofit/>
          </a:bodyPr>
          <a:lstStyle/>
          <a:p>
            <a:r>
              <a:rPr lang="en-US" dirty="0"/>
              <a:t>Similarities</a:t>
            </a:r>
          </a:p>
          <a:p>
            <a:pPr lvl="1"/>
            <a:r>
              <a:rPr lang="en-US" dirty="0"/>
              <a:t>Capacity</a:t>
            </a:r>
          </a:p>
          <a:p>
            <a:pPr lvl="1"/>
            <a:r>
              <a:rPr lang="en-US" dirty="0" smtClean="0"/>
              <a:t>Scale</a:t>
            </a:r>
            <a:endParaRPr lang="en-US" dirty="0"/>
          </a:p>
          <a:p>
            <a:pPr lvl="1"/>
            <a:r>
              <a:rPr lang="en-US" dirty="0"/>
              <a:t>Performance</a:t>
            </a:r>
          </a:p>
          <a:p>
            <a:pPr lvl="1"/>
            <a:r>
              <a:rPr lang="en-US" dirty="0"/>
              <a:t>Access </a:t>
            </a:r>
            <a:r>
              <a:rPr lang="en-US" dirty="0" smtClean="0"/>
              <a:t>options </a:t>
            </a:r>
          </a:p>
        </p:txBody>
      </p:sp>
      <p:sp>
        <p:nvSpPr>
          <p:cNvPr id="6" name="Content Placeholder 5"/>
          <p:cNvSpPr>
            <a:spLocks noGrp="1"/>
          </p:cNvSpPr>
          <p:nvPr>
            <p:ph idx="14"/>
          </p:nvPr>
        </p:nvSpPr>
        <p:spPr>
          <a:xfrm>
            <a:off x="5673370" y="1208486"/>
            <a:ext cx="4040188" cy="3396853"/>
          </a:xfrm>
        </p:spPr>
        <p:txBody>
          <a:bodyPr/>
          <a:lstStyle/>
          <a:p>
            <a:r>
              <a:rPr lang="en-US" dirty="0"/>
              <a:t>Differences</a:t>
            </a:r>
          </a:p>
          <a:p>
            <a:pPr lvl="1"/>
            <a:r>
              <a:rPr lang="en-US" dirty="0"/>
              <a:t>Access patterns</a:t>
            </a:r>
          </a:p>
          <a:p>
            <a:pPr lvl="1"/>
            <a:r>
              <a:rPr lang="en-US" dirty="0"/>
              <a:t>Concurrency</a:t>
            </a:r>
          </a:p>
          <a:p>
            <a:pPr lvl="1"/>
            <a:r>
              <a:rPr lang="en-US" dirty="0" smtClean="0"/>
              <a:t>Multi-tenancy</a:t>
            </a:r>
            <a:endParaRPr lang="en-US" dirty="0"/>
          </a:p>
          <a:p>
            <a:pPr lvl="1"/>
            <a:r>
              <a:rPr lang="en-US" dirty="0" smtClean="0"/>
              <a:t>SLAs</a:t>
            </a:r>
          </a:p>
          <a:p>
            <a:pPr lvl="1"/>
            <a:r>
              <a:rPr lang="en-US" dirty="0" smtClean="0"/>
              <a:t>Legacy Protocols</a:t>
            </a:r>
          </a:p>
          <a:p>
            <a:pPr lvl="1"/>
            <a:r>
              <a:rPr lang="en-US" dirty="0"/>
              <a:t>Security</a:t>
            </a:r>
          </a:p>
          <a:p>
            <a:pPr lvl="1"/>
            <a:r>
              <a:rPr lang="en-US" dirty="0" smtClean="0"/>
              <a:t>Redundancy</a:t>
            </a:r>
            <a:endParaRPr lang="en-US" dirty="0"/>
          </a:p>
        </p:txBody>
      </p:sp>
      <p:sp>
        <p:nvSpPr>
          <p:cNvPr id="4" name="Slide Number Placeholder 3"/>
          <p:cNvSpPr>
            <a:spLocks noGrp="1"/>
          </p:cNvSpPr>
          <p:nvPr>
            <p:ph type="sldNum" sz="quarter" idx="17"/>
          </p:nvPr>
        </p:nvSpPr>
        <p:spPr/>
        <p:txBody>
          <a:bodyPr/>
          <a:lstStyle/>
          <a:p>
            <a:fld id="{BF689D5C-9F2F-4AA8-80D1-73F3BE5CA2DE}" type="slidenum">
              <a:rPr lang="en-US" smtClean="0"/>
              <a:pPr/>
              <a:t>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80531" y="2072009"/>
            <a:ext cx="3035774" cy="3035774"/>
          </a:xfrm>
          <a:prstGeom prst="rect">
            <a:avLst/>
          </a:prstGeom>
        </p:spPr>
      </p:pic>
    </p:spTree>
    <p:extLst>
      <p:ext uri="{BB962C8B-B14F-4D97-AF65-F5344CB8AC3E}">
        <p14:creationId xmlns:p14="http://schemas.microsoft.com/office/powerpoint/2010/main" xmlns="" val="19251946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will play out</a:t>
            </a:r>
            <a:endParaRPr lang="en-US" dirty="0"/>
          </a:p>
        </p:txBody>
      </p:sp>
      <p:sp>
        <p:nvSpPr>
          <p:cNvPr id="5" name="Content Placeholder 4"/>
          <p:cNvSpPr>
            <a:spLocks noGrp="1"/>
          </p:cNvSpPr>
          <p:nvPr>
            <p:ph idx="13"/>
          </p:nvPr>
        </p:nvSpPr>
        <p:spPr/>
        <p:txBody>
          <a:bodyPr>
            <a:normAutofit fontScale="92500" lnSpcReduction="20000"/>
          </a:bodyPr>
          <a:lstStyle/>
          <a:p>
            <a:pPr marL="0" indent="0">
              <a:buNone/>
            </a:pPr>
            <a:r>
              <a:rPr lang="en-US" sz="2600" b="1" dirty="0" smtClean="0"/>
              <a:t>Winners</a:t>
            </a:r>
          </a:p>
          <a:p>
            <a:r>
              <a:rPr lang="en-US" dirty="0" smtClean="0"/>
              <a:t>Service providers</a:t>
            </a:r>
          </a:p>
          <a:p>
            <a:r>
              <a:rPr lang="en-US" dirty="0" smtClean="0"/>
              <a:t>At scale infrastructure manufacturers</a:t>
            </a:r>
          </a:p>
          <a:p>
            <a:r>
              <a:rPr lang="en-US" dirty="0" smtClean="0"/>
              <a:t>Cloud technology</a:t>
            </a:r>
          </a:p>
          <a:p>
            <a:r>
              <a:rPr lang="en-US" dirty="0" smtClean="0"/>
              <a:t>Solution integrators</a:t>
            </a:r>
          </a:p>
          <a:p>
            <a:r>
              <a:rPr lang="en-US" dirty="0" smtClean="0"/>
              <a:t>Online distribution</a:t>
            </a:r>
          </a:p>
          <a:p>
            <a:r>
              <a:rPr lang="en-US" dirty="0" smtClean="0"/>
              <a:t>Outsourced content creators</a:t>
            </a:r>
          </a:p>
          <a:p>
            <a:r>
              <a:rPr lang="en-US" dirty="0" smtClean="0"/>
              <a:t>Big data </a:t>
            </a:r>
            <a:r>
              <a:rPr lang="en-US" dirty="0"/>
              <a:t>a</a:t>
            </a:r>
            <a:r>
              <a:rPr lang="en-US" dirty="0" smtClean="0"/>
              <a:t>nalytics</a:t>
            </a:r>
          </a:p>
          <a:p>
            <a:endParaRPr lang="en-US" dirty="0"/>
          </a:p>
        </p:txBody>
      </p:sp>
      <p:sp>
        <p:nvSpPr>
          <p:cNvPr id="6" name="Content Placeholder 5"/>
          <p:cNvSpPr>
            <a:spLocks noGrp="1"/>
          </p:cNvSpPr>
          <p:nvPr>
            <p:ph idx="14"/>
          </p:nvPr>
        </p:nvSpPr>
        <p:spPr>
          <a:xfrm>
            <a:off x="4649788" y="1208486"/>
            <a:ext cx="4040188" cy="3339659"/>
          </a:xfrm>
        </p:spPr>
        <p:txBody>
          <a:bodyPr>
            <a:normAutofit fontScale="92500" lnSpcReduction="10000"/>
          </a:bodyPr>
          <a:lstStyle/>
          <a:p>
            <a:pPr marL="0" indent="0">
              <a:buNone/>
            </a:pPr>
            <a:r>
              <a:rPr lang="en-US" sz="2600" b="1" dirty="0" smtClean="0"/>
              <a:t>Losers</a:t>
            </a:r>
          </a:p>
          <a:p>
            <a:r>
              <a:rPr lang="en-US" dirty="0" smtClean="0"/>
              <a:t>Legacy archiving solutions</a:t>
            </a:r>
          </a:p>
          <a:p>
            <a:r>
              <a:rPr lang="en-US" dirty="0" smtClean="0"/>
              <a:t>Legacy distribution technology and channels</a:t>
            </a:r>
          </a:p>
          <a:p>
            <a:r>
              <a:rPr lang="en-US" dirty="0"/>
              <a:t>Legacy audience measurement</a:t>
            </a:r>
          </a:p>
          <a:p>
            <a:r>
              <a:rPr lang="en-US" dirty="0" smtClean="0"/>
              <a:t>Local storage devices</a:t>
            </a:r>
          </a:p>
          <a:p>
            <a:r>
              <a:rPr lang="en-US" dirty="0" smtClean="0"/>
              <a:t>Regional content creators</a:t>
            </a:r>
          </a:p>
          <a:p>
            <a:r>
              <a:rPr lang="en-US" dirty="0" smtClean="0"/>
              <a:t>Big Media</a:t>
            </a:r>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7"/>
          </p:nvPr>
        </p:nvSpPr>
        <p:spPr/>
        <p:txBody>
          <a:bodyPr/>
          <a:lstStyle/>
          <a:p>
            <a:fld id="{05A47316-3C32-42BD-8991-A462C6179893}" type="slidenum">
              <a:rPr lang="en-US" smtClean="0"/>
              <a:pPr/>
              <a:t>8</a:t>
            </a:fld>
            <a:endParaRPr lang="en-US"/>
          </a:p>
        </p:txBody>
      </p:sp>
    </p:spTree>
    <p:extLst>
      <p:ext uri="{BB962C8B-B14F-4D97-AF65-F5344CB8AC3E}">
        <p14:creationId xmlns:p14="http://schemas.microsoft.com/office/powerpoint/2010/main" xmlns="" val="11912426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from </a:t>
            </a:r>
            <a:r>
              <a:rPr lang="en-US" dirty="0"/>
              <a:t>O</a:t>
            </a:r>
            <a:r>
              <a:rPr lang="en-US" dirty="0" smtClean="0"/>
              <a:t>ur Sponsor</a:t>
            </a:r>
            <a:endParaRPr lang="en-US" dirty="0"/>
          </a:p>
        </p:txBody>
      </p:sp>
      <p:sp>
        <p:nvSpPr>
          <p:cNvPr id="4" name="Slide Number Placeholder 3"/>
          <p:cNvSpPr>
            <a:spLocks noGrp="1"/>
          </p:cNvSpPr>
          <p:nvPr>
            <p:ph type="sldNum" sz="quarter" idx="12"/>
          </p:nvPr>
        </p:nvSpPr>
        <p:spPr/>
        <p:txBody>
          <a:bodyPr/>
          <a:lstStyle/>
          <a:p>
            <a:fld id="{0E9EFC9E-572C-4B91-8BD6-25F5D337CA96}" type="slidenum">
              <a:rPr lang="en-US" smtClean="0"/>
              <a:pPr/>
              <a:t>9</a:t>
            </a:fld>
            <a:endParaRPr lang="en-US"/>
          </a:p>
        </p:txBody>
      </p:sp>
      <p:grpSp>
        <p:nvGrpSpPr>
          <p:cNvPr id="3" name="Group 2"/>
          <p:cNvGrpSpPr/>
          <p:nvPr/>
        </p:nvGrpSpPr>
        <p:grpSpPr>
          <a:xfrm>
            <a:off x="407381" y="1436614"/>
            <a:ext cx="8329239" cy="2928707"/>
            <a:chOff x="371475" y="1436614"/>
            <a:chExt cx="8329239" cy="2928707"/>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9276"/>
            <a:stretch/>
          </p:blipFill>
          <p:spPr bwMode="auto">
            <a:xfrm>
              <a:off x="2351664" y="1436614"/>
              <a:ext cx="4368862" cy="29287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1475" y="2302880"/>
              <a:ext cx="1594899" cy="1196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05815" y="2302880"/>
              <a:ext cx="1594899" cy="1196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377019911"/>
      </p:ext>
    </p:extLst>
  </p:cSld>
  <p:clrMapOvr>
    <a:masterClrMapping/>
  </p:clrMapOvr>
  <p:transition>
    <p:fade/>
  </p:transition>
</p:sld>
</file>

<file path=ppt/theme/theme1.xml><?xml version="1.0" encoding="utf-8"?>
<a:theme xmlns:a="http://schemas.openxmlformats.org/drawingml/2006/main" name="DDN 2012 PPT Template">
  <a:themeElements>
    <a:clrScheme name="Custom 3">
      <a:dk1>
        <a:srgbClr val="191919"/>
      </a:dk1>
      <a:lt1>
        <a:srgbClr val="FFFFFF"/>
      </a:lt1>
      <a:dk2>
        <a:srgbClr val="A6211A"/>
      </a:dk2>
      <a:lt2>
        <a:srgbClr val="FFFFFF"/>
      </a:lt2>
      <a:accent1>
        <a:srgbClr val="333333"/>
      </a:accent1>
      <a:accent2>
        <a:srgbClr val="A7211A"/>
      </a:accent2>
      <a:accent3>
        <a:srgbClr val="7F7F7F"/>
      </a:accent3>
      <a:accent4>
        <a:srgbClr val="000080"/>
      </a:accent4>
      <a:accent5>
        <a:srgbClr val="008000"/>
      </a:accent5>
      <a:accent6>
        <a:srgbClr val="FF8000"/>
      </a:accent6>
      <a:hlink>
        <a:srgbClr val="D2D200"/>
      </a:hlink>
      <a:folHlink>
        <a:srgbClr val="D0B9F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062FC73C010F44BCE7FA419ECE3F4F" ma:contentTypeVersion="0" ma:contentTypeDescription="Create a new document." ma:contentTypeScope="" ma:versionID="e1cf1977cbb2b2f60fb89168dccee6e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8D5A00F-DC2F-412B-8F8C-71543D15A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8FC70BF-0393-46C3-94A6-6DD69D13BBBB}">
  <ds:schemaRefs>
    <ds:schemaRef ds:uri="http://schemas.microsoft.com/sharepoint/v3/contenttype/forms"/>
  </ds:schemaRefs>
</ds:datastoreItem>
</file>

<file path=customXml/itemProps3.xml><?xml version="1.0" encoding="utf-8"?>
<ds:datastoreItem xmlns:ds="http://schemas.openxmlformats.org/officeDocument/2006/customXml" ds:itemID="{D065C7B4-DC67-4E81-9080-A39F930FF651}">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DDN 2012 PPT Template</Template>
  <TotalTime>9383</TotalTime>
  <Words>523</Words>
  <Application>Microsoft Office PowerPoint</Application>
  <PresentationFormat>On-screen Show (16:9)</PresentationFormat>
  <Paragraphs>103</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DDN 2012 PPT Template</vt:lpstr>
      <vt:lpstr>Slide 1</vt:lpstr>
      <vt:lpstr>Industry Trends</vt:lpstr>
      <vt:lpstr>To cloud, or not to cloud?</vt:lpstr>
      <vt:lpstr>Notable Trend - Insourcing</vt:lpstr>
      <vt:lpstr>More trends</vt:lpstr>
      <vt:lpstr>How do you implement?</vt:lpstr>
      <vt:lpstr>Business vs. Consumer Clouds</vt:lpstr>
      <vt:lpstr>How it will play out</vt:lpstr>
      <vt:lpstr>A Word from Our Sponsor</vt:lpstr>
      <vt:lpstr>Why DDN?</vt:lpstr>
      <vt:lpstr>The Global Big Data Leader</vt:lpstr>
    </vt:vector>
  </TitlesOfParts>
  <Company>Microsoft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King</dc:creator>
  <cp:lastModifiedBy>Marty Lafferty</cp:lastModifiedBy>
  <cp:revision>65</cp:revision>
  <dcterms:created xsi:type="dcterms:W3CDTF">2012-09-13T16:51:41Z</dcterms:created>
  <dcterms:modified xsi:type="dcterms:W3CDTF">2013-04-05T18:53:43Z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0x0101007D062FC73C010F44BCE7FA419ECE3F4F</vt:lpwstr>
  </property>
</Properties>
</file>