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33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819EE-DCE7-43D9-B1F7-EF60679ED2F5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9155E-59B9-4ACB-A457-B8D7F360F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52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F915F-3C46-744C-A633-3F8C6E27BEE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62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76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8941"/>
            <a:ext cx="8229600" cy="2686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04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62905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62905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24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223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395"/>
            <a:ext cx="8229600" cy="29100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26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19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284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4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04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44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61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973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6794"/>
            <a:ext cx="4040188" cy="24097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6973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46794"/>
            <a:ext cx="4041775" cy="24097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5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4042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59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1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3577"/>
            <a:ext cx="3008313" cy="6867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3579"/>
            <a:ext cx="5111750" cy="36436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15116"/>
            <a:ext cx="3008313" cy="27721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47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2061"/>
            <a:ext cx="5486400" cy="2683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39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24437-784D-CF4A-8490-84BC179018E8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D9BC3-3831-A941-9C0D-33461C03A0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B13_Speaker_PPT_16_9_whtbckgrnd_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10" Type="http://schemas.openxmlformats.org/officeDocument/2006/relationships/image" Target="../media/image61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image" Target="../media/image35.png"/><Relationship Id="rId3" Type="http://schemas.openxmlformats.org/officeDocument/2006/relationships/image" Target="../media/image5.png"/><Relationship Id="rId21" Type="http://schemas.microsoft.com/office/2007/relationships/hdphoto" Target="../media/hdphoto2.wdp"/><Relationship Id="rId34" Type="http://schemas.openxmlformats.org/officeDocument/2006/relationships/image" Target="../media/image30.jpeg"/><Relationship Id="rId42" Type="http://schemas.openxmlformats.org/officeDocument/2006/relationships/image" Target="../media/image38.png"/><Relationship Id="rId47" Type="http://schemas.openxmlformats.org/officeDocument/2006/relationships/image" Target="../media/image42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microsoft.com/office/2007/relationships/hdphoto" Target="../media/hdphoto4.wdp"/><Relationship Id="rId33" Type="http://schemas.openxmlformats.org/officeDocument/2006/relationships/image" Target="../media/image29.jpeg"/><Relationship Id="rId38" Type="http://schemas.openxmlformats.org/officeDocument/2006/relationships/image" Target="../media/image34.jpeg"/><Relationship Id="rId46" Type="http://schemas.openxmlformats.org/officeDocument/2006/relationships/image" Target="../media/image41.jpe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29" Type="http://schemas.microsoft.com/office/2007/relationships/hdphoto" Target="../media/hdphoto6.wdp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24" Type="http://schemas.openxmlformats.org/officeDocument/2006/relationships/image" Target="../media/image24.png"/><Relationship Id="rId32" Type="http://schemas.openxmlformats.org/officeDocument/2006/relationships/image" Target="../media/image28.jpeg"/><Relationship Id="rId37" Type="http://schemas.openxmlformats.org/officeDocument/2006/relationships/image" Target="../media/image33.jpeg"/><Relationship Id="rId40" Type="http://schemas.openxmlformats.org/officeDocument/2006/relationships/image" Target="../media/image36.jpeg"/><Relationship Id="rId45" Type="http://schemas.openxmlformats.org/officeDocument/2006/relationships/image" Target="../media/image40.jpe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23" Type="http://schemas.microsoft.com/office/2007/relationships/hdphoto" Target="../media/hdphoto3.wdp"/><Relationship Id="rId28" Type="http://schemas.openxmlformats.org/officeDocument/2006/relationships/image" Target="../media/image26.png"/><Relationship Id="rId36" Type="http://schemas.openxmlformats.org/officeDocument/2006/relationships/image" Target="../media/image32.jpeg"/><Relationship Id="rId49" Type="http://schemas.openxmlformats.org/officeDocument/2006/relationships/image" Target="../media/image44.png"/><Relationship Id="rId10" Type="http://schemas.openxmlformats.org/officeDocument/2006/relationships/image" Target="../media/image13.png"/><Relationship Id="rId19" Type="http://schemas.microsoft.com/office/2007/relationships/hdphoto" Target="../media/hdphoto1.wdp"/><Relationship Id="rId31" Type="http://schemas.microsoft.com/office/2007/relationships/hdphoto" Target="../media/hdphoto7.wdp"/><Relationship Id="rId44" Type="http://schemas.openxmlformats.org/officeDocument/2006/relationships/image" Target="../media/image39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3.png"/><Relationship Id="rId27" Type="http://schemas.microsoft.com/office/2007/relationships/hdphoto" Target="../media/hdphoto5.wdp"/><Relationship Id="rId30" Type="http://schemas.openxmlformats.org/officeDocument/2006/relationships/image" Target="../media/image27.png"/><Relationship Id="rId35" Type="http://schemas.openxmlformats.org/officeDocument/2006/relationships/image" Target="../media/image31.jpeg"/><Relationship Id="rId43" Type="http://schemas.openxmlformats.org/officeDocument/2006/relationships/hyperlink" Target="http://www.google.com/imgres?imgurl=http://www.topnews.in/files/Walt-Disney-Company_0.png&amp;imgrefurl=http://www.topnews.in/walt-disney-company-india-holds-titles-select-utv-motion-pictures-2267833&amp;usg=__wVnlOyn_qrn7BtNZ9lwjTdw-gcg=&amp;h=393&amp;w=656&amp;sz=37&amp;hl=en&amp;start=0&amp;zoom=1&amp;tbnid=rI0kLWM9Sf6jYM:&amp;tbnh=124&amp;tbnw=207&amp;prev=/images?q=walt+disney+studios&amp;hl=en&amp;sa=X&amp;rls=com.microsoft:en-us:IE-SearchBox&amp;biw=1411&amp;bih=750&amp;tbs=isch:1&amp;prmd=ivnsum&amp;itbs=1&amp;iact=hc&amp;vpx=901&amp;vpy=202&amp;dur=1265&amp;hovh=174&amp;hovw=290&amp;tx=162&amp;ty=91&amp;ei=lfksTdHJA420sAPn7Oz8BQ&amp;oei=lfksTdHJA420sAPn7Oz8BQ&amp;esq=1&amp;page=1&amp;ndsp=18&amp;ved=1t:429,r:4,s:0" TargetMode="External"/><Relationship Id="rId48" Type="http://schemas.openxmlformats.org/officeDocument/2006/relationships/image" Target="../media/image43.jpeg"/><Relationship Id="rId8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6.png"/><Relationship Id="rId3" Type="http://schemas.microsoft.com/office/2007/relationships/hdphoto" Target="../media/hdphoto8.wdp"/><Relationship Id="rId7" Type="http://schemas.openxmlformats.org/officeDocument/2006/relationships/image" Target="../media/image46.png"/><Relationship Id="rId12" Type="http://schemas.openxmlformats.org/officeDocument/2006/relationships/image" Target="../media/image55.png"/><Relationship Id="rId2" Type="http://schemas.openxmlformats.org/officeDocument/2006/relationships/image" Target="../media/image52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0.pn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150" y="3356262"/>
            <a:ext cx="1514478" cy="1514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latin typeface="Graphik Font Graphik 2"/>
              </a:rPr>
              <a:t>Content Delivery from the Cloud</a:t>
            </a:r>
            <a:br>
              <a:rPr lang="en-US" i="1" dirty="0">
                <a:latin typeface="Graphik Font Graphik 2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2509404"/>
            <a:ext cx="6400800" cy="13144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Chris Rittler</a:t>
            </a:r>
          </a:p>
          <a:p>
            <a:r>
              <a:rPr lang="en-US" dirty="0" smtClean="0"/>
              <a:t>Deluxe Digital Distribution</a:t>
            </a:r>
          </a:p>
          <a:p>
            <a:r>
              <a:rPr lang="en-US" sz="2200" dirty="0" smtClean="0"/>
              <a:t>April 8, 2013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1598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ath2 1"/>
          <p:cNvSpPr/>
          <p:nvPr/>
        </p:nvSpPr>
        <p:spPr>
          <a:xfrm>
            <a:off x="2903221" y="1945958"/>
            <a:ext cx="11430" cy="1208723"/>
          </a:xfrm>
          <a:prstGeom prst="rect">
            <a:avLst/>
          </a:prstGeom>
          <a:solidFill>
            <a:srgbClr val="FFAA00"/>
          </a:solidFill>
          <a:ln w="9525">
            <a:solidFill>
              <a:srgbClr val="FFFFFF"/>
            </a:solidFill>
          </a:ln>
          <a:effectLst/>
        </p:spPr>
      </p:sp>
      <p:pic>
        <p:nvPicPr>
          <p:cNvPr id="259" name="picture-1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91740" y="1"/>
            <a:ext cx="2217420" cy="1105853"/>
          </a:xfrm>
          <a:prstGeom prst="rect">
            <a:avLst/>
          </a:prstGeom>
          <a:effectLst/>
        </p:spPr>
      </p:pic>
      <p:pic>
        <p:nvPicPr>
          <p:cNvPr id="260" name="DaveHussey_Toyota_PeoplePerson_HiRes+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06040" cy="1097280"/>
          </a:xfrm>
          <a:prstGeom prst="rect">
            <a:avLst/>
          </a:prstGeom>
          <a:effectLst/>
        </p:spPr>
      </p:pic>
      <p:pic>
        <p:nvPicPr>
          <p:cNvPr id="262" name="StefanSonnenfeld_Bridgestone_Carma_HiRe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972300" y="4071938"/>
            <a:ext cx="2171700" cy="1071563"/>
          </a:xfrm>
          <a:prstGeom prst="rect">
            <a:avLst/>
          </a:prstGeom>
          <a:effectLst/>
        </p:spPr>
      </p:pic>
      <p:pic>
        <p:nvPicPr>
          <p:cNvPr id="263" name="new-kia-soul-hamster-commercia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43151" y="4080510"/>
            <a:ext cx="2663190" cy="1062990"/>
          </a:xfrm>
          <a:prstGeom prst="rect">
            <a:avLst/>
          </a:prstGeom>
          <a:effectLst/>
        </p:spPr>
      </p:pic>
      <p:pic>
        <p:nvPicPr>
          <p:cNvPr id="264" name="Halo_DeliverHope_HiRe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91" b="-1508"/>
          <a:stretch>
            <a:fillRect/>
          </a:stretch>
        </p:blipFill>
        <p:spPr>
          <a:xfrm>
            <a:off x="1" y="4080511"/>
            <a:ext cx="2343150" cy="1088708"/>
          </a:xfrm>
          <a:prstGeom prst="rect">
            <a:avLst/>
          </a:prstGeom>
          <a:effectLst/>
        </p:spPr>
      </p:pic>
      <p:pic>
        <p:nvPicPr>
          <p:cNvPr id="265" name="StefanSonnenfeld_VW_TheForce_HandonHeadbySandwich_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57951" y="0"/>
            <a:ext cx="2686050" cy="1114425"/>
          </a:xfrm>
          <a:prstGeom prst="rect">
            <a:avLst/>
          </a:prstGeom>
          <a:effectLst/>
        </p:spPr>
      </p:pic>
      <p:pic>
        <p:nvPicPr>
          <p:cNvPr id="266" name="CocaCola_Border_HiRes+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826"/>
          <a:stretch>
            <a:fillRect/>
          </a:stretch>
        </p:blipFill>
        <p:spPr>
          <a:xfrm>
            <a:off x="4972050" y="4089083"/>
            <a:ext cx="2011680" cy="1062990"/>
          </a:xfrm>
          <a:prstGeom prst="rect">
            <a:avLst/>
          </a:prstGeom>
          <a:effectLst/>
        </p:spPr>
      </p:pic>
      <p:pic>
        <p:nvPicPr>
          <p:cNvPr id="267" name="Avatar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872" r="-2508"/>
          <a:stretch>
            <a:fillRect/>
          </a:stretch>
        </p:blipFill>
        <p:spPr>
          <a:xfrm>
            <a:off x="4229101" y="1"/>
            <a:ext cx="2480310" cy="1105853"/>
          </a:xfrm>
          <a:prstGeom prst="rect">
            <a:avLst/>
          </a:prstGeom>
          <a:effectLst/>
        </p:spPr>
      </p:pic>
      <p:sp>
        <p:nvSpPr>
          <p:cNvPr id="268" name="Path2 4"/>
          <p:cNvSpPr/>
          <p:nvPr/>
        </p:nvSpPr>
        <p:spPr>
          <a:xfrm>
            <a:off x="-11429" y="4071938"/>
            <a:ext cx="9155430" cy="8573"/>
          </a:xfrm>
          <a:prstGeom prst="rect">
            <a:avLst/>
          </a:prstGeom>
          <a:solidFill>
            <a:srgbClr val="FFAA00"/>
          </a:solidFill>
          <a:ln w="57150">
            <a:solidFill>
              <a:srgbClr val="FFFFFF"/>
            </a:solidFill>
          </a:ln>
          <a:effectLst/>
        </p:spPr>
      </p:sp>
      <p:sp>
        <p:nvSpPr>
          <p:cNvPr id="269" name="Path2 3"/>
          <p:cNvSpPr/>
          <p:nvPr/>
        </p:nvSpPr>
        <p:spPr>
          <a:xfrm>
            <a:off x="-11429" y="1122998"/>
            <a:ext cx="9155430" cy="8573"/>
          </a:xfrm>
          <a:prstGeom prst="rect">
            <a:avLst/>
          </a:prstGeom>
          <a:solidFill>
            <a:srgbClr val="FFAA00"/>
          </a:solidFill>
          <a:ln w="57150">
            <a:solidFill>
              <a:srgbClr val="FFFFFF"/>
            </a:solidFill>
          </a:ln>
          <a:effectLst/>
        </p:spPr>
      </p:sp>
      <p:sp>
        <p:nvSpPr>
          <p:cNvPr id="270" name="Title 6"/>
          <p:cNvSpPr txBox="1"/>
          <p:nvPr/>
        </p:nvSpPr>
        <p:spPr>
          <a:xfrm>
            <a:off x="4137863" y="1362995"/>
            <a:ext cx="5006138" cy="2511457"/>
          </a:xfrm>
          <a:prstGeom prst="rect">
            <a:avLst/>
          </a:prstGeom>
          <a:effectLst/>
        </p:spPr>
        <p:txBody>
          <a:bodyPr wrap="square" lIns="109728" tIns="54864" rIns="109728" bIns="54864" rtlCol="0" anchor="ctr">
            <a:spAutoFit/>
          </a:bodyPr>
          <a:lstStyle/>
          <a:p>
            <a:pPr defTabSz="1097280"/>
            <a:r>
              <a:rPr lang="en-US" b="1" dirty="0" smtClean="0">
                <a:latin typeface="Calibri"/>
                <a:cs typeface="Calibri"/>
              </a:rPr>
              <a:t>Thank you!</a:t>
            </a:r>
          </a:p>
          <a:p>
            <a:pPr defTabSz="1097280"/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1097280"/>
            <a:r>
              <a:rPr lang="en-US" sz="1400" b="1" dirty="0" smtClean="0">
                <a:latin typeface="Calibri"/>
                <a:cs typeface="Calibri"/>
              </a:rPr>
              <a:t>Chris Rittler</a:t>
            </a:r>
          </a:p>
          <a:p>
            <a:pPr defTabSz="1097280"/>
            <a:r>
              <a:rPr lang="en-US" sz="1400" dirty="0" smtClean="0">
                <a:latin typeface="Calibri"/>
                <a:cs typeface="Calibri"/>
              </a:rPr>
              <a:t>Senior Vice President, Sales &amp; Business Development</a:t>
            </a:r>
          </a:p>
          <a:p>
            <a:pPr defTabSz="1097280"/>
            <a:r>
              <a:rPr lang="en-US" sz="1400" dirty="0" smtClean="0">
                <a:latin typeface="Calibri"/>
                <a:cs typeface="Calibri"/>
              </a:rPr>
              <a:t>chris.rittler@bydeluxe</a:t>
            </a:r>
            <a:r>
              <a:rPr lang="en-US" sz="1400" dirty="0">
                <a:latin typeface="Calibri"/>
                <a:cs typeface="Calibri"/>
              </a:rPr>
              <a:t>.</a:t>
            </a:r>
            <a:r>
              <a:rPr lang="en-US" sz="1400" dirty="0" smtClean="0">
                <a:latin typeface="Calibri"/>
                <a:cs typeface="Calibri"/>
              </a:rPr>
              <a:t>com</a:t>
            </a:r>
          </a:p>
          <a:p>
            <a:pPr defTabSz="1097280"/>
            <a:endParaRPr lang="en-US" sz="1400" b="1" dirty="0">
              <a:latin typeface="Calibri"/>
              <a:cs typeface="Calibri"/>
            </a:endParaRPr>
          </a:p>
          <a:p>
            <a:pPr defTabSz="1097280"/>
            <a:r>
              <a:rPr lang="en-US" sz="1600" b="1" dirty="0" smtClean="0">
                <a:latin typeface="+mj-lt"/>
              </a:rPr>
              <a:t>www.bydeluxe.com/d3</a:t>
            </a:r>
            <a:endParaRPr lang="en-US" sz="1600" b="1" dirty="0">
              <a:latin typeface="+mj-lt"/>
            </a:endParaRPr>
          </a:p>
          <a:p>
            <a:pPr defTabSz="1097280"/>
            <a:endParaRPr lang="en-US" sz="1600" dirty="0">
              <a:latin typeface="Graphik Font Graphik 2"/>
            </a:endParaRPr>
          </a:p>
          <a:p>
            <a:pPr defTabSz="1097280"/>
            <a:endParaRPr lang="en-US" sz="1600" dirty="0">
              <a:latin typeface="Graphik Font Graphik 2"/>
            </a:endParaRPr>
          </a:p>
          <a:p>
            <a:pPr defTabSz="1097280"/>
            <a:endParaRPr lang="en-US" sz="1600" dirty="0">
              <a:latin typeface="Graphik Font Graphik 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747" y="1817371"/>
            <a:ext cx="3240808" cy="11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7660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8023860" y="1137285"/>
            <a:ext cx="0" cy="2406015"/>
          </a:xfrm>
          <a:prstGeom prst="line">
            <a:avLst/>
          </a:prstGeom>
          <a:ln w="15875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1" descr="\\psf\Home\Graphic Tank\Internet Icons3 [Converted]-0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7254" y="647164"/>
            <a:ext cx="5356747" cy="38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72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Used To Be Easy 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330E1C5-85F3-2345-8FB1-A5357E224B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Picture 12" descr="\\psf\Home\Graphic Tank\What D3 Provides 4-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265" y="1575080"/>
            <a:ext cx="1622113" cy="85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\\psf\Home\Graphic Tank\What D3 Provides 4-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5582" y="2506109"/>
            <a:ext cx="1176827" cy="8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66351" y="1808299"/>
            <a:ext cx="770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HDTV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4024" y="2724715"/>
            <a:ext cx="7284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SDTV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16786" y="2038736"/>
            <a:ext cx="4312693" cy="685979"/>
            <a:chOff x="1116785" y="2718316"/>
            <a:chExt cx="4312693" cy="608767"/>
          </a:xfrm>
        </p:grpSpPr>
        <p:sp>
          <p:nvSpPr>
            <p:cNvPr id="10" name="Right Arrow 9"/>
            <p:cNvSpPr/>
            <p:nvPr/>
          </p:nvSpPr>
          <p:spPr>
            <a:xfrm>
              <a:off x="1116785" y="2718316"/>
              <a:ext cx="4312693" cy="601980"/>
            </a:xfrm>
            <a:prstGeom prst="rightArrow">
              <a:avLst/>
            </a:prstGeom>
            <a:gradFill flip="none" rotWithShape="1">
              <a:gsLst>
                <a:gs pos="0">
                  <a:srgbClr val="EC0000"/>
                </a:gs>
                <a:gs pos="100000">
                  <a:srgbClr val="EC0000">
                    <a:alpha val="0"/>
                  </a:srgbClr>
                </a:gs>
              </a:gsLst>
              <a:lin ang="10800000" scaled="1"/>
              <a:tileRect/>
            </a:gradFill>
            <a:ln w="15875">
              <a:gradFill flip="none" rotWithShape="1">
                <a:gsLst>
                  <a:gs pos="0">
                    <a:srgbClr val="C00000"/>
                  </a:gs>
                  <a:gs pos="100000">
                    <a:srgbClr val="EC0000">
                      <a:alpha val="0"/>
                    </a:srgbClr>
                  </a:gs>
                </a:gsLst>
                <a:lin ang="10800000" scaled="1"/>
                <a:tileRect/>
              </a:gradFill>
            </a:ln>
            <a:effectLst/>
            <a:scene3d>
              <a:camera prst="perspectiveLeft" fov="5700000">
                <a:rot lat="0" lon="2100000" rev="0"/>
              </a:camera>
              <a:lightRig rig="threePt" dir="t">
                <a:rot lat="0" lon="0" rev="3600000"/>
              </a:lightRig>
            </a:scene3d>
            <a:sp3d extrusionH="1206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93320" y="2834640"/>
              <a:ext cx="25998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Processing &amp; Distribution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7726" y="1992834"/>
            <a:ext cx="1682168" cy="803356"/>
            <a:chOff x="453549" y="2674960"/>
            <a:chExt cx="1682168" cy="696036"/>
          </a:xfrm>
        </p:grpSpPr>
        <p:pic>
          <p:nvPicPr>
            <p:cNvPr id="3" name="Picture 2" descr="\\psf\Home\Desktop\peopl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30" t="40058" r="68987" b="29240"/>
            <a:stretch/>
          </p:blipFill>
          <p:spPr bwMode="auto">
            <a:xfrm>
              <a:off x="453549" y="2674960"/>
              <a:ext cx="547498" cy="666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\\psf\Home\Desktop\peopl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331" t="70395" r="26169" b="-731"/>
            <a:stretch/>
          </p:blipFill>
          <p:spPr bwMode="auto">
            <a:xfrm>
              <a:off x="1016917" y="2712412"/>
              <a:ext cx="1118800" cy="65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493531" y="2855500"/>
            <a:ext cx="1626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few content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5982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5303520" y="994410"/>
            <a:ext cx="3497580" cy="2680335"/>
          </a:xfrm>
          <a:prstGeom prst="roundRect">
            <a:avLst>
              <a:gd name="adj" fmla="val 4682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 descr="\\psf\Home\Graphic Tank\What D3 Provides 4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078" y="1587251"/>
            <a:ext cx="1237303" cy="6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\\psf\Home\Graphic Tank\What D3 Provides 4-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5425" y="2644140"/>
            <a:ext cx="897651" cy="6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952500" y="1091565"/>
            <a:ext cx="4533900" cy="2680335"/>
          </a:xfrm>
          <a:prstGeom prst="rightArrow">
            <a:avLst>
              <a:gd name="adj1" fmla="val 77617"/>
              <a:gd name="adj2" fmla="val 26383"/>
            </a:avLst>
          </a:prstGeom>
          <a:gradFill flip="none" rotWithShape="1">
            <a:gsLst>
              <a:gs pos="0">
                <a:srgbClr val="EC0000"/>
              </a:gs>
              <a:gs pos="100000">
                <a:srgbClr val="EC0000">
                  <a:alpha val="0"/>
                </a:srgbClr>
              </a:gs>
            </a:gsLst>
            <a:lin ang="10800000" scaled="1"/>
            <a:tileRect/>
          </a:gradFill>
          <a:ln w="15875">
            <a:gradFill flip="none" rotWithShape="1">
              <a:gsLst>
                <a:gs pos="0">
                  <a:srgbClr val="C00000"/>
                </a:gs>
                <a:gs pos="100000">
                  <a:srgbClr val="EC0000">
                    <a:alpha val="0"/>
                  </a:srgbClr>
                </a:gs>
              </a:gsLst>
              <a:lin ang="10800000" scaled="1"/>
              <a:tileRect/>
            </a:gradFill>
          </a:ln>
          <a:effectLst/>
          <a:scene3d>
            <a:camera prst="perspectiveLeft" fov="5700000">
              <a:rot lat="0" lon="2100000" rev="0"/>
            </a:camera>
            <a:lightRig rig="threePt" dir="t">
              <a:rot lat="0" lon="0" rev="3600000"/>
            </a:lightRig>
          </a:scene3d>
          <a:sp3d extrusionH="1206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28" y="9911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World Today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30E1C5-85F3-2345-8FB1-A5357E224B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2642" y="1393121"/>
            <a:ext cx="495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Roku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130642" y="2416106"/>
            <a:ext cx="49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Xbox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0360" y="1713161"/>
            <a:ext cx="9816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Playstation</a:t>
            </a:r>
            <a:r>
              <a:rPr lang="en-US" sz="1200" dirty="0"/>
              <a:t>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93237" y="3404801"/>
            <a:ext cx="840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Ultraviolet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70087" y="2781866"/>
            <a:ext cx="682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Android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7202491" y="1038791"/>
            <a:ext cx="393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 smtClean="0"/>
              <a:t>iOS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2288899" y="1558856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94816" y="1490276"/>
            <a:ext cx="1106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Quality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Control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3393" y="2016056"/>
            <a:ext cx="130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Transcoding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3679" y="2444681"/>
            <a:ext cx="1152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Storage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8351" y="2061776"/>
            <a:ext cx="1814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Bandwidth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03865" y="2673281"/>
            <a:ext cx="1095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Workflow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72488" y="2349401"/>
            <a:ext cx="93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Eider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19776" y="3098066"/>
            <a:ext cx="59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TMS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4951" y="1361420"/>
            <a:ext cx="90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Routing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73504" y="1869579"/>
            <a:ext cx="1308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Encryption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3584" y="3030200"/>
            <a:ext cx="905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Aspera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15575" y="2223433"/>
            <a:ext cx="108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Transport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43480" y="1750040"/>
            <a:ext cx="1240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Packaging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75658" y="2806839"/>
            <a:ext cx="1743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License Survey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57912" y="3183553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CDN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08478" y="2509659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VPN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28403" y="256157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ADI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\\psf\Home\Desktop\Prores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247" y="4052990"/>
            <a:ext cx="839153" cy="2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psf\Home\Desktop\apple-quicktime-free-download-lates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005" y="4079154"/>
            <a:ext cx="574998" cy="41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psf\Home\Desktop\mpeg-2-video-decoder-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267" y="3864748"/>
            <a:ext cx="817245" cy="28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psf\Home\Desktop\mpeg4-preview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686" b="35383"/>
          <a:stretch/>
        </p:blipFill>
        <p:spPr bwMode="auto">
          <a:xfrm>
            <a:off x="4926965" y="3763801"/>
            <a:ext cx="776287" cy="18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psf\Home\Desktop\jpeg20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947" y="3905670"/>
            <a:ext cx="586740" cy="3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2490949" y="356683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4K</a:t>
            </a:r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3017415" y="3556035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8K</a:t>
            </a:r>
            <a:endParaRPr lang="en-US" b="1" dirty="0"/>
          </a:p>
        </p:txBody>
      </p:sp>
      <p:sp>
        <p:nvSpPr>
          <p:cNvPr id="45" name="Rectangle 44"/>
          <p:cNvSpPr/>
          <p:nvPr/>
        </p:nvSpPr>
        <p:spPr>
          <a:xfrm>
            <a:off x="3468251" y="3554064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WMV</a:t>
            </a:r>
            <a:endParaRPr lang="en-US" b="1" dirty="0"/>
          </a:p>
        </p:txBody>
      </p:sp>
      <p:pic>
        <p:nvPicPr>
          <p:cNvPr id="2055" name="Picture 7" descr="\\psf\Home\Desktop\Xbox-360-elite-ic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25" r="29687"/>
          <a:stretch/>
        </p:blipFill>
        <p:spPr bwMode="auto">
          <a:xfrm>
            <a:off x="7536180" y="2077570"/>
            <a:ext cx="325012" cy="6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psf\Home\Graphic Tank\PS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8786" y="1250541"/>
            <a:ext cx="526152" cy="4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\\psf\Home\Graphic Tank\roku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648" y="1104339"/>
            <a:ext cx="580073" cy="4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\\psf\Home\Graphic Tank\ultr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3758" y="3123753"/>
            <a:ext cx="616284" cy="31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\\psf\Home\Graphic Tank\Samsung-SmartTV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021116"/>
            <a:ext cx="1176218" cy="5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6719740" y="1764596"/>
            <a:ext cx="535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HDTV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709704" y="2787581"/>
            <a:ext cx="509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SDTV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5981702" y="2493820"/>
            <a:ext cx="274319" cy="317961"/>
            <a:chOff x="5951221" y="3230881"/>
            <a:chExt cx="335280" cy="518160"/>
          </a:xfrm>
        </p:grpSpPr>
        <p:pic>
          <p:nvPicPr>
            <p:cNvPr id="2065" name="Picture 17" descr="\\psf\Home\Graphic Tank\4220e568211549b54b_a3m6bhhn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250" y="3230881"/>
              <a:ext cx="279176" cy="51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\\psf\Home\Desktop\android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221" y="3360420"/>
              <a:ext cx="335280" cy="25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6" name="Picture 18" descr="\\psf\Home\Desktop\ipad-start-u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1170" y="1245870"/>
            <a:ext cx="627891" cy="4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0"/>
          <p:cNvGrpSpPr/>
          <p:nvPr/>
        </p:nvGrpSpPr>
        <p:grpSpPr>
          <a:xfrm>
            <a:off x="5471160" y="2903220"/>
            <a:ext cx="944880" cy="708660"/>
            <a:chOff x="5417820" y="3878580"/>
            <a:chExt cx="944880" cy="944880"/>
          </a:xfrm>
        </p:grpSpPr>
        <p:pic>
          <p:nvPicPr>
            <p:cNvPr id="2068" name="Picture 20" descr="\\psf\Home\Desktop\imac-27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820" y="3878580"/>
              <a:ext cx="944880" cy="944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5468302" y="4018121"/>
              <a:ext cx="848678" cy="454819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61000">
                  <a:schemeClr val="tx1"/>
                </a:gs>
                <a:gs pos="63000">
                  <a:schemeClr val="tx1">
                    <a:lumMod val="75000"/>
                    <a:lumOff val="2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25456" y="4132539"/>
              <a:ext cx="7076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PC/MAC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8023860" y="1137285"/>
            <a:ext cx="0" cy="2406015"/>
          </a:xfrm>
          <a:prstGeom prst="line">
            <a:avLst/>
          </a:prstGeom>
          <a:ln w="15875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9" name="Picture 21" descr="\\psf\Home\Graphic Tank\Internet Icons3 [Converted]-04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3169" y="2165335"/>
            <a:ext cx="436206" cy="2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\\psf\Home\Graphic Tank\Internet Icons3 [Converted]-05.pn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2556" y="2841896"/>
            <a:ext cx="397432" cy="32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\\psf\Home\Graphic Tank\Internet Icons3 [Converted]-06.p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1622" y="2518394"/>
            <a:ext cx="259300" cy="29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\\psf\Home\Graphic Tank\Internet Icons3 [Converted]-07.pn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5578" y="3281751"/>
            <a:ext cx="351388" cy="2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\\psf\Home\Graphic Tank\Internet Icons3 [Converted]-08.pn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1330" y="1813189"/>
            <a:ext cx="319884" cy="26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\\psf\Home\Graphic Tank\Internet Icons3 [Converted]-02.pn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 xmlns="">
                  <a14:imgLayer r:embed="rId2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3155" y="1490113"/>
            <a:ext cx="356235" cy="2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\\psf\Home\Graphic Tank\Internet Icons3 [Converted]-03.png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4980" y="1188721"/>
            <a:ext cx="392585" cy="2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1128" y="670814"/>
            <a:ext cx="1164417" cy="3252582"/>
            <a:chOff x="27154" y="638468"/>
            <a:chExt cx="1773882" cy="3858674"/>
          </a:xfrm>
        </p:grpSpPr>
        <p:pic>
          <p:nvPicPr>
            <p:cNvPr id="67" name="Picture 14" descr="Disney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166373" y="2716759"/>
              <a:ext cx="648331" cy="36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7" descr="613ce11e1d3a3096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27154" y="3666286"/>
              <a:ext cx="430047" cy="306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4" descr="http://www.themmanews.com/wp-content/uploads/2010/06/Showtime-Logo.jpg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684376" y="3936265"/>
              <a:ext cx="972972" cy="29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5" descr="http://retiredplayers.org/wp-content/uploads/2009/01/hbo-logo.jpg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99166" y="4258328"/>
              <a:ext cx="744277" cy="238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17" descr="http://cdn.erictric.com/wp-content/uploads/2010/08/epix-logo.jpg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85120" y="2257293"/>
              <a:ext cx="810836" cy="26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18" descr="http://www.disneydreaming.com/wp-content/uploads/2010/03/Starz-Entertainment-Logo.jpg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905512" y="2438582"/>
              <a:ext cx="756315" cy="245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" descr="C:\Users\Denise\Desktop\Deluxe\Graphics\encore-logo.jpg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779125" y="3529802"/>
              <a:ext cx="1021910" cy="29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" descr="C:\Users\Denise\Desktop\Deluxe\Graphics\fox logo.png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952501" y="959644"/>
              <a:ext cx="543427" cy="208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9" descr="http://www.mysticartpictures.com/webimages/E-LOGO.jpg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105642" y="1246540"/>
              <a:ext cx="639337" cy="55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4" descr="http://www.lyngsat-logo.com/hires/aa/abc.png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952500" y="1627846"/>
              <a:ext cx="495232" cy="370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5" descr="http://www.musicplayer.me/wp-content/uploads/2009/04/cbs-corporation-logo.gif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905511" y="644574"/>
              <a:ext cx="597694" cy="22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rg_hi" descr="http://t0.gstatic.com/images?q=tbn:ANd9GcSe8VkgKhESZzGQIfUSMY2Ev4gsYkjAJMrTnKYFy1r3ZCeuYJoZ">
              <a:hlinkClick r:id="rId43"/>
            </p:cNvPr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905512" y="2050123"/>
              <a:ext cx="654617" cy="293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27" descr="http://allisonkilkenny.com/wordpress/wp-content/uploads/2008/12/viacom-logo-cloud-lg1.jpg?w=272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895957" y="2781866"/>
              <a:ext cx="905079" cy="745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28" descr="http://blog.griffinyorkkrause.com/wp-content/uploads/2010/10/UnivisionLogo.jpg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99166" y="3262791"/>
              <a:ext cx="585511" cy="292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fullSizedImage" descr="logo discovery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105642" y="1947622"/>
              <a:ext cx="579035" cy="205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31" descr="http://www.reviewstl.com/wp-content/uploads/2009/08/A-E.jpg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952500" y="1319393"/>
              <a:ext cx="474022" cy="295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2" descr="C:\Users\Denise\Desktop\Deluxe\Graphics\NBC logo.png"/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121998" y="638468"/>
              <a:ext cx="622980" cy="465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449386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722" y="-18749"/>
            <a:ext cx="8229600" cy="711016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Multiscreen</a:t>
            </a:r>
            <a:r>
              <a:rPr lang="en-US" sz="2800" dirty="0" smtClean="0"/>
              <a:t> Solution Architecture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6950-FCDC-E34A-9961-815279D482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48147" y="2957514"/>
            <a:ext cx="2060702" cy="760318"/>
            <a:chOff x="7472839" y="2957514"/>
            <a:chExt cx="2060702" cy="760318"/>
          </a:xfrm>
        </p:grpSpPr>
        <p:grpSp>
          <p:nvGrpSpPr>
            <p:cNvPr id="8" name="Group 101"/>
            <p:cNvGrpSpPr/>
            <p:nvPr/>
          </p:nvGrpSpPr>
          <p:grpSpPr>
            <a:xfrm>
              <a:off x="7578753" y="2957514"/>
              <a:ext cx="1134102" cy="660249"/>
              <a:chOff x="5279466" y="3194284"/>
              <a:chExt cx="1578534" cy="1225317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279466" y="3194284"/>
                <a:ext cx="1578534" cy="1225317"/>
              </a:xfrm>
              <a:prstGeom prst="rect">
                <a:avLst/>
              </a:prstGeom>
            </p:spPr>
          </p:pic>
          <p:sp>
            <p:nvSpPr>
              <p:cNvPr id="114" name="Rectangle 113"/>
              <p:cNvSpPr/>
              <p:nvPr/>
            </p:nvSpPr>
            <p:spPr>
              <a:xfrm>
                <a:off x="5934674" y="3352800"/>
                <a:ext cx="237525" cy="5474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2839" y="3156811"/>
              <a:ext cx="380710" cy="561021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8296339" y="3156811"/>
              <a:ext cx="1237202" cy="28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prstClr val="black"/>
                  </a:solidFill>
                </a:rPr>
                <a:t>iOS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51" name="Straight Arrow Connector 150"/>
          <p:cNvCxnSpPr/>
          <p:nvPr/>
        </p:nvCxnSpPr>
        <p:spPr>
          <a:xfrm flipV="1">
            <a:off x="3323398" y="4122179"/>
            <a:ext cx="3890830" cy="1183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endCxn id="87" idx="1"/>
          </p:cNvCxnSpPr>
          <p:nvPr/>
        </p:nvCxnSpPr>
        <p:spPr>
          <a:xfrm>
            <a:off x="3728852" y="1693790"/>
            <a:ext cx="808578" cy="610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4515315" y="660013"/>
            <a:ext cx="1712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prstClr val="black"/>
                </a:solidFill>
              </a:rPr>
              <a:t>Retail Systems</a:t>
            </a:r>
            <a:endParaRPr lang="en-US" sz="2000" u="sng" dirty="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0055" y="692267"/>
            <a:ext cx="1594954" cy="3932846"/>
            <a:chOff x="7455528" y="455175"/>
            <a:chExt cx="2057309" cy="4169938"/>
          </a:xfrm>
        </p:grpSpPr>
        <p:grpSp>
          <p:nvGrpSpPr>
            <p:cNvPr id="12" name="Group 11"/>
            <p:cNvGrpSpPr/>
            <p:nvPr/>
          </p:nvGrpSpPr>
          <p:grpSpPr>
            <a:xfrm>
              <a:off x="7461028" y="3924300"/>
              <a:ext cx="1944387" cy="700813"/>
              <a:chOff x="7461028" y="3924300"/>
              <a:chExt cx="1944387" cy="700813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52046" y="4131839"/>
                <a:ext cx="363414" cy="493274"/>
              </a:xfrm>
              <a:prstGeom prst="rect">
                <a:avLst/>
              </a:prstGeom>
            </p:spPr>
          </p:pic>
          <p:sp>
            <p:nvSpPr>
              <p:cNvPr id="100" name="TextBox 99"/>
              <p:cNvSpPr txBox="1"/>
              <p:nvPr/>
            </p:nvSpPr>
            <p:spPr>
              <a:xfrm>
                <a:off x="8168213" y="4156371"/>
                <a:ext cx="1237202" cy="28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</a:rPr>
                  <a:t>Android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" name="Group 100"/>
              <p:cNvGrpSpPr/>
              <p:nvPr/>
            </p:nvGrpSpPr>
            <p:grpSpPr>
              <a:xfrm>
                <a:off x="7461028" y="3924300"/>
                <a:ext cx="567929" cy="628656"/>
                <a:chOff x="228600" y="1295400"/>
                <a:chExt cx="2220064" cy="3276600"/>
              </a:xfrm>
            </p:grpSpPr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28600" y="1295400"/>
                  <a:ext cx="2220064" cy="3276600"/>
                </a:xfrm>
                <a:prstGeom prst="rect">
                  <a:avLst/>
                </a:prstGeom>
              </p:spPr>
            </p:pic>
            <p:sp>
              <p:nvSpPr>
                <p:cNvPr id="116" name="Rectangle 115"/>
                <p:cNvSpPr/>
                <p:nvPr/>
              </p:nvSpPr>
              <p:spPr>
                <a:xfrm flipV="1">
                  <a:off x="1088425" y="1494105"/>
                  <a:ext cx="533400" cy="12568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08" name="TextBox 107"/>
            <p:cNvSpPr txBox="1"/>
            <p:nvPr/>
          </p:nvSpPr>
          <p:spPr>
            <a:xfrm>
              <a:off x="8602130" y="1061937"/>
              <a:ext cx="694270" cy="28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CE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462623" y="2182852"/>
              <a:ext cx="1921030" cy="599270"/>
              <a:chOff x="7462623" y="2182852"/>
              <a:chExt cx="1921030" cy="599270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8258239" y="2371725"/>
                <a:ext cx="1125414" cy="28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prstClr val="black"/>
                    </a:solidFill>
                  </a:rPr>
                  <a:t>PC/Mac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09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462623" y="2182852"/>
                <a:ext cx="1125414" cy="599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0" name="Picture 15" descr="C:\Users\Public\Pictures\amazontv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85827" y="901518"/>
              <a:ext cx="982033" cy="615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110" descr="learn-why-switch-uverse_AA000QYW.jpg"/>
            <p:cNvPicPr>
              <a:picLocks noChangeAspect="1"/>
            </p:cNvPicPr>
            <p:nvPr/>
          </p:nvPicPr>
          <p:blipFill>
            <a:blip r:embed="rId9" cstate="print"/>
            <a:srcRect b="37255"/>
            <a:stretch>
              <a:fillRect/>
            </a:stretch>
          </p:blipFill>
          <p:spPr>
            <a:xfrm>
              <a:off x="7455528" y="1583665"/>
              <a:ext cx="1129672" cy="492947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/>
          </p:nvSpPr>
          <p:spPr>
            <a:xfrm>
              <a:off x="8275635" y="1753568"/>
              <a:ext cx="1237202" cy="28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STBs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649332" y="455175"/>
              <a:ext cx="925086" cy="4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u="sng" dirty="0" smtClean="0">
                  <a:solidFill>
                    <a:prstClr val="black"/>
                  </a:solidFill>
                </a:rPr>
                <a:t>Apps</a:t>
              </a:r>
              <a:endParaRPr lang="en-US" sz="20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4753329" y="2028510"/>
            <a:ext cx="1236236" cy="2119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C0504D"/>
                </a:solidFill>
              </a:rPr>
              <a:t>CMS</a:t>
            </a:r>
            <a:endParaRPr lang="en-US" sz="1200" dirty="0">
              <a:solidFill>
                <a:srgbClr val="C0504D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537430" y="1428435"/>
            <a:ext cx="1473199" cy="54292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504D"/>
                </a:solidFill>
              </a:rPr>
              <a:t>Retailer System</a:t>
            </a:r>
            <a:endParaRPr lang="en-US" sz="2000" b="1" dirty="0">
              <a:solidFill>
                <a:srgbClr val="C0504D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753329" y="2290448"/>
            <a:ext cx="1236236" cy="2119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C0504D"/>
                </a:solidFill>
              </a:rPr>
              <a:t>Merchandising</a:t>
            </a:r>
            <a:endParaRPr lang="en-US" sz="1200" dirty="0">
              <a:solidFill>
                <a:srgbClr val="C0504D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740629" y="2547623"/>
            <a:ext cx="1261636" cy="2119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C0504D"/>
                </a:solidFill>
              </a:rPr>
              <a:t>Recommendations</a:t>
            </a:r>
            <a:endParaRPr lang="en-US" sz="1200" dirty="0">
              <a:solidFill>
                <a:srgbClr val="C0504D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753329" y="2804798"/>
            <a:ext cx="1261636" cy="2119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C0504D"/>
                </a:solidFill>
              </a:rPr>
              <a:t>Discovery</a:t>
            </a:r>
            <a:endParaRPr lang="en-US" sz="1200" dirty="0">
              <a:solidFill>
                <a:srgbClr val="C0504D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753329" y="3072688"/>
            <a:ext cx="1261636" cy="2119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C0504D"/>
                </a:solidFill>
              </a:rPr>
              <a:t>Social</a:t>
            </a:r>
            <a:endParaRPr lang="en-US" sz="1200" dirty="0">
              <a:solidFill>
                <a:srgbClr val="C0504D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753329" y="3344150"/>
            <a:ext cx="1261636" cy="2119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C0504D"/>
                </a:solidFill>
              </a:rPr>
              <a:t>Reporting </a:t>
            </a:r>
            <a:endParaRPr lang="en-US" sz="1200" dirty="0">
              <a:solidFill>
                <a:srgbClr val="C0504D"/>
              </a:solidFill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 rot="16200000" flipH="1">
            <a:off x="3746159" y="2848949"/>
            <a:ext cx="1722243" cy="1111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endCxn id="78" idx="1"/>
          </p:cNvCxnSpPr>
          <p:nvPr/>
        </p:nvCxnSpPr>
        <p:spPr>
          <a:xfrm>
            <a:off x="4600135" y="2134476"/>
            <a:ext cx="153194" cy="11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4612835" y="2401176"/>
            <a:ext cx="153194" cy="11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4612835" y="2648826"/>
            <a:ext cx="153194" cy="11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4612835" y="2906001"/>
            <a:ext cx="153194" cy="11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4600135" y="3182226"/>
            <a:ext cx="153194" cy="11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4612835" y="3439401"/>
            <a:ext cx="153194" cy="11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6010629" y="1708231"/>
            <a:ext cx="1203599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5519476" y="1083472"/>
            <a:ext cx="9909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DRM Licenses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5624008" y="4116866"/>
            <a:ext cx="6655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AV Feed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6164812" y="1738211"/>
            <a:ext cx="5996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Store </a:t>
            </a:r>
          </a:p>
          <a:p>
            <a:r>
              <a:rPr lang="en-US" sz="1100" b="1" dirty="0" smtClean="0">
                <a:solidFill>
                  <a:prstClr val="black"/>
                </a:solidFill>
              </a:rPr>
              <a:t>Front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753329" y="3610850"/>
            <a:ext cx="1261636" cy="21193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C0504D"/>
                </a:solidFill>
              </a:rPr>
              <a:t>Entitlement</a:t>
            </a:r>
            <a:endParaRPr lang="en-US" sz="1200" dirty="0">
              <a:solidFill>
                <a:srgbClr val="C0504D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4625535" y="3715626"/>
            <a:ext cx="153194" cy="11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5" idx="3"/>
          </p:cNvCxnSpPr>
          <p:nvPr/>
        </p:nvCxnSpPr>
        <p:spPr>
          <a:xfrm flipV="1">
            <a:off x="3206937" y="1350255"/>
            <a:ext cx="4007291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69943" y="1492943"/>
            <a:ext cx="1033698" cy="4721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Encoders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6126" y="1104878"/>
            <a:ext cx="746109" cy="401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All Studios 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All Content 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69943" y="2710499"/>
            <a:ext cx="1033698" cy="4721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DRM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Encryption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Can 55"/>
          <p:cNvSpPr/>
          <p:nvPr/>
        </p:nvSpPr>
        <p:spPr>
          <a:xfrm>
            <a:off x="1182384" y="3297535"/>
            <a:ext cx="1003295" cy="435876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prstClr val="white"/>
              </a:solidFill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Media Library </a:t>
            </a:r>
          </a:p>
          <a:p>
            <a:pPr algn="ctr"/>
            <a:endParaRPr lang="en-US" sz="1200" dirty="0" smtClean="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69943" y="3877322"/>
            <a:ext cx="1033698" cy="4721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Origin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Can 76"/>
          <p:cNvSpPr/>
          <p:nvPr/>
        </p:nvSpPr>
        <p:spPr>
          <a:xfrm>
            <a:off x="1182384" y="2081014"/>
            <a:ext cx="1003295" cy="513527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Content Processing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375925" y="4138228"/>
            <a:ext cx="690896" cy="2360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CDN 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358301" y="1927784"/>
            <a:ext cx="848637" cy="2360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Admin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353893" y="2221819"/>
            <a:ext cx="853045" cy="2360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Reporting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345522" y="1114199"/>
            <a:ext cx="861416" cy="4721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DRM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Server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2365791" y="3877323"/>
            <a:ext cx="701030" cy="236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CDN 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343759" y="2503431"/>
            <a:ext cx="863180" cy="2360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SDKs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3" name="Straight Arrow Connector 122"/>
          <p:cNvCxnSpPr>
            <a:stCxn id="53" idx="3"/>
          </p:cNvCxnSpPr>
          <p:nvPr/>
        </p:nvCxnSpPr>
        <p:spPr>
          <a:xfrm flipV="1">
            <a:off x="1022235" y="1256227"/>
            <a:ext cx="167978" cy="4937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51" idx="2"/>
            <a:endCxn id="77" idx="1"/>
          </p:cNvCxnSpPr>
          <p:nvPr/>
        </p:nvCxnSpPr>
        <p:spPr>
          <a:xfrm rot="5400000">
            <a:off x="1627434" y="2021657"/>
            <a:ext cx="115958" cy="276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7" idx="3"/>
            <a:endCxn id="55" idx="0"/>
          </p:cNvCxnSpPr>
          <p:nvPr/>
        </p:nvCxnSpPr>
        <p:spPr>
          <a:xfrm rot="16200000" flipH="1">
            <a:off x="1627433" y="2651140"/>
            <a:ext cx="115958" cy="276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55" idx="2"/>
            <a:endCxn id="56" idx="1"/>
          </p:cNvCxnSpPr>
          <p:nvPr/>
        </p:nvCxnSpPr>
        <p:spPr>
          <a:xfrm rot="5400000">
            <a:off x="1627952" y="3238694"/>
            <a:ext cx="114922" cy="276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56" idx="3"/>
            <a:endCxn id="58" idx="0"/>
          </p:cNvCxnSpPr>
          <p:nvPr/>
        </p:nvCxnSpPr>
        <p:spPr>
          <a:xfrm rot="16200000" flipH="1">
            <a:off x="1613457" y="3803986"/>
            <a:ext cx="143912" cy="276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120" idx="1"/>
          </p:cNvCxnSpPr>
          <p:nvPr/>
        </p:nvCxnSpPr>
        <p:spPr>
          <a:xfrm flipV="1">
            <a:off x="2185681" y="3995351"/>
            <a:ext cx="180110" cy="41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2205949" y="4243831"/>
            <a:ext cx="180110" cy="41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058005" y="3995351"/>
            <a:ext cx="273625" cy="261422"/>
            <a:chOff x="2933313" y="3995351"/>
            <a:chExt cx="273625" cy="261422"/>
          </a:xfrm>
        </p:grpSpPr>
        <p:cxnSp>
          <p:nvCxnSpPr>
            <p:cNvPr id="172" name="Straight Arrow Connector 171"/>
            <p:cNvCxnSpPr/>
            <p:nvPr/>
          </p:nvCxnSpPr>
          <p:spPr>
            <a:xfrm rot="5400000">
              <a:off x="3075902" y="4121546"/>
              <a:ext cx="244340" cy="1267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rot="10800000">
              <a:off x="2933313" y="3995351"/>
              <a:ext cx="273625" cy="465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rot="10800000">
              <a:off x="2933313" y="4252115"/>
              <a:ext cx="273625" cy="465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Arrow Connector 187"/>
          <p:cNvCxnSpPr>
            <a:stCxn id="56" idx="4"/>
          </p:cNvCxnSpPr>
          <p:nvPr/>
        </p:nvCxnSpPr>
        <p:spPr>
          <a:xfrm>
            <a:off x="2185680" y="3515473"/>
            <a:ext cx="1543173" cy="60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3732653" y="1693790"/>
            <a:ext cx="2" cy="182634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2172130" y="3186749"/>
            <a:ext cx="1789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</a:rPr>
              <a:t>Content, and Metadata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80077" y="1129726"/>
            <a:ext cx="1013430" cy="2360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Ingest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3" name="Straight Arrow Connector 72"/>
          <p:cNvCxnSpPr>
            <a:stCxn id="72" idx="2"/>
            <a:endCxn id="51" idx="0"/>
          </p:cNvCxnSpPr>
          <p:nvPr/>
        </p:nvCxnSpPr>
        <p:spPr>
          <a:xfrm rot="5400000">
            <a:off x="1623212" y="1429247"/>
            <a:ext cx="127161" cy="126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355657" y="1637890"/>
            <a:ext cx="851282" cy="2360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Metadata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43603" y="661827"/>
            <a:ext cx="1232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prstClr val="black"/>
                </a:solidFill>
              </a:rPr>
              <a:t>Workflow</a:t>
            </a:r>
            <a:endParaRPr lang="en-US" sz="2000" u="sng" dirty="0">
              <a:solidFill>
                <a:prstClr val="black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rot="5400000">
            <a:off x="2173192" y="2709865"/>
            <a:ext cx="3401931" cy="1267"/>
          </a:xfrm>
          <a:prstGeom prst="line">
            <a:avLst/>
          </a:prstGeom>
          <a:ln w="3175" cap="rnd" cmpd="sng"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306347" y="649713"/>
            <a:ext cx="1054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prstClr val="black"/>
                </a:solidFill>
              </a:rPr>
              <a:t>Services</a:t>
            </a:r>
            <a:endParaRPr lang="en-US" sz="20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539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15" y="-5314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Cloud Solutions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30E1C5-85F3-2345-8FB1-A5357E224B2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7" name="Picture 2" descr="\\psf\Home\Graphic Tank\Clouds-0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1" y="2421111"/>
            <a:ext cx="3742191" cy="233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7123" y="3898840"/>
            <a:ext cx="363414" cy="4932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36106" y="3691301"/>
            <a:ext cx="567929" cy="6286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1029" y="2878876"/>
            <a:ext cx="1134102" cy="6602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0960" y="3725119"/>
            <a:ext cx="380710" cy="561021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9717" y="1279305"/>
            <a:ext cx="1125414" cy="59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5" descr="C:\Users\Public\Pictures\amazontv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5527" y="2072145"/>
            <a:ext cx="982033" cy="61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\\psf\Home\Graphic Tank\Clouds-0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055" y="859630"/>
            <a:ext cx="3742191" cy="23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ight Arrow 33"/>
          <p:cNvSpPr/>
          <p:nvPr/>
        </p:nvSpPr>
        <p:spPr>
          <a:xfrm rot="19118857">
            <a:off x="2978776" y="2549530"/>
            <a:ext cx="562790" cy="3138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79148" y="2996343"/>
            <a:ext cx="2534463" cy="1235311"/>
            <a:chOff x="1380575" y="1560415"/>
            <a:chExt cx="6425949" cy="3910477"/>
          </a:xfrm>
        </p:grpSpPr>
        <p:pic>
          <p:nvPicPr>
            <p:cNvPr id="35" name="Picture 8" descr="\\psf\Home\Graphic Tank\What D3 Provides 4-06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575" y="4586653"/>
              <a:ext cx="6425949" cy="884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7" descr="\\psf\Home\Graphic Tank\What D3 Provides 4-05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575" y="3108443"/>
              <a:ext cx="6425949" cy="1525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\\psf\Home\Graphic Tank\What D3 Provides 4-04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734" y="1560415"/>
              <a:ext cx="2391384" cy="160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1" descr="\\psf\Home\Graphic Tank\What D3 Provides 4-02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468" y="1560415"/>
              <a:ext cx="2269667" cy="160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9" descr="\\psf\Home\Graphic Tank\What D3 Provides 4-0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953" y="1572945"/>
              <a:ext cx="2437923" cy="1575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ectangle 46"/>
          <p:cNvSpPr/>
          <p:nvPr/>
        </p:nvSpPr>
        <p:spPr>
          <a:xfrm>
            <a:off x="539865" y="2163189"/>
            <a:ext cx="1232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prstClr val="black"/>
                </a:solidFill>
              </a:rPr>
              <a:t>Workflow</a:t>
            </a:r>
            <a:endParaRPr lang="en-US" sz="2000" u="sng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59312" y="569719"/>
            <a:ext cx="1712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prstClr val="black"/>
                </a:solidFill>
              </a:rPr>
              <a:t>Retail Systems</a:t>
            </a:r>
            <a:endParaRPr lang="en-US" sz="2000" u="sng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77951" y="804948"/>
            <a:ext cx="71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prstClr val="black"/>
                </a:solidFill>
              </a:rPr>
              <a:t>Apps</a:t>
            </a:r>
            <a:endParaRPr lang="en-US" sz="2000" u="sng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58826" y="2179868"/>
            <a:ext cx="1054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prstClr val="black"/>
                </a:solidFill>
              </a:rPr>
              <a:t>Services</a:t>
            </a:r>
            <a:endParaRPr lang="en-US" sz="2000" u="sng" dirty="0">
              <a:solidFill>
                <a:prstClr val="black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/>
          <a:srcRect l="13855" t="16542" r="12170" b="18272"/>
          <a:stretch>
            <a:fillRect/>
          </a:stretch>
        </p:blipFill>
        <p:spPr>
          <a:xfrm>
            <a:off x="3867968" y="1370412"/>
            <a:ext cx="1694952" cy="869512"/>
          </a:xfrm>
          <a:prstGeom prst="rect">
            <a:avLst/>
          </a:prstGeom>
        </p:spPr>
      </p:pic>
      <p:pic>
        <p:nvPicPr>
          <p:cNvPr id="52" name="Picture 7" descr="C:\Users\delanyk\AppData\Local\Microsoft\Windows\Temporary Internet Files\Content.IE5\10O5FLDE\MC900433840[1]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964" y="2322054"/>
            <a:ext cx="687796" cy="51584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6"/>
          <a:srcRect l="94152" t="2574" b="93014"/>
          <a:stretch>
            <a:fillRect/>
          </a:stretch>
        </p:blipFill>
        <p:spPr bwMode="auto">
          <a:xfrm>
            <a:off x="5655617" y="1841079"/>
            <a:ext cx="760879" cy="23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6"/>
          <a:srcRect l="46258" t="28245" r="51207" b="67671"/>
          <a:stretch>
            <a:fillRect/>
          </a:stretch>
        </p:blipFill>
        <p:spPr bwMode="auto">
          <a:xfrm>
            <a:off x="5465899" y="2239924"/>
            <a:ext cx="570158" cy="44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ight Arrow 12"/>
          <p:cNvSpPr/>
          <p:nvPr/>
        </p:nvSpPr>
        <p:spPr>
          <a:xfrm>
            <a:off x="6601676" y="2008184"/>
            <a:ext cx="686844" cy="3138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58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40259" y="1113744"/>
            <a:ext cx="8853957" cy="618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900" b="1" dirty="0" smtClean="0">
                <a:solidFill>
                  <a:schemeClr val="tx1"/>
                </a:solidFill>
              </a:rPr>
              <a:t>Full Service Cloud</a:t>
            </a:r>
          </a:p>
        </p:txBody>
      </p:sp>
      <p:pic>
        <p:nvPicPr>
          <p:cNvPr id="5" name="Picture 2" descr="\\psf\Home\Graphic Tank\Clouds-0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770" y="723502"/>
            <a:ext cx="4343461" cy="250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44" y="82325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Strategic Options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44" y="3166504"/>
            <a:ext cx="8853957" cy="6187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 smtClean="0">
                <a:solidFill>
                  <a:schemeClr val="tx1"/>
                </a:solidFill>
              </a:rPr>
              <a:t>Build In-House</a:t>
            </a:r>
          </a:p>
        </p:txBody>
      </p:sp>
      <p:pic>
        <p:nvPicPr>
          <p:cNvPr id="4" name="Picture 21" descr="\\psf\Home\Graphic Tank\Internet Icons3 [Converted]-04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0019" y="939575"/>
            <a:ext cx="4343252" cy="3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6130" y="2014921"/>
            <a:ext cx="8853957" cy="1060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900" b="1" dirty="0" smtClean="0">
                <a:solidFill>
                  <a:schemeClr val="tx1"/>
                </a:solidFill>
              </a:rPr>
              <a:t>“Half Cloud”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   Blend of in-house and cloud</a:t>
            </a:r>
          </a:p>
        </p:txBody>
      </p:sp>
    </p:spTree>
    <p:extLst>
      <p:ext uri="{BB962C8B-B14F-4D97-AF65-F5344CB8AC3E}">
        <p14:creationId xmlns:p14="http://schemas.microsoft.com/office/powerpoint/2010/main" xmlns="" val="3670620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sf\Home\Graphic Tank\Clouds-0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770" y="723502"/>
            <a:ext cx="4343461" cy="250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31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Cloud Economics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18" y="847167"/>
            <a:ext cx="7335982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chemeClr val="tx1"/>
                </a:solidFill>
              </a:rPr>
              <a:t>Scale</a:t>
            </a:r>
          </a:p>
          <a:p>
            <a:pPr marL="0" indent="0">
              <a:buNone/>
            </a:pPr>
            <a:endParaRPr lang="en-US" sz="3800" b="1" dirty="0" smtClean="0"/>
          </a:p>
          <a:p>
            <a:pPr marL="0" indent="0">
              <a:buNone/>
            </a:pPr>
            <a:r>
              <a:rPr lang="en-US" sz="3800" b="1" dirty="0" smtClean="0"/>
              <a:t>Re-Use</a:t>
            </a:r>
          </a:p>
          <a:p>
            <a:pPr marL="0" indent="0">
              <a:buNone/>
            </a:pPr>
            <a:endParaRPr lang="en-US" sz="3800" b="1" dirty="0" smtClean="0"/>
          </a:p>
          <a:p>
            <a:pPr marL="0" indent="0">
              <a:buNone/>
            </a:pPr>
            <a:r>
              <a:rPr lang="en-US" sz="3800" b="1" dirty="0" smtClean="0"/>
              <a:t>Virtualization</a:t>
            </a:r>
          </a:p>
          <a:p>
            <a:pPr marL="0" indent="0">
              <a:buNone/>
            </a:pPr>
            <a:endParaRPr lang="en-US" sz="3800" b="1" dirty="0" smtClean="0"/>
          </a:p>
          <a:p>
            <a:pPr marL="0" indent="0">
              <a:buNone/>
            </a:pPr>
            <a:r>
              <a:rPr lang="en-US" sz="3800" b="1" dirty="0" smtClean="0"/>
              <a:t>Know How</a:t>
            </a:r>
          </a:p>
          <a:p>
            <a:pPr marL="0" indent="0">
              <a:buNone/>
            </a:pPr>
            <a:endParaRPr lang="en-US" sz="3900" b="1" dirty="0" smtClean="0"/>
          </a:p>
        </p:txBody>
      </p:sp>
      <p:pic>
        <p:nvPicPr>
          <p:cNvPr id="4" name="Picture 21" descr="\\psf\Home\Graphic Tank\Internet Icons3 [Converted]-04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0019" y="939575"/>
            <a:ext cx="4343252" cy="3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9745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-net.tv/wp-content/uploads/2012/04/Seachange-nitro-UI-th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8777" y="1566950"/>
            <a:ext cx="3290955" cy="152359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24690" y="10391"/>
            <a:ext cx="8634845" cy="55721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Deluxe OnDemand™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8700" y="775666"/>
            <a:ext cx="4888834" cy="112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VOD Catalog As 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ervice: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Multiscreen Ready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Studio-Quality Outputs</a:t>
            </a:r>
            <a:endParaRPr lang="en-US" sz="2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028700" y="2064161"/>
            <a:ext cx="7831032" cy="224676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Cloud-based Service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Multiscreen Ready Video Catalog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Highest Quality Video Outputs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Simplified Operations; Reduced Cost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 Integration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Time-to-Market in Days not Months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6178" y="3098468"/>
            <a:ext cx="1914915" cy="68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6853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195"/>
            <a:ext cx="8229600" cy="2910029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</a:pPr>
            <a:r>
              <a:rPr lang="en-US" dirty="0" smtClean="0"/>
              <a:t>Consumers want easy access to deep catalogs of high quality content on their device of choice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Many technical and economic challenges to becoming a popular distributor of multi-screen content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>
              <a:buClr>
                <a:srgbClr val="C00000"/>
              </a:buClr>
            </a:pPr>
            <a:r>
              <a:rPr lang="en-US" dirty="0" smtClean="0"/>
              <a:t>Cloud services and third party services are growing in capability and popularity to address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85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250</Words>
  <Application>Microsoft Office PowerPoint</Application>
  <PresentationFormat>On-screen Show (16:9)</PresentationFormat>
  <Paragraphs>127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Content Delivery from the Cloud </vt:lpstr>
      <vt:lpstr>It Used To Be Easy …</vt:lpstr>
      <vt:lpstr>The World Today</vt:lpstr>
      <vt:lpstr>Multiscreen Solution Architecture</vt:lpstr>
      <vt:lpstr>Cloud Solutions</vt:lpstr>
      <vt:lpstr>Strategic Options</vt:lpstr>
      <vt:lpstr>Key Cloud Economics</vt:lpstr>
      <vt:lpstr>Deluxe OnDemand™</vt:lpstr>
      <vt:lpstr>Conclusion</vt:lpstr>
      <vt:lpstr>Slide 10</vt:lpstr>
    </vt:vector>
  </TitlesOfParts>
  <Company>ds+f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Thema Wilson</dc:creator>
  <cp:lastModifiedBy>Marty Lafferty</cp:lastModifiedBy>
  <cp:revision>11</cp:revision>
  <dcterms:created xsi:type="dcterms:W3CDTF">2013-01-10T21:56:16Z</dcterms:created>
  <dcterms:modified xsi:type="dcterms:W3CDTF">2013-04-05T18:08:20Z</dcterms:modified>
</cp:coreProperties>
</file>