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.xml" ContentType="application/vnd.openxmlformats-officedocument.presentationml.tags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5" r:id="rId6"/>
    <p:sldId id="263" r:id="rId7"/>
    <p:sldId id="264" r:id="rId8"/>
    <p:sldId id="291" r:id="rId9"/>
    <p:sldId id="266" r:id="rId10"/>
    <p:sldId id="267" r:id="rId11"/>
    <p:sldId id="268" r:id="rId12"/>
    <p:sldId id="269" r:id="rId13"/>
    <p:sldId id="270" r:id="rId14"/>
    <p:sldId id="274" r:id="rId15"/>
    <p:sldId id="273" r:id="rId16"/>
    <p:sldId id="275" r:id="rId17"/>
    <p:sldId id="276" r:id="rId18"/>
    <p:sldId id="290" r:id="rId19"/>
    <p:sldId id="277" r:id="rId20"/>
    <p:sldId id="288" r:id="rId21"/>
    <p:sldId id="278" r:id="rId22"/>
    <p:sldId id="279" r:id="rId23"/>
    <p:sldId id="280" r:id="rId24"/>
    <p:sldId id="281" r:id="rId25"/>
    <p:sldId id="282" r:id="rId26"/>
    <p:sldId id="283" r:id="rId27"/>
    <p:sldId id="289" r:id="rId28"/>
    <p:sldId id="286" r:id="rId29"/>
    <p:sldId id="287" r:id="rId30"/>
    <p:sldId id="285" r:id="rId3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33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07CDB-AA0E-477D-9E43-DFE53C82FDBA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0F49E-1525-48E1-9FD1-96746B525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E38EBD-4DED-4267-BCAF-A865C28393A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143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36" tIns="48318" rIns="96636" bIns="483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55652" name="Slide Number Placeholder 3"/>
          <p:cNvSpPr txBox="1">
            <a:spLocks noGrp="1"/>
          </p:cNvSpPr>
          <p:nvPr/>
        </p:nvSpPr>
        <p:spPr bwMode="auto">
          <a:xfrm>
            <a:off x="3884613" y="8683626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6" tIns="48318" rIns="96636" bIns="48318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82689B8-8D22-4A56-ABA7-5263CEEDCB21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10</a:t>
            </a:fld>
            <a:endParaRPr lang="en-US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36" tIns="48318" rIns="96636" bIns="483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55652" name="Slide Number Placeholder 3"/>
          <p:cNvSpPr txBox="1">
            <a:spLocks noGrp="1"/>
          </p:cNvSpPr>
          <p:nvPr/>
        </p:nvSpPr>
        <p:spPr bwMode="auto">
          <a:xfrm>
            <a:off x="3884613" y="8683626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6" tIns="48318" rIns="96636" bIns="48318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82689B8-8D22-4A56-ABA7-5263CEEDCB21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11</a:t>
            </a:fld>
            <a:endParaRPr lang="en-US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36" tIns="48318" rIns="96636" bIns="483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55652" name="Slide Number Placeholder 3"/>
          <p:cNvSpPr txBox="1">
            <a:spLocks noGrp="1"/>
          </p:cNvSpPr>
          <p:nvPr/>
        </p:nvSpPr>
        <p:spPr bwMode="auto">
          <a:xfrm>
            <a:off x="3884613" y="8683626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6" tIns="48318" rIns="96636" bIns="48318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82689B8-8D22-4A56-ABA7-5263CEEDCB21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12</a:t>
            </a:fld>
            <a:endParaRPr lang="en-US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36" tIns="48318" rIns="96636" bIns="483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55652" name="Slide Number Placeholder 3"/>
          <p:cNvSpPr txBox="1">
            <a:spLocks noGrp="1"/>
          </p:cNvSpPr>
          <p:nvPr/>
        </p:nvSpPr>
        <p:spPr bwMode="auto">
          <a:xfrm>
            <a:off x="3884613" y="8683626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6" tIns="48318" rIns="96636" bIns="48318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82689B8-8D22-4A56-ABA7-5263CEEDCB21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13</a:t>
            </a:fld>
            <a:endParaRPr lang="en-US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36" tIns="48318" rIns="96636" bIns="483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55652" name="Slide Number Placeholder 3"/>
          <p:cNvSpPr txBox="1">
            <a:spLocks noGrp="1"/>
          </p:cNvSpPr>
          <p:nvPr/>
        </p:nvSpPr>
        <p:spPr bwMode="auto">
          <a:xfrm>
            <a:off x="3884613" y="8683626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6" tIns="48318" rIns="96636" bIns="48318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82689B8-8D22-4A56-ABA7-5263CEEDCB21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14</a:t>
            </a:fld>
            <a:endParaRPr lang="en-US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36" tIns="48318" rIns="96636" bIns="483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55652" name="Slide Number Placeholder 3"/>
          <p:cNvSpPr txBox="1">
            <a:spLocks noGrp="1"/>
          </p:cNvSpPr>
          <p:nvPr/>
        </p:nvSpPr>
        <p:spPr bwMode="auto">
          <a:xfrm>
            <a:off x="3884613" y="8683626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6" tIns="48318" rIns="96636" bIns="48318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82689B8-8D22-4A56-ABA7-5263CEEDCB21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15</a:t>
            </a:fld>
            <a:endParaRPr lang="en-US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36" tIns="48318" rIns="96636" bIns="483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55652" name="Slide Number Placeholder 3"/>
          <p:cNvSpPr txBox="1">
            <a:spLocks noGrp="1"/>
          </p:cNvSpPr>
          <p:nvPr/>
        </p:nvSpPr>
        <p:spPr bwMode="auto">
          <a:xfrm>
            <a:off x="3884613" y="8683626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6" tIns="48318" rIns="96636" bIns="48318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82689B8-8D22-4A56-ABA7-5263CEEDCB21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16</a:t>
            </a:fld>
            <a:endParaRPr lang="en-US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36" tIns="48318" rIns="96636" bIns="483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55652" name="Slide Number Placeholder 3"/>
          <p:cNvSpPr txBox="1">
            <a:spLocks noGrp="1"/>
          </p:cNvSpPr>
          <p:nvPr/>
        </p:nvSpPr>
        <p:spPr bwMode="auto">
          <a:xfrm>
            <a:off x="3884613" y="8683626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6" tIns="48318" rIns="96636" bIns="48318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82689B8-8D22-4A56-ABA7-5263CEEDCB21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18</a:t>
            </a:fld>
            <a:endParaRPr lang="en-US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36" tIns="48318" rIns="96636" bIns="483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55652" name="Slide Number Placeholder 3"/>
          <p:cNvSpPr txBox="1">
            <a:spLocks noGrp="1"/>
          </p:cNvSpPr>
          <p:nvPr/>
        </p:nvSpPr>
        <p:spPr bwMode="auto">
          <a:xfrm>
            <a:off x="3884613" y="8683626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6" tIns="48318" rIns="96636" bIns="48318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82689B8-8D22-4A56-ABA7-5263CEEDCB21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19</a:t>
            </a:fld>
            <a:endParaRPr lang="en-US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E38EBD-4DED-4267-BCAF-A865C28393A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  <p:sp>
        <p:nvSpPr>
          <p:cNvPr id="143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36" tIns="48318" rIns="96636" bIns="483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55652" name="Slide Number Placeholder 3"/>
          <p:cNvSpPr txBox="1">
            <a:spLocks noGrp="1"/>
          </p:cNvSpPr>
          <p:nvPr/>
        </p:nvSpPr>
        <p:spPr bwMode="auto">
          <a:xfrm>
            <a:off x="3884613" y="8683626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6" tIns="48318" rIns="96636" bIns="48318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82689B8-8D22-4A56-ABA7-5263CEEDCB21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21</a:t>
            </a:fld>
            <a:endParaRPr lang="en-US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36" tIns="48318" rIns="96636" bIns="483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55652" name="Slide Number Placeholder 3"/>
          <p:cNvSpPr txBox="1">
            <a:spLocks noGrp="1"/>
          </p:cNvSpPr>
          <p:nvPr/>
        </p:nvSpPr>
        <p:spPr bwMode="auto">
          <a:xfrm>
            <a:off x="3884613" y="8683626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6" tIns="48318" rIns="96636" bIns="48318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82689B8-8D22-4A56-ABA7-5263CEEDCB21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22</a:t>
            </a:fld>
            <a:endParaRPr lang="en-US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36" tIns="48318" rIns="96636" bIns="483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55652" name="Slide Number Placeholder 3"/>
          <p:cNvSpPr txBox="1">
            <a:spLocks noGrp="1"/>
          </p:cNvSpPr>
          <p:nvPr/>
        </p:nvSpPr>
        <p:spPr bwMode="auto">
          <a:xfrm>
            <a:off x="3884613" y="8683626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6" tIns="48318" rIns="96636" bIns="48318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82689B8-8D22-4A56-ABA7-5263CEEDCB21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23</a:t>
            </a:fld>
            <a:endParaRPr lang="en-US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36" tIns="48318" rIns="96636" bIns="483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55652" name="Slide Number Placeholder 3"/>
          <p:cNvSpPr txBox="1">
            <a:spLocks noGrp="1"/>
          </p:cNvSpPr>
          <p:nvPr/>
        </p:nvSpPr>
        <p:spPr bwMode="auto">
          <a:xfrm>
            <a:off x="3884613" y="8683626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6" tIns="48318" rIns="96636" bIns="48318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82689B8-8D22-4A56-ABA7-5263CEEDCB21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24</a:t>
            </a:fld>
            <a:endParaRPr lang="en-US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36" tIns="48318" rIns="96636" bIns="483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55652" name="Slide Number Placeholder 3"/>
          <p:cNvSpPr txBox="1">
            <a:spLocks noGrp="1"/>
          </p:cNvSpPr>
          <p:nvPr/>
        </p:nvSpPr>
        <p:spPr bwMode="auto">
          <a:xfrm>
            <a:off x="3884613" y="8683626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6" tIns="48318" rIns="96636" bIns="48318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82689B8-8D22-4A56-ABA7-5263CEEDCB21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25</a:t>
            </a:fld>
            <a:endParaRPr lang="en-US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36" tIns="48318" rIns="96636" bIns="483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55652" name="Slide Number Placeholder 3"/>
          <p:cNvSpPr txBox="1">
            <a:spLocks noGrp="1"/>
          </p:cNvSpPr>
          <p:nvPr/>
        </p:nvSpPr>
        <p:spPr bwMode="auto">
          <a:xfrm>
            <a:off x="3884613" y="8683626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6" tIns="48318" rIns="96636" bIns="48318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82689B8-8D22-4A56-ABA7-5263CEEDCB21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26</a:t>
            </a:fld>
            <a:endParaRPr lang="en-US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545A-7DC0-B748-8F9B-FC56433FB029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36" tIns="48318" rIns="96636" bIns="483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55652" name="Slide Number Placeholder 3"/>
          <p:cNvSpPr txBox="1">
            <a:spLocks noGrp="1"/>
          </p:cNvSpPr>
          <p:nvPr/>
        </p:nvSpPr>
        <p:spPr bwMode="auto">
          <a:xfrm>
            <a:off x="3884613" y="8683626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6" tIns="48318" rIns="96636" bIns="48318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82689B8-8D22-4A56-ABA7-5263CEEDCB21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30</a:t>
            </a:fld>
            <a:endParaRPr lang="en-US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E38EBD-4DED-4267-BCAF-A865C28393A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  <p:sp>
        <p:nvSpPr>
          <p:cNvPr id="143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7388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1"/>
            <a:ext cx="5486400" cy="4113213"/>
          </a:xfrm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161" tIns="46580" rIns="93161" bIns="4658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36" tIns="48318" rIns="96636" bIns="483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55652" name="Slide Number Placeholder 3"/>
          <p:cNvSpPr txBox="1">
            <a:spLocks noGrp="1"/>
          </p:cNvSpPr>
          <p:nvPr/>
        </p:nvSpPr>
        <p:spPr bwMode="auto">
          <a:xfrm>
            <a:off x="3884613" y="8683626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6" tIns="48318" rIns="96636" bIns="48318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82689B8-8D22-4A56-ABA7-5263CEEDCB21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5</a:t>
            </a:fld>
            <a:endParaRPr lang="en-US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00E45B-6323-4952-A71C-376EAF9F905F}" type="slidenum">
              <a:rPr lang="en-US"/>
              <a:pPr/>
              <a:t>6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s-ES" sz="10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36" tIns="48318" rIns="96636" bIns="483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55652" name="Slide Number Placeholder 3"/>
          <p:cNvSpPr txBox="1">
            <a:spLocks noGrp="1"/>
          </p:cNvSpPr>
          <p:nvPr/>
        </p:nvSpPr>
        <p:spPr bwMode="auto">
          <a:xfrm>
            <a:off x="3884613" y="8683626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6" tIns="48318" rIns="96636" bIns="48318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82689B8-8D22-4A56-ABA7-5263CEEDCB21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7</a:t>
            </a:fld>
            <a:endParaRPr lang="en-US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36" tIns="48318" rIns="96636" bIns="483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55652" name="Slide Number Placeholder 3"/>
          <p:cNvSpPr txBox="1">
            <a:spLocks noGrp="1"/>
          </p:cNvSpPr>
          <p:nvPr/>
        </p:nvSpPr>
        <p:spPr bwMode="auto">
          <a:xfrm>
            <a:off x="3884613" y="8683626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6" tIns="48318" rIns="96636" bIns="48318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82689B8-8D22-4A56-ABA7-5263CEEDCB21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8</a:t>
            </a:fld>
            <a:endParaRPr lang="en-US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36" tIns="48318" rIns="96636" bIns="483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55652" name="Slide Number Placeholder 3"/>
          <p:cNvSpPr txBox="1">
            <a:spLocks noGrp="1"/>
          </p:cNvSpPr>
          <p:nvPr/>
        </p:nvSpPr>
        <p:spPr bwMode="auto">
          <a:xfrm>
            <a:off x="3884613" y="8683626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6" tIns="48318" rIns="96636" bIns="48318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82689B8-8D22-4A56-ABA7-5263CEEDCB21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9</a:t>
            </a:fld>
            <a:endParaRPr lang="en-US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662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476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38941"/>
            <a:ext cx="8229600" cy="2686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004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62905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62905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0248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 userDrawn="1"/>
        </p:nvSpPr>
        <p:spPr bwMode="auto">
          <a:xfrm rot="5400000">
            <a:off x="352246" y="322064"/>
            <a:ext cx="298847" cy="266700"/>
          </a:xfrm>
          <a:prstGeom prst="triangle">
            <a:avLst>
              <a:gd name="adj" fmla="val 50000"/>
            </a:avLst>
          </a:prstGeom>
          <a:solidFill>
            <a:srgbClr val="E31B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68300" y="854580"/>
            <a:ext cx="8396288" cy="3647176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 userDrawn="1"/>
        </p:nvSpPr>
        <p:spPr bwMode="auto">
          <a:xfrm rot="5400000">
            <a:off x="352246" y="322064"/>
            <a:ext cx="298847" cy="266700"/>
          </a:xfrm>
          <a:prstGeom prst="triangle">
            <a:avLst>
              <a:gd name="adj" fmla="val 50000"/>
            </a:avLst>
          </a:prstGeom>
          <a:solidFill>
            <a:srgbClr val="E31B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68300" y="854580"/>
            <a:ext cx="8396288" cy="3647176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223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395"/>
            <a:ext cx="8229600" cy="29100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926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019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6284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0418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0418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844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161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6973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46794"/>
            <a:ext cx="4040188" cy="24097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66973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46794"/>
            <a:ext cx="4041775" cy="24097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35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4042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859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713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43577"/>
            <a:ext cx="3008313" cy="6867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43579"/>
            <a:ext cx="5111750" cy="36436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15116"/>
            <a:ext cx="3008313" cy="27721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347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62061"/>
            <a:ext cx="5486400" cy="26836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839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24437-784D-CF4A-8490-84BC179018E8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AB13_Speaker_PPT_16_9_whtbckgrnd_B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7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58.w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57.png"/><Relationship Id="rId5" Type="http://schemas.openxmlformats.org/officeDocument/2006/relationships/tags" Target="../tags/tag5.xml"/><Relationship Id="rId10" Type="http://schemas.openxmlformats.org/officeDocument/2006/relationships/image" Target="../media/image56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26" Type="http://schemas.openxmlformats.org/officeDocument/2006/relationships/image" Target="../media/image29.emf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4.wmf"/><Relationship Id="rId7" Type="http://schemas.openxmlformats.org/officeDocument/2006/relationships/hyperlink" Target="http://www.jr.com/Templates/HiRes/JR_HiRes.tem?HRIPath=PANTC23LX50.PNG&amp;HRTitle=PANASONIC+TC-23LX50+23+inch+16:9+VIERA+Series+HDTV+Ready+LCD+TV" TargetMode="External"/><Relationship Id="rId12" Type="http://schemas.openxmlformats.org/officeDocument/2006/relationships/image" Target="../media/image17.jpeg"/><Relationship Id="rId17" Type="http://schemas.openxmlformats.org/officeDocument/2006/relationships/image" Target="../media/image21.jpeg"/><Relationship Id="rId25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0.jpeg"/><Relationship Id="rId20" Type="http://schemas.openxmlformats.org/officeDocument/2006/relationships/oleObject" Target="../embeddings/oleObject2.bin"/><Relationship Id="rId29" Type="http://schemas.openxmlformats.org/officeDocument/2006/relationships/image" Target="../media/image3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11" Type="http://schemas.openxmlformats.org/officeDocument/2006/relationships/image" Target="../media/image16.png"/><Relationship Id="rId24" Type="http://schemas.openxmlformats.org/officeDocument/2006/relationships/image" Target="../media/image27.png"/><Relationship Id="rId5" Type="http://schemas.openxmlformats.org/officeDocument/2006/relationships/image" Target="../media/image12.jpeg"/><Relationship Id="rId15" Type="http://schemas.openxmlformats.org/officeDocument/2006/relationships/image" Target="../media/image19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5.jpeg"/><Relationship Id="rId19" Type="http://schemas.openxmlformats.org/officeDocument/2006/relationships/image" Target="../media/image23.wmf"/><Relationship Id="rId4" Type="http://schemas.openxmlformats.org/officeDocument/2006/relationships/image" Target="../media/image11.jpeg"/><Relationship Id="rId9" Type="http://schemas.openxmlformats.org/officeDocument/2006/relationships/hyperlink" Target="http://www.sony.com.au/homecinema/catalog/product.jsp?categoryId=23753" TargetMode="External"/><Relationship Id="rId14" Type="http://schemas.openxmlformats.org/officeDocument/2006/relationships/oleObject" Target="../embeddings/oleObject1.bin"/><Relationship Id="rId22" Type="http://schemas.openxmlformats.org/officeDocument/2006/relationships/image" Target="../media/image25.wmf"/><Relationship Id="rId27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pjw736\Pictures\NAB\cloud-secur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95" y="700391"/>
            <a:ext cx="9040238" cy="3553840"/>
          </a:xfrm>
          <a:prstGeom prst="rect">
            <a:avLst/>
          </a:prstGeom>
          <a:noFill/>
        </p:spPr>
      </p:pic>
      <p:pic>
        <p:nvPicPr>
          <p:cNvPr id="11673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4832748"/>
            <a:ext cx="438150" cy="26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4832748"/>
            <a:ext cx="571500" cy="26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4742260"/>
            <a:ext cx="537368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3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4767263"/>
            <a:ext cx="2133600" cy="27384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8CF46B-7FAD-456A-AEF5-DF5D64867B7B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1" name="Title 9"/>
          <p:cNvSpPr txBox="1">
            <a:spLocks/>
          </p:cNvSpPr>
          <p:nvPr/>
        </p:nvSpPr>
        <p:spPr bwMode="auto">
          <a:xfrm>
            <a:off x="450850" y="869004"/>
            <a:ext cx="8302625" cy="67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cap="all" dirty="0" smtClean="0">
                <a:solidFill>
                  <a:srgbClr val="FFFFFF"/>
                </a:solidFill>
                <a:latin typeface="+mj-lt"/>
                <a:ea typeface="ＭＳ Ｐゴシック" pitchFamily="34" charset="-128"/>
                <a:cs typeface="MS PGothic" pitchFamily="34" charset="-128"/>
              </a:rPr>
              <a:t>Cloud Reliability and Security</a:t>
            </a:r>
            <a:endParaRPr lang="en-US" sz="3200" b="1" kern="0" cap="all" dirty="0">
              <a:solidFill>
                <a:schemeClr val="tx2"/>
              </a:solidFill>
              <a:latin typeface="+mj-lt"/>
              <a:ea typeface="ＭＳ Ｐゴシック" pitchFamily="34" charset="-128"/>
              <a:cs typeface="MS PGothic" pitchFamily="34" charset="-128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4149" y="969523"/>
            <a:ext cx="13446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397141" y="4246484"/>
            <a:ext cx="35540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Shekhar Gupta</a:t>
            </a:r>
          </a:p>
          <a:p>
            <a:r>
              <a:rPr lang="en-US" sz="1400" dirty="0" smtClean="0"/>
              <a:t>Director, Consulting &amp; PLM</a:t>
            </a:r>
          </a:p>
          <a:p>
            <a:r>
              <a:rPr lang="en-US" sz="1400" dirty="0" smtClean="0"/>
              <a:t>Motorola Mobility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3757214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19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F360-1B71-4516-ACF4-76BE40F26197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56322" name="Picture 2" descr="C:\Users\pjw736\Pictures\NAB\slide-62-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1032272"/>
            <a:ext cx="7832726" cy="2806911"/>
          </a:xfrm>
          <a:prstGeom prst="rect">
            <a:avLst/>
          </a:prstGeom>
          <a:noFill/>
        </p:spPr>
      </p:pic>
      <p:sp>
        <p:nvSpPr>
          <p:cNvPr id="6" name="Title 76"/>
          <p:cNvSpPr>
            <a:spLocks noGrp="1"/>
          </p:cNvSpPr>
          <p:nvPr>
            <p:ph type="title"/>
          </p:nvPr>
        </p:nvSpPr>
        <p:spPr>
          <a:xfrm>
            <a:off x="236707" y="175022"/>
            <a:ext cx="8229600" cy="857250"/>
          </a:xfrm>
        </p:spPr>
        <p:txBody>
          <a:bodyPr/>
          <a:lstStyle/>
          <a:p>
            <a:r>
              <a:rPr lang="en-US" dirty="0" smtClean="0"/>
              <a:t>Cloud Formation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07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19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F360-1B71-4516-ACF4-76BE40F26197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57346" name="Picture 2" descr="C:\Users\pjw736\Pictures\NAB\slide-63-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085" y="902493"/>
            <a:ext cx="7553190" cy="3098818"/>
          </a:xfrm>
          <a:prstGeom prst="rect">
            <a:avLst/>
          </a:prstGeom>
          <a:noFill/>
        </p:spPr>
      </p:pic>
      <p:sp>
        <p:nvSpPr>
          <p:cNvPr id="6" name="Title 76"/>
          <p:cNvSpPr>
            <a:spLocks noGrp="1"/>
          </p:cNvSpPr>
          <p:nvPr>
            <p:ph type="title"/>
          </p:nvPr>
        </p:nvSpPr>
        <p:spPr>
          <a:xfrm>
            <a:off x="184825" y="175098"/>
            <a:ext cx="8229600" cy="857250"/>
          </a:xfrm>
        </p:spPr>
        <p:txBody>
          <a:bodyPr/>
          <a:lstStyle/>
          <a:p>
            <a:r>
              <a:rPr lang="en-US" dirty="0" smtClean="0"/>
              <a:t>Cloud formation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07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19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F360-1B71-4516-ACF4-76BE40F26197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58370" name="Picture 2" descr="C:\Users\pjw736\Pictures\NAB\slide-64-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085" y="883443"/>
            <a:ext cx="7724640" cy="3234599"/>
          </a:xfrm>
          <a:prstGeom prst="rect">
            <a:avLst/>
          </a:prstGeom>
          <a:noFill/>
        </p:spPr>
      </p:pic>
      <p:sp>
        <p:nvSpPr>
          <p:cNvPr id="6" name="Title 76"/>
          <p:cNvSpPr>
            <a:spLocks noGrp="1"/>
          </p:cNvSpPr>
          <p:nvPr>
            <p:ph type="title"/>
          </p:nvPr>
        </p:nvSpPr>
        <p:spPr>
          <a:xfrm>
            <a:off x="457200" y="146087"/>
            <a:ext cx="8229600" cy="857250"/>
          </a:xfrm>
        </p:spPr>
        <p:txBody>
          <a:bodyPr/>
          <a:lstStyle/>
          <a:p>
            <a:r>
              <a:rPr lang="en-US" dirty="0" smtClean="0"/>
              <a:t>Cloud formation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07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19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F360-1B71-4516-ACF4-76BE40F26197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59394" name="Picture 2" descr="C:\Users\pjw736\Pictures\NAB\slide-65-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017" y="866775"/>
            <a:ext cx="7882647" cy="3166961"/>
          </a:xfrm>
          <a:prstGeom prst="rect">
            <a:avLst/>
          </a:prstGeom>
          <a:noFill/>
        </p:spPr>
      </p:pic>
      <p:sp>
        <p:nvSpPr>
          <p:cNvPr id="6" name="Title 76"/>
          <p:cNvSpPr>
            <a:spLocks noGrp="1"/>
          </p:cNvSpPr>
          <p:nvPr>
            <p:ph type="title"/>
          </p:nvPr>
        </p:nvSpPr>
        <p:spPr>
          <a:xfrm>
            <a:off x="81064" y="171450"/>
            <a:ext cx="8229600" cy="857250"/>
          </a:xfrm>
        </p:spPr>
        <p:txBody>
          <a:bodyPr/>
          <a:lstStyle/>
          <a:p>
            <a:r>
              <a:rPr lang="en-US" dirty="0" smtClean="0"/>
              <a:t>Cloud formation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07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19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F360-1B71-4516-ACF4-76BE40F2619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7" name="Title 76"/>
          <p:cNvSpPr>
            <a:spLocks noGrp="1"/>
          </p:cNvSpPr>
          <p:nvPr>
            <p:ph type="title"/>
          </p:nvPr>
        </p:nvSpPr>
        <p:spPr>
          <a:xfrm>
            <a:off x="132944" y="129702"/>
            <a:ext cx="8229600" cy="857250"/>
          </a:xfrm>
        </p:spPr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pic>
        <p:nvPicPr>
          <p:cNvPr id="63490" name="Picture 2" descr="C:\Users\pjw736\Pictures\NAB\cloud_hosting_benefi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1" y="1143001"/>
            <a:ext cx="7162799" cy="2875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807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pjw736\Pictures\NAB\CloudChallengesIDC.jpg"/>
          <p:cNvPicPr>
            <a:picLocks noChangeAspect="1" noChangeArrowheads="1"/>
          </p:cNvPicPr>
          <p:nvPr/>
        </p:nvPicPr>
        <p:blipFill>
          <a:blip r:embed="rId3" cstate="print"/>
          <a:srcRect t="15015" b="9283"/>
          <a:stretch>
            <a:fillRect/>
          </a:stretch>
        </p:blipFill>
        <p:spPr bwMode="auto">
          <a:xfrm>
            <a:off x="1007269" y="1305585"/>
            <a:ext cx="7129463" cy="3201513"/>
          </a:xfrm>
          <a:prstGeom prst="rect">
            <a:avLst/>
          </a:prstGeom>
          <a:noFill/>
        </p:spPr>
      </p:pic>
      <p:sp>
        <p:nvSpPr>
          <p:cNvPr id="132119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F360-1B71-4516-ACF4-76BE40F2619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7" name="Title 76"/>
          <p:cNvSpPr>
            <a:spLocks noGrp="1"/>
          </p:cNvSpPr>
          <p:nvPr>
            <p:ph type="title"/>
          </p:nvPr>
        </p:nvSpPr>
        <p:spPr>
          <a:xfrm>
            <a:off x="0" y="0"/>
            <a:ext cx="4737824" cy="762195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Perceived Challenges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506466" y="762195"/>
            <a:ext cx="6131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Q: Rate the challenges/issues of the “cloud”/on-demand model</a:t>
            </a:r>
          </a:p>
          <a:p>
            <a:pPr algn="ctr"/>
            <a:r>
              <a:rPr lang="en-US" sz="1200" dirty="0" smtClean="0"/>
              <a:t>(Scale: 1 = Not at all concerned	5 = Very concerned)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4507098"/>
            <a:ext cx="2357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IDC Enterprise Panel, 3Q09, n = 263</a:t>
            </a:r>
            <a:endParaRPr lang="en-US" sz="900" dirty="0"/>
          </a:p>
        </p:txBody>
      </p:sp>
    </p:spTree>
    <p:extLst>
      <p:ext uri="{BB962C8B-B14F-4D97-AF65-F5344CB8AC3E}">
        <p14:creationId xmlns="" xmlns:p14="http://schemas.microsoft.com/office/powerpoint/2010/main" val="26807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19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F360-1B71-4516-ACF4-76BE40F2619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7" name="Title 76"/>
          <p:cNvSpPr>
            <a:spLocks noGrp="1"/>
          </p:cNvSpPr>
          <p:nvPr>
            <p:ph type="title"/>
          </p:nvPr>
        </p:nvSpPr>
        <p:spPr>
          <a:xfrm>
            <a:off x="171856" y="111207"/>
            <a:ext cx="4174002" cy="583829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The Mission is Critical</a:t>
            </a:r>
            <a:endParaRPr lang="en-US" sz="3600" dirty="0"/>
          </a:p>
        </p:txBody>
      </p:sp>
      <p:pic>
        <p:nvPicPr>
          <p:cNvPr id="70658" name="Picture 2" descr="C:\Users\pjw736\Pictures\NAB\slide-36-728.jpg"/>
          <p:cNvPicPr>
            <a:picLocks noChangeAspect="1" noChangeArrowheads="1"/>
          </p:cNvPicPr>
          <p:nvPr/>
        </p:nvPicPr>
        <p:blipFill>
          <a:blip r:embed="rId3" cstate="print"/>
          <a:srcRect t="14513"/>
          <a:stretch>
            <a:fillRect/>
          </a:stretch>
        </p:blipFill>
        <p:spPr bwMode="auto">
          <a:xfrm>
            <a:off x="698771" y="940344"/>
            <a:ext cx="6934200" cy="3132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807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9775" y="2247495"/>
            <a:ext cx="7664450" cy="648511"/>
          </a:xfrm>
        </p:spPr>
        <p:txBody>
          <a:bodyPr anchor="t">
            <a:noAutofit/>
          </a:bodyPr>
          <a:lstStyle/>
          <a:p>
            <a:r>
              <a:rPr lang="en-US" dirty="0" smtClean="0"/>
              <a:t>Addressing the Challenges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A412-9479-4868-8C02-1607D747BA5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5420" y="817123"/>
            <a:ext cx="16002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19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F360-1B71-4516-ACF4-76BE40F2619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7" name="Title 7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Cloud</a:t>
            </a:r>
            <a:endParaRPr lang="en-US" dirty="0"/>
          </a:p>
        </p:txBody>
      </p:sp>
      <p:pic>
        <p:nvPicPr>
          <p:cNvPr id="78850" name="Picture 2" descr="C:\Users\pjw736\Pictures\NAB\Figure-2-Sample-Cloud-Decision-Framewo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75670"/>
            <a:ext cx="8534400" cy="3701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807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19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F360-1B71-4516-ACF4-76BE40F2619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7" name="Title 76"/>
          <p:cNvSpPr>
            <a:spLocks noGrp="1"/>
          </p:cNvSpPr>
          <p:nvPr>
            <p:ph type="title"/>
          </p:nvPr>
        </p:nvSpPr>
        <p:spPr>
          <a:xfrm>
            <a:off x="142152" y="137653"/>
            <a:ext cx="4046391" cy="69375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Selecting a Vendor</a:t>
            </a:r>
            <a:endParaRPr lang="en-US" dirty="0"/>
          </a:p>
        </p:txBody>
      </p:sp>
      <p:pic>
        <p:nvPicPr>
          <p:cNvPr id="81922" name="Picture 2" descr="C:\Users\pjw736\Pictures\NAB\003.jpeg"/>
          <p:cNvPicPr>
            <a:picLocks noChangeAspect="1" noChangeArrowheads="1"/>
          </p:cNvPicPr>
          <p:nvPr/>
        </p:nvPicPr>
        <p:blipFill>
          <a:blip r:embed="rId3" cstate="print"/>
          <a:srcRect l="3380" t="19032" b="9551"/>
          <a:stretch>
            <a:fillRect/>
          </a:stretch>
        </p:blipFill>
        <p:spPr bwMode="auto">
          <a:xfrm>
            <a:off x="1248697" y="1388934"/>
            <a:ext cx="6887538" cy="30735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84192" y="1079428"/>
            <a:ext cx="483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Cloud Computing Vendors Review “Process”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6807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4832748"/>
            <a:ext cx="438150" cy="26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4742260"/>
            <a:ext cx="537368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 descr="C:\Users\pjw736\Pictures\NAB\Dilbert_InternetSecurityHo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59" y="579330"/>
            <a:ext cx="8912942" cy="3798118"/>
          </a:xfrm>
          <a:prstGeom prst="rect">
            <a:avLst/>
          </a:prstGeom>
          <a:noFill/>
        </p:spPr>
      </p:pic>
      <p:pic>
        <p:nvPicPr>
          <p:cNvPr id="11673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4832748"/>
            <a:ext cx="571500" cy="26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3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4767263"/>
            <a:ext cx="2133600" cy="27384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8CF46B-7FAD-456A-AEF5-DF5D64867B7B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7214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04" y="167152"/>
            <a:ext cx="1582994" cy="6752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SLA</a:t>
            </a:r>
            <a:endParaRPr lang="en-US" dirty="0"/>
          </a:p>
        </p:txBody>
      </p:sp>
      <p:pic>
        <p:nvPicPr>
          <p:cNvPr id="2050" name="Picture 2" descr="http://www.cloudproviderusa.com/wp-content/uploads/2012/11/sla-service-level-agreement-thumb24229255.jpeg"/>
          <p:cNvPicPr>
            <a:picLocks noChangeAspect="1" noChangeArrowheads="1"/>
          </p:cNvPicPr>
          <p:nvPr/>
        </p:nvPicPr>
        <p:blipFill>
          <a:blip r:embed="rId2"/>
          <a:srcRect b="9305"/>
          <a:stretch>
            <a:fillRect/>
          </a:stretch>
        </p:blipFill>
        <p:spPr bwMode="auto">
          <a:xfrm>
            <a:off x="2444496" y="1273497"/>
            <a:ext cx="4255008" cy="2894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19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F360-1B71-4516-ACF4-76BE40F2619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7" name="Title 76"/>
          <p:cNvSpPr>
            <a:spLocks noGrp="1"/>
          </p:cNvSpPr>
          <p:nvPr>
            <p:ph type="title"/>
          </p:nvPr>
        </p:nvSpPr>
        <p:spPr>
          <a:xfrm>
            <a:off x="76200" y="111626"/>
            <a:ext cx="5181600" cy="661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Maturing Technology</a:t>
            </a:r>
            <a:endParaRPr lang="en-US" dirty="0"/>
          </a:p>
        </p:txBody>
      </p:sp>
      <p:pic>
        <p:nvPicPr>
          <p:cNvPr id="64514" name="Picture 2" descr="C:\Users\pjw736\Pictures\NAB\Cloud Computing 0207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257552"/>
            <a:ext cx="4495800" cy="2342898"/>
          </a:xfrm>
          <a:prstGeom prst="rect">
            <a:avLst/>
          </a:prstGeom>
          <a:noFill/>
        </p:spPr>
      </p:pic>
      <p:pic>
        <p:nvPicPr>
          <p:cNvPr id="6" name="Picture 2" descr="C:\Users\pjw736\Pictures\NAB\cloud_vendors_marturing_customers_investing_WE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45394"/>
            <a:ext cx="4419600" cy="2363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807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19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F360-1B71-4516-ACF4-76BE40F2619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7" name="Title 76"/>
          <p:cNvSpPr>
            <a:spLocks noGrp="1"/>
          </p:cNvSpPr>
          <p:nvPr>
            <p:ph type="title"/>
          </p:nvPr>
        </p:nvSpPr>
        <p:spPr>
          <a:xfrm>
            <a:off x="228600" y="114300"/>
            <a:ext cx="5277465" cy="67688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Progress</a:t>
            </a:r>
            <a:endParaRPr lang="en-US" dirty="0"/>
          </a:p>
        </p:txBody>
      </p:sp>
      <p:pic>
        <p:nvPicPr>
          <p:cNvPr id="71682" name="Picture 2" descr="C:\Users\pjw736\Pictures\NAB\slide-37-728.jpg"/>
          <p:cNvPicPr>
            <a:picLocks noChangeAspect="1" noChangeArrowheads="1"/>
          </p:cNvPicPr>
          <p:nvPr/>
        </p:nvPicPr>
        <p:blipFill>
          <a:blip r:embed="rId3" cstate="print"/>
          <a:srcRect t="22348" r="8558" b="12799"/>
          <a:stretch>
            <a:fillRect/>
          </a:stretch>
        </p:blipFill>
        <p:spPr bwMode="auto">
          <a:xfrm>
            <a:off x="1433319" y="902225"/>
            <a:ext cx="6277363" cy="3339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807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19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F360-1B71-4516-ACF4-76BE40F26197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72706" name="Picture 2" descr="C:\Users\pjw736\Pictures\NAB\slide-38-728.jpg"/>
          <p:cNvPicPr>
            <a:picLocks noChangeAspect="1" noChangeArrowheads="1"/>
          </p:cNvPicPr>
          <p:nvPr/>
        </p:nvPicPr>
        <p:blipFill>
          <a:blip r:embed="rId3" cstate="print"/>
          <a:srcRect t="22592" b="13252"/>
          <a:stretch>
            <a:fillRect/>
          </a:stretch>
        </p:blipFill>
        <p:spPr bwMode="auto">
          <a:xfrm>
            <a:off x="1347597" y="1020264"/>
            <a:ext cx="6448806" cy="3102972"/>
          </a:xfrm>
          <a:prstGeom prst="rect">
            <a:avLst/>
          </a:prstGeom>
          <a:noFill/>
        </p:spPr>
      </p:pic>
      <p:sp>
        <p:nvSpPr>
          <p:cNvPr id="7" name="Title 76"/>
          <p:cNvSpPr txBox="1">
            <a:spLocks/>
          </p:cNvSpPr>
          <p:nvPr/>
        </p:nvSpPr>
        <p:spPr>
          <a:xfrm>
            <a:off x="228600" y="114300"/>
            <a:ext cx="5277465" cy="676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Progress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07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19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F360-1B71-4516-ACF4-76BE40F26197}" type="slidenum">
              <a:rPr lang="en-US" smtClean="0"/>
              <a:pPr/>
              <a:t>24</a:t>
            </a:fld>
            <a:endParaRPr lang="en-US" smtClean="0"/>
          </a:p>
        </p:txBody>
      </p:sp>
      <p:pic>
        <p:nvPicPr>
          <p:cNvPr id="74754" name="Picture 2" descr="C:\Users\pjw736\Pictures\NAB\slide-40-728.jpg"/>
          <p:cNvPicPr>
            <a:picLocks noChangeAspect="1" noChangeArrowheads="1"/>
          </p:cNvPicPr>
          <p:nvPr/>
        </p:nvPicPr>
        <p:blipFill>
          <a:blip r:embed="rId3" cstate="print"/>
          <a:srcRect t="5854"/>
          <a:stretch>
            <a:fillRect/>
          </a:stretch>
        </p:blipFill>
        <p:spPr bwMode="auto">
          <a:xfrm>
            <a:off x="2110359" y="833598"/>
            <a:ext cx="4923282" cy="3476305"/>
          </a:xfrm>
          <a:prstGeom prst="rect">
            <a:avLst/>
          </a:prstGeom>
          <a:noFill/>
        </p:spPr>
      </p:pic>
      <p:sp>
        <p:nvSpPr>
          <p:cNvPr id="6" name="Title 76"/>
          <p:cNvSpPr>
            <a:spLocks noGrp="1"/>
          </p:cNvSpPr>
          <p:nvPr>
            <p:ph type="title"/>
          </p:nvPr>
        </p:nvSpPr>
        <p:spPr>
          <a:xfrm>
            <a:off x="117987" y="101976"/>
            <a:ext cx="3883740" cy="64708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Progress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07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19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F360-1B71-4516-ACF4-76BE40F2619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7" name="Title 76"/>
          <p:cNvSpPr>
            <a:spLocks noGrp="1"/>
          </p:cNvSpPr>
          <p:nvPr>
            <p:ph type="title"/>
          </p:nvPr>
        </p:nvSpPr>
        <p:spPr>
          <a:xfrm>
            <a:off x="457201" y="57150"/>
            <a:ext cx="2777612" cy="6286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Forecast</a:t>
            </a:r>
            <a:endParaRPr lang="en-US" dirty="0"/>
          </a:p>
        </p:txBody>
      </p:sp>
      <p:pic>
        <p:nvPicPr>
          <p:cNvPr id="82946" name="Picture 2" descr="C:\Users\pjw736\Pictures\NAB\cloud-forecast-gartner-2010-2015.png"/>
          <p:cNvPicPr>
            <a:picLocks noChangeAspect="1" noChangeArrowheads="1"/>
          </p:cNvPicPr>
          <p:nvPr/>
        </p:nvPicPr>
        <p:blipFill>
          <a:blip r:embed="rId3" cstate="print"/>
          <a:srcRect t="19400"/>
          <a:stretch>
            <a:fillRect/>
          </a:stretch>
        </p:blipFill>
        <p:spPr bwMode="auto">
          <a:xfrm>
            <a:off x="1852041" y="1129013"/>
            <a:ext cx="5439918" cy="34061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2901" y="799009"/>
            <a:ext cx="845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Public Cloud Services Forecast, Worldwide, 2Q11 Update: 19% Annual Average Growth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07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19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F360-1B71-4516-ACF4-76BE40F26197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7" name="Title 76"/>
          <p:cNvSpPr>
            <a:spLocks noGrp="1"/>
          </p:cNvSpPr>
          <p:nvPr>
            <p:ph type="title"/>
          </p:nvPr>
        </p:nvSpPr>
        <p:spPr>
          <a:xfrm>
            <a:off x="162241" y="88494"/>
            <a:ext cx="4862052" cy="68825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Cloud Services Market</a:t>
            </a:r>
            <a:endParaRPr lang="en-US" dirty="0"/>
          </a:p>
        </p:txBody>
      </p:sp>
      <p:pic>
        <p:nvPicPr>
          <p:cNvPr id="83970" name="Picture 2" descr="C:\Users\pjw736\Pictures\NAB\F0D18FD9BEDA4EAC9431CDBE0F8E31C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250" y="718058"/>
            <a:ext cx="5715000" cy="3749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807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3" y="88493"/>
            <a:ext cx="4746993" cy="64265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Motorola as a Leader</a:t>
            </a:r>
            <a:endParaRPr lang="en-US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977" y="888461"/>
            <a:ext cx="8881351" cy="352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2"/>
          <p:cNvSpPr>
            <a:spLocks noGrp="1"/>
          </p:cNvSpPr>
          <p:nvPr>
            <p:ph type="title"/>
          </p:nvPr>
        </p:nvSpPr>
        <p:spPr>
          <a:xfrm>
            <a:off x="428959" y="192956"/>
            <a:ext cx="6494004" cy="62865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600" b="1" dirty="0" smtClean="0"/>
              <a:t>Motorola’s Cloud Based Multi-Screen Solution: </a:t>
            </a:r>
            <a:br>
              <a:rPr lang="en-US" sz="2600" b="1" dirty="0" smtClean="0"/>
            </a:br>
            <a:r>
              <a:rPr lang="en-US" sz="2600" b="1" dirty="0" smtClean="0"/>
              <a:t>Integrated, Flexible, Open  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</p:txBody>
      </p:sp>
      <p:sp>
        <p:nvSpPr>
          <p:cNvPr id="48132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723919" y="-858440"/>
            <a:ext cx="7961313" cy="85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30275" fontAlgn="base">
              <a:spcBef>
                <a:spcPct val="0"/>
              </a:spcBef>
              <a:spcAft>
                <a:spcPct val="0"/>
              </a:spcAft>
            </a:pPr>
            <a:endParaRPr lang="en-US" sz="370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735017" y="-1388269"/>
            <a:ext cx="8016875" cy="61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000000"/>
              </a:solidFill>
              <a:latin typeface="Open Sans"/>
              <a:cs typeface="Open Sans"/>
            </a:endParaRPr>
          </a:p>
        </p:txBody>
      </p:sp>
      <p:sp>
        <p:nvSpPr>
          <p:cNvPr id="9" name="Freeform 76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58817" y="2680917"/>
            <a:ext cx="5787012" cy="1780836"/>
          </a:xfrm>
          <a:custGeom>
            <a:avLst/>
            <a:gdLst/>
            <a:ahLst/>
            <a:cxnLst>
              <a:cxn ang="0">
                <a:pos x="399" y="766"/>
              </a:cxn>
              <a:cxn ang="0">
                <a:pos x="0" y="1082"/>
              </a:cxn>
              <a:cxn ang="0">
                <a:pos x="220" y="1355"/>
              </a:cxn>
              <a:cxn ang="0">
                <a:pos x="218" y="1352"/>
              </a:cxn>
              <a:cxn ang="0">
                <a:pos x="98" y="1567"/>
              </a:cxn>
              <a:cxn ang="0">
                <a:pos x="543" y="1883"/>
              </a:cxn>
              <a:cxn ang="0">
                <a:pos x="595" y="1881"/>
              </a:cxn>
              <a:cxn ang="0">
                <a:pos x="593" y="1883"/>
              </a:cxn>
              <a:cxn ang="0">
                <a:pos x="1278" y="2166"/>
              </a:cxn>
              <a:cxn ang="0">
                <a:pos x="1684" y="2085"/>
              </a:cxn>
              <a:cxn ang="0">
                <a:pos x="1683" y="2086"/>
              </a:cxn>
              <a:cxn ang="0">
                <a:pos x="2257" y="2304"/>
              </a:cxn>
              <a:cxn ang="0">
                <a:pos x="2917" y="1955"/>
              </a:cxn>
              <a:cxn ang="0">
                <a:pos x="2918" y="1958"/>
              </a:cxn>
              <a:cxn ang="0">
                <a:pos x="3231" y="2021"/>
              </a:cxn>
              <a:cxn ang="0">
                <a:pos x="3822" y="1605"/>
              </a:cxn>
              <a:cxn ang="0">
                <a:pos x="3821" y="1604"/>
              </a:cxn>
              <a:cxn ang="0">
                <a:pos x="4416" y="1117"/>
              </a:cxn>
              <a:cxn ang="0">
                <a:pos x="4273" y="818"/>
              </a:cxn>
              <a:cxn ang="0">
                <a:pos x="4271" y="818"/>
              </a:cxn>
              <a:cxn ang="0">
                <a:pos x="4315" y="665"/>
              </a:cxn>
              <a:cxn ang="0">
                <a:pos x="3913" y="290"/>
              </a:cxn>
              <a:cxn ang="0">
                <a:pos x="3915" y="290"/>
              </a:cxn>
              <a:cxn ang="0">
                <a:pos x="3427" y="0"/>
              </a:cxn>
              <a:cxn ang="0">
                <a:pos x="3048" y="125"/>
              </a:cxn>
              <a:cxn ang="0">
                <a:pos x="3049" y="125"/>
              </a:cxn>
              <a:cxn ang="0">
                <a:pos x="2694" y="0"/>
              </a:cxn>
              <a:cxn ang="0">
                <a:pos x="2295" y="176"/>
              </a:cxn>
              <a:cxn ang="0">
                <a:pos x="2296" y="181"/>
              </a:cxn>
              <a:cxn ang="0">
                <a:pos x="1914" y="70"/>
              </a:cxn>
              <a:cxn ang="0">
                <a:pos x="1432" y="275"/>
              </a:cxn>
              <a:cxn ang="0">
                <a:pos x="1431" y="278"/>
              </a:cxn>
              <a:cxn ang="0">
                <a:pos x="1082" y="211"/>
              </a:cxn>
              <a:cxn ang="0">
                <a:pos x="391" y="701"/>
              </a:cxn>
              <a:cxn ang="0">
                <a:pos x="398" y="767"/>
              </a:cxn>
              <a:cxn ang="0">
                <a:pos x="399" y="766"/>
              </a:cxn>
            </a:cxnLst>
            <a:rect l="0" t="0" r="r" b="b"/>
            <a:pathLst>
              <a:path w="4416" h="2304">
                <a:moveTo>
                  <a:pt x="399" y="766"/>
                </a:moveTo>
                <a:cubicBezTo>
                  <a:pt x="172" y="783"/>
                  <a:pt x="0" y="919"/>
                  <a:pt x="0" y="1082"/>
                </a:cubicBezTo>
                <a:cubicBezTo>
                  <a:pt x="0" y="1194"/>
                  <a:pt x="84" y="1298"/>
                  <a:pt x="220" y="1355"/>
                </a:cubicBezTo>
                <a:lnTo>
                  <a:pt x="218" y="1352"/>
                </a:lnTo>
                <a:cubicBezTo>
                  <a:pt x="141" y="1410"/>
                  <a:pt x="98" y="1487"/>
                  <a:pt x="98" y="1567"/>
                </a:cubicBezTo>
                <a:cubicBezTo>
                  <a:pt x="98" y="1742"/>
                  <a:pt x="297" y="1883"/>
                  <a:pt x="543" y="1883"/>
                </a:cubicBezTo>
                <a:cubicBezTo>
                  <a:pt x="560" y="1883"/>
                  <a:pt x="578" y="1882"/>
                  <a:pt x="595" y="1881"/>
                </a:cubicBezTo>
                <a:lnTo>
                  <a:pt x="593" y="1883"/>
                </a:lnTo>
                <a:cubicBezTo>
                  <a:pt x="733" y="2058"/>
                  <a:pt x="995" y="2166"/>
                  <a:pt x="1278" y="2166"/>
                </a:cubicBezTo>
                <a:cubicBezTo>
                  <a:pt x="1421" y="2166"/>
                  <a:pt x="1561" y="2138"/>
                  <a:pt x="1684" y="2085"/>
                </a:cubicBezTo>
                <a:lnTo>
                  <a:pt x="1683" y="2086"/>
                </a:lnTo>
                <a:cubicBezTo>
                  <a:pt x="1811" y="2222"/>
                  <a:pt x="2026" y="2304"/>
                  <a:pt x="2257" y="2304"/>
                </a:cubicBezTo>
                <a:cubicBezTo>
                  <a:pt x="2561" y="2304"/>
                  <a:pt x="2829" y="2162"/>
                  <a:pt x="2917" y="1955"/>
                </a:cubicBezTo>
                <a:lnTo>
                  <a:pt x="2918" y="1958"/>
                </a:lnTo>
                <a:cubicBezTo>
                  <a:pt x="3012" y="1999"/>
                  <a:pt x="3120" y="2021"/>
                  <a:pt x="3231" y="2021"/>
                </a:cubicBezTo>
                <a:cubicBezTo>
                  <a:pt x="3556" y="2021"/>
                  <a:pt x="3820" y="1836"/>
                  <a:pt x="3822" y="1605"/>
                </a:cubicBezTo>
                <a:lnTo>
                  <a:pt x="3821" y="1604"/>
                </a:lnTo>
                <a:cubicBezTo>
                  <a:pt x="4162" y="1570"/>
                  <a:pt x="4416" y="1362"/>
                  <a:pt x="4416" y="1117"/>
                </a:cubicBezTo>
                <a:cubicBezTo>
                  <a:pt x="4416" y="1009"/>
                  <a:pt x="4365" y="904"/>
                  <a:pt x="4273" y="818"/>
                </a:cubicBezTo>
                <a:lnTo>
                  <a:pt x="4271" y="818"/>
                </a:lnTo>
                <a:cubicBezTo>
                  <a:pt x="4300" y="769"/>
                  <a:pt x="4315" y="717"/>
                  <a:pt x="4315" y="665"/>
                </a:cubicBezTo>
                <a:cubicBezTo>
                  <a:pt x="4315" y="490"/>
                  <a:pt x="4150" y="336"/>
                  <a:pt x="3913" y="290"/>
                </a:cubicBezTo>
                <a:lnTo>
                  <a:pt x="3915" y="290"/>
                </a:lnTo>
                <a:cubicBezTo>
                  <a:pt x="3873" y="122"/>
                  <a:pt x="3667" y="0"/>
                  <a:pt x="3427" y="0"/>
                </a:cubicBezTo>
                <a:cubicBezTo>
                  <a:pt x="3281" y="0"/>
                  <a:pt x="3142" y="46"/>
                  <a:pt x="3048" y="125"/>
                </a:cubicBezTo>
                <a:lnTo>
                  <a:pt x="3049" y="125"/>
                </a:lnTo>
                <a:cubicBezTo>
                  <a:pt x="2964" y="47"/>
                  <a:pt x="2833" y="0"/>
                  <a:pt x="2694" y="0"/>
                </a:cubicBezTo>
                <a:cubicBezTo>
                  <a:pt x="2525" y="0"/>
                  <a:pt x="2370" y="68"/>
                  <a:pt x="2295" y="176"/>
                </a:cubicBezTo>
                <a:lnTo>
                  <a:pt x="2296" y="181"/>
                </a:lnTo>
                <a:cubicBezTo>
                  <a:pt x="2194" y="110"/>
                  <a:pt x="2057" y="70"/>
                  <a:pt x="1914" y="70"/>
                </a:cubicBezTo>
                <a:cubicBezTo>
                  <a:pt x="1712" y="70"/>
                  <a:pt x="1527" y="149"/>
                  <a:pt x="1432" y="275"/>
                </a:cubicBezTo>
                <a:lnTo>
                  <a:pt x="1431" y="278"/>
                </a:lnTo>
                <a:cubicBezTo>
                  <a:pt x="1325" y="234"/>
                  <a:pt x="1204" y="211"/>
                  <a:pt x="1082" y="211"/>
                </a:cubicBezTo>
                <a:cubicBezTo>
                  <a:pt x="700" y="211"/>
                  <a:pt x="391" y="430"/>
                  <a:pt x="391" y="701"/>
                </a:cubicBezTo>
                <a:cubicBezTo>
                  <a:pt x="391" y="723"/>
                  <a:pt x="393" y="745"/>
                  <a:pt x="398" y="767"/>
                </a:cubicBezTo>
                <a:lnTo>
                  <a:pt x="399" y="766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70000"/>
                </a:schemeClr>
              </a:gs>
              <a:gs pos="50000">
                <a:schemeClr val="bg1">
                  <a:lumMod val="75000"/>
                  <a:alpha val="70000"/>
                </a:schemeClr>
              </a:gs>
              <a:gs pos="100000">
                <a:schemeClr val="bg1">
                  <a:lumMod val="65000"/>
                  <a:alpha val="70000"/>
                </a:schemeClr>
              </a:gs>
            </a:gsLst>
            <a:lin ang="5400000" scaled="1"/>
            <a:tileRect/>
          </a:gradFill>
          <a:ln w="53975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900000" lon="0" rev="0"/>
            </a:camera>
            <a:lightRig rig="harsh" dir="t"/>
          </a:scene3d>
          <a:sp3d extrusionH="12700" prstMaterial="flat">
            <a:bevelB w="381000" h="139700"/>
            <a:contourClr>
              <a:schemeClr val="bg1">
                <a:lumMod val="75000"/>
              </a:schemeClr>
            </a:contourClr>
          </a:sp3d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i="1" u="sng" dirty="0">
              <a:solidFill>
                <a:srgbClr val="000000"/>
              </a:solidFill>
            </a:endParaRPr>
          </a:p>
        </p:txBody>
      </p:sp>
      <p:sp>
        <p:nvSpPr>
          <p:cNvPr id="10" name="Freeform 7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933905" y="916191"/>
            <a:ext cx="5127620" cy="1981704"/>
          </a:xfrm>
          <a:custGeom>
            <a:avLst/>
            <a:gdLst/>
            <a:ahLst/>
            <a:cxnLst>
              <a:cxn ang="0">
                <a:pos x="399" y="766"/>
              </a:cxn>
              <a:cxn ang="0">
                <a:pos x="0" y="1082"/>
              </a:cxn>
              <a:cxn ang="0">
                <a:pos x="220" y="1355"/>
              </a:cxn>
              <a:cxn ang="0">
                <a:pos x="218" y="1352"/>
              </a:cxn>
              <a:cxn ang="0">
                <a:pos x="98" y="1567"/>
              </a:cxn>
              <a:cxn ang="0">
                <a:pos x="543" y="1883"/>
              </a:cxn>
              <a:cxn ang="0">
                <a:pos x="595" y="1881"/>
              </a:cxn>
              <a:cxn ang="0">
                <a:pos x="593" y="1883"/>
              </a:cxn>
              <a:cxn ang="0">
                <a:pos x="1278" y="2166"/>
              </a:cxn>
              <a:cxn ang="0">
                <a:pos x="1684" y="2085"/>
              </a:cxn>
              <a:cxn ang="0">
                <a:pos x="1683" y="2086"/>
              </a:cxn>
              <a:cxn ang="0">
                <a:pos x="2257" y="2304"/>
              </a:cxn>
              <a:cxn ang="0">
                <a:pos x="2917" y="1955"/>
              </a:cxn>
              <a:cxn ang="0">
                <a:pos x="2918" y="1958"/>
              </a:cxn>
              <a:cxn ang="0">
                <a:pos x="3231" y="2021"/>
              </a:cxn>
              <a:cxn ang="0">
                <a:pos x="3822" y="1605"/>
              </a:cxn>
              <a:cxn ang="0">
                <a:pos x="3821" y="1604"/>
              </a:cxn>
              <a:cxn ang="0">
                <a:pos x="4416" y="1117"/>
              </a:cxn>
              <a:cxn ang="0">
                <a:pos x="4273" y="818"/>
              </a:cxn>
              <a:cxn ang="0">
                <a:pos x="4271" y="818"/>
              </a:cxn>
              <a:cxn ang="0">
                <a:pos x="4315" y="665"/>
              </a:cxn>
              <a:cxn ang="0">
                <a:pos x="3913" y="290"/>
              </a:cxn>
              <a:cxn ang="0">
                <a:pos x="3915" y="290"/>
              </a:cxn>
              <a:cxn ang="0">
                <a:pos x="3427" y="0"/>
              </a:cxn>
              <a:cxn ang="0">
                <a:pos x="3048" y="125"/>
              </a:cxn>
              <a:cxn ang="0">
                <a:pos x="3049" y="125"/>
              </a:cxn>
              <a:cxn ang="0">
                <a:pos x="2694" y="0"/>
              </a:cxn>
              <a:cxn ang="0">
                <a:pos x="2295" y="176"/>
              </a:cxn>
              <a:cxn ang="0">
                <a:pos x="2296" y="181"/>
              </a:cxn>
              <a:cxn ang="0">
                <a:pos x="1914" y="70"/>
              </a:cxn>
              <a:cxn ang="0">
                <a:pos x="1432" y="275"/>
              </a:cxn>
              <a:cxn ang="0">
                <a:pos x="1431" y="278"/>
              </a:cxn>
              <a:cxn ang="0">
                <a:pos x="1082" y="211"/>
              </a:cxn>
              <a:cxn ang="0">
                <a:pos x="391" y="701"/>
              </a:cxn>
              <a:cxn ang="0">
                <a:pos x="398" y="767"/>
              </a:cxn>
              <a:cxn ang="0">
                <a:pos x="399" y="766"/>
              </a:cxn>
            </a:cxnLst>
            <a:rect l="0" t="0" r="r" b="b"/>
            <a:pathLst>
              <a:path w="4416" h="2304">
                <a:moveTo>
                  <a:pt x="399" y="766"/>
                </a:moveTo>
                <a:cubicBezTo>
                  <a:pt x="172" y="783"/>
                  <a:pt x="0" y="919"/>
                  <a:pt x="0" y="1082"/>
                </a:cubicBezTo>
                <a:cubicBezTo>
                  <a:pt x="0" y="1194"/>
                  <a:pt x="84" y="1298"/>
                  <a:pt x="220" y="1355"/>
                </a:cubicBezTo>
                <a:lnTo>
                  <a:pt x="218" y="1352"/>
                </a:lnTo>
                <a:cubicBezTo>
                  <a:pt x="141" y="1410"/>
                  <a:pt x="98" y="1487"/>
                  <a:pt x="98" y="1567"/>
                </a:cubicBezTo>
                <a:cubicBezTo>
                  <a:pt x="98" y="1742"/>
                  <a:pt x="297" y="1883"/>
                  <a:pt x="543" y="1883"/>
                </a:cubicBezTo>
                <a:cubicBezTo>
                  <a:pt x="560" y="1883"/>
                  <a:pt x="578" y="1882"/>
                  <a:pt x="595" y="1881"/>
                </a:cubicBezTo>
                <a:lnTo>
                  <a:pt x="593" y="1883"/>
                </a:lnTo>
                <a:cubicBezTo>
                  <a:pt x="733" y="2058"/>
                  <a:pt x="995" y="2166"/>
                  <a:pt x="1278" y="2166"/>
                </a:cubicBezTo>
                <a:cubicBezTo>
                  <a:pt x="1421" y="2166"/>
                  <a:pt x="1561" y="2138"/>
                  <a:pt x="1684" y="2085"/>
                </a:cubicBezTo>
                <a:lnTo>
                  <a:pt x="1683" y="2086"/>
                </a:lnTo>
                <a:cubicBezTo>
                  <a:pt x="1811" y="2222"/>
                  <a:pt x="2026" y="2304"/>
                  <a:pt x="2257" y="2304"/>
                </a:cubicBezTo>
                <a:cubicBezTo>
                  <a:pt x="2561" y="2304"/>
                  <a:pt x="2829" y="2162"/>
                  <a:pt x="2917" y="1955"/>
                </a:cubicBezTo>
                <a:lnTo>
                  <a:pt x="2918" y="1958"/>
                </a:lnTo>
                <a:cubicBezTo>
                  <a:pt x="3012" y="1999"/>
                  <a:pt x="3120" y="2021"/>
                  <a:pt x="3231" y="2021"/>
                </a:cubicBezTo>
                <a:cubicBezTo>
                  <a:pt x="3556" y="2021"/>
                  <a:pt x="3820" y="1836"/>
                  <a:pt x="3822" y="1605"/>
                </a:cubicBezTo>
                <a:lnTo>
                  <a:pt x="3821" y="1604"/>
                </a:lnTo>
                <a:cubicBezTo>
                  <a:pt x="4162" y="1570"/>
                  <a:pt x="4416" y="1362"/>
                  <a:pt x="4416" y="1117"/>
                </a:cubicBezTo>
                <a:cubicBezTo>
                  <a:pt x="4416" y="1009"/>
                  <a:pt x="4365" y="904"/>
                  <a:pt x="4273" y="818"/>
                </a:cubicBezTo>
                <a:lnTo>
                  <a:pt x="4271" y="818"/>
                </a:lnTo>
                <a:cubicBezTo>
                  <a:pt x="4300" y="769"/>
                  <a:pt x="4315" y="717"/>
                  <a:pt x="4315" y="665"/>
                </a:cubicBezTo>
                <a:cubicBezTo>
                  <a:pt x="4315" y="490"/>
                  <a:pt x="4150" y="336"/>
                  <a:pt x="3913" y="290"/>
                </a:cubicBezTo>
                <a:lnTo>
                  <a:pt x="3915" y="290"/>
                </a:lnTo>
                <a:cubicBezTo>
                  <a:pt x="3873" y="122"/>
                  <a:pt x="3667" y="0"/>
                  <a:pt x="3427" y="0"/>
                </a:cubicBezTo>
                <a:cubicBezTo>
                  <a:pt x="3281" y="0"/>
                  <a:pt x="3142" y="46"/>
                  <a:pt x="3048" y="125"/>
                </a:cubicBezTo>
                <a:lnTo>
                  <a:pt x="3049" y="125"/>
                </a:lnTo>
                <a:cubicBezTo>
                  <a:pt x="2964" y="47"/>
                  <a:pt x="2833" y="0"/>
                  <a:pt x="2694" y="0"/>
                </a:cubicBezTo>
                <a:cubicBezTo>
                  <a:pt x="2525" y="0"/>
                  <a:pt x="2370" y="68"/>
                  <a:pt x="2295" y="176"/>
                </a:cubicBezTo>
                <a:lnTo>
                  <a:pt x="2296" y="181"/>
                </a:lnTo>
                <a:cubicBezTo>
                  <a:pt x="2194" y="110"/>
                  <a:pt x="2057" y="70"/>
                  <a:pt x="1914" y="70"/>
                </a:cubicBezTo>
                <a:cubicBezTo>
                  <a:pt x="1712" y="70"/>
                  <a:pt x="1527" y="149"/>
                  <a:pt x="1432" y="275"/>
                </a:cubicBezTo>
                <a:lnTo>
                  <a:pt x="1431" y="278"/>
                </a:lnTo>
                <a:cubicBezTo>
                  <a:pt x="1325" y="234"/>
                  <a:pt x="1204" y="211"/>
                  <a:pt x="1082" y="211"/>
                </a:cubicBezTo>
                <a:cubicBezTo>
                  <a:pt x="700" y="211"/>
                  <a:pt x="391" y="430"/>
                  <a:pt x="391" y="701"/>
                </a:cubicBezTo>
                <a:cubicBezTo>
                  <a:pt x="391" y="723"/>
                  <a:pt x="393" y="745"/>
                  <a:pt x="398" y="767"/>
                </a:cubicBezTo>
                <a:lnTo>
                  <a:pt x="399" y="766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70000"/>
                </a:schemeClr>
              </a:gs>
              <a:gs pos="50000">
                <a:schemeClr val="bg1">
                  <a:lumMod val="75000"/>
                  <a:alpha val="70000"/>
                </a:schemeClr>
              </a:gs>
              <a:gs pos="100000">
                <a:schemeClr val="bg1">
                  <a:lumMod val="65000"/>
                  <a:alpha val="70000"/>
                </a:schemeClr>
              </a:gs>
            </a:gsLst>
            <a:lin ang="5400000" scaled="1"/>
            <a:tileRect/>
          </a:gradFill>
          <a:ln w="53975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900000" lon="0" rev="0"/>
            </a:camera>
            <a:lightRig rig="harsh" dir="t"/>
          </a:scene3d>
          <a:sp3d extrusionH="12700" prstMaterial="flat">
            <a:bevelB w="381000" h="139700"/>
            <a:contourClr>
              <a:schemeClr val="bg1">
                <a:lumMod val="75000"/>
              </a:schemeClr>
            </a:contourClr>
          </a:sp3d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i="1" u="sng" dirty="0">
              <a:solidFill>
                <a:srgbClr val="000000"/>
              </a:solidFill>
            </a:endParaRPr>
          </a:p>
        </p:txBody>
      </p:sp>
      <p:sp>
        <p:nvSpPr>
          <p:cNvPr id="11" name="Right Arrow 10"/>
          <p:cNvSpPr/>
          <p:nvPr>
            <p:custDataLst>
              <p:tags r:id="rId4"/>
            </p:custDataLst>
          </p:nvPr>
        </p:nvSpPr>
        <p:spPr bwMode="auto">
          <a:xfrm>
            <a:off x="458807" y="2530803"/>
            <a:ext cx="1576387" cy="548879"/>
          </a:xfrm>
          <a:prstGeom prst="rightArrow">
            <a:avLst>
              <a:gd name="adj1" fmla="val 50000"/>
              <a:gd name="adj2" fmla="val 55270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rgbClr val="364D6E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416704" y="1145120"/>
            <a:ext cx="1876425" cy="2298585"/>
            <a:chOff x="6229819" y="1325285"/>
            <a:chExt cx="1876025" cy="3063673"/>
          </a:xfrm>
        </p:grpSpPr>
        <p:sp>
          <p:nvSpPr>
            <p:cNvPr id="34" name="Freeform 33"/>
            <p:cNvSpPr/>
            <p:nvPr>
              <p:custDataLst>
                <p:tags r:id="rId7"/>
              </p:custDataLst>
            </p:nvPr>
          </p:nvSpPr>
          <p:spPr bwMode="auto">
            <a:xfrm>
              <a:off x="6229819" y="1325285"/>
              <a:ext cx="1876025" cy="2581930"/>
            </a:xfrm>
            <a:custGeom>
              <a:avLst/>
              <a:gdLst>
                <a:gd name="connsiteX0" fmla="*/ 970844 w 970844"/>
                <a:gd name="connsiteY0" fmla="*/ 1478844 h 1478844"/>
                <a:gd name="connsiteX1" fmla="*/ 135466 w 970844"/>
                <a:gd name="connsiteY1" fmla="*/ 1467555 h 1478844"/>
                <a:gd name="connsiteX2" fmla="*/ 112888 w 970844"/>
                <a:gd name="connsiteY2" fmla="*/ 530578 h 1478844"/>
                <a:gd name="connsiteX3" fmla="*/ 0 w 970844"/>
                <a:gd name="connsiteY3" fmla="*/ 530578 h 1478844"/>
                <a:gd name="connsiteX4" fmla="*/ 598311 w 970844"/>
                <a:gd name="connsiteY4" fmla="*/ 0 h 147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844" h="1478844">
                  <a:moveTo>
                    <a:pt x="970844" y="1478844"/>
                  </a:moveTo>
                  <a:lnTo>
                    <a:pt x="135466" y="1467555"/>
                  </a:lnTo>
                  <a:lnTo>
                    <a:pt x="112888" y="530578"/>
                  </a:lnTo>
                  <a:lnTo>
                    <a:pt x="0" y="530578"/>
                  </a:lnTo>
                  <a:lnTo>
                    <a:pt x="598311" y="0"/>
                  </a:lnTo>
                </a:path>
              </a:pathLst>
            </a:cu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8160" name="TextBox 86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594837" y="3937716"/>
              <a:ext cx="1243473" cy="451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000000"/>
                  </a:solidFill>
                </a:rPr>
                <a:t>Home &amp; You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ight Arrow 15"/>
          <p:cNvSpPr/>
          <p:nvPr>
            <p:custDataLst>
              <p:tags r:id="rId5"/>
            </p:custDataLst>
          </p:nvPr>
        </p:nvSpPr>
        <p:spPr bwMode="auto">
          <a:xfrm>
            <a:off x="439743" y="1598676"/>
            <a:ext cx="1108075" cy="550069"/>
          </a:xfrm>
          <a:prstGeom prst="rightArrow">
            <a:avLst>
              <a:gd name="adj1" fmla="val 50000"/>
              <a:gd name="adj2" fmla="val 55270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rgbClr val="364D6E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8139" name="Picture 14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05719" y="3292790"/>
            <a:ext cx="13477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1" name="Rounded Rectangle 118"/>
          <p:cNvSpPr>
            <a:spLocks noChangeArrowheads="1"/>
          </p:cNvSpPr>
          <p:nvPr/>
        </p:nvSpPr>
        <p:spPr bwMode="auto">
          <a:xfrm>
            <a:off x="2643188" y="1049654"/>
            <a:ext cx="1243012" cy="428625"/>
          </a:xfrm>
          <a:prstGeom prst="roundRect">
            <a:avLst>
              <a:gd name="adj" fmla="val 16667"/>
            </a:avLst>
          </a:prstGeom>
          <a:solidFill>
            <a:srgbClr val="E31B23"/>
          </a:solidFill>
          <a:ln w="38100" algn="ctr">
            <a:noFill/>
            <a:round/>
            <a:headEnd/>
            <a:tailEnd/>
          </a:ln>
        </p:spPr>
        <p:txBody>
          <a:bodyPr lIns="81637" tIns="40818" rIns="81637" bIns="40818" anchor="ctr"/>
          <a:lstStyle/>
          <a:p>
            <a:pPr algn="ctr" defTabSz="815975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000">
                <a:solidFill>
                  <a:srgbClr val="FFFFFF"/>
                </a:solidFill>
                <a:latin typeface="Open Sans"/>
              </a:rPr>
              <a:t>CONTENT MANAGEMENT</a:t>
            </a:r>
          </a:p>
        </p:txBody>
      </p:sp>
      <p:sp>
        <p:nvSpPr>
          <p:cNvPr id="48142" name="Rounded Rectangle 118"/>
          <p:cNvSpPr>
            <a:spLocks noChangeArrowheads="1"/>
          </p:cNvSpPr>
          <p:nvPr/>
        </p:nvSpPr>
        <p:spPr bwMode="auto">
          <a:xfrm>
            <a:off x="3913188" y="1049654"/>
            <a:ext cx="1243012" cy="428625"/>
          </a:xfrm>
          <a:prstGeom prst="roundRect">
            <a:avLst>
              <a:gd name="adj" fmla="val 16667"/>
            </a:avLst>
          </a:prstGeom>
          <a:solidFill>
            <a:srgbClr val="E31B23"/>
          </a:solidFill>
          <a:ln w="38100" algn="ctr">
            <a:noFill/>
            <a:round/>
            <a:headEnd/>
            <a:tailEnd/>
          </a:ln>
        </p:spPr>
        <p:txBody>
          <a:bodyPr lIns="81637" tIns="40818" rIns="81637" bIns="40818" anchor="ctr"/>
          <a:lstStyle/>
          <a:p>
            <a:pPr algn="ctr" defTabSz="815975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FFFFFF"/>
                </a:solidFill>
                <a:latin typeface="Open Sans"/>
              </a:rPr>
              <a:t>DEVICE MANAGEMENT</a:t>
            </a:r>
            <a:endParaRPr lang="en-GB" sz="1000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8143" name="Rounded Rectangle 118"/>
          <p:cNvSpPr>
            <a:spLocks noChangeArrowheads="1"/>
          </p:cNvSpPr>
          <p:nvPr/>
        </p:nvSpPr>
        <p:spPr bwMode="auto">
          <a:xfrm>
            <a:off x="2643188" y="1492709"/>
            <a:ext cx="1243012" cy="404813"/>
          </a:xfrm>
          <a:prstGeom prst="roundRect">
            <a:avLst>
              <a:gd name="adj" fmla="val 16667"/>
            </a:avLst>
          </a:prstGeom>
          <a:solidFill>
            <a:srgbClr val="E31B23"/>
          </a:solidFill>
          <a:ln w="38100" algn="ctr">
            <a:noFill/>
            <a:round/>
            <a:headEnd/>
            <a:tailEnd/>
          </a:ln>
        </p:spPr>
        <p:txBody>
          <a:bodyPr lIns="81637" tIns="40818" rIns="81637" bIns="40818" anchor="ctr"/>
          <a:lstStyle/>
          <a:p>
            <a:pPr algn="ctr" defTabSz="815975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FFFFFF"/>
                </a:solidFill>
                <a:latin typeface="Open Sans"/>
              </a:rPr>
              <a:t>CONTENT SECURITY</a:t>
            </a:r>
            <a:endParaRPr lang="en-GB" sz="1000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8144" name="Rounded Rectangle 118"/>
          <p:cNvSpPr>
            <a:spLocks noChangeArrowheads="1"/>
          </p:cNvSpPr>
          <p:nvPr/>
        </p:nvSpPr>
        <p:spPr bwMode="auto">
          <a:xfrm>
            <a:off x="3913188" y="1492709"/>
            <a:ext cx="1243012" cy="404813"/>
          </a:xfrm>
          <a:prstGeom prst="roundRect">
            <a:avLst>
              <a:gd name="adj" fmla="val 16667"/>
            </a:avLst>
          </a:prstGeom>
          <a:solidFill>
            <a:srgbClr val="E31B23"/>
          </a:solidFill>
          <a:ln w="38100" algn="ctr">
            <a:noFill/>
            <a:round/>
            <a:headEnd/>
            <a:tailEnd/>
          </a:ln>
        </p:spPr>
        <p:txBody>
          <a:bodyPr lIns="81637" tIns="40818" rIns="81637" bIns="40818" anchor="ctr"/>
          <a:lstStyle/>
          <a:p>
            <a:pPr algn="ctr" defTabSz="815975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FFFFFF"/>
                </a:solidFill>
                <a:latin typeface="Open Sans"/>
              </a:rPr>
              <a:t>USER INTERFACE PLATFORM</a:t>
            </a:r>
            <a:endParaRPr lang="en-GB" sz="1000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8145" name="Rounded Rectangle 118"/>
          <p:cNvSpPr>
            <a:spLocks noChangeArrowheads="1"/>
          </p:cNvSpPr>
          <p:nvPr/>
        </p:nvSpPr>
        <p:spPr bwMode="auto">
          <a:xfrm>
            <a:off x="2632076" y="1922526"/>
            <a:ext cx="2524125" cy="291703"/>
          </a:xfrm>
          <a:prstGeom prst="roundRect">
            <a:avLst>
              <a:gd name="adj" fmla="val 16667"/>
            </a:avLst>
          </a:prstGeom>
          <a:solidFill>
            <a:srgbClr val="E31B23"/>
          </a:solidFill>
          <a:ln w="38100" algn="ctr">
            <a:noFill/>
            <a:round/>
            <a:headEnd/>
            <a:tailEnd/>
          </a:ln>
        </p:spPr>
        <p:txBody>
          <a:bodyPr lIns="81637" tIns="40818" rIns="81637" bIns="40818" anchor="ctr"/>
          <a:lstStyle/>
          <a:p>
            <a:pPr algn="ctr" defTabSz="815975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000">
                <a:solidFill>
                  <a:srgbClr val="FFFFFF"/>
                </a:solidFill>
                <a:latin typeface="Open Sans"/>
              </a:rPr>
              <a:t>ANALYTICS</a:t>
            </a:r>
          </a:p>
        </p:txBody>
      </p:sp>
      <p:sp>
        <p:nvSpPr>
          <p:cNvPr id="48146" name="Rounded Rectangle 118"/>
          <p:cNvSpPr>
            <a:spLocks noChangeArrowheads="1"/>
          </p:cNvSpPr>
          <p:nvPr/>
        </p:nvSpPr>
        <p:spPr bwMode="auto">
          <a:xfrm>
            <a:off x="2632076" y="2250993"/>
            <a:ext cx="2524125" cy="292894"/>
          </a:xfrm>
          <a:prstGeom prst="roundRect">
            <a:avLst>
              <a:gd name="adj" fmla="val 16667"/>
            </a:avLst>
          </a:prstGeom>
          <a:solidFill>
            <a:srgbClr val="E31B23"/>
          </a:solidFill>
          <a:ln w="38100" algn="ctr">
            <a:noFill/>
            <a:round/>
            <a:headEnd/>
            <a:tailEnd/>
          </a:ln>
        </p:spPr>
        <p:txBody>
          <a:bodyPr lIns="81637" tIns="40818" rIns="81637" bIns="40818" anchor="ctr"/>
          <a:lstStyle/>
          <a:p>
            <a:pPr algn="ctr" defTabSz="815975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000">
                <a:solidFill>
                  <a:srgbClr val="FFFFFF"/>
                </a:solidFill>
                <a:latin typeface="Open Sans"/>
              </a:rPr>
              <a:t>SERVICE ASSURANCE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46692" y="1665786"/>
            <a:ext cx="1125628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>
                    <a:alpha val="68000"/>
                  </a:srgbClr>
                </a:solidFill>
                <a:latin typeface="Open Sans"/>
              </a:rPr>
              <a:t>Cloud</a:t>
            </a:r>
          </a:p>
        </p:txBody>
      </p:sp>
      <p:sp>
        <p:nvSpPr>
          <p:cNvPr id="48148" name="Rounded Rectangle 94"/>
          <p:cNvSpPr>
            <a:spLocks noChangeArrowheads="1"/>
          </p:cNvSpPr>
          <p:nvPr/>
        </p:nvSpPr>
        <p:spPr bwMode="auto">
          <a:xfrm>
            <a:off x="3989388" y="3615449"/>
            <a:ext cx="1243012" cy="532209"/>
          </a:xfrm>
          <a:prstGeom prst="roundRect">
            <a:avLst>
              <a:gd name="adj" fmla="val 16667"/>
            </a:avLst>
          </a:prstGeom>
          <a:solidFill>
            <a:srgbClr val="E31B23"/>
          </a:solidFill>
          <a:ln w="38100" algn="ctr">
            <a:noFill/>
            <a:round/>
            <a:headEnd/>
            <a:tailEnd/>
          </a:ln>
        </p:spPr>
        <p:txBody>
          <a:bodyPr lIns="81637" tIns="40818" rIns="81637" bIns="40818" anchor="ctr"/>
          <a:lstStyle/>
          <a:p>
            <a:pPr algn="ctr" defTabSz="815975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000" dirty="0">
                <a:solidFill>
                  <a:srgbClr val="FFFFFF"/>
                </a:solidFill>
                <a:latin typeface="Open Sans"/>
              </a:rPr>
              <a:t>ACCESS NETWORK</a:t>
            </a:r>
          </a:p>
        </p:txBody>
      </p:sp>
      <p:sp>
        <p:nvSpPr>
          <p:cNvPr id="48149" name="Rounded Rectangle 98"/>
          <p:cNvSpPr>
            <a:spLocks noChangeArrowheads="1"/>
          </p:cNvSpPr>
          <p:nvPr/>
        </p:nvSpPr>
        <p:spPr bwMode="auto">
          <a:xfrm>
            <a:off x="2717800" y="3611877"/>
            <a:ext cx="1243013" cy="532210"/>
          </a:xfrm>
          <a:prstGeom prst="roundRect">
            <a:avLst>
              <a:gd name="adj" fmla="val 16667"/>
            </a:avLst>
          </a:prstGeom>
          <a:solidFill>
            <a:srgbClr val="E31B23"/>
          </a:solidFill>
          <a:ln w="38100" algn="ctr">
            <a:noFill/>
            <a:round/>
            <a:headEnd/>
            <a:tailEnd/>
          </a:ln>
        </p:spPr>
        <p:txBody>
          <a:bodyPr lIns="81637" tIns="40818" rIns="81637" bIns="40818" anchor="ctr"/>
          <a:lstStyle/>
          <a:p>
            <a:pPr algn="ctr" defTabSz="815975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FFFFFF"/>
                </a:solidFill>
                <a:latin typeface="Open Sans"/>
              </a:rPr>
              <a:t>CONTENT DELIVERY NETWORK</a:t>
            </a:r>
            <a:endParaRPr lang="en-GB" sz="1000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8150" name="Rounded Rectangle 95"/>
          <p:cNvSpPr>
            <a:spLocks noChangeArrowheads="1"/>
          </p:cNvSpPr>
          <p:nvPr/>
        </p:nvSpPr>
        <p:spPr bwMode="auto">
          <a:xfrm>
            <a:off x="3989388" y="3052283"/>
            <a:ext cx="1243012" cy="532210"/>
          </a:xfrm>
          <a:prstGeom prst="roundRect">
            <a:avLst>
              <a:gd name="adj" fmla="val 16667"/>
            </a:avLst>
          </a:prstGeom>
          <a:solidFill>
            <a:srgbClr val="E31B23"/>
          </a:solidFill>
          <a:ln w="38100" algn="ctr">
            <a:noFill/>
            <a:round/>
            <a:headEnd/>
            <a:tailEnd/>
          </a:ln>
        </p:spPr>
        <p:txBody>
          <a:bodyPr lIns="81637" tIns="40818" rIns="81637" bIns="40818" anchor="ctr"/>
          <a:lstStyle/>
          <a:p>
            <a:pPr algn="ctr" defTabSz="815975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000" dirty="0">
                <a:solidFill>
                  <a:srgbClr val="FFFFFF"/>
                </a:solidFill>
                <a:latin typeface="Open Sans"/>
              </a:rPr>
              <a:t>CONTENT CAPTURE &amp; DELIVERY</a:t>
            </a:r>
          </a:p>
        </p:txBody>
      </p:sp>
      <p:sp>
        <p:nvSpPr>
          <p:cNvPr id="48151" name="Rounded Rectangle 98"/>
          <p:cNvSpPr>
            <a:spLocks noChangeArrowheads="1"/>
          </p:cNvSpPr>
          <p:nvPr/>
        </p:nvSpPr>
        <p:spPr bwMode="auto">
          <a:xfrm>
            <a:off x="2720975" y="3059427"/>
            <a:ext cx="1244600" cy="533400"/>
          </a:xfrm>
          <a:prstGeom prst="roundRect">
            <a:avLst>
              <a:gd name="adj" fmla="val 16667"/>
            </a:avLst>
          </a:prstGeom>
          <a:solidFill>
            <a:srgbClr val="E31B23"/>
          </a:solidFill>
          <a:ln w="38100" algn="ctr">
            <a:noFill/>
            <a:round/>
            <a:headEnd/>
            <a:tailEnd/>
          </a:ln>
        </p:spPr>
        <p:txBody>
          <a:bodyPr lIns="81637" tIns="40818" rIns="81637" bIns="40818" anchor="ctr"/>
          <a:lstStyle/>
          <a:p>
            <a:pPr algn="ctr" defTabSz="815975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000" dirty="0">
                <a:solidFill>
                  <a:srgbClr val="FFFFFF"/>
                </a:solidFill>
                <a:latin typeface="Open Sans"/>
              </a:rPr>
              <a:t>CONTENT PROCESSING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215740" y="3415097"/>
            <a:ext cx="1503938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>
                    <a:alpha val="68000"/>
                  </a:srgbClr>
                </a:solidFill>
                <a:latin typeface="Open Sans"/>
              </a:rPr>
              <a:t>Network</a:t>
            </a:r>
          </a:p>
        </p:txBody>
      </p:sp>
      <p:sp>
        <p:nvSpPr>
          <p:cNvPr id="48153" name="Rounded Rectangle 98"/>
          <p:cNvSpPr>
            <a:spLocks noChangeArrowheads="1"/>
          </p:cNvSpPr>
          <p:nvPr/>
        </p:nvSpPr>
        <p:spPr bwMode="auto">
          <a:xfrm>
            <a:off x="6781800" y="2571751"/>
            <a:ext cx="1243012" cy="378619"/>
          </a:xfrm>
          <a:prstGeom prst="roundRect">
            <a:avLst>
              <a:gd name="adj" fmla="val 16667"/>
            </a:avLst>
          </a:prstGeom>
          <a:solidFill>
            <a:srgbClr val="E31B23"/>
          </a:solidFill>
          <a:ln w="38100" algn="ctr">
            <a:noFill/>
            <a:round/>
            <a:headEnd/>
            <a:tailEnd/>
          </a:ln>
        </p:spPr>
        <p:txBody>
          <a:bodyPr lIns="81637" tIns="40818" rIns="81637" bIns="40818" anchor="ctr"/>
          <a:lstStyle/>
          <a:p>
            <a:pPr algn="ctr" defTabSz="815975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000" dirty="0">
                <a:solidFill>
                  <a:srgbClr val="FFFFFF"/>
                </a:solidFill>
                <a:latin typeface="Open Sans"/>
              </a:rPr>
              <a:t>GATEWAY</a:t>
            </a:r>
          </a:p>
        </p:txBody>
      </p:sp>
      <p:sp>
        <p:nvSpPr>
          <p:cNvPr id="48154" name="Rounded Rectangle 31"/>
          <p:cNvSpPr>
            <a:spLocks noChangeArrowheads="1"/>
          </p:cNvSpPr>
          <p:nvPr/>
        </p:nvSpPr>
        <p:spPr bwMode="auto">
          <a:xfrm>
            <a:off x="6781800" y="2190750"/>
            <a:ext cx="1243012" cy="350044"/>
          </a:xfrm>
          <a:prstGeom prst="roundRect">
            <a:avLst>
              <a:gd name="adj" fmla="val 16667"/>
            </a:avLst>
          </a:prstGeom>
          <a:solidFill>
            <a:srgbClr val="E31B23"/>
          </a:solidFill>
          <a:ln w="38100" algn="ctr">
            <a:noFill/>
            <a:round/>
            <a:headEnd/>
            <a:tailEnd/>
          </a:ln>
        </p:spPr>
        <p:txBody>
          <a:bodyPr lIns="81637" tIns="40818" rIns="81637" bIns="40818" anchor="ctr"/>
          <a:lstStyle/>
          <a:p>
            <a:pPr algn="ctr" defTabSz="815975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FFFFFF"/>
                </a:solidFill>
                <a:latin typeface="Open Sans"/>
              </a:rPr>
              <a:t>CONSUMER DEVICES</a:t>
            </a:r>
            <a:endParaRPr lang="en-GB" sz="1000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8155" name="Rounded Rectangle 98"/>
          <p:cNvSpPr>
            <a:spLocks noChangeArrowheads="1"/>
          </p:cNvSpPr>
          <p:nvPr/>
        </p:nvSpPr>
        <p:spPr bwMode="auto">
          <a:xfrm>
            <a:off x="6781800" y="1733551"/>
            <a:ext cx="1243012" cy="385763"/>
          </a:xfrm>
          <a:prstGeom prst="roundRect">
            <a:avLst>
              <a:gd name="adj" fmla="val 16667"/>
            </a:avLst>
          </a:prstGeom>
          <a:solidFill>
            <a:srgbClr val="E31B23"/>
          </a:solidFill>
          <a:ln w="38100" algn="ctr">
            <a:noFill/>
            <a:round/>
            <a:headEnd/>
            <a:tailEnd/>
          </a:ln>
        </p:spPr>
        <p:txBody>
          <a:bodyPr lIns="81637" tIns="40818" rIns="81637" bIns="40818" anchor="ctr"/>
          <a:lstStyle/>
          <a:p>
            <a:pPr algn="ctr" defTabSz="815975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000">
                <a:solidFill>
                  <a:srgbClr val="FFFFFF"/>
                </a:solidFill>
                <a:latin typeface="Open Sans"/>
              </a:rPr>
              <a:t>SET-TOP</a:t>
            </a:r>
          </a:p>
        </p:txBody>
      </p:sp>
      <p:pic>
        <p:nvPicPr>
          <p:cNvPr id="48157" name="Picture 5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4463" y="2914650"/>
            <a:ext cx="8429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1" descr="MC900211967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400" y="2114551"/>
            <a:ext cx="762000" cy="43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 Placeholder 102"/>
          <p:cNvSpPr>
            <a:spLocks noGrp="1"/>
          </p:cNvSpPr>
          <p:nvPr>
            <p:ph type="body" sz="quarter" idx="10"/>
          </p:nvPr>
        </p:nvSpPr>
        <p:spPr>
          <a:xfrm>
            <a:off x="595312" y="742950"/>
            <a:ext cx="8396288" cy="3647176"/>
          </a:xfrm>
        </p:spPr>
        <p:txBody>
          <a:bodyPr>
            <a:noAutofit/>
          </a:bodyPr>
          <a:lstStyle/>
          <a:p>
            <a:r>
              <a:rPr lang="en-US" dirty="0" smtClean="0"/>
              <a:t>Leveraging HTML5 and the Cloud to increase Service Velocity</a:t>
            </a:r>
          </a:p>
          <a:p>
            <a:endParaRPr lang="en-US" dirty="0"/>
          </a:p>
        </p:txBody>
      </p: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136187" y="301228"/>
            <a:ext cx="7906600" cy="327422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/>
              <a:t>      </a:t>
            </a:r>
            <a:r>
              <a:rPr lang="en-US" sz="2600" b="1" dirty="0" smtClean="0"/>
              <a:t>Delivering a Compelling User Experience</a:t>
            </a:r>
            <a:endParaRPr lang="en-US" sz="2600" b="1" dirty="0"/>
          </a:p>
        </p:txBody>
      </p:sp>
      <p:grpSp>
        <p:nvGrpSpPr>
          <p:cNvPr id="2" name="Group 106"/>
          <p:cNvGrpSpPr/>
          <p:nvPr/>
        </p:nvGrpSpPr>
        <p:grpSpPr>
          <a:xfrm>
            <a:off x="484121" y="1148074"/>
            <a:ext cx="8175759" cy="2493401"/>
            <a:chOff x="480802" y="1499322"/>
            <a:chExt cx="8175759" cy="3324534"/>
          </a:xfrm>
        </p:grpSpPr>
        <p:grpSp>
          <p:nvGrpSpPr>
            <p:cNvPr id="3" name="Group 42"/>
            <p:cNvGrpSpPr/>
            <p:nvPr/>
          </p:nvGrpSpPr>
          <p:grpSpPr>
            <a:xfrm>
              <a:off x="6116727" y="3865324"/>
              <a:ext cx="2539834" cy="958532"/>
              <a:chOff x="986414" y="1189933"/>
              <a:chExt cx="2539834" cy="958532"/>
            </a:xfrm>
          </p:grpSpPr>
          <p:sp>
            <p:nvSpPr>
              <p:cNvPr id="45" name="TextBox 20"/>
              <p:cNvSpPr txBox="1">
                <a:spLocks noChangeArrowheads="1"/>
              </p:cNvSpPr>
              <p:nvPr/>
            </p:nvSpPr>
            <p:spPr bwMode="auto">
              <a:xfrm>
                <a:off x="1989118" y="1530700"/>
                <a:ext cx="1135119" cy="367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cap="all" dirty="0" smtClean="0">
                    <a:solidFill>
                      <a:srgbClr val="C60000"/>
                    </a:solidFill>
                    <a:cs typeface="Arial" charset="0"/>
                  </a:rPr>
                  <a:t>Efficiencies</a:t>
                </a: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986414" y="1189933"/>
                <a:ext cx="2539834" cy="958532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3" cstate="print">
                <a:lum bright="20000"/>
              </a:blip>
              <a:srcRect l="17906" t="8055" r="20227" b="10861"/>
              <a:stretch>
                <a:fillRect/>
              </a:stretch>
            </p:blipFill>
            <p:spPr>
              <a:xfrm>
                <a:off x="1195981" y="1306873"/>
                <a:ext cx="752110" cy="727409"/>
              </a:xfrm>
              <a:prstGeom prst="rect">
                <a:avLst/>
              </a:prstGeom>
            </p:spPr>
          </p:pic>
        </p:grpSp>
        <p:grpSp>
          <p:nvGrpSpPr>
            <p:cNvPr id="4" name="Group 48"/>
            <p:cNvGrpSpPr/>
            <p:nvPr/>
          </p:nvGrpSpPr>
          <p:grpSpPr>
            <a:xfrm>
              <a:off x="480802" y="2677965"/>
              <a:ext cx="2548148" cy="958532"/>
              <a:chOff x="789099" y="3594088"/>
              <a:chExt cx="2548148" cy="958532"/>
            </a:xfrm>
          </p:grpSpPr>
          <p:sp>
            <p:nvSpPr>
              <p:cNvPr id="50" name="TextBox 20"/>
              <p:cNvSpPr txBox="1">
                <a:spLocks noChangeArrowheads="1"/>
              </p:cNvSpPr>
              <p:nvPr/>
            </p:nvSpPr>
            <p:spPr bwMode="auto">
              <a:xfrm>
                <a:off x="1613222" y="3963431"/>
                <a:ext cx="1724025" cy="367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cap="all" dirty="0" smtClean="0">
                    <a:solidFill>
                      <a:srgbClr val="C60000"/>
                    </a:solidFill>
                    <a:cs typeface="Arial" charset="0"/>
                  </a:rPr>
                  <a:t>Time to Market</a:t>
                </a:r>
                <a:endParaRPr lang="en-US" sz="1400" cap="all" dirty="0">
                  <a:solidFill>
                    <a:srgbClr val="C60000"/>
                  </a:solidFill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789099" y="3594088"/>
                <a:ext cx="2539834" cy="958532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53" name="Picture 52" descr="spedometer1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18766" y="3758650"/>
                <a:ext cx="701865" cy="748398"/>
              </a:xfrm>
              <a:prstGeom prst="rect">
                <a:avLst/>
              </a:prstGeom>
            </p:spPr>
          </p:pic>
        </p:grpSp>
        <p:grpSp>
          <p:nvGrpSpPr>
            <p:cNvPr id="5" name="Group 54"/>
            <p:cNvGrpSpPr/>
            <p:nvPr/>
          </p:nvGrpSpPr>
          <p:grpSpPr>
            <a:xfrm>
              <a:off x="480802" y="3865324"/>
              <a:ext cx="2539834" cy="958532"/>
              <a:chOff x="227627" y="3762240"/>
              <a:chExt cx="2539834" cy="958532"/>
            </a:xfrm>
          </p:grpSpPr>
          <p:sp>
            <p:nvSpPr>
              <p:cNvPr id="57" name="TextBox 20"/>
              <p:cNvSpPr txBox="1">
                <a:spLocks noChangeArrowheads="1"/>
              </p:cNvSpPr>
              <p:nvPr/>
            </p:nvSpPr>
            <p:spPr bwMode="auto">
              <a:xfrm>
                <a:off x="1185969" y="4100731"/>
                <a:ext cx="1333442" cy="367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cap="all" dirty="0" smtClean="0">
                    <a:solidFill>
                      <a:srgbClr val="C60000"/>
                    </a:solidFill>
                    <a:cs typeface="Arial" charset="0"/>
                  </a:rPr>
                  <a:t>Monetization</a:t>
                </a:r>
                <a:endParaRPr lang="en-US" sz="1400" cap="all" dirty="0">
                  <a:solidFill>
                    <a:srgbClr val="C60000"/>
                  </a:solidFill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227627" y="3762240"/>
                <a:ext cx="2539834" cy="958532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59" name="Picture 58" descr="currency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71253" y="3840266"/>
                <a:ext cx="911309" cy="802573"/>
              </a:xfrm>
              <a:prstGeom prst="rect">
                <a:avLst/>
              </a:prstGeom>
            </p:spPr>
          </p:pic>
        </p:grpSp>
        <p:grpSp>
          <p:nvGrpSpPr>
            <p:cNvPr id="6" name="Group 59"/>
            <p:cNvGrpSpPr/>
            <p:nvPr/>
          </p:nvGrpSpPr>
          <p:grpSpPr>
            <a:xfrm>
              <a:off x="1926776" y="1499322"/>
              <a:ext cx="5290448" cy="958532"/>
              <a:chOff x="1701496" y="1462335"/>
              <a:chExt cx="5290448" cy="958532"/>
            </a:xfrm>
          </p:grpSpPr>
          <p:grpSp>
            <p:nvGrpSpPr>
              <p:cNvPr id="7" name="Group 70"/>
              <p:cNvGrpSpPr/>
              <p:nvPr/>
            </p:nvGrpSpPr>
            <p:grpSpPr>
              <a:xfrm>
                <a:off x="1701496" y="1462335"/>
                <a:ext cx="2539834" cy="958532"/>
                <a:chOff x="727451" y="3163735"/>
                <a:chExt cx="2539834" cy="958532"/>
              </a:xfrm>
            </p:grpSpPr>
            <p:sp>
              <p:nvSpPr>
                <p:cNvPr id="67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2010060" y="3441120"/>
                  <a:ext cx="1221997" cy="3672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fontAlgn="base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cap="all" dirty="0" smtClean="0">
                      <a:solidFill>
                        <a:srgbClr val="C60000"/>
                      </a:solidFill>
                      <a:cs typeface="Arial" charset="0"/>
                    </a:rPr>
                    <a:t>Custom GUI</a:t>
                  </a:r>
                  <a:endParaRPr lang="en-US" sz="1400" cap="all" dirty="0">
                    <a:solidFill>
                      <a:srgbClr val="C60000"/>
                    </a:solidFill>
                  </a:endParaRPr>
                </a:p>
              </p:txBody>
            </p:sp>
            <p:sp>
              <p:nvSpPr>
                <p:cNvPr id="68" name="Shape 35"/>
                <p:cNvSpPr>
                  <a:spLocks noChangeArrowheads="1"/>
                </p:cNvSpPr>
                <p:nvPr/>
              </p:nvSpPr>
              <p:spPr bwMode="auto">
                <a:xfrm>
                  <a:off x="870207" y="3327579"/>
                  <a:ext cx="1053223" cy="649288"/>
                </a:xfrm>
                <a:prstGeom prst="rect">
                  <a:avLst/>
                </a:prstGeom>
                <a:blipFill dpi="0" rotWithShape="1">
                  <a:blip r:embed="rId6" cstate="print">
                    <a:grayscl/>
                    <a:lum bright="26000"/>
                  </a:blip>
                  <a:srcRect/>
                  <a:stretch>
                    <a:fillRect/>
                  </a:stretch>
                </a:blipFill>
                <a:ln w="762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" name="Rounded Rectangle 70"/>
                <p:cNvSpPr/>
                <p:nvPr/>
              </p:nvSpPr>
              <p:spPr>
                <a:xfrm>
                  <a:off x="727451" y="3163735"/>
                  <a:ext cx="2539834" cy="958532"/>
                </a:xfrm>
                <a:prstGeom prst="roundRect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8" name="Group 72"/>
              <p:cNvGrpSpPr/>
              <p:nvPr/>
            </p:nvGrpSpPr>
            <p:grpSpPr>
              <a:xfrm>
                <a:off x="4452110" y="1462335"/>
                <a:ext cx="2539834" cy="958532"/>
                <a:chOff x="1468327" y="2180773"/>
                <a:chExt cx="2539834" cy="958532"/>
              </a:xfrm>
            </p:grpSpPr>
            <p:sp>
              <p:nvSpPr>
                <p:cNvPr id="63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2453482" y="2521540"/>
                  <a:ext cx="1271182" cy="3672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 h="228600"/>
                </a:sp3d>
              </p:spPr>
              <p:txBody>
                <a:bodyPr wrap="none">
                  <a:spAutoFit/>
                </a:bodyPr>
                <a:lstStyle/>
                <a:p>
                  <a:pPr fontAlgn="base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cap="all" dirty="0" smtClean="0">
                      <a:solidFill>
                        <a:srgbClr val="C60000"/>
                      </a:solidFill>
                      <a:cs typeface="Arial" charset="0"/>
                    </a:rPr>
                    <a:t>Multi-Screen</a:t>
                  </a:r>
                  <a:endParaRPr lang="en-US" sz="1400" cap="all" dirty="0">
                    <a:solidFill>
                      <a:srgbClr val="C60000"/>
                    </a:solidFill>
                  </a:endParaRPr>
                </a:p>
              </p:txBody>
            </p:sp>
            <p:pic>
              <p:nvPicPr>
                <p:cNvPr id="64" name="Picture 32" descr="Screen shot 2012-08-21 at TuesdayAug 21, 2012 5.png"/>
                <p:cNvPicPr>
                  <a:picLocks noChangeAspect="1"/>
                </p:cNvPicPr>
                <p:nvPr/>
              </p:nvPicPr>
              <p:blipFill>
                <a:blip r:embed="rId7" cstate="print"/>
                <a:srcRect l="58203" t="16379" r="2957" b="12865"/>
                <a:stretch>
                  <a:fillRect/>
                </a:stretch>
              </p:blipFill>
              <p:spPr bwMode="auto">
                <a:xfrm>
                  <a:off x="1746297" y="2687720"/>
                  <a:ext cx="608985" cy="4068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5" name="Rounded Rectangle 64"/>
                <p:cNvSpPr/>
                <p:nvPr/>
              </p:nvSpPr>
              <p:spPr>
                <a:xfrm>
                  <a:off x="1468327" y="2180773"/>
                  <a:ext cx="2539834" cy="958532"/>
                </a:xfrm>
                <a:prstGeom prst="roundRect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pic>
              <p:nvPicPr>
                <p:cNvPr id="66" name="Picture 32" descr="Screen shot 2012-08-21 at TuesdayAug 21, 2012 5.png"/>
                <p:cNvPicPr>
                  <a:picLocks noChangeAspect="1"/>
                </p:cNvPicPr>
                <p:nvPr/>
              </p:nvPicPr>
              <p:blipFill>
                <a:blip r:embed="rId7" cstate="print"/>
                <a:srcRect l="-541" t="16379" r="41295" b="15009"/>
                <a:stretch>
                  <a:fillRect/>
                </a:stretch>
              </p:blipFill>
              <p:spPr bwMode="auto">
                <a:xfrm>
                  <a:off x="1561663" y="2293192"/>
                  <a:ext cx="928933" cy="3945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9" name="Group 71"/>
            <p:cNvGrpSpPr/>
            <p:nvPr/>
          </p:nvGrpSpPr>
          <p:grpSpPr>
            <a:xfrm>
              <a:off x="6116727" y="2677965"/>
              <a:ext cx="2539834" cy="958532"/>
              <a:chOff x="4566466" y="1440966"/>
              <a:chExt cx="2539834" cy="958532"/>
            </a:xfrm>
          </p:grpSpPr>
          <p:sp>
            <p:nvSpPr>
              <p:cNvPr id="73" name="TextBox 20"/>
              <p:cNvSpPr txBox="1">
                <a:spLocks noChangeArrowheads="1"/>
              </p:cNvSpPr>
              <p:nvPr/>
            </p:nvSpPr>
            <p:spPr bwMode="auto">
              <a:xfrm>
                <a:off x="5702787" y="1800783"/>
                <a:ext cx="1124154" cy="367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cap="all" dirty="0" smtClean="0">
                    <a:solidFill>
                      <a:srgbClr val="C60000"/>
                    </a:solidFill>
                    <a:cs typeface="Arial" charset="0"/>
                  </a:rPr>
                  <a:t>Legacy </a:t>
                </a:r>
                <a:r>
                  <a:rPr lang="en-US" sz="1400" cap="all" dirty="0" err="1" smtClean="0">
                    <a:solidFill>
                      <a:srgbClr val="C60000"/>
                    </a:solidFill>
                    <a:cs typeface="Arial" charset="0"/>
                  </a:rPr>
                  <a:t>STB</a:t>
                </a:r>
                <a:r>
                  <a:rPr lang="en-US" sz="1400" dirty="0" err="1" smtClean="0">
                    <a:solidFill>
                      <a:srgbClr val="C60000"/>
                    </a:solidFill>
                    <a:cs typeface="Arial" charset="0"/>
                  </a:rPr>
                  <a:t>s</a:t>
                </a:r>
                <a:endParaRPr lang="en-US" sz="1400" dirty="0">
                  <a:solidFill>
                    <a:srgbClr val="C60000"/>
                  </a:solidFill>
                </a:endParaRPr>
              </a:p>
            </p:txBody>
          </p:sp>
          <p:grpSp>
            <p:nvGrpSpPr>
              <p:cNvPr id="10" name="Group 126"/>
              <p:cNvGrpSpPr/>
              <p:nvPr/>
            </p:nvGrpSpPr>
            <p:grpSpPr>
              <a:xfrm>
                <a:off x="4712901" y="1812367"/>
                <a:ext cx="946886" cy="291746"/>
                <a:chOff x="7215827" y="2523559"/>
                <a:chExt cx="1399656" cy="431248"/>
              </a:xfrm>
            </p:grpSpPr>
            <p:sp>
              <p:nvSpPr>
                <p:cNvPr id="76" name="Rounded Rectangle 75"/>
                <p:cNvSpPr/>
                <p:nvPr/>
              </p:nvSpPr>
              <p:spPr bwMode="auto">
                <a:xfrm>
                  <a:off x="7215827" y="2523559"/>
                  <a:ext cx="1399656" cy="359373"/>
                </a:xfrm>
                <a:prstGeom prst="roundRect">
                  <a:avLst/>
                </a:prstGeom>
                <a:solidFill>
                  <a:srgbClr val="7F7F7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7" name="Rounded Rectangle 76"/>
                <p:cNvSpPr/>
                <p:nvPr/>
              </p:nvSpPr>
              <p:spPr bwMode="auto">
                <a:xfrm>
                  <a:off x="7287703" y="2833754"/>
                  <a:ext cx="185358" cy="113487"/>
                </a:xfrm>
                <a:prstGeom prst="roundRect">
                  <a:avLst/>
                </a:prstGeom>
                <a:solidFill>
                  <a:srgbClr val="7F7F7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8" name="Rounded Rectangle 77"/>
                <p:cNvSpPr/>
                <p:nvPr/>
              </p:nvSpPr>
              <p:spPr bwMode="auto">
                <a:xfrm>
                  <a:off x="8380946" y="2837539"/>
                  <a:ext cx="181578" cy="117268"/>
                </a:xfrm>
                <a:prstGeom prst="roundRect">
                  <a:avLst/>
                </a:prstGeom>
                <a:solidFill>
                  <a:srgbClr val="7F7F7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 bwMode="auto">
                <a:xfrm>
                  <a:off x="8339335" y="2629481"/>
                  <a:ext cx="113485" cy="11727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0" name="Arc 79"/>
                <p:cNvSpPr/>
                <p:nvPr/>
              </p:nvSpPr>
              <p:spPr bwMode="auto">
                <a:xfrm>
                  <a:off x="8362032" y="2609957"/>
                  <a:ext cx="113485" cy="117270"/>
                </a:xfrm>
                <a:prstGeom prst="arc">
                  <a:avLst/>
                </a:prstGeom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1" name="Arc 80"/>
                <p:cNvSpPr/>
                <p:nvPr/>
              </p:nvSpPr>
              <p:spPr bwMode="auto">
                <a:xfrm rot="16200000">
                  <a:off x="8306572" y="2611850"/>
                  <a:ext cx="117270" cy="113485"/>
                </a:xfrm>
                <a:prstGeom prst="arc">
                  <a:avLst/>
                </a:prstGeom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" name="Arc 81"/>
                <p:cNvSpPr/>
                <p:nvPr/>
              </p:nvSpPr>
              <p:spPr bwMode="auto">
                <a:xfrm flipH="1" flipV="1">
                  <a:off x="8312856" y="2663528"/>
                  <a:ext cx="113485" cy="117268"/>
                </a:xfrm>
                <a:prstGeom prst="arc">
                  <a:avLst/>
                </a:prstGeom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" name="Arc 82"/>
                <p:cNvSpPr/>
                <p:nvPr/>
              </p:nvSpPr>
              <p:spPr bwMode="auto">
                <a:xfrm flipV="1">
                  <a:off x="8362032" y="2663528"/>
                  <a:ext cx="113485" cy="117268"/>
                </a:xfrm>
                <a:prstGeom prst="arc">
                  <a:avLst/>
                </a:prstGeom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" name="Rounded Rectangle 83"/>
                <p:cNvSpPr/>
                <p:nvPr/>
              </p:nvSpPr>
              <p:spPr bwMode="auto">
                <a:xfrm>
                  <a:off x="7829550" y="2646095"/>
                  <a:ext cx="403866" cy="114300"/>
                </a:xfrm>
                <a:prstGeom prst="roundRect">
                  <a:avLst/>
                </a:prstGeom>
                <a:solidFill>
                  <a:srgbClr val="D9D9D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>
                  <a:off x="7314180" y="2591651"/>
                  <a:ext cx="215623" cy="2042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11" name="Group 62"/>
                <p:cNvGrpSpPr>
                  <a:grpSpLocks/>
                </p:cNvGrpSpPr>
                <p:nvPr/>
              </p:nvGrpSpPr>
              <p:grpSpPr bwMode="auto">
                <a:xfrm>
                  <a:off x="7280137" y="2657521"/>
                  <a:ext cx="329107" cy="75654"/>
                  <a:chOff x="6057868" y="1971872"/>
                  <a:chExt cx="130414" cy="29642"/>
                </a:xfrm>
              </p:grpSpPr>
              <p:cxnSp>
                <p:nvCxnSpPr>
                  <p:cNvPr id="90" name="Straight Connector 89"/>
                  <p:cNvCxnSpPr/>
                  <p:nvPr/>
                </p:nvCxnSpPr>
                <p:spPr>
                  <a:xfrm>
                    <a:off x="6057868" y="2000031"/>
                    <a:ext cx="130414" cy="1483"/>
                  </a:xfrm>
                  <a:prstGeom prst="line">
                    <a:avLst/>
                  </a:prstGeom>
                  <a:ln w="6350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>
                    <a:off x="6057868" y="1971872"/>
                    <a:ext cx="130414" cy="1482"/>
                  </a:xfrm>
                  <a:prstGeom prst="line">
                    <a:avLst/>
                  </a:prstGeom>
                  <a:ln w="6350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" name="Group 63"/>
                <p:cNvGrpSpPr>
                  <a:grpSpLocks/>
                </p:cNvGrpSpPr>
                <p:nvPr/>
              </p:nvGrpSpPr>
              <p:grpSpPr bwMode="auto">
                <a:xfrm rot="5400000">
                  <a:off x="7259817" y="2665430"/>
                  <a:ext cx="329111" cy="75660"/>
                  <a:chOff x="6055595" y="1976399"/>
                  <a:chExt cx="128939" cy="29980"/>
                </a:xfrm>
              </p:grpSpPr>
              <p:cxnSp>
                <p:nvCxnSpPr>
                  <p:cNvPr id="88" name="Straight Connector 87"/>
                  <p:cNvCxnSpPr/>
                  <p:nvPr/>
                </p:nvCxnSpPr>
                <p:spPr>
                  <a:xfrm>
                    <a:off x="6055595" y="2004880"/>
                    <a:ext cx="128939" cy="1499"/>
                  </a:xfrm>
                  <a:prstGeom prst="line">
                    <a:avLst/>
                  </a:prstGeom>
                  <a:ln w="6350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>
                    <a:off x="6055595" y="1976399"/>
                    <a:ext cx="128939" cy="1500"/>
                  </a:xfrm>
                  <a:prstGeom prst="line">
                    <a:avLst/>
                  </a:prstGeom>
                  <a:ln w="6350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5" name="Rounded Rectangle 74"/>
              <p:cNvSpPr/>
              <p:nvPr/>
            </p:nvSpPr>
            <p:spPr>
              <a:xfrm>
                <a:off x="4566466" y="1440966"/>
                <a:ext cx="2539834" cy="958532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93" name="Straight Connector 92"/>
            <p:cNvCxnSpPr>
              <a:endCxn id="52" idx="3"/>
            </p:cNvCxnSpPr>
            <p:nvPr/>
          </p:nvCxnSpPr>
          <p:spPr>
            <a:xfrm flipH="1" flipV="1">
              <a:off x="3020636" y="3157231"/>
              <a:ext cx="801097" cy="545101"/>
            </a:xfrm>
            <a:prstGeom prst="line">
              <a:avLst/>
            </a:prstGeom>
            <a:ln w="1270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endCxn id="75" idx="1"/>
            </p:cNvCxnSpPr>
            <p:nvPr/>
          </p:nvCxnSpPr>
          <p:spPr>
            <a:xfrm flipV="1">
              <a:off x="5276245" y="3157231"/>
              <a:ext cx="840482" cy="543666"/>
            </a:xfrm>
            <a:prstGeom prst="line">
              <a:avLst/>
            </a:prstGeom>
            <a:ln w="1270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endCxn id="58" idx="3"/>
            </p:cNvCxnSpPr>
            <p:nvPr/>
          </p:nvCxnSpPr>
          <p:spPr>
            <a:xfrm rot="10800000">
              <a:off x="3020637" y="4344591"/>
              <a:ext cx="1022625" cy="4751"/>
            </a:xfrm>
            <a:prstGeom prst="line">
              <a:avLst/>
            </a:prstGeom>
            <a:ln w="1270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46" idx="1"/>
            </p:cNvCxnSpPr>
            <p:nvPr/>
          </p:nvCxnSpPr>
          <p:spPr>
            <a:xfrm flipH="1">
              <a:off x="5295313" y="4344590"/>
              <a:ext cx="821414" cy="16732"/>
            </a:xfrm>
            <a:prstGeom prst="line">
              <a:avLst/>
            </a:prstGeom>
            <a:ln w="1270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endCxn id="71" idx="2"/>
            </p:cNvCxnSpPr>
            <p:nvPr/>
          </p:nvCxnSpPr>
          <p:spPr>
            <a:xfrm rot="10800000">
              <a:off x="3196693" y="2457855"/>
              <a:ext cx="1340516" cy="1073373"/>
            </a:xfrm>
            <a:prstGeom prst="line">
              <a:avLst/>
            </a:prstGeom>
            <a:ln w="1270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endCxn id="65" idx="2"/>
            </p:cNvCxnSpPr>
            <p:nvPr/>
          </p:nvCxnSpPr>
          <p:spPr>
            <a:xfrm flipV="1">
              <a:off x="4675855" y="2457854"/>
              <a:ext cx="1271452" cy="1095085"/>
            </a:xfrm>
            <a:prstGeom prst="line">
              <a:avLst/>
            </a:prstGeom>
            <a:ln w="1270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2" name="Picture 27" descr="Screen shot 2012-08-21 at TuesdayAug 21, 2012 1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26001" y="2924688"/>
              <a:ext cx="1691999" cy="174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TextBox 20"/>
          <p:cNvSpPr txBox="1">
            <a:spLocks noChangeArrowheads="1"/>
          </p:cNvSpPr>
          <p:nvPr/>
        </p:nvSpPr>
        <p:spPr bwMode="auto">
          <a:xfrm>
            <a:off x="238148" y="3820455"/>
            <a:ext cx="8772525" cy="30777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SUBSCRIBERS EXPECT NEW SERVICES TO BE INTRODUCED AT THE PACE OF THE INTERNET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137183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4832748"/>
            <a:ext cx="438150" cy="26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4832748"/>
            <a:ext cx="571500" cy="26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4801252"/>
            <a:ext cx="537368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1" name="Picture 6" descr="2011Lifestyle_Xoom_Home_20497Closed_Screen01_w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889" b="15017"/>
          <a:stretch>
            <a:fillRect/>
          </a:stretch>
        </p:blipFill>
        <p:spPr bwMode="auto">
          <a:xfrm>
            <a:off x="204605" y="753328"/>
            <a:ext cx="8755339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2" name="Rectangle 7"/>
          <p:cNvSpPr>
            <a:spLocks noChangeArrowheads="1"/>
          </p:cNvSpPr>
          <p:nvPr/>
        </p:nvSpPr>
        <p:spPr bwMode="auto">
          <a:xfrm>
            <a:off x="185763" y="3489258"/>
            <a:ext cx="8778240" cy="673894"/>
          </a:xfrm>
          <a:prstGeom prst="rect">
            <a:avLst/>
          </a:prstGeom>
          <a:solidFill>
            <a:srgbClr val="00728F">
              <a:alpha val="7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 anchor="ctr"/>
          <a:lstStyle/>
          <a:p>
            <a:pPr eaLnBrk="0" hangingPunct="0"/>
            <a:endParaRPr lang="en-US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9" name="Title 9"/>
          <p:cNvSpPr txBox="1">
            <a:spLocks/>
          </p:cNvSpPr>
          <p:nvPr/>
        </p:nvSpPr>
        <p:spPr bwMode="auto">
          <a:xfrm>
            <a:off x="420689" y="3489258"/>
            <a:ext cx="8302625" cy="67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cap="all" dirty="0">
                <a:solidFill>
                  <a:srgbClr val="FFFFFF"/>
                </a:solidFill>
                <a:latin typeface="+mj-lt"/>
                <a:ea typeface="ＭＳ Ｐゴシック" pitchFamily="34" charset="-128"/>
                <a:cs typeface="MS PGothic" pitchFamily="34" charset="-128"/>
              </a:rPr>
              <a:t>CONSUMERS WANT </a:t>
            </a:r>
            <a:r>
              <a:rPr lang="en-US" sz="2000" b="1" kern="0" cap="all" dirty="0">
                <a:solidFill>
                  <a:srgbClr val="FFC000"/>
                </a:solidFill>
                <a:latin typeface="+mj-lt"/>
                <a:ea typeface="ＭＳ Ｐゴシック" pitchFamily="34" charset="-128"/>
                <a:cs typeface="MS PGothic" pitchFamily="34" charset="-128"/>
              </a:rPr>
              <a:t>ACCESS TO </a:t>
            </a:r>
            <a:r>
              <a:rPr lang="en-US" sz="2000" b="1" kern="0" cap="all" dirty="0">
                <a:solidFill>
                  <a:srgbClr val="FFFFFF"/>
                </a:solidFill>
                <a:latin typeface="+mj-lt"/>
                <a:ea typeface="ＭＳ Ｐゴシック" pitchFamily="34" charset="-128"/>
                <a:cs typeface="MS PGothic" pitchFamily="34" charset="-128"/>
              </a:rPr>
              <a:t>RELEVANT CONTENT REGARDLESS OF TIME, PLACE, DEVICE OR NETWORK</a:t>
            </a:r>
            <a:endParaRPr lang="en-US" sz="2000" b="1" kern="0" cap="all" dirty="0">
              <a:solidFill>
                <a:schemeClr val="tx2"/>
              </a:solidFill>
              <a:latin typeface="+mj-lt"/>
              <a:ea typeface="ＭＳ Ｐゴシック" pitchFamily="34" charset="-128"/>
              <a:cs typeface="MS PGothic" pitchFamily="34" charset="-128"/>
            </a:endParaRPr>
          </a:p>
        </p:txBody>
      </p:sp>
      <p:sp>
        <p:nvSpPr>
          <p:cNvPr id="118793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4767263"/>
            <a:ext cx="2133600" cy="27384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8CF46B-7FAD-456A-AEF5-DF5D64867B7B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7214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19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F360-1B71-4516-ACF4-76BE40F26197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7" name="Title 76"/>
          <p:cNvSpPr>
            <a:spLocks noGrp="1"/>
          </p:cNvSpPr>
          <p:nvPr>
            <p:ph type="title"/>
          </p:nvPr>
        </p:nvSpPr>
        <p:spPr>
          <a:xfrm>
            <a:off x="311285" y="2143125"/>
            <a:ext cx="8229600" cy="857250"/>
          </a:xfrm>
        </p:spPr>
        <p:txBody>
          <a:bodyPr/>
          <a:lstStyle/>
          <a:p>
            <a:r>
              <a:rPr lang="en-US" dirty="0" smtClean="0"/>
              <a:t>Q and 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07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6172201" y="907852"/>
            <a:ext cx="2741613" cy="3892748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/>
          <a:lstStyle/>
          <a:p>
            <a:r>
              <a:rPr lang="en-US" sz="2400" b="1" dirty="0" smtClean="0">
                <a:solidFill>
                  <a:srgbClr val="1F497D"/>
                </a:solidFill>
              </a:rPr>
              <a:t>Consumers</a:t>
            </a:r>
            <a:endParaRPr lang="en-US" sz="2400" b="1" dirty="0">
              <a:solidFill>
                <a:srgbClr val="1F497D"/>
              </a:solidFill>
            </a:endParaRPr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3200401" y="907852"/>
            <a:ext cx="2741613" cy="3542251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/>
          <a:lstStyle/>
          <a:p>
            <a:r>
              <a:rPr lang="en-US" sz="2400" b="1" dirty="0" smtClean="0">
                <a:solidFill>
                  <a:srgbClr val="1F497D"/>
                </a:solidFill>
              </a:rPr>
              <a:t>Operators</a:t>
            </a:r>
            <a:endParaRPr lang="en-US" sz="2400" b="1" dirty="0">
              <a:solidFill>
                <a:srgbClr val="1F497D"/>
              </a:solidFill>
            </a:endParaRP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228601" y="907852"/>
            <a:ext cx="2741613" cy="3542251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/>
          <a:lstStyle/>
          <a:p>
            <a:r>
              <a:rPr lang="en-US" sz="2400" b="1" dirty="0" smtClean="0">
                <a:solidFill>
                  <a:srgbClr val="1F497D"/>
                </a:solidFill>
              </a:rPr>
              <a:t>Content </a:t>
            </a:r>
            <a:r>
              <a:rPr lang="en-US" sz="2400" b="1" dirty="0">
                <a:solidFill>
                  <a:srgbClr val="1F497D"/>
                </a:solidFill>
              </a:rPr>
              <a:t>Owners</a:t>
            </a:r>
          </a:p>
        </p:txBody>
      </p:sp>
      <p:sp>
        <p:nvSpPr>
          <p:cNvPr id="4103" name="AutoShape 5"/>
          <p:cNvSpPr>
            <a:spLocks noChangeArrowheads="1"/>
          </p:cNvSpPr>
          <p:nvPr/>
        </p:nvSpPr>
        <p:spPr bwMode="auto">
          <a:xfrm>
            <a:off x="0" y="1371600"/>
            <a:ext cx="6781800" cy="1257300"/>
          </a:xfrm>
          <a:prstGeom prst="rightArrow">
            <a:avLst>
              <a:gd name="adj1" fmla="val 100000"/>
              <a:gd name="adj2" fmla="val 33132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7807326" y="2794824"/>
            <a:ext cx="879475" cy="598885"/>
            <a:chOff x="2043" y="2562"/>
            <a:chExt cx="836" cy="658"/>
          </a:xfrm>
        </p:grpSpPr>
        <p:pic>
          <p:nvPicPr>
            <p:cNvPr id="4138" name="Picture 103" descr="VGCVA10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0898" r="282" b="10616"/>
            <a:stretch>
              <a:fillRect/>
            </a:stretch>
          </p:blipFill>
          <p:spPr bwMode="auto">
            <a:xfrm>
              <a:off x="2043" y="2562"/>
              <a:ext cx="836" cy="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9" name="Picture 104" descr="movielin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485" t="20634" r="21141" b="6349"/>
            <a:stretch>
              <a:fillRect/>
            </a:stretch>
          </p:blipFill>
          <p:spPr bwMode="auto">
            <a:xfrm>
              <a:off x="2181" y="2605"/>
              <a:ext cx="560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5" name="Picture 9" descr="motorola cliq mb20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2823994"/>
            <a:ext cx="78105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96" descr="PAN TC23LX50 PANASONIC TC-23LX50 23 inch 16:9 VIERA Series HDTV Ready LCD TV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738"/>
          <a:stretch>
            <a:fillRect/>
          </a:stretch>
        </p:blipFill>
        <p:spPr bwMode="auto">
          <a:xfrm>
            <a:off x="7234335" y="1629967"/>
            <a:ext cx="908050" cy="58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95" descr="DSTHD500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148" y="1828800"/>
            <a:ext cx="1368425" cy="68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Rectangle 12"/>
          <p:cNvSpPr>
            <a:spLocks noGrp="1" noChangeArrowheads="1"/>
          </p:cNvSpPr>
          <p:nvPr>
            <p:ph type="title"/>
          </p:nvPr>
        </p:nvSpPr>
        <p:spPr>
          <a:xfrm>
            <a:off x="152400" y="57150"/>
            <a:ext cx="6514289" cy="85725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operator challenge: content anywhere, </a:t>
            </a:r>
            <a:br>
              <a:rPr lang="en-US" sz="2800" dirty="0" smtClean="0"/>
            </a:br>
            <a:r>
              <a:rPr lang="en-US" sz="2800" dirty="0" smtClean="0"/>
              <a:t>anytime, from any channel</a:t>
            </a:r>
          </a:p>
        </p:txBody>
      </p:sp>
      <p:sp>
        <p:nvSpPr>
          <p:cNvPr id="4111" name="AutoShape 13"/>
          <p:cNvSpPr>
            <a:spLocks noChangeArrowheads="1"/>
          </p:cNvSpPr>
          <p:nvPr/>
        </p:nvSpPr>
        <p:spPr bwMode="auto">
          <a:xfrm>
            <a:off x="0" y="1371600"/>
            <a:ext cx="3200400" cy="1257300"/>
          </a:xfrm>
          <a:prstGeom prst="rightArrow">
            <a:avLst>
              <a:gd name="adj1" fmla="val 100000"/>
              <a:gd name="adj2" fmla="val 25852"/>
            </a:avLst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12" name="Text Box 14"/>
          <p:cNvSpPr txBox="1">
            <a:spLocks noChangeArrowheads="1"/>
          </p:cNvSpPr>
          <p:nvPr/>
        </p:nvSpPr>
        <p:spPr bwMode="auto">
          <a:xfrm>
            <a:off x="1203325" y="77033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pic>
        <p:nvPicPr>
          <p:cNvPr id="4113" name="Picture 15" descr="hbo_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42" y="1885950"/>
            <a:ext cx="603250" cy="20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6" descr="showtime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05" y="2191345"/>
            <a:ext cx="923925" cy="2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Rectangle 17"/>
          <p:cNvSpPr>
            <a:spLocks noChangeArrowheads="1"/>
          </p:cNvSpPr>
          <p:nvPr/>
        </p:nvSpPr>
        <p:spPr bwMode="auto">
          <a:xfrm>
            <a:off x="2209800" y="1885950"/>
            <a:ext cx="4572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4116" name="Picture 18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818968"/>
            <a:ext cx="481013" cy="3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263400" y="1573644"/>
          <a:ext cx="633413" cy="261938"/>
        </p:xfrm>
        <a:graphic>
          <a:graphicData uri="http://schemas.openxmlformats.org/presentationml/2006/ole">
            <p:oleObj spid="_x0000_s1026" name="Photo Editor Photo" r:id="rId14" imgW="2238687" imgH="1171429" progId="">
              <p:embed/>
            </p:oleObj>
          </a:graphicData>
        </a:graphic>
      </p:graphicFrame>
      <p:pic>
        <p:nvPicPr>
          <p:cNvPr id="4117" name="Picture 20" descr="espn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106" y="1943100"/>
            <a:ext cx="762000" cy="1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21" descr="nbccablenetworks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7999" b="-28572"/>
          <a:stretch>
            <a:fillRect/>
          </a:stretch>
        </p:blipFill>
        <p:spPr bwMode="auto">
          <a:xfrm>
            <a:off x="300967" y="1618888"/>
            <a:ext cx="6858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22" descr="Picture9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78" t="9241" r="5605" b="6601"/>
          <a:stretch>
            <a:fillRect/>
          </a:stretch>
        </p:blipFill>
        <p:spPr bwMode="auto">
          <a:xfrm>
            <a:off x="1939409" y="1531377"/>
            <a:ext cx="923925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23" descr="Picture1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12" y="2096728"/>
            <a:ext cx="839788" cy="50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24"/>
          <p:cNvPicPr>
            <a:picLocks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884" y="1691954"/>
            <a:ext cx="615950" cy="14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101939" y="1660998"/>
          <a:ext cx="501650" cy="210741"/>
        </p:xfrm>
        <a:graphic>
          <a:graphicData uri="http://schemas.openxmlformats.org/presentationml/2006/ole">
            <p:oleObj spid="_x0000_s1027" name="VISIO" r:id="rId20" imgW="866160" imgH="485280" progId="">
              <p:embed/>
            </p:oleObj>
          </a:graphicData>
        </a:graphic>
      </p:graphicFrame>
      <p:pic>
        <p:nvPicPr>
          <p:cNvPr id="4122" name="Picture 26"/>
          <p:cNvPicPr>
            <a:picLocks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2000"/>
          <a:stretch>
            <a:fillRect/>
          </a:stretch>
        </p:blipFill>
        <p:spPr bwMode="auto">
          <a:xfrm>
            <a:off x="5727977" y="1670523"/>
            <a:ext cx="649288" cy="19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27"/>
          <p:cNvPicPr>
            <a:picLocks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1652663"/>
            <a:ext cx="412750" cy="22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28" descr="shawlo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471" y="2103562"/>
            <a:ext cx="636587" cy="20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29" descr="cablevision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2145829"/>
            <a:ext cx="89535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30" descr="telia stofa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921" y="2126779"/>
            <a:ext cx="53340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Picture 31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615" y="2098204"/>
            <a:ext cx="5984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8" name="AutoShape 32"/>
          <p:cNvSpPr>
            <a:spLocks noChangeArrowheads="1"/>
          </p:cNvSpPr>
          <p:nvPr/>
        </p:nvSpPr>
        <p:spPr bwMode="auto">
          <a:xfrm>
            <a:off x="1905000" y="3371850"/>
            <a:ext cx="4876800" cy="486788"/>
          </a:xfrm>
          <a:prstGeom prst="rightArrow">
            <a:avLst>
              <a:gd name="adj1" fmla="val 99306"/>
              <a:gd name="adj2" fmla="val 49580"/>
            </a:avLst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29" name="AutoShape 33"/>
          <p:cNvSpPr>
            <a:spLocks noChangeArrowheads="1"/>
          </p:cNvSpPr>
          <p:nvPr/>
        </p:nvSpPr>
        <p:spPr bwMode="auto">
          <a:xfrm>
            <a:off x="1676400" y="2400300"/>
            <a:ext cx="1066800" cy="1657350"/>
          </a:xfrm>
          <a:prstGeom prst="roundRect">
            <a:avLst>
              <a:gd name="adj" fmla="val 25296"/>
            </a:avLst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4130" name="Picture 96" descr="PAN TC23LX50 PANASONIC TC-23LX50 23 inch 16:9 VIERA Series HDTV Ready LCD TV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738"/>
          <a:stretch>
            <a:fillRect/>
          </a:stretch>
        </p:blipFill>
        <p:spPr bwMode="auto">
          <a:xfrm>
            <a:off x="7234335" y="3785416"/>
            <a:ext cx="908050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1" name="AutoShape 35"/>
          <p:cNvSpPr>
            <a:spLocks noChangeArrowheads="1"/>
          </p:cNvSpPr>
          <p:nvPr/>
        </p:nvSpPr>
        <p:spPr bwMode="auto">
          <a:xfrm>
            <a:off x="3581400" y="2800350"/>
            <a:ext cx="3200400" cy="628650"/>
          </a:xfrm>
          <a:prstGeom prst="rightArrow">
            <a:avLst>
              <a:gd name="adj1" fmla="val 100000"/>
              <a:gd name="adj2" fmla="val 55116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32" name="AutoShape 36"/>
          <p:cNvSpPr>
            <a:spLocks noChangeArrowheads="1"/>
          </p:cNvSpPr>
          <p:nvPr/>
        </p:nvSpPr>
        <p:spPr bwMode="auto">
          <a:xfrm>
            <a:off x="2667000" y="2571750"/>
            <a:ext cx="1066800" cy="857250"/>
          </a:xfrm>
          <a:prstGeom prst="roundRect">
            <a:avLst>
              <a:gd name="adj" fmla="val 13542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00773" name="Cloud"/>
          <p:cNvSpPr>
            <a:spLocks noChangeAspect="1" noEditPoints="1" noChangeArrowheads="1"/>
          </p:cNvSpPr>
          <p:nvPr/>
        </p:nvSpPr>
        <p:spPr bwMode="auto">
          <a:xfrm>
            <a:off x="1371600" y="2514600"/>
            <a:ext cx="2209800" cy="685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EAEAEA"/>
              </a:gs>
              <a:gs pos="50000">
                <a:srgbClr val="FFFFFF"/>
              </a:gs>
              <a:gs pos="100000">
                <a:srgbClr val="EAEAEA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US" b="1">
                <a:solidFill>
                  <a:prstClr val="black"/>
                </a:solidFill>
                <a:latin typeface="Arial" charset="0"/>
                <a:ea typeface="ＭＳ Ｐゴシック" charset="-128"/>
                <a:cs typeface="Arial" charset="0"/>
              </a:rPr>
              <a:t>Internet</a:t>
            </a:r>
          </a:p>
        </p:txBody>
      </p:sp>
      <p:sp>
        <p:nvSpPr>
          <p:cNvPr id="4134" name="AutoShape 38"/>
          <p:cNvSpPr>
            <a:spLocks noChangeArrowheads="1"/>
          </p:cNvSpPr>
          <p:nvPr/>
        </p:nvSpPr>
        <p:spPr bwMode="auto">
          <a:xfrm>
            <a:off x="0" y="3889040"/>
            <a:ext cx="6858000" cy="400050"/>
          </a:xfrm>
          <a:prstGeom prst="rightArrow">
            <a:avLst>
              <a:gd name="adj1" fmla="val 100000"/>
              <a:gd name="adj2" fmla="val 69292"/>
            </a:avLst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b="1">
              <a:solidFill>
                <a:srgbClr val="1F497D"/>
              </a:solidFill>
            </a:endParaRPr>
          </a:p>
        </p:txBody>
      </p:sp>
      <p:pic>
        <p:nvPicPr>
          <p:cNvPr id="4135" name="Picture 39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05054"/>
            <a:ext cx="838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6" name="Picture 40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321515"/>
            <a:ext cx="80962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" name="Picture 41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24922"/>
            <a:ext cx="83820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A412-9479-4868-8C02-1607D747BA5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6552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Users\pjw736\Pictures\NAB\slide-19-728.jpg"/>
          <p:cNvPicPr>
            <a:picLocks noChangeAspect="1" noChangeArrowheads="1"/>
          </p:cNvPicPr>
          <p:nvPr/>
        </p:nvPicPr>
        <p:blipFill>
          <a:blip r:embed="rId3" cstate="print"/>
          <a:srcRect t="22656" b="8278"/>
          <a:stretch>
            <a:fillRect/>
          </a:stretch>
        </p:blipFill>
        <p:spPr bwMode="auto">
          <a:xfrm>
            <a:off x="1197839" y="1178560"/>
            <a:ext cx="6171438" cy="3196795"/>
          </a:xfrm>
          <a:prstGeom prst="rect">
            <a:avLst/>
          </a:prstGeom>
          <a:noFill/>
        </p:spPr>
      </p:pic>
      <p:sp>
        <p:nvSpPr>
          <p:cNvPr id="132119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F360-1B71-4516-ACF4-76BE40F2619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" name="TextBox 5"/>
          <p:cNvSpPr txBox="1"/>
          <p:nvPr/>
        </p:nvSpPr>
        <p:spPr>
          <a:xfrm>
            <a:off x="3218427" y="472460"/>
            <a:ext cx="4395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Big Cloud Drivers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418080" y="-247541"/>
            <a:ext cx="9815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00" dirty="0" smtClean="0"/>
              <a:t>3</a:t>
            </a:r>
            <a:endParaRPr lang="en-US" sz="11200" dirty="0"/>
          </a:p>
        </p:txBody>
      </p:sp>
      <p:sp>
        <p:nvSpPr>
          <p:cNvPr id="9" name="Rectangle 8"/>
          <p:cNvSpPr/>
          <p:nvPr/>
        </p:nvSpPr>
        <p:spPr>
          <a:xfrm>
            <a:off x="1483360" y="1005840"/>
            <a:ext cx="701040" cy="477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07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235968"/>
            <a:ext cx="677442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 smtClean="0"/>
              <a:t>Cloud-based </a:t>
            </a:r>
            <a:r>
              <a:rPr lang="en-GB" sz="1800" b="1" dirty="0" smtClean="0">
                <a:latin typeface="+mj-lt"/>
              </a:rPr>
              <a:t>consumer </a:t>
            </a:r>
            <a:r>
              <a:rPr lang="en-GB" sz="1800" b="1" dirty="0">
                <a:latin typeface="+mj-lt"/>
              </a:rPr>
              <a:t>and </a:t>
            </a:r>
            <a:r>
              <a:rPr lang="en-GB" sz="1800" b="1" dirty="0" smtClean="0">
                <a:latin typeface="+mj-lt"/>
              </a:rPr>
              <a:t>business products</a:t>
            </a:r>
            <a:r>
              <a:rPr lang="en-GB" sz="1800" b="1" dirty="0">
                <a:latin typeface="+mj-lt"/>
              </a:rPr>
              <a:t>, services and solutions </a:t>
            </a:r>
            <a:r>
              <a:rPr lang="en-GB" sz="1800" b="1" dirty="0" smtClean="0">
                <a:latin typeface="+mj-lt"/>
              </a:rPr>
              <a:t>are delivered </a:t>
            </a:r>
            <a:r>
              <a:rPr lang="en-GB" sz="1800" b="1" dirty="0">
                <a:latin typeface="+mj-lt"/>
              </a:rPr>
              <a:t>and consumed in real-time over the Internet</a:t>
            </a:r>
          </a:p>
          <a:p>
            <a:endParaRPr lang="en-US" sz="600" dirty="0">
              <a:solidFill>
                <a:schemeClr val="tx1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4954" y="3060760"/>
            <a:ext cx="8947152" cy="1709740"/>
            <a:chOff x="257" y="2894"/>
            <a:chExt cx="5636" cy="1436"/>
          </a:xfrm>
        </p:grpSpPr>
        <p:sp>
          <p:nvSpPr>
            <p:cNvPr id="7178" name="Rectangle 6"/>
            <p:cNvSpPr>
              <a:spLocks noChangeArrowheads="1"/>
            </p:cNvSpPr>
            <p:nvPr/>
          </p:nvSpPr>
          <p:spPr bwMode="auto">
            <a:xfrm>
              <a:off x="1178" y="2894"/>
              <a:ext cx="4715" cy="11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marL="800100" indent="-800100"/>
              <a:r>
                <a:rPr lang="en-US" sz="1600" dirty="0">
                  <a:solidFill>
                    <a:schemeClr val="tx1"/>
                  </a:solidFill>
                </a:rPr>
                <a:t>Public </a:t>
              </a:r>
              <a:r>
                <a:rPr lang="en-US" sz="1600" dirty="0" smtClean="0"/>
                <a:t>–</a:t>
              </a:r>
              <a:r>
                <a:rPr lang="en-US" sz="1400" dirty="0" smtClean="0"/>
                <a:t> </a:t>
              </a:r>
              <a:r>
                <a:rPr lang="en-US" sz="1600" b="0" dirty="0" smtClean="0">
                  <a:solidFill>
                    <a:schemeClr val="tx1"/>
                  </a:solidFill>
                </a:rPr>
                <a:t>open </a:t>
              </a:r>
              <a:r>
                <a:rPr lang="en-US" sz="1600" b="0" dirty="0">
                  <a:solidFill>
                    <a:schemeClr val="tx1"/>
                  </a:solidFill>
                </a:rPr>
                <a:t>to a largely unrestricted universe of potential users; designed for a market, not a single enterprise</a:t>
              </a:r>
              <a:r>
                <a:rPr lang="en-US" sz="1400" b="0" dirty="0">
                  <a:solidFill>
                    <a:schemeClr val="tx1"/>
                  </a:solidFill>
                </a:rPr>
                <a:t/>
              </a:r>
              <a:br>
                <a:rPr lang="en-US" sz="1400" b="0" dirty="0">
                  <a:solidFill>
                    <a:schemeClr val="tx1"/>
                  </a:solidFill>
                </a:rPr>
              </a:br>
              <a:endParaRPr lang="en-US" sz="100" b="0" dirty="0">
                <a:solidFill>
                  <a:schemeClr val="tx1"/>
                </a:solidFill>
              </a:endParaRPr>
            </a:p>
            <a:p>
              <a:pPr marL="800100" indent="-800100"/>
              <a:r>
                <a:rPr lang="en-US" sz="1600" dirty="0">
                  <a:solidFill>
                    <a:schemeClr val="tx1"/>
                  </a:solidFill>
                </a:rPr>
                <a:t>Private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smtClean="0"/>
                <a:t>– </a:t>
              </a:r>
              <a:r>
                <a:rPr lang="en-US" sz="1600" b="0" dirty="0">
                  <a:solidFill>
                    <a:schemeClr val="tx1"/>
                  </a:solidFill>
                </a:rPr>
                <a:t>designed for, and access restricted to, a single enterprise (or extended enterprise); an internal shared resource, not a commercial offering; IT Org is the “vendor” of the shared/std service to its users</a:t>
              </a:r>
            </a:p>
          </p:txBody>
        </p:sp>
        <p:sp>
          <p:nvSpPr>
            <p:cNvPr id="7179" name="Rectangle 7"/>
            <p:cNvSpPr>
              <a:spLocks noChangeArrowheads="1"/>
            </p:cNvSpPr>
            <p:nvPr/>
          </p:nvSpPr>
          <p:spPr bwMode="auto">
            <a:xfrm>
              <a:off x="257" y="3159"/>
              <a:ext cx="923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 dirty="0">
                  <a:solidFill>
                    <a:schemeClr val="accent2"/>
                  </a:solidFill>
                </a:rPr>
                <a:t>Deployment</a:t>
              </a:r>
              <a:br>
                <a:rPr lang="en-US" sz="2000" dirty="0">
                  <a:solidFill>
                    <a:schemeClr val="accent2"/>
                  </a:solidFill>
                </a:rPr>
              </a:br>
              <a:r>
                <a:rPr lang="en-US" sz="2000" dirty="0" smtClean="0">
                  <a:solidFill>
                    <a:schemeClr val="accent2"/>
                  </a:solidFill>
                </a:rPr>
                <a:t>Models*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7181" name="Rectangle 9"/>
            <p:cNvSpPr>
              <a:spLocks noChangeArrowheads="1"/>
            </p:cNvSpPr>
            <p:nvPr/>
          </p:nvSpPr>
          <p:spPr bwMode="auto">
            <a:xfrm>
              <a:off x="2614" y="4123"/>
              <a:ext cx="3279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00" b="0" dirty="0" smtClean="0">
                  <a:solidFill>
                    <a:schemeClr val="tx1"/>
                  </a:solidFill>
                </a:rPr>
                <a:t>*[</a:t>
              </a:r>
              <a:r>
                <a:rPr lang="en-US" sz="900" b="0" dirty="0">
                  <a:solidFill>
                    <a:schemeClr val="tx1"/>
                  </a:solidFill>
                </a:rPr>
                <a:t>Note: large gray </a:t>
              </a:r>
              <a:r>
                <a:rPr lang="en-US" sz="900" b="0" dirty="0" smtClean="0">
                  <a:solidFill>
                    <a:schemeClr val="tx1"/>
                  </a:solidFill>
                </a:rPr>
                <a:t>zones exist between </a:t>
              </a:r>
              <a:r>
                <a:rPr lang="en-US" sz="900" b="0" dirty="0">
                  <a:solidFill>
                    <a:schemeClr val="tx1"/>
                  </a:solidFill>
                </a:rPr>
                <a:t>these </a:t>
              </a:r>
              <a:r>
                <a:rPr lang="en-US" sz="900" b="0" dirty="0" smtClean="0">
                  <a:solidFill>
                    <a:schemeClr val="tx1"/>
                  </a:solidFill>
                </a:rPr>
                <a:t>two </a:t>
              </a:r>
              <a:r>
                <a:rPr lang="en-US" sz="900" b="0" dirty="0">
                  <a:solidFill>
                    <a:schemeClr val="tx1"/>
                  </a:solidFill>
                </a:rPr>
                <a:t>broad categories] 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8103" y="947554"/>
            <a:ext cx="8904286" cy="2062162"/>
            <a:chOff x="0" y="1294"/>
            <a:chExt cx="5715" cy="1732"/>
          </a:xfrm>
        </p:grpSpPr>
        <p:sp>
          <p:nvSpPr>
            <p:cNvPr id="7176" name="Rectangle 11"/>
            <p:cNvSpPr>
              <a:spLocks noChangeArrowheads="1"/>
            </p:cNvSpPr>
            <p:nvPr/>
          </p:nvSpPr>
          <p:spPr bwMode="auto">
            <a:xfrm>
              <a:off x="901" y="1294"/>
              <a:ext cx="4814" cy="17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234950" indent="-234950">
                <a:buSzPct val="80000"/>
                <a:buFont typeface="Wingdings" pitchFamily="2" charset="2"/>
                <a:buChar char="q"/>
                <a:tabLst>
                  <a:tab pos="457200" algn="l"/>
                </a:tabLst>
              </a:pPr>
              <a:r>
                <a:rPr lang="en-US" sz="1600" dirty="0">
                  <a:solidFill>
                    <a:schemeClr val="tx1"/>
                  </a:solidFill>
                </a:rPr>
                <a:t>Shared, standard service – </a:t>
              </a:r>
              <a:r>
                <a:rPr lang="en-US" sz="1600" b="0" dirty="0">
                  <a:solidFill>
                    <a:schemeClr val="tx1"/>
                  </a:solidFill>
                </a:rPr>
                <a:t>built for a </a:t>
              </a:r>
              <a:r>
                <a:rPr lang="en-US" sz="1600" b="0" dirty="0" smtClean="0">
                  <a:solidFill>
                    <a:schemeClr val="tx1"/>
                  </a:solidFill>
                </a:rPr>
                <a:t>public market, </a:t>
              </a:r>
              <a:r>
                <a:rPr lang="en-US" sz="1600" b="0" dirty="0">
                  <a:solidFill>
                    <a:schemeClr val="tx1"/>
                  </a:solidFill>
                </a:rPr>
                <a:t>not a single customer</a:t>
              </a:r>
            </a:p>
            <a:p>
              <a:pPr marL="234950" indent="-234950">
                <a:buSzPct val="80000"/>
                <a:buFont typeface="Wingdings" pitchFamily="2" charset="2"/>
                <a:buChar char="q"/>
                <a:tabLst>
                  <a:tab pos="457200" algn="l"/>
                </a:tabLst>
              </a:pPr>
              <a:r>
                <a:rPr lang="en-US" sz="1600" dirty="0">
                  <a:solidFill>
                    <a:schemeClr val="tx1"/>
                  </a:solidFill>
                </a:rPr>
                <a:t>Solution-packaged </a:t>
              </a:r>
              <a:r>
                <a:rPr lang="en-US" sz="1600" b="0" dirty="0">
                  <a:solidFill>
                    <a:schemeClr val="tx1"/>
                  </a:solidFill>
                </a:rPr>
                <a:t>– a “turnkey” </a:t>
              </a:r>
              <a:r>
                <a:rPr lang="en-US" sz="1600" b="0" dirty="0" smtClean="0">
                  <a:solidFill>
                    <a:schemeClr val="tx1"/>
                  </a:solidFill>
                </a:rPr>
                <a:t>offering that </a:t>
              </a:r>
              <a:r>
                <a:rPr lang="en-US" sz="1600" b="0" dirty="0">
                  <a:solidFill>
                    <a:schemeClr val="tx1"/>
                  </a:solidFill>
                </a:rPr>
                <a:t>integrates required resources </a:t>
              </a:r>
            </a:p>
            <a:p>
              <a:pPr marL="234950" indent="-234950">
                <a:buSzPct val="80000"/>
                <a:buFont typeface="Wingdings" pitchFamily="2" charset="2"/>
                <a:buChar char="q"/>
                <a:tabLst>
                  <a:tab pos="457200" algn="l"/>
                </a:tabLst>
              </a:pPr>
              <a:r>
                <a:rPr lang="en-US" sz="1600" dirty="0">
                  <a:solidFill>
                    <a:schemeClr val="tx1"/>
                  </a:solidFill>
                </a:rPr>
                <a:t>Self-service </a:t>
              </a:r>
              <a:r>
                <a:rPr lang="en-US" sz="1600" dirty="0" smtClean="0">
                  <a:solidFill>
                    <a:schemeClr val="tx1"/>
                  </a:solidFill>
                </a:rPr>
                <a:t>– </a:t>
              </a:r>
              <a:r>
                <a:rPr lang="en-US" sz="1600" b="0" dirty="0">
                  <a:solidFill>
                    <a:schemeClr val="tx1"/>
                  </a:solidFill>
                </a:rPr>
                <a:t>admin, provisioning; may require some “on-boarding” support</a:t>
              </a:r>
            </a:p>
            <a:p>
              <a:pPr marL="234950" indent="-234950">
                <a:buSzPct val="80000"/>
                <a:buFont typeface="Wingdings" pitchFamily="2" charset="2"/>
                <a:buChar char="q"/>
                <a:tabLst>
                  <a:tab pos="457200" algn="l"/>
                </a:tabLst>
              </a:pPr>
              <a:r>
                <a:rPr lang="en-US" sz="1600" dirty="0">
                  <a:solidFill>
                    <a:schemeClr val="tx1"/>
                  </a:solidFill>
                </a:rPr>
                <a:t>Elastic scaling – </a:t>
              </a:r>
              <a:r>
                <a:rPr lang="en-US" sz="1600" b="0" dirty="0">
                  <a:solidFill>
                    <a:schemeClr val="tx1"/>
                  </a:solidFill>
                </a:rPr>
                <a:t>dynamic and fine-grained</a:t>
              </a:r>
            </a:p>
            <a:p>
              <a:pPr marL="234950" indent="-234950">
                <a:buSzPct val="80000"/>
                <a:buFont typeface="Wingdings" pitchFamily="2" charset="2"/>
                <a:buChar char="q"/>
                <a:tabLst>
                  <a:tab pos="457200" algn="l"/>
                </a:tabLst>
              </a:pPr>
              <a:r>
                <a:rPr lang="en-US" sz="1600" dirty="0">
                  <a:solidFill>
                    <a:schemeClr val="tx1"/>
                  </a:solidFill>
                </a:rPr>
                <a:t>Use-based pricing</a:t>
              </a:r>
              <a:r>
                <a:rPr lang="en-US" sz="1600" b="0" dirty="0">
                  <a:solidFill>
                    <a:schemeClr val="tx1"/>
                  </a:solidFill>
                </a:rPr>
                <a:t> – supported by service metering</a:t>
              </a:r>
            </a:p>
            <a:p>
              <a:pPr marL="234950" indent="-234950">
                <a:buSzPct val="80000"/>
                <a:buFont typeface="Wingdings" pitchFamily="2" charset="2"/>
                <a:buChar char="q"/>
                <a:tabLst>
                  <a:tab pos="457200" algn="l"/>
                </a:tabLst>
              </a:pPr>
              <a:r>
                <a:rPr lang="en-US" sz="1600" dirty="0">
                  <a:solidFill>
                    <a:schemeClr val="tx1"/>
                  </a:solidFill>
                </a:rPr>
                <a:t>Accessible via the Internet/IP –</a:t>
              </a:r>
              <a:r>
                <a:rPr lang="en-US" sz="1600" b="0" dirty="0">
                  <a:solidFill>
                    <a:schemeClr val="tx1"/>
                  </a:solidFill>
                </a:rPr>
                <a:t> </a:t>
              </a:r>
              <a:r>
                <a:rPr lang="en-US" sz="1600" b="0" dirty="0" smtClean="0">
                  <a:solidFill>
                    <a:schemeClr val="tx1"/>
                  </a:solidFill>
                </a:rPr>
                <a:t>ubiquitous, authorized </a:t>
              </a:r>
              <a:r>
                <a:rPr lang="en-US" sz="1600" b="0" dirty="0">
                  <a:solidFill>
                    <a:schemeClr val="tx1"/>
                  </a:solidFill>
                </a:rPr>
                <a:t>network access</a:t>
              </a:r>
            </a:p>
            <a:p>
              <a:pPr marL="234950" indent="-234950">
                <a:buSzPct val="80000"/>
                <a:buFont typeface="Wingdings" pitchFamily="2" charset="2"/>
                <a:buChar char="q"/>
                <a:tabLst>
                  <a:tab pos="457200" algn="l"/>
                </a:tabLst>
              </a:pPr>
              <a:r>
                <a:rPr lang="en-US" sz="1600" dirty="0">
                  <a:solidFill>
                    <a:schemeClr val="tx1"/>
                  </a:solidFill>
                </a:rPr>
                <a:t>Standard UI technologies </a:t>
              </a:r>
              <a:r>
                <a:rPr lang="en-US" sz="1600" b="0" dirty="0">
                  <a:solidFill>
                    <a:schemeClr val="tx1"/>
                  </a:solidFill>
                </a:rPr>
                <a:t>– browsers, RIA clients and underlying technologies</a:t>
              </a:r>
            </a:p>
            <a:p>
              <a:pPr marL="234950" indent="-234950">
                <a:buSzPct val="80000"/>
                <a:buFont typeface="Wingdings" pitchFamily="2" charset="2"/>
                <a:buChar char="q"/>
                <a:tabLst>
                  <a:tab pos="457200" algn="l"/>
                </a:tabLst>
              </a:pPr>
              <a:r>
                <a:rPr lang="en-US" sz="1600" dirty="0">
                  <a:solidFill>
                    <a:schemeClr val="tx1"/>
                  </a:solidFill>
                </a:rPr>
                <a:t>Published service interface/API</a:t>
              </a:r>
              <a:r>
                <a:rPr lang="en-US" sz="1600" b="0" dirty="0">
                  <a:solidFill>
                    <a:schemeClr val="tx1"/>
                  </a:solidFill>
                </a:rPr>
                <a:t> – e.g., web </a:t>
              </a:r>
              <a:r>
                <a:rPr lang="en-US" sz="1600" b="0" dirty="0" smtClean="0">
                  <a:solidFill>
                    <a:schemeClr val="tx1"/>
                  </a:solidFill>
                </a:rPr>
                <a:t>services, </a:t>
              </a:r>
              <a:r>
                <a:rPr lang="en-US" sz="1600" b="0" dirty="0">
                  <a:solidFill>
                    <a:schemeClr val="tx1"/>
                  </a:solidFill>
                </a:rPr>
                <a:t>APIs</a:t>
              </a:r>
            </a:p>
          </p:txBody>
        </p:sp>
        <p:sp>
          <p:nvSpPr>
            <p:cNvPr id="7177" name="Rectangle 12"/>
            <p:cNvSpPr>
              <a:spLocks noChangeArrowheads="1"/>
            </p:cNvSpPr>
            <p:nvPr/>
          </p:nvSpPr>
          <p:spPr bwMode="auto">
            <a:xfrm>
              <a:off x="0" y="1798"/>
              <a:ext cx="911" cy="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000" dirty="0">
                  <a:solidFill>
                    <a:schemeClr val="accent2"/>
                  </a:solidFill>
                </a:rPr>
                <a:t>Key </a:t>
              </a:r>
              <a:br>
                <a:rPr lang="en-US" sz="2000" dirty="0">
                  <a:solidFill>
                    <a:schemeClr val="accent2"/>
                  </a:solidFill>
                </a:rPr>
              </a:br>
              <a:r>
                <a:rPr lang="en-US" sz="2000" dirty="0">
                  <a:solidFill>
                    <a:schemeClr val="accent2"/>
                  </a:solidFill>
                </a:rPr>
                <a:t>Attributes</a:t>
              </a:r>
            </a:p>
            <a:p>
              <a:pPr algn="r"/>
              <a:endParaRPr lang="en-US" sz="1000" b="0" dirty="0"/>
            </a:p>
          </p:txBody>
        </p:sp>
      </p:grpSp>
      <p:sp>
        <p:nvSpPr>
          <p:cNvPr id="7175" name="Rectangle 13"/>
          <p:cNvSpPr>
            <a:spLocks noChangeArrowheads="1"/>
          </p:cNvSpPr>
          <p:nvPr/>
        </p:nvSpPr>
        <p:spPr bwMode="auto">
          <a:xfrm>
            <a:off x="0" y="1856185"/>
            <a:ext cx="8942388" cy="166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A412-9479-4868-8C02-1607D747BA5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19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F360-1B71-4516-ACF4-76BE40F26197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76802" name="Picture 2" descr="C:\Users\pjw736\Pictures\NAB\slide-12-728.jpg"/>
          <p:cNvPicPr>
            <a:picLocks noChangeAspect="1" noChangeArrowheads="1"/>
          </p:cNvPicPr>
          <p:nvPr/>
        </p:nvPicPr>
        <p:blipFill>
          <a:blip r:embed="rId3" cstate="print"/>
          <a:srcRect l="11775" t="20914" b="3391"/>
          <a:stretch>
            <a:fillRect/>
          </a:stretch>
        </p:blipFill>
        <p:spPr bwMode="auto">
          <a:xfrm>
            <a:off x="1788448" y="901057"/>
            <a:ext cx="5567105" cy="35823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156521"/>
            <a:ext cx="52405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Cloud Disruption</a:t>
            </a:r>
          </a:p>
          <a:p>
            <a:r>
              <a:rPr lang="en-US" sz="1400" dirty="0" smtClean="0"/>
              <a:t>More than 50% believe most categories will be disrupted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26807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19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F360-1B71-4516-ACF4-76BE40F26197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79874" name="Picture 2" descr="C:\Users\pjw736\Pictures\NAB\Growth-opportunities-by-vertical-market-segment.jpg"/>
          <p:cNvPicPr>
            <a:picLocks noChangeAspect="1" noChangeArrowheads="1"/>
          </p:cNvPicPr>
          <p:nvPr/>
        </p:nvPicPr>
        <p:blipFill>
          <a:blip r:embed="rId3" cstate="print"/>
          <a:srcRect t="7560" b="11019"/>
          <a:stretch>
            <a:fillRect/>
          </a:stretch>
        </p:blipFill>
        <p:spPr bwMode="auto">
          <a:xfrm>
            <a:off x="3681384" y="623468"/>
            <a:ext cx="5095494" cy="4053876"/>
          </a:xfrm>
          <a:prstGeom prst="rect">
            <a:avLst/>
          </a:prstGeom>
          <a:noFill/>
        </p:spPr>
      </p:pic>
      <p:sp>
        <p:nvSpPr>
          <p:cNvPr id="5" name="Title 76"/>
          <p:cNvSpPr txBox="1">
            <a:spLocks/>
          </p:cNvSpPr>
          <p:nvPr/>
        </p:nvSpPr>
        <p:spPr>
          <a:xfrm>
            <a:off x="94035" y="78666"/>
            <a:ext cx="6689387" cy="550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 Cloud Isn’t Just for IT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046" y="2232766"/>
            <a:ext cx="3175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Growth Opportunities by Vertical Industry Market, 2011–2016 (Millions of Dollars)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3402" y="3772634"/>
            <a:ext cx="2863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Note: Bubble size measures the expected difference between the 2016 and the 2011 market sizes in millions of U.S. dollars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2076104" y="4206240"/>
            <a:ext cx="1605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Gartner November 2012</a:t>
            </a:r>
            <a:endParaRPr lang="en-US" sz="800" dirty="0"/>
          </a:p>
        </p:txBody>
      </p:sp>
    </p:spTree>
    <p:extLst>
      <p:ext uri="{BB962C8B-B14F-4D97-AF65-F5344CB8AC3E}">
        <p14:creationId xmlns="" xmlns:p14="http://schemas.microsoft.com/office/powerpoint/2010/main" val="26807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19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F360-1B71-4516-ACF4-76BE40F2619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7" name="Title 7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formation</a:t>
            </a:r>
            <a:endParaRPr lang="en-US" dirty="0"/>
          </a:p>
        </p:txBody>
      </p:sp>
      <p:pic>
        <p:nvPicPr>
          <p:cNvPr id="55298" name="Picture 2" descr="C:\Users\pjw736\Pictures\NAB\slide-61-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234" y="957262"/>
            <a:ext cx="7297366" cy="3212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807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a6WGjNWBxxfHu9zCuXIc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aNUyu2Ckif4iRXLvbBfw"/>
  <p:tag name="DVSHAPEID" val="yiPEqW9IXra7Zay3t7uaf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RVgPzo7kqqQ7dr8203zA"/>
  <p:tag name="DVSHAPEID" val="zFNaMx8E4kyAEExufQU1P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g36lJjEdSan2mepTnL6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g36lJjEdSan2mepTnL6Iz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m5OPCzOo5GgzrVMvNaXy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j6x4HMlskW0m72E7tnZKA"/>
  <p:tag name="DVSHAPEID" val="G8fUFldCraMSwEZtpX4wTF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7wGhPMNLtG76j6VtkRXCV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6675</TotalTime>
  <Words>456</Words>
  <Application>Microsoft Office PowerPoint</Application>
  <PresentationFormat>On-screen Show (16:9)</PresentationFormat>
  <Paragraphs>134</Paragraphs>
  <Slides>30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Photo Editor Photo</vt:lpstr>
      <vt:lpstr>VISIO</vt:lpstr>
      <vt:lpstr>Slide 1</vt:lpstr>
      <vt:lpstr>Slide 2</vt:lpstr>
      <vt:lpstr>Slide 3</vt:lpstr>
      <vt:lpstr>The operator challenge: content anywhere,  anytime, from any channel</vt:lpstr>
      <vt:lpstr>Slide 5</vt:lpstr>
      <vt:lpstr>Slide 6</vt:lpstr>
      <vt:lpstr>Slide 7</vt:lpstr>
      <vt:lpstr>Slide 8</vt:lpstr>
      <vt:lpstr>Cloud formation</vt:lpstr>
      <vt:lpstr>Cloud Formation</vt:lpstr>
      <vt:lpstr>Cloud formation</vt:lpstr>
      <vt:lpstr>Cloud formation</vt:lpstr>
      <vt:lpstr>Cloud formation</vt:lpstr>
      <vt:lpstr>Benefits</vt:lpstr>
      <vt:lpstr>Perceived Challenges</vt:lpstr>
      <vt:lpstr>The Mission is Critical</vt:lpstr>
      <vt:lpstr>Addressing the Challenges</vt:lpstr>
      <vt:lpstr>Creating Cloud</vt:lpstr>
      <vt:lpstr>Selecting a Vendor</vt:lpstr>
      <vt:lpstr>SLA</vt:lpstr>
      <vt:lpstr>Maturing Technology</vt:lpstr>
      <vt:lpstr>Progress</vt:lpstr>
      <vt:lpstr>Slide 23</vt:lpstr>
      <vt:lpstr>Progress</vt:lpstr>
      <vt:lpstr>Forecast</vt:lpstr>
      <vt:lpstr>Cloud Services Market</vt:lpstr>
      <vt:lpstr>Motorola as a Leader</vt:lpstr>
      <vt:lpstr>  Motorola’s Cloud Based Multi-Screen Solution:  Integrated, Flexible, Open    </vt:lpstr>
      <vt:lpstr>      Delivering a Compelling User Experience</vt:lpstr>
      <vt:lpstr>Q and A</vt:lpstr>
    </vt:vector>
  </TitlesOfParts>
  <Company>ds+f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Shekhar Gupta</dc:creator>
  <cp:lastModifiedBy>Marty Lafferty</cp:lastModifiedBy>
  <cp:revision>38</cp:revision>
  <dcterms:created xsi:type="dcterms:W3CDTF">2013-01-10T21:56:16Z</dcterms:created>
  <dcterms:modified xsi:type="dcterms:W3CDTF">2013-04-05T13:08:35Z</dcterms:modified>
</cp:coreProperties>
</file>