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3" r:id="rId2"/>
    <p:sldId id="264" r:id="rId3"/>
    <p:sldId id="270" r:id="rId4"/>
    <p:sldId id="265" r:id="rId5"/>
    <p:sldId id="266" r:id="rId6"/>
    <p:sldId id="271" r:id="rId7"/>
    <p:sldId id="272" r:id="rId8"/>
    <p:sldId id="262" r:id="rId9"/>
    <p:sldId id="256" r:id="rId10"/>
    <p:sldId id="258" r:id="rId11"/>
    <p:sldId id="259" r:id="rId12"/>
    <p:sldId id="260" r:id="rId13"/>
    <p:sldId id="261" r:id="rId14"/>
    <p:sldId id="273" r:id="rId15"/>
    <p:sldId id="269" r:id="rId16"/>
  </p:sldIdLst>
  <p:sldSz cx="9144000" cy="6858000" type="screen4x3"/>
  <p:notesSz cx="71024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155" autoAdjust="0"/>
  </p:normalViewPr>
  <p:slideViewPr>
    <p:cSldViewPr snapToGrid="0" snapToObjects="1">
      <p:cViewPr>
        <p:scale>
          <a:sx n="75" d="100"/>
          <a:sy n="75" d="100"/>
        </p:scale>
        <p:origin x="-366" y="14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028D8A6E-54F4-48BE-A9AA-DFF03C14B75B}" type="datetimeFigureOut">
              <a:rPr lang="en-US" smtClean="0"/>
              <a:pPr/>
              <a:t>4/7/2013</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C5DADF89-3FD9-4399-AD04-F037362F874C}" type="slidenum">
              <a:rPr lang="en-US" smtClean="0"/>
              <a:pPr/>
              <a:t>‹#›</a:t>
            </a:fld>
            <a:endParaRPr lang="en-US"/>
          </a:p>
        </p:txBody>
      </p:sp>
    </p:spTree>
    <p:extLst>
      <p:ext uri="{BB962C8B-B14F-4D97-AF65-F5344CB8AC3E}">
        <p14:creationId xmlns:p14="http://schemas.microsoft.com/office/powerpoint/2010/main" val="381009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noFill/>
        </p:spPr>
        <p:txBody>
          <a:bodyPr/>
          <a:lstStyle/>
          <a:p>
            <a:fld id="{C230F110-4734-4FE0-ADDE-48A867AB03EA}" type="slidenum">
              <a:rPr lang="en-US"/>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Hi Everyone</a:t>
            </a: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latin typeface="Times New Roman" pitchFamily="18" charset="0"/>
                <a:cs typeface="Arial" charset="0"/>
              </a:rPr>
              <a:t>So lets scale this down to a smaller sub set of the media ecosystem. </a:t>
            </a:r>
            <a:r>
              <a:rPr lang="en-US" dirty="0">
                <a:latin typeface="Times New Roman" pitchFamily="18" charset="0"/>
                <a:cs typeface="Arial" charset="0"/>
              </a:rPr>
              <a:t>We have a couple of studios, broadcasters, production companies and production sets.</a:t>
            </a:r>
          </a:p>
          <a:p>
            <a:endParaRPr lang="en-US" b="1" dirty="0">
              <a:latin typeface="Times New Roman" pitchFamily="18" charset="0"/>
              <a:cs typeface="Arial" charset="0"/>
            </a:endParaRPr>
          </a:p>
          <a:p>
            <a:pPr defTabSz="941192" eaLnBrk="0" fontAlgn="base" hangingPunct="0">
              <a:spcBef>
                <a:spcPct val="30000"/>
              </a:spcBef>
              <a:spcAft>
                <a:spcPct val="0"/>
              </a:spcAft>
              <a:defRPr/>
            </a:pPr>
            <a:r>
              <a:rPr lang="en-US" b="1" dirty="0">
                <a:latin typeface="Times New Roman" pitchFamily="18" charset="0"/>
                <a:cs typeface="Arial" charset="0"/>
              </a:rPr>
              <a:t>Where is the use of the cloud going in production and collaboration? Lets get down to some specifics and use cases:</a:t>
            </a:r>
          </a:p>
          <a:p>
            <a:endParaRPr lang="en-US" i="1" dirty="0">
              <a:latin typeface="Arial" pitchFamily="34" charset="0"/>
              <a:cs typeface="Arial" pitchFamily="34" charset="0"/>
            </a:endParaRPr>
          </a:p>
          <a:p>
            <a:r>
              <a:rPr lang="en-US" dirty="0">
                <a:latin typeface="Arial" pitchFamily="34" charset="0"/>
                <a:cs typeface="Arial" pitchFamily="34" charset="0"/>
              </a:rPr>
              <a:t>USE CASES:</a:t>
            </a:r>
          </a:p>
          <a:p>
            <a:r>
              <a:rPr lang="en-US" dirty="0">
                <a:latin typeface="Arial" pitchFamily="34" charset="0"/>
                <a:cs typeface="Arial" pitchFamily="34" charset="0"/>
              </a:rPr>
              <a:t>The producers and directors want to control release of content like dailies to studios and television networks.</a:t>
            </a:r>
          </a:p>
          <a:p>
            <a:endParaRPr lang="en-US" dirty="0">
              <a:latin typeface="Arial" pitchFamily="34" charset="0"/>
              <a:cs typeface="Arial" pitchFamily="34" charset="0"/>
            </a:endParaRPr>
          </a:p>
          <a:p>
            <a:r>
              <a:rPr lang="en-US" dirty="0">
                <a:latin typeface="Arial" pitchFamily="34" charset="0"/>
                <a:cs typeface="Arial" pitchFamily="34" charset="0"/>
              </a:rPr>
              <a:t>A Creative Exec wants to string a bunch of takes together for presentation to other stakeholders; or wants to create a clip of content to share with another user or do a rough assembly of a scene.</a:t>
            </a:r>
          </a:p>
          <a:p>
            <a:endParaRPr lang="en-US" dirty="0">
              <a:latin typeface="Arial" pitchFamily="34" charset="0"/>
              <a:cs typeface="Arial" pitchFamily="34" charset="0"/>
            </a:endParaRPr>
          </a:p>
          <a:p>
            <a:r>
              <a:rPr lang="en-US" dirty="0">
                <a:latin typeface="Arial" pitchFamily="34" charset="0"/>
                <a:cs typeface="Arial" pitchFamily="34" charset="0"/>
              </a:rPr>
              <a:t>The ability to collaborate by adding notes and comments associated to time code – ability to make public and private comments and bookmark videos.</a:t>
            </a:r>
          </a:p>
          <a:p>
            <a:endParaRPr lang="en-US" dirty="0">
              <a:latin typeface="Arial" pitchFamily="34" charset="0"/>
              <a:cs typeface="Arial" pitchFamily="34" charset="0"/>
            </a:endParaRPr>
          </a:p>
          <a:p>
            <a:r>
              <a:rPr lang="en-US" dirty="0">
                <a:latin typeface="Arial" pitchFamily="34" charset="0"/>
                <a:cs typeface="Arial" pitchFamily="34" charset="0"/>
              </a:rPr>
              <a:t>Watermarking a some cuts for offline viewing, etc.</a:t>
            </a:r>
          </a:p>
          <a:p>
            <a:endParaRPr lang="en-US" dirty="0">
              <a:latin typeface="Arial" pitchFamily="34" charset="0"/>
              <a:cs typeface="Arial" pitchFamily="34" charset="0"/>
            </a:endParaRPr>
          </a:p>
          <a:p>
            <a:r>
              <a:rPr lang="en-US" dirty="0">
                <a:latin typeface="Arial" pitchFamily="34" charset="0"/>
                <a:cs typeface="Arial" pitchFamily="34" charset="0"/>
              </a:rPr>
              <a:t>Production and studio personnel expect these services to be available for on-demand via self service </a:t>
            </a:r>
            <a:r>
              <a:rPr lang="en-US" b="1" dirty="0">
                <a:latin typeface="Arial" pitchFamily="34" charset="0"/>
                <a:cs typeface="Arial" pitchFamily="34" charset="0"/>
              </a:rPr>
              <a:t>instead of outsourcing them to expensive media </a:t>
            </a:r>
            <a:r>
              <a:rPr lang="en-US" dirty="0">
                <a:latin typeface="Arial" pitchFamily="34" charset="0"/>
                <a:cs typeface="Arial" pitchFamily="34" charset="0"/>
              </a:rPr>
              <a:t>service providers or having to wait days for the job to be turned around (hey this was just 3-4 years ago – honestly).</a:t>
            </a:r>
          </a:p>
          <a:p>
            <a:endParaRPr lang="en-US" dirty="0">
              <a:latin typeface="Arial" pitchFamily="34" charset="0"/>
              <a:cs typeface="Arial" pitchFamily="34" charset="0"/>
            </a:endParaRPr>
          </a:p>
          <a:p>
            <a:r>
              <a:rPr lang="en-US" dirty="0">
                <a:latin typeface="Arial" pitchFamily="34" charset="0"/>
                <a:cs typeface="Arial" pitchFamily="34" charset="0"/>
              </a:rPr>
              <a:t>These services, not just from DAX, are more accessible and attainable everywhere around the internet. </a:t>
            </a:r>
          </a:p>
          <a:p>
            <a:endParaRPr lang="en-US" dirty="0">
              <a:latin typeface="Arial" pitchFamily="34" charset="0"/>
              <a:cs typeface="Arial" pitchFamily="34" charset="0"/>
            </a:endParaRPr>
          </a:p>
          <a:p>
            <a:r>
              <a:rPr lang="en-US" dirty="0">
                <a:latin typeface="Arial" pitchFamily="34" charset="0"/>
                <a:cs typeface="Arial" pitchFamily="34" charset="0"/>
              </a:rPr>
              <a:t>The market used to be served by big brick and mortar media services / post houses – they used to be the center of the ecosystem, but now its more distributed. We are not just talking about cloud media services, but also post in general. Let me give you a few examples:</a:t>
            </a:r>
          </a:p>
          <a:p>
            <a:endParaRPr lang="en-US" i="1" dirty="0">
              <a:latin typeface="Arial" pitchFamily="34" charset="0"/>
              <a:cs typeface="Arial" pitchFamily="34" charset="0"/>
            </a:endParaRPr>
          </a:p>
          <a:p>
            <a:pPr lvl="0"/>
            <a:r>
              <a:rPr lang="en-US" dirty="0">
                <a:latin typeface="Times New Roman" pitchFamily="18" charset="0"/>
                <a:cs typeface="Arial" charset="0"/>
              </a:rPr>
              <a:t>Think about how much the Dailies process has changed in the past few years. We have gone from processing film in labs to near or on set solutions like MTI and </a:t>
            </a:r>
            <a:r>
              <a:rPr lang="en-US" dirty="0" err="1">
                <a:latin typeface="Times New Roman" pitchFamily="18" charset="0"/>
                <a:cs typeface="Arial" charset="0"/>
              </a:rPr>
              <a:t>Colorfront</a:t>
            </a:r>
            <a:r>
              <a:rPr lang="en-US" dirty="0">
                <a:latin typeface="Times New Roman" pitchFamily="18" charset="0"/>
                <a:cs typeface="Arial" charset="0"/>
              </a:rPr>
              <a:t> where color, audit video sync, editorial file creation, etc. is all now being done on the edge as opposed to the old brick and mortar hub. And there is no reason not to believe that these services which have gotten decentralized will become centralized once again. The cloud enables us to do this.</a:t>
            </a:r>
          </a:p>
          <a:p>
            <a:pPr lvl="0"/>
            <a:endParaRPr lang="en-US" dirty="0">
              <a:latin typeface="Times New Roman" pitchFamily="18" charset="0"/>
              <a:cs typeface="Arial" charset="0"/>
            </a:endParaRPr>
          </a:p>
          <a:p>
            <a:pPr defTabSz="941192" eaLnBrk="0" fontAlgn="base" hangingPunct="0">
              <a:spcBef>
                <a:spcPct val="30000"/>
              </a:spcBef>
              <a:spcAft>
                <a:spcPct val="0"/>
              </a:spcAft>
              <a:defRPr/>
            </a:pPr>
            <a:r>
              <a:rPr lang="en-US" dirty="0">
                <a:latin typeface="Times New Roman" pitchFamily="18" charset="0"/>
                <a:cs typeface="Arial" charset="0"/>
              </a:rPr>
              <a:t>How long will it be until we have 7G wireless and a transmitter from the camera tap is simultaneously transmitting content into the cloud? </a:t>
            </a:r>
          </a:p>
          <a:p>
            <a:pPr defTabSz="941192" eaLnBrk="0" fontAlgn="base" hangingPunct="0">
              <a:spcBef>
                <a:spcPct val="30000"/>
              </a:spcBef>
              <a:spcAft>
                <a:spcPct val="0"/>
              </a:spcAft>
              <a:defRPr/>
            </a:pPr>
            <a:endParaRPr lang="en-US" dirty="0">
              <a:latin typeface="Times New Roman" pitchFamily="18" charset="0"/>
              <a:cs typeface="Arial" charset="0"/>
            </a:endParaRPr>
          </a:p>
          <a:p>
            <a:pPr defTabSz="941192" eaLnBrk="0" fontAlgn="base" hangingPunct="0">
              <a:spcBef>
                <a:spcPct val="30000"/>
              </a:spcBef>
              <a:spcAft>
                <a:spcPct val="0"/>
              </a:spcAft>
              <a:defRPr/>
            </a:pPr>
            <a:r>
              <a:rPr lang="en-US" dirty="0">
                <a:latin typeface="Times New Roman" pitchFamily="18" charset="0"/>
                <a:cs typeface="Arial" charset="0"/>
              </a:rPr>
              <a:t>Just think of it, media capture and transmission complete with metadata delivered in almost real time. Say it </a:t>
            </a:r>
            <a:r>
              <a:rPr lang="en-US" dirty="0" err="1">
                <a:latin typeface="Times New Roman" pitchFamily="18" charset="0"/>
                <a:cs typeface="Arial" charset="0"/>
              </a:rPr>
              <a:t>aint</a:t>
            </a:r>
            <a:r>
              <a:rPr lang="en-US" dirty="0">
                <a:latin typeface="Times New Roman" pitchFamily="18" charset="0"/>
                <a:cs typeface="Arial" charset="0"/>
              </a:rPr>
              <a:t> so right, the director would never agree to it, its against union rules, etc. All totally untrue as long as the checks and balances are in place to ensure only the right people see what they are supposed to – in fact the director would love it as the assistant editors would already be pairing down selects from some remote location. If they could have everything all queued up at the end of each day ready to review – its basically the same as what is going today except they can work with any talent because editorial does not have to be onset.</a:t>
            </a:r>
          </a:p>
          <a:p>
            <a:pPr defTabSz="941192" eaLnBrk="0" fontAlgn="base" hangingPunct="0">
              <a:spcBef>
                <a:spcPct val="30000"/>
              </a:spcBef>
              <a:spcAft>
                <a:spcPct val="0"/>
              </a:spcAft>
              <a:defRPr/>
            </a:pPr>
            <a:endParaRPr lang="en-US" dirty="0">
              <a:latin typeface="Times New Roman" pitchFamily="18" charset="0"/>
              <a:cs typeface="Arial" charset="0"/>
            </a:endParaRPr>
          </a:p>
          <a:p>
            <a:pPr defTabSz="941192" eaLnBrk="0" fontAlgn="base" hangingPunct="0">
              <a:spcBef>
                <a:spcPct val="30000"/>
              </a:spcBef>
              <a:spcAft>
                <a:spcPct val="0"/>
              </a:spcAft>
              <a:defRPr/>
            </a:pPr>
            <a:r>
              <a:rPr lang="en-US" dirty="0">
                <a:latin typeface="Times New Roman" pitchFamily="18" charset="0"/>
                <a:cs typeface="Arial" charset="0"/>
              </a:rPr>
              <a:t>Now lets keep thinking about this – if connectivity could transmit from set editorial quality media along with metadata and </a:t>
            </a:r>
            <a:r>
              <a:rPr lang="en-US" dirty="0" err="1">
                <a:latin typeface="Times New Roman" pitchFamily="18" charset="0"/>
                <a:cs typeface="Arial" charset="0"/>
              </a:rPr>
              <a:t>timecode</a:t>
            </a:r>
            <a:r>
              <a:rPr lang="en-US" dirty="0">
                <a:latin typeface="Times New Roman" pitchFamily="18" charset="0"/>
                <a:cs typeface="Arial" charset="0"/>
              </a:rPr>
              <a:t> – why not edit in the cloud? Why do we need the media in our local environment and why do we have to build out expensive editorial suites on set or at some remote production office – why do we have to pay for storage and hardware and software – why cant we just pay for what we use? Why cant we scale on demand? Everyone is working with proxies anyways – why not in the cloud – all you really need is bandwidth.</a:t>
            </a:r>
          </a:p>
          <a:p>
            <a:pPr defTabSz="941192" eaLnBrk="0" fontAlgn="base" hangingPunct="0">
              <a:spcBef>
                <a:spcPct val="30000"/>
              </a:spcBef>
              <a:spcAft>
                <a:spcPct val="0"/>
              </a:spcAft>
              <a:defRPr/>
            </a:pPr>
            <a:endParaRPr lang="en-US" dirty="0">
              <a:latin typeface="Times New Roman" pitchFamily="18" charset="0"/>
              <a:cs typeface="Arial" charset="0"/>
            </a:endParaRPr>
          </a:p>
          <a:p>
            <a:pPr lvl="0"/>
            <a:r>
              <a:rPr lang="en-US" dirty="0">
                <a:latin typeface="Times New Roman" pitchFamily="18" charset="0"/>
                <a:cs typeface="Arial" charset="0"/>
              </a:rPr>
              <a:t>So think about it, we are cutting faster, composers, VFX, title sequences, etc. can all be done faster. Approvals can be instantaneous and almost real time.</a:t>
            </a:r>
          </a:p>
          <a:p>
            <a:pPr defTabSz="941192" eaLnBrk="0" fontAlgn="base" hangingPunct="0">
              <a:spcBef>
                <a:spcPct val="30000"/>
              </a:spcBef>
              <a:spcAft>
                <a:spcPct val="0"/>
              </a:spcAft>
              <a:defRPr/>
            </a:pPr>
            <a:endParaRPr lang="en-US" dirty="0">
              <a:latin typeface="Times New Roman" pitchFamily="18" charset="0"/>
              <a:cs typeface="Arial" charset="0"/>
            </a:endParaRPr>
          </a:p>
          <a:p>
            <a:pPr lvl="0"/>
            <a:r>
              <a:rPr lang="en-US" dirty="0">
                <a:latin typeface="Times New Roman" pitchFamily="18" charset="0"/>
                <a:cs typeface="Arial" charset="0"/>
              </a:rPr>
              <a:t>How much faster does marketing and publicity start building campaigns. The can provide instant, secure access to creative agencies and trailer houses who can start cutting trailers, commercials, promo and sizzler reels in </a:t>
            </a:r>
            <a:r>
              <a:rPr lang="en-US" dirty="0" err="1">
                <a:latin typeface="Times New Roman" pitchFamily="18" charset="0"/>
                <a:cs typeface="Arial" charset="0"/>
              </a:rPr>
              <a:t>realtime</a:t>
            </a:r>
            <a:r>
              <a:rPr lang="en-US" dirty="0">
                <a:latin typeface="Times New Roman" pitchFamily="18" charset="0"/>
                <a:cs typeface="Arial" charset="0"/>
              </a:rPr>
              <a:t> without ever having complete access the content in their local environments.</a:t>
            </a:r>
          </a:p>
          <a:p>
            <a:pPr lvl="0"/>
            <a:endParaRPr lang="en-US" dirty="0">
              <a:latin typeface="Times New Roman" pitchFamily="18" charset="0"/>
              <a:cs typeface="Arial" charset="0"/>
            </a:endParaRPr>
          </a:p>
          <a:p>
            <a:pPr lvl="0"/>
            <a:r>
              <a:rPr lang="en-US" dirty="0">
                <a:latin typeface="Times New Roman" pitchFamily="18" charset="0"/>
                <a:cs typeface="Arial" charset="0"/>
              </a:rPr>
              <a:t>How about alternative forms of creating media? For instance, Hawaii 5.0 did a show where users could login via second screen or web and vote.  How far are we away from being able to do this in real time? Change the script or plot on the fly – with real time user involvement and influence.</a:t>
            </a:r>
          </a:p>
          <a:p>
            <a:pPr lvl="0"/>
            <a:endParaRPr lang="en-US" dirty="0">
              <a:latin typeface="Times New Roman" pitchFamily="18" charset="0"/>
              <a:cs typeface="Arial" charset="0"/>
            </a:endParaRPr>
          </a:p>
          <a:p>
            <a:pPr defTabSz="941192" eaLnBrk="0" fontAlgn="base" hangingPunct="0">
              <a:spcBef>
                <a:spcPct val="30000"/>
              </a:spcBef>
              <a:spcAft>
                <a:spcPct val="0"/>
              </a:spcAft>
              <a:defRPr/>
            </a:pPr>
            <a:r>
              <a:rPr lang="en-US" dirty="0">
                <a:latin typeface="Times New Roman" pitchFamily="18" charset="0"/>
                <a:cs typeface="Arial" charset="0"/>
              </a:rPr>
              <a:t>This is just around the corner and </a:t>
            </a:r>
            <a:r>
              <a:rPr lang="en-US" dirty="0" err="1">
                <a:latin typeface="Times New Roman" pitchFamily="18" charset="0"/>
                <a:cs typeface="Arial" charset="0"/>
              </a:rPr>
              <a:t>creatives</a:t>
            </a:r>
            <a:r>
              <a:rPr lang="en-US" dirty="0">
                <a:latin typeface="Times New Roman" pitchFamily="18" charset="0"/>
                <a:cs typeface="Arial" charset="0"/>
              </a:rPr>
              <a:t> want it and demand it. They want unique or enhanced forms of programming and customer interaction.</a:t>
            </a:r>
          </a:p>
          <a:p>
            <a:pPr defTabSz="941192" eaLnBrk="0" fontAlgn="base" hangingPunct="0">
              <a:spcBef>
                <a:spcPct val="30000"/>
              </a:spcBef>
              <a:spcAft>
                <a:spcPct val="0"/>
              </a:spcAft>
              <a:defRPr/>
            </a:pPr>
            <a:endParaRPr lang="en-US" dirty="0">
              <a:latin typeface="Times New Roman" pitchFamily="18" charset="0"/>
              <a:cs typeface="Arial" charset="0"/>
            </a:endParaRPr>
          </a:p>
          <a:p>
            <a:pPr defTabSz="941192" eaLnBrk="0" fontAlgn="base" hangingPunct="0">
              <a:spcBef>
                <a:spcPct val="30000"/>
              </a:spcBef>
              <a:spcAft>
                <a:spcPct val="0"/>
              </a:spcAft>
              <a:defRPr/>
            </a:pPr>
            <a:r>
              <a:rPr lang="en-US" dirty="0">
                <a:latin typeface="Times New Roman" pitchFamily="18" charset="0"/>
                <a:cs typeface="Arial" charset="0"/>
              </a:rPr>
              <a:t>8 years ago there were so many obstacles to be successful in the cloud (most of them personnel) – today the biggest problem is we can develop enough stuff fast enough. </a:t>
            </a:r>
          </a:p>
          <a:p>
            <a:pPr defTabSz="941192" eaLnBrk="0" fontAlgn="base" hangingPunct="0">
              <a:spcBef>
                <a:spcPct val="30000"/>
              </a:spcBef>
              <a:spcAft>
                <a:spcPct val="0"/>
              </a:spcAft>
              <a:defRPr/>
            </a:pPr>
            <a:endParaRPr lang="en-US" dirty="0">
              <a:latin typeface="Times New Roman" pitchFamily="18" charset="0"/>
              <a:cs typeface="Arial" charset="0"/>
            </a:endParaRPr>
          </a:p>
          <a:p>
            <a:pPr defTabSz="941192" eaLnBrk="0" fontAlgn="base" hangingPunct="0">
              <a:spcBef>
                <a:spcPct val="30000"/>
              </a:spcBef>
              <a:spcAft>
                <a:spcPct val="0"/>
              </a:spcAft>
              <a:defRPr/>
            </a:pPr>
            <a:r>
              <a:rPr lang="en-US" dirty="0">
                <a:latin typeface="Times New Roman" pitchFamily="18" charset="0"/>
                <a:cs typeface="Arial" charset="0"/>
              </a:rPr>
              <a:t>Different topic but similar example: My client services department often gets calls from people screening content on plane via </a:t>
            </a:r>
            <a:r>
              <a:rPr lang="en-US" dirty="0" err="1">
                <a:latin typeface="Times New Roman" pitchFamily="18" charset="0"/>
                <a:cs typeface="Arial" charset="0"/>
              </a:rPr>
              <a:t>Wifi</a:t>
            </a:r>
            <a:r>
              <a:rPr lang="en-US" dirty="0">
                <a:latin typeface="Times New Roman" pitchFamily="18" charset="0"/>
                <a:cs typeface="Arial" charset="0"/>
              </a:rPr>
              <a:t> – 18 months ago it didn’t exist, now its unacceptable if it doesn’t work.</a:t>
            </a:r>
          </a:p>
          <a:p>
            <a:endParaRPr lang="en-US" dirty="0"/>
          </a:p>
        </p:txBody>
      </p:sp>
      <p:sp>
        <p:nvSpPr>
          <p:cNvPr id="4" name="Slide Number Placeholder 3"/>
          <p:cNvSpPr>
            <a:spLocks noGrp="1"/>
          </p:cNvSpPr>
          <p:nvPr>
            <p:ph type="sldNum" sz="quarter" idx="10"/>
          </p:nvPr>
        </p:nvSpPr>
        <p:spPr/>
        <p:txBody>
          <a:bodyPr/>
          <a:lstStyle/>
          <a:p>
            <a:fld id="{C5DADF89-3FD9-4399-AD04-F037362F874C}" type="slidenum">
              <a:rPr lang="en-US" smtClean="0"/>
              <a:pPr/>
              <a:t>10</a:t>
            </a:fld>
            <a:endParaRPr lang="en-US"/>
          </a:p>
        </p:txBody>
      </p:sp>
    </p:spTree>
    <p:extLst>
      <p:ext uri="{BB962C8B-B14F-4D97-AF65-F5344CB8AC3E}">
        <p14:creationId xmlns:p14="http://schemas.microsoft.com/office/powerpoint/2010/main" val="410327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1192" fontAlgn="base">
              <a:spcBef>
                <a:spcPct val="30000"/>
              </a:spcBef>
              <a:spcAft>
                <a:spcPct val="0"/>
              </a:spcAft>
              <a:defRPr/>
            </a:pPr>
            <a:r>
              <a:rPr lang="en-US" dirty="0">
                <a:latin typeface="Times New Roman" pitchFamily="18" charset="0"/>
                <a:cs typeface="Arial" charset="0"/>
              </a:rPr>
              <a:t>OK cool lets look beyond production workflow – we are cloud enabled and producing content in the cloud – amazing stuff – BUT it doesn’t stop here. This is just a small sub-section of this industry (</a:t>
            </a:r>
            <a:r>
              <a:rPr lang="en-US" dirty="0" err="1">
                <a:latin typeface="Times New Roman" pitchFamily="18" charset="0"/>
                <a:cs typeface="Arial" charset="0"/>
              </a:rPr>
              <a:t>ie</a:t>
            </a:r>
            <a:r>
              <a:rPr lang="en-US" dirty="0">
                <a:latin typeface="Times New Roman" pitchFamily="18" charset="0"/>
                <a:cs typeface="Arial" charset="0"/>
              </a:rPr>
              <a:t>. Some shows in Television production) – what about the rest of the ecosystem? </a:t>
            </a:r>
          </a:p>
          <a:p>
            <a:pPr defTabSz="941192" fontAlgn="base">
              <a:spcBef>
                <a:spcPct val="30000"/>
              </a:spcBef>
              <a:spcAft>
                <a:spcPct val="0"/>
              </a:spcAft>
              <a:defRPr/>
            </a:pPr>
            <a:r>
              <a:rPr lang="en-US" dirty="0">
                <a:latin typeface="Times New Roman" pitchFamily="18" charset="0"/>
                <a:cs typeface="Arial" charset="0"/>
              </a:rPr>
              <a:t>So lets take a step back and reset the table and look at this from an enterprise perspective. </a:t>
            </a:r>
          </a:p>
          <a:p>
            <a:pPr defTabSz="941192" fontAlgn="base">
              <a:spcBef>
                <a:spcPct val="30000"/>
              </a:spcBef>
              <a:spcAft>
                <a:spcPct val="0"/>
              </a:spcAft>
              <a:defRPr/>
            </a:pPr>
            <a:endParaRPr lang="en-US" dirty="0">
              <a:latin typeface="Times New Roman" pitchFamily="18" charset="0"/>
              <a:cs typeface="Arial" charset="0"/>
            </a:endParaRPr>
          </a:p>
          <a:p>
            <a:pPr defTabSz="941192" fontAlgn="base">
              <a:spcBef>
                <a:spcPct val="30000"/>
              </a:spcBef>
              <a:spcAft>
                <a:spcPct val="0"/>
              </a:spcAft>
              <a:defRPr/>
            </a:pPr>
            <a:r>
              <a:rPr lang="en-US" dirty="0">
                <a:latin typeface="Times New Roman" pitchFamily="18" charset="0"/>
                <a:cs typeface="Arial" charset="0"/>
              </a:rPr>
              <a:t>The area of example, DAX, is based on 2 workflows: production and/or content creation (case study I gave you) and content distribution for international servicing. Lets take a look at this from an enterprise perspective. </a:t>
            </a:r>
          </a:p>
          <a:p>
            <a:pPr defTabSz="941192" fontAlgn="base">
              <a:spcBef>
                <a:spcPct val="30000"/>
              </a:spcBef>
              <a:spcAft>
                <a:spcPct val="0"/>
              </a:spcAft>
              <a:defRPr/>
            </a:pPr>
            <a:endParaRPr lang="en-US">
              <a:latin typeface="Arial" pitchFamily="34" charset="0"/>
              <a:cs typeface="Arial" pitchFamily="34" charset="0"/>
            </a:endParaRPr>
          </a:p>
          <a:p>
            <a:pPr defTabSz="941192" fontAlgn="base">
              <a:spcBef>
                <a:spcPct val="30000"/>
              </a:spcBef>
              <a:spcAft>
                <a:spcPct val="0"/>
              </a:spcAft>
              <a:defRPr/>
            </a:pPr>
            <a:r>
              <a:rPr lang="en-US">
                <a:latin typeface="Arial" pitchFamily="34" charset="0"/>
                <a:cs typeface="Arial" pitchFamily="34" charset="0"/>
              </a:rPr>
              <a:t>So </a:t>
            </a:r>
            <a:r>
              <a:rPr lang="en-US" dirty="0">
                <a:latin typeface="Arial" pitchFamily="34" charset="0"/>
                <a:cs typeface="Arial" pitchFamily="34" charset="0"/>
              </a:rPr>
              <a:t>you have DAX as a cloud based solution critical to the success content creation</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latin typeface="Times New Roman" pitchFamily="18" charset="0"/>
                <a:cs typeface="Arial" charset="0"/>
              </a:rPr>
              <a:t>You might have a solution for archiving and metadata, </a:t>
            </a:r>
          </a:p>
          <a:p>
            <a:pPr defTabSz="941192" fontAlgn="base">
              <a:spcBef>
                <a:spcPct val="30000"/>
              </a:spcBef>
              <a:spcAft>
                <a:spcPct val="0"/>
              </a:spcAft>
              <a:defRPr/>
            </a:pPr>
            <a:endParaRPr lang="en-US" dirty="0">
              <a:latin typeface="Times New Roman" pitchFamily="18" charset="0"/>
              <a:cs typeface="Arial" charset="0"/>
            </a:endParaRPr>
          </a:p>
          <a:p>
            <a:pPr defTabSz="941192" fontAlgn="base">
              <a:spcBef>
                <a:spcPct val="30000"/>
              </a:spcBef>
              <a:spcAft>
                <a:spcPct val="0"/>
              </a:spcAft>
              <a:defRPr/>
            </a:pPr>
            <a:r>
              <a:rPr lang="en-US" dirty="0">
                <a:latin typeface="Times New Roman" pitchFamily="18" charset="0"/>
                <a:cs typeface="Arial" charset="0"/>
              </a:rPr>
              <a:t>you might have a media vault located on another providers cloud or you might have your own media located in several different locations (tech, deluxe, Cinram), </a:t>
            </a:r>
          </a:p>
          <a:p>
            <a:pPr defTabSz="941192" fontAlgn="base">
              <a:spcBef>
                <a:spcPct val="30000"/>
              </a:spcBef>
              <a:spcAft>
                <a:spcPct val="0"/>
              </a:spcAft>
              <a:defRPr/>
            </a:pPr>
            <a:endParaRPr lang="en-US" dirty="0">
              <a:latin typeface="Times New Roman" pitchFamily="18" charset="0"/>
              <a:cs typeface="Arial" charset="0"/>
            </a:endParaRPr>
          </a:p>
          <a:p>
            <a:pPr defTabSz="941192" fontAlgn="base">
              <a:spcBef>
                <a:spcPct val="30000"/>
              </a:spcBef>
              <a:spcAft>
                <a:spcPct val="0"/>
              </a:spcAft>
              <a:defRPr/>
            </a:pPr>
            <a:r>
              <a:rPr lang="en-US" dirty="0">
                <a:latin typeface="Times New Roman" pitchFamily="18" charset="0"/>
                <a:cs typeface="Arial" charset="0"/>
              </a:rPr>
              <a:t>you have distribution channels like </a:t>
            </a:r>
            <a:r>
              <a:rPr lang="en-US" dirty="0" err="1">
                <a:latin typeface="Times New Roman" pitchFamily="18" charset="0"/>
                <a:cs typeface="Arial" charset="0"/>
              </a:rPr>
              <a:t>Hulu</a:t>
            </a:r>
            <a:r>
              <a:rPr lang="en-US" dirty="0">
                <a:latin typeface="Times New Roman" pitchFamily="18" charset="0"/>
                <a:cs typeface="Arial" charset="0"/>
              </a:rPr>
              <a:t> and iTunes, you might want to tie in advertising agencies and marketers into the mix, and so on and so on – </a:t>
            </a:r>
          </a:p>
          <a:p>
            <a:pPr defTabSz="941192" fontAlgn="base">
              <a:spcBef>
                <a:spcPct val="30000"/>
              </a:spcBef>
              <a:spcAft>
                <a:spcPct val="0"/>
              </a:spcAft>
              <a:defRPr/>
            </a:pPr>
            <a:endParaRPr lang="en-US" dirty="0">
              <a:latin typeface="Times New Roman" pitchFamily="18" charset="0"/>
              <a:cs typeface="Arial" charset="0"/>
            </a:endParaRPr>
          </a:p>
          <a:p>
            <a:pPr defTabSz="941192" fontAlgn="base">
              <a:spcBef>
                <a:spcPct val="30000"/>
              </a:spcBef>
              <a:spcAft>
                <a:spcPct val="0"/>
              </a:spcAft>
              <a:defRPr/>
            </a:pPr>
            <a:r>
              <a:rPr lang="en-US" dirty="0">
                <a:latin typeface="Times New Roman" pitchFamily="18" charset="0"/>
                <a:cs typeface="Arial" charset="0"/>
              </a:rPr>
              <a:t>Pretty soon you have a combination of service providers and service consumers that create a massive media ecosystem and to you this all looks like this</a:t>
            </a:r>
            <a:endParaRPr lang="en-US" dirty="0"/>
          </a:p>
        </p:txBody>
      </p:sp>
      <p:sp>
        <p:nvSpPr>
          <p:cNvPr id="4" name="Slide Number Placeholder 3"/>
          <p:cNvSpPr>
            <a:spLocks noGrp="1"/>
          </p:cNvSpPr>
          <p:nvPr>
            <p:ph type="sldNum" sz="quarter" idx="10"/>
          </p:nvPr>
        </p:nvSpPr>
        <p:spPr/>
        <p:txBody>
          <a:bodyPr/>
          <a:lstStyle/>
          <a:p>
            <a:fld id="{C5DADF89-3FD9-4399-AD04-F037362F874C}" type="slidenum">
              <a:rPr lang="en-US" smtClean="0"/>
              <a:pPr/>
              <a:t>11</a:t>
            </a:fld>
            <a:endParaRPr lang="en-US"/>
          </a:p>
        </p:txBody>
      </p:sp>
    </p:spTree>
    <p:extLst>
      <p:ext uri="{BB962C8B-B14F-4D97-AF65-F5344CB8AC3E}">
        <p14:creationId xmlns:p14="http://schemas.microsoft.com/office/powerpoint/2010/main" val="344922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ADF89-3FD9-4399-AD04-F037362F874C}" type="slidenum">
              <a:rPr lang="en-US" smtClean="0"/>
              <a:pPr/>
              <a:t>12</a:t>
            </a:fld>
            <a:endParaRPr lang="en-US"/>
          </a:p>
        </p:txBody>
      </p:sp>
    </p:spTree>
    <p:extLst>
      <p:ext uri="{BB962C8B-B14F-4D97-AF65-F5344CB8AC3E}">
        <p14:creationId xmlns:p14="http://schemas.microsoft.com/office/powerpoint/2010/main" val="343320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r>
              <a:rPr lang="en-US" dirty="0" smtClean="0"/>
              <a:t>As cloud technologies advance and usage increases</a:t>
            </a:r>
            <a:r>
              <a:rPr lang="en-US" baseline="0" dirty="0" smtClean="0"/>
              <a:t> the cloud will become the super highway of business the dot bomb set out to accomplish 10 years ago.</a:t>
            </a:r>
          </a:p>
          <a:p>
            <a:pPr eaLnBrk="1" hangingPunct="1"/>
            <a:endParaRPr lang="en-US" baseline="0" dirty="0" smtClean="0"/>
          </a:p>
          <a:p>
            <a:pPr eaLnBrk="1" hangingPunct="1"/>
            <a:r>
              <a:rPr lang="en-US" dirty="0" smtClean="0"/>
              <a:t>The cloud though is about openness and integration. These</a:t>
            </a:r>
            <a:r>
              <a:rPr lang="en-US" baseline="0" dirty="0" smtClean="0"/>
              <a:t> systems need to figure out where the handoffs occur and who is the best of breed at parts of the ecosystem. </a:t>
            </a:r>
          </a:p>
          <a:p>
            <a:pPr eaLnBrk="1" hangingPunct="1"/>
            <a:endParaRPr lang="en-US" dirty="0" smtClean="0"/>
          </a:p>
          <a:p>
            <a:pPr eaLnBrk="1" hangingPunct="1"/>
            <a:r>
              <a:rPr lang="en-US" b="1" dirty="0" smtClean="0"/>
              <a:t>The alternative is to create another closed system not connected to the cloud service providers supporting on your own infrastructure. And folks this is a dead end street. Building it yourself</a:t>
            </a:r>
            <a:r>
              <a:rPr lang="en-US" b="1" baseline="0" dirty="0" smtClean="0"/>
              <a:t>  will not save you money – it will put you on an island</a:t>
            </a:r>
            <a:endParaRPr lang="en-US" b="1" dirty="0" smtClean="0"/>
          </a:p>
          <a:p>
            <a:pPr eaLnBrk="1" hangingPunct="1"/>
            <a:endParaRPr lang="en-US" dirty="0">
              <a:latin typeface="Times New Roman" pitchFamily="18" charset="0"/>
              <a:cs typeface="Arial" charset="0"/>
            </a:endParaRPr>
          </a:p>
          <a:p>
            <a:pPr eaLnBrk="1" hangingPunct="1"/>
            <a:r>
              <a:rPr lang="en-US" dirty="0">
                <a:latin typeface="Times New Roman" pitchFamily="18" charset="0"/>
                <a:cs typeface="Arial" charset="0"/>
              </a:rPr>
              <a:t>The Cloud is an enabler!! It allows you to get your feet wet – not your head – and scale costs as you consume the services. </a:t>
            </a:r>
          </a:p>
          <a:p>
            <a:pPr eaLnBrk="1" hangingPunct="1"/>
            <a:endParaRPr lang="en-US" dirty="0">
              <a:latin typeface="Times New Roman" pitchFamily="18" charset="0"/>
              <a:cs typeface="Arial" charset="0"/>
            </a:endParaRPr>
          </a:p>
          <a:p>
            <a:pPr eaLnBrk="1" hangingPunct="1"/>
            <a:r>
              <a:rPr lang="en-US" dirty="0">
                <a:latin typeface="Times New Roman" pitchFamily="18" charset="0"/>
                <a:cs typeface="Arial" charset="0"/>
              </a:rPr>
              <a:t>Its about scaling costs and paying for only what you use – its about Monthly expense vs. Capital outlay</a:t>
            </a:r>
          </a:p>
          <a:p>
            <a:pPr eaLnBrk="1" hangingPunct="1"/>
            <a:endParaRPr lang="en-US" dirty="0">
              <a:latin typeface="Times New Roman" pitchFamily="18" charset="0"/>
              <a:cs typeface="Arial" charset="0"/>
            </a:endParaRPr>
          </a:p>
          <a:p>
            <a:pPr defTabSz="941192" fontAlgn="base">
              <a:spcBef>
                <a:spcPct val="30000"/>
              </a:spcBef>
              <a:spcAft>
                <a:spcPct val="0"/>
              </a:spcAft>
              <a:defRPr/>
            </a:pPr>
            <a:r>
              <a:rPr lang="en-US" baseline="0" dirty="0" smtClean="0"/>
              <a:t>At the end of the day as cloud providers become more connected and integrated the automated digital supply chain becomes a reality. </a:t>
            </a:r>
          </a:p>
        </p:txBody>
      </p:sp>
      <p:sp>
        <p:nvSpPr>
          <p:cNvPr id="4" name="Slide Number Placeholder 3"/>
          <p:cNvSpPr>
            <a:spLocks noGrp="1"/>
          </p:cNvSpPr>
          <p:nvPr>
            <p:ph type="sldNum" sz="quarter" idx="10"/>
          </p:nvPr>
        </p:nvSpPr>
        <p:spPr/>
        <p:txBody>
          <a:bodyPr/>
          <a:lstStyle/>
          <a:p>
            <a:fld id="{C5DADF89-3FD9-4399-AD04-F037362F874C}" type="slidenum">
              <a:rPr lang="en-US" smtClean="0"/>
              <a:pPr/>
              <a:t>13</a:t>
            </a:fld>
            <a:endParaRPr lang="en-US"/>
          </a:p>
        </p:txBody>
      </p:sp>
    </p:spTree>
    <p:extLst>
      <p:ext uri="{BB962C8B-B14F-4D97-AF65-F5344CB8AC3E}">
        <p14:creationId xmlns:p14="http://schemas.microsoft.com/office/powerpoint/2010/main" val="2709928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r>
              <a:rPr lang="en-US" dirty="0">
                <a:latin typeface="Times New Roman" pitchFamily="18" charset="0"/>
                <a:cs typeface="Arial" charset="0"/>
              </a:rPr>
              <a:t>So what do I want to leave you with? Our Vision on how all this has to come together:</a:t>
            </a:r>
          </a:p>
          <a:p>
            <a:endParaRPr lang="en-US" dirty="0">
              <a:latin typeface="Times New Roman" pitchFamily="18" charset="0"/>
              <a:cs typeface="Arial" charset="0"/>
            </a:endParaRPr>
          </a:p>
          <a:p>
            <a:r>
              <a:rPr lang="en-US" dirty="0">
                <a:latin typeface="Times New Roman" pitchFamily="18" charset="0"/>
                <a:cs typeface="Arial" charset="0"/>
              </a:rPr>
              <a:t>To cloud vendors, stick with your core competencies and do it well – integration and partnerships will expand your business.</a:t>
            </a:r>
          </a:p>
          <a:p>
            <a:endParaRPr lang="en-US" dirty="0">
              <a:latin typeface="Times New Roman" pitchFamily="18" charset="0"/>
              <a:cs typeface="Arial" charset="0"/>
            </a:endParaRPr>
          </a:p>
          <a:p>
            <a:pPr defTabSz="941192" eaLnBrk="0" fontAlgn="base" hangingPunct="0">
              <a:spcBef>
                <a:spcPct val="30000"/>
              </a:spcBef>
              <a:spcAft>
                <a:spcPct val="0"/>
              </a:spcAft>
              <a:defRPr/>
            </a:pPr>
            <a:r>
              <a:rPr lang="en-US" dirty="0"/>
              <a:t>To studios and networks, Build useful Dashboards – instead of building systems studios and networks should be building dashboards or hire great company’s to provide them portals as the connective tissue between their disparate cloud systems. </a:t>
            </a:r>
          </a:p>
          <a:p>
            <a:pPr defTabSz="941192" eaLnBrk="0" fontAlgn="base" hangingPunct="0">
              <a:spcBef>
                <a:spcPct val="30000"/>
              </a:spcBef>
              <a:spcAft>
                <a:spcPct val="0"/>
              </a:spcAft>
              <a:defRPr/>
            </a:pPr>
            <a:endParaRPr lang="en-US" dirty="0"/>
          </a:p>
          <a:p>
            <a:pPr defTabSz="941192" eaLnBrk="0" fontAlgn="base" hangingPunct="0">
              <a:spcBef>
                <a:spcPct val="30000"/>
              </a:spcBef>
              <a:spcAft>
                <a:spcPct val="0"/>
              </a:spcAft>
              <a:defRPr/>
            </a:pPr>
            <a:r>
              <a:rPr lang="en-US" dirty="0"/>
              <a:t>They should force service providers to integrate. They need to choose vendors with an open vision willing to collaborate and work alongside potential fringe competitors.</a:t>
            </a:r>
          </a:p>
          <a:p>
            <a:endParaRPr lang="en-US" dirty="0">
              <a:latin typeface="Times New Roman" pitchFamily="18" charset="0"/>
              <a:cs typeface="Arial" charset="0"/>
            </a:endParaRPr>
          </a:p>
          <a:p>
            <a:r>
              <a:rPr lang="en-US" dirty="0">
                <a:latin typeface="Times New Roman" pitchFamily="18" charset="0"/>
                <a:cs typeface="Arial" charset="0"/>
              </a:rPr>
              <a:t>The key to the cloud being what is can be is interoperability – OPEN API’s are an absolute must for extendibility and scalability of systems. Closed architectures do not promote the value of the cloud or its capabilities. We need LEGO</a:t>
            </a:r>
          </a:p>
          <a:p>
            <a:endParaRPr lang="en-US" dirty="0">
              <a:latin typeface="Times New Roman" pitchFamily="18" charset="0"/>
              <a:cs typeface="Arial" charset="0"/>
            </a:endParaRPr>
          </a:p>
          <a:p>
            <a:r>
              <a:rPr lang="en-US" dirty="0">
                <a:latin typeface="Times New Roman" pitchFamily="18" charset="0"/>
                <a:cs typeface="Arial" charset="0"/>
              </a:rPr>
              <a:t>No single solution provider will own this – it needs to be a combination of partnerships, and open technologies. There will be your backend utilitarian type of providers (a la Amazon),  there will be front end providers (a la DAX)  and then there will be  service providers who offer more targeted services like storage, transcoding, security, distribution, digital packaging, etc. </a:t>
            </a:r>
          </a:p>
          <a:p>
            <a:pPr eaLnBrk="1" hangingPunct="1"/>
            <a:endParaRPr lang="en-US" dirty="0" smtClean="0"/>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defTabSz="941192" fontAlgn="base">
              <a:spcBef>
                <a:spcPct val="30000"/>
              </a:spcBef>
              <a:spcAft>
                <a:spcPct val="0"/>
              </a:spcAft>
              <a:defRPr/>
            </a:pPr>
            <a:r>
              <a:rPr lang="en-US" baseline="0" dirty="0" smtClean="0"/>
              <a:t>I would now like to hand the floor over to my </a:t>
            </a:r>
            <a:r>
              <a:rPr lang="en-US" baseline="0" dirty="0" err="1" smtClean="0"/>
              <a:t>collegues</a:t>
            </a:r>
            <a:r>
              <a:rPr lang="en-US" baseline="0" dirty="0" smtClean="0"/>
              <a:t> on the panel whom I’m sure will have some great insight.</a:t>
            </a:r>
          </a:p>
          <a:p>
            <a:pPr defTabSz="941192" fontAlgn="base">
              <a:spcBef>
                <a:spcPct val="30000"/>
              </a:spcBef>
              <a:spcAft>
                <a:spcPct val="0"/>
              </a:spcAft>
              <a:defRPr/>
            </a:pPr>
            <a:endParaRPr lang="en-US" baseline="0" dirty="0" smtClean="0"/>
          </a:p>
          <a:p>
            <a:pPr defTabSz="941192" fontAlgn="base">
              <a:spcBef>
                <a:spcPct val="30000"/>
              </a:spcBef>
              <a:spcAft>
                <a:spcPct val="0"/>
              </a:spcAft>
              <a:defRPr/>
            </a:pPr>
            <a:r>
              <a:rPr lang="en-US" baseline="0" dirty="0" smtClean="0"/>
              <a:t>Thank you very much for your time – once again my name is Patrick Macdonald-King, and my company is DAX</a:t>
            </a:r>
          </a:p>
          <a:p>
            <a:pPr defTabSz="941192" fontAlgn="base">
              <a:spcBef>
                <a:spcPct val="30000"/>
              </a:spcBef>
              <a:spcAft>
                <a:spcPct val="0"/>
              </a:spcAft>
              <a:defRPr/>
            </a:pPr>
            <a:endParaRPr lang="en-US" baseline="0" dirty="0" smtClean="0"/>
          </a:p>
          <a:p>
            <a:pPr defTabSz="941192" fontAlgn="base">
              <a:spcBef>
                <a:spcPct val="30000"/>
              </a:spcBef>
              <a:spcAft>
                <a:spcPct val="0"/>
              </a:spcAft>
              <a:defRPr/>
            </a:pPr>
            <a:r>
              <a:rPr lang="en-US" baseline="0" dirty="0" smtClean="0"/>
              <a:t>We have a suite at the Renaissance where we are demonstrating our new platform DAX 4.0</a:t>
            </a:r>
          </a:p>
          <a:p>
            <a:pPr defTabSz="941192" fontAlgn="base">
              <a:spcBef>
                <a:spcPct val="30000"/>
              </a:spcBef>
              <a:spcAft>
                <a:spcPct val="0"/>
              </a:spcAft>
              <a:defRPr/>
            </a:pPr>
            <a:endParaRPr lang="en-US" baseline="0" dirty="0" smtClean="0"/>
          </a:p>
          <a:p>
            <a:pPr defTabSz="941192" fontAlgn="base">
              <a:spcBef>
                <a:spcPct val="30000"/>
              </a:spcBef>
              <a:spcAft>
                <a:spcPct val="0"/>
              </a:spcAft>
              <a:defRPr/>
            </a:pPr>
            <a:r>
              <a:rPr lang="en-US" baseline="0" dirty="0" smtClean="0"/>
              <a:t>If you would like to see it – email and call us and we will get together</a:t>
            </a:r>
          </a:p>
          <a:p>
            <a:pPr defTabSz="941192" fontAlgn="base">
              <a:spcBef>
                <a:spcPct val="30000"/>
              </a:spcBef>
              <a:spcAft>
                <a:spcPct val="0"/>
              </a:spcAft>
              <a:defRPr/>
            </a:pPr>
            <a:endParaRPr lang="en-US" baseline="0" dirty="0" smtClean="0"/>
          </a:p>
          <a:p>
            <a:pPr defTabSz="941192" fontAlgn="base">
              <a:spcBef>
                <a:spcPct val="30000"/>
              </a:spcBef>
              <a:spcAft>
                <a:spcPct val="0"/>
              </a:spcAft>
              <a:defRPr/>
            </a:pPr>
            <a:endParaRPr lang="en-US" baseline="0" dirty="0" smtClean="0"/>
          </a:p>
          <a:p>
            <a:pPr defTabSz="941192" fontAlgn="base">
              <a:spcBef>
                <a:spcPct val="30000"/>
              </a:spcBef>
              <a:spcAft>
                <a:spcPct val="0"/>
              </a:spcAft>
              <a:defRPr/>
            </a:pPr>
            <a:r>
              <a:rPr lang="en-US" baseline="0" dirty="0" smtClean="0"/>
              <a:t>Thanks.</a:t>
            </a:r>
            <a:endParaRPr lang="en-US" dirty="0" smtClean="0"/>
          </a:p>
          <a:p>
            <a:pPr eaLnBrk="1" hangingPunct="1"/>
            <a:endParaRPr lang="en-US" dirty="0" smtClean="0"/>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r>
              <a:rPr lang="en-US" sz="1100" dirty="0"/>
              <a:t>I been asked to speak today on how Cloud computing is being used for distribution and collaboration logistics during the production process. </a:t>
            </a:r>
          </a:p>
          <a:p>
            <a:pPr eaLnBrk="1" hangingPunct="1"/>
            <a:endParaRPr lang="en-US" sz="1100" dirty="0"/>
          </a:p>
          <a:p>
            <a:pPr eaLnBrk="1" hangingPunct="1"/>
            <a:r>
              <a:rPr lang="en-US" sz="1100" dirty="0"/>
              <a:t>Over the past few years we have experienced amazing growth in technology adaption in the media production. There are a number of catalysts driving this, like:</a:t>
            </a:r>
          </a:p>
          <a:p>
            <a:pPr marL="235298" indent="-235298">
              <a:buAutoNum type="arabicPeriod"/>
            </a:pPr>
            <a:r>
              <a:rPr lang="en-US" sz="1100" dirty="0"/>
              <a:t>Better bandwidth and 4G services available everywhere</a:t>
            </a:r>
          </a:p>
          <a:p>
            <a:pPr marL="235298" indent="-235298">
              <a:buAutoNum type="arabicPeriod"/>
            </a:pPr>
            <a:r>
              <a:rPr lang="en-US" sz="1100" dirty="0" err="1"/>
              <a:t>iPad</a:t>
            </a:r>
            <a:r>
              <a:rPr lang="en-US" sz="1100" dirty="0"/>
              <a:t> – </a:t>
            </a:r>
            <a:r>
              <a:rPr lang="en-US" sz="1100" b="1" dirty="0"/>
              <a:t>the perfect device for media production on so many levels </a:t>
            </a:r>
            <a:r>
              <a:rPr lang="en-US" sz="1100" dirty="0"/>
              <a:t>- </a:t>
            </a:r>
            <a:r>
              <a:rPr lang="en-US" sz="1100" dirty="0" err="1"/>
              <a:t>iPad</a:t>
            </a:r>
            <a:r>
              <a:rPr lang="en-US" sz="1100" dirty="0"/>
              <a:t> is such an intimate romantic experience consuming media</a:t>
            </a:r>
          </a:p>
          <a:p>
            <a:pPr marL="235298" indent="-235298">
              <a:buAutoNum type="arabicPeriod"/>
            </a:pPr>
            <a:r>
              <a:rPr lang="en-US" sz="1100" dirty="0"/>
              <a:t>Self education through the proliferation of consumer technologies like </a:t>
            </a:r>
            <a:r>
              <a:rPr lang="en-US" sz="1100" dirty="0" err="1"/>
              <a:t>itunes</a:t>
            </a:r>
            <a:r>
              <a:rPr lang="en-US" sz="1100" dirty="0"/>
              <a:t>, </a:t>
            </a:r>
            <a:r>
              <a:rPr lang="en-US" sz="1100" dirty="0" err="1"/>
              <a:t>Hulu</a:t>
            </a:r>
            <a:r>
              <a:rPr lang="en-US" sz="1100" dirty="0"/>
              <a:t>, YouTube!, etc. People spend more time streaming news clips than watching TV</a:t>
            </a:r>
          </a:p>
          <a:p>
            <a:pPr marL="235298" indent="-235298">
              <a:buAutoNum type="arabicPeriod"/>
            </a:pPr>
            <a:endParaRPr lang="en-US" sz="1100" dirty="0"/>
          </a:p>
          <a:p>
            <a:r>
              <a:rPr lang="en-US" sz="1100" dirty="0"/>
              <a:t>On top of these drivers one of the biggest catalysts is simplification. Its becoming easier and more cost effective to get digital. The availability of self-service technologies that can be consumed at a low cost.</a:t>
            </a:r>
          </a:p>
          <a:p>
            <a:pPr defTabSz="941192" eaLnBrk="0" fontAlgn="base" hangingPunct="0">
              <a:spcBef>
                <a:spcPct val="30000"/>
              </a:spcBef>
              <a:spcAft>
                <a:spcPct val="0"/>
              </a:spcAft>
              <a:defRPr/>
            </a:pPr>
            <a:endParaRPr lang="en-US" sz="1100" dirty="0">
              <a:latin typeface="Times New Roman" pitchFamily="18" charset="0"/>
              <a:cs typeface="Arial" charset="0"/>
            </a:endParaRPr>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defTabSz="890273" fontAlgn="base">
              <a:spcBef>
                <a:spcPct val="30000"/>
              </a:spcBef>
              <a:spcAft>
                <a:spcPct val="0"/>
              </a:spcAft>
              <a:defRPr/>
            </a:pPr>
            <a:r>
              <a:rPr lang="en-US" sz="1100" dirty="0">
                <a:latin typeface="Arial" pitchFamily="34" charset="0"/>
                <a:cs typeface="Arial" pitchFamily="34" charset="0"/>
              </a:rPr>
              <a:t>First and foremost, I would like to introduce myself – I am PMK</a:t>
            </a:r>
          </a:p>
          <a:p>
            <a:pPr defTabSz="890273" fontAlgn="base">
              <a:spcBef>
                <a:spcPct val="30000"/>
              </a:spcBef>
              <a:spcAft>
                <a:spcPct val="0"/>
              </a:spcAft>
              <a:defRPr/>
            </a:pPr>
            <a:endParaRPr lang="en-US" sz="1100" dirty="0">
              <a:latin typeface="Arial" pitchFamily="34" charset="0"/>
              <a:cs typeface="Arial" pitchFamily="34" charset="0"/>
            </a:endParaRPr>
          </a:p>
          <a:p>
            <a:pPr defTabSz="890273" fontAlgn="base">
              <a:spcBef>
                <a:spcPct val="30000"/>
              </a:spcBef>
              <a:spcAft>
                <a:spcPct val="0"/>
              </a:spcAft>
              <a:defRPr/>
            </a:pPr>
            <a:r>
              <a:rPr lang="en-US" sz="1100" dirty="0">
                <a:latin typeface="Arial" pitchFamily="34" charset="0"/>
                <a:cs typeface="Arial" pitchFamily="34" charset="0"/>
              </a:rPr>
              <a:t>I am the CEO of </a:t>
            </a:r>
            <a:r>
              <a:rPr lang="en-US" sz="1100" dirty="0" smtClean="0">
                <a:latin typeface="Arial" pitchFamily="34" charset="0"/>
                <a:cs typeface="Arial" pitchFamily="34" charset="0"/>
              </a:rPr>
              <a:t>DAX,</a:t>
            </a:r>
            <a:r>
              <a:rPr lang="en-US" sz="1100" baseline="0" dirty="0" smtClean="0">
                <a:latin typeface="Arial" pitchFamily="34" charset="0"/>
                <a:cs typeface="Arial" pitchFamily="34" charset="0"/>
              </a:rPr>
              <a:t> </a:t>
            </a:r>
            <a:r>
              <a:rPr lang="en-US" sz="1100" dirty="0" smtClean="0">
                <a:latin typeface="Arial" pitchFamily="34" charset="0"/>
                <a:cs typeface="Arial" pitchFamily="34" charset="0"/>
              </a:rPr>
              <a:t>formerly </a:t>
            </a:r>
            <a:r>
              <a:rPr lang="en-US" sz="1100" dirty="0">
                <a:latin typeface="Arial" pitchFamily="34" charset="0"/>
                <a:cs typeface="Arial" pitchFamily="34" charset="0"/>
              </a:rPr>
              <a:t>known as Sample Digital </a:t>
            </a:r>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normAutofit lnSpcReduction="10000"/>
          </a:bodyPr>
          <a:lstStyle/>
          <a:p>
            <a:pPr eaLnBrk="1" hangingPunct="1"/>
            <a:r>
              <a:rPr lang="en-US" dirty="0" smtClean="0"/>
              <a:t>My Company is DAX. WE are here at NAB with several major announcements:</a:t>
            </a:r>
            <a:r>
              <a:rPr lang="en-US" baseline="0" dirty="0" smtClean="0"/>
              <a:t> 1. we are launching the 4.0 version of our platform, and 2 we are opening a Canadian office as of April 1 based in Toronto – we are also opening a Sao Paula, Brazil office mid-May.</a:t>
            </a:r>
            <a:endParaRPr lang="en-US" dirty="0" smtClean="0"/>
          </a:p>
          <a:p>
            <a:pPr eaLnBrk="1" hangingPunct="1"/>
            <a:endParaRPr lang="en-US" dirty="0" smtClean="0"/>
          </a:p>
          <a:p>
            <a:pPr eaLnBrk="1" hangingPunct="1"/>
            <a:r>
              <a:rPr lang="en-US" dirty="0" smtClean="0"/>
              <a:t>The DAX application is a multi-tenant software as</a:t>
            </a:r>
            <a:r>
              <a:rPr lang="en-US" baseline="0" dirty="0" smtClean="0"/>
              <a:t> a service cloud application.</a:t>
            </a:r>
          </a:p>
          <a:p>
            <a:pPr eaLnBrk="1" hangingPunct="1"/>
            <a:endParaRPr lang="en-US" baseline="0" dirty="0" smtClean="0"/>
          </a:p>
          <a:p>
            <a:pPr eaLnBrk="1" hangingPunct="1"/>
            <a:r>
              <a:rPr lang="en-US" i="1" baseline="0" dirty="0" smtClean="0"/>
              <a:t>And while our name is short, the description of our services covers a lot buzz words and </a:t>
            </a:r>
            <a:r>
              <a:rPr lang="en-US" i="1" baseline="0" dirty="0" err="1" smtClean="0"/>
              <a:t>acrenoms</a:t>
            </a:r>
            <a:r>
              <a:rPr lang="en-US" i="1" baseline="0" dirty="0" smtClean="0"/>
              <a:t> relevant today at this conference track.</a:t>
            </a:r>
          </a:p>
          <a:p>
            <a:pPr eaLnBrk="1" hangingPunct="1"/>
            <a:endParaRPr lang="en-US" baseline="0" dirty="0" smtClean="0"/>
          </a:p>
          <a:p>
            <a:pPr defTabSz="941192" fontAlgn="base">
              <a:spcBef>
                <a:spcPct val="30000"/>
              </a:spcBef>
              <a:spcAft>
                <a:spcPct val="0"/>
              </a:spcAft>
              <a:defRPr/>
            </a:pPr>
            <a:r>
              <a:rPr lang="en-US" dirty="0" smtClean="0"/>
              <a:t>DAX delivers targeted production workflow and media asset management applications and services to companies that produce, distribute and license audio-visual and rich media content, </a:t>
            </a:r>
            <a:r>
              <a:rPr lang="en-US" b="0" i="1" dirty="0" smtClean="0"/>
              <a:t>AKA – digital</a:t>
            </a:r>
            <a:r>
              <a:rPr lang="en-US" b="0" i="1" baseline="0" dirty="0" smtClean="0"/>
              <a:t> dailies, cuts, script and do management, publicity stills and more</a:t>
            </a:r>
            <a:endParaRPr lang="en-US" b="0" i="1" dirty="0" smtClean="0"/>
          </a:p>
          <a:p>
            <a:pPr defTabSz="941192" fontAlgn="base">
              <a:spcBef>
                <a:spcPct val="30000"/>
              </a:spcBef>
              <a:spcAft>
                <a:spcPct val="0"/>
              </a:spcAft>
              <a:defRPr/>
            </a:pPr>
            <a:endParaRPr lang="en-US" dirty="0" smtClean="0"/>
          </a:p>
          <a:p>
            <a:pPr defTabSz="941192" fontAlgn="base">
              <a:spcBef>
                <a:spcPct val="30000"/>
              </a:spcBef>
              <a:spcAft>
                <a:spcPct val="0"/>
              </a:spcAft>
              <a:defRPr/>
            </a:pPr>
            <a:r>
              <a:rPr lang="en-US" dirty="0" smtClean="0"/>
              <a:t>DAX is a highly-secure web-based environment where users can share ideas, information and content created throughout the production or campaign lifecycle, or as required for trafficking and distribution of final product.</a:t>
            </a:r>
            <a:endParaRPr lang="en-US" dirty="0">
              <a:latin typeface="Arial" pitchFamily="34" charset="0"/>
              <a:cs typeface="Arial" pitchFamily="34" charset="0"/>
            </a:endParaRPr>
          </a:p>
          <a:p>
            <a:pPr eaLnBrk="1" hangingPunct="1"/>
            <a:endParaRPr lang="en-US" dirty="0" smtClean="0"/>
          </a:p>
          <a:p>
            <a:pPr eaLnBrk="1" hangingPunct="1"/>
            <a:r>
              <a:rPr lang="en-US" dirty="0" smtClean="0"/>
              <a:t>We empower the people that make it happen. </a:t>
            </a:r>
            <a:r>
              <a:rPr lang="en-US" b="1" dirty="0" smtClean="0"/>
              <a:t>We are the dashboard or panoramic</a:t>
            </a:r>
            <a:r>
              <a:rPr lang="en-US" b="1" baseline="0" dirty="0" smtClean="0"/>
              <a:t> view Into one’s business </a:t>
            </a:r>
            <a:r>
              <a:rPr lang="en-US" b="1" dirty="0" smtClean="0"/>
              <a:t>media universe.</a:t>
            </a:r>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defTabSz="941192" fontAlgn="base">
              <a:spcBef>
                <a:spcPct val="30000"/>
              </a:spcBef>
              <a:spcAft>
                <a:spcPct val="0"/>
              </a:spcAft>
              <a:defRPr/>
            </a:pPr>
            <a:r>
              <a:rPr lang="en-US" dirty="0" smtClean="0"/>
              <a:t>Our clients find using the DAX platform reduces production and distribution costs, simplifies collaboration logistics,</a:t>
            </a:r>
            <a:r>
              <a:rPr lang="en-US" baseline="0" dirty="0" smtClean="0"/>
              <a:t> and </a:t>
            </a:r>
            <a:r>
              <a:rPr lang="en-US" dirty="0" smtClean="0"/>
              <a:t>improves time to market while minimizing risk, both creatively and financially.</a:t>
            </a:r>
          </a:p>
          <a:p>
            <a:pPr eaLnBrk="1" hangingPunct="1"/>
            <a:endParaRPr lang="en-US" dirty="0" smtClean="0"/>
          </a:p>
          <a:p>
            <a:pPr eaLnBrk="1" hangingPunct="1"/>
            <a:endParaRPr lang="en-US" dirty="0" smtClean="0"/>
          </a:p>
          <a:p>
            <a:pPr eaLnBrk="1" hangingPunct="1"/>
            <a:r>
              <a:rPr lang="en-US" dirty="0" smtClean="0"/>
              <a:t>Almost every major production</a:t>
            </a:r>
            <a:r>
              <a:rPr lang="en-US" baseline="0" dirty="0" smtClean="0"/>
              <a:t> studio, television and cable network, and a lot of independent producers </a:t>
            </a:r>
            <a:r>
              <a:rPr lang="en-US" b="1" baseline="0" dirty="0" smtClean="0"/>
              <a:t>use DAX on a daily basis </a:t>
            </a:r>
            <a:r>
              <a:rPr lang="en-US" baseline="0" dirty="0" smtClean="0"/>
              <a:t>– our largest  deployments in the entertainment industry are with Warner Bros, FOX, CBS, A&amp;E Networks and </a:t>
            </a:r>
            <a:r>
              <a:rPr lang="en-US" baseline="0" dirty="0" err="1" smtClean="0"/>
              <a:t>Lionsgate</a:t>
            </a:r>
            <a:r>
              <a:rPr lang="en-US" baseline="0" dirty="0" smtClean="0"/>
              <a:t>.</a:t>
            </a:r>
          </a:p>
          <a:p>
            <a:pPr eaLnBrk="1" hangingPunct="1"/>
            <a:endParaRPr lang="en-US" baseline="0" dirty="0" smtClean="0"/>
          </a:p>
          <a:p>
            <a:pPr eaLnBrk="1" hangingPunct="1"/>
            <a:endParaRPr lang="en-US" baseline="0" dirty="0" smtClean="0"/>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defTabSz="941192" fontAlgn="base">
              <a:spcBef>
                <a:spcPct val="30000"/>
              </a:spcBef>
              <a:spcAft>
                <a:spcPct val="0"/>
              </a:spcAft>
              <a:defRPr/>
            </a:pPr>
            <a:r>
              <a:rPr lang="en-US" dirty="0">
                <a:latin typeface="Arial" pitchFamily="34" charset="0"/>
                <a:cs typeface="Arial" pitchFamily="34" charset="0"/>
              </a:rPr>
              <a:t>We have been providing </a:t>
            </a:r>
            <a:r>
              <a:rPr lang="en-US" dirty="0" err="1">
                <a:latin typeface="Arial" pitchFamily="34" charset="0"/>
                <a:cs typeface="Arial" pitchFamily="34" charset="0"/>
              </a:rPr>
              <a:t>SaaS</a:t>
            </a:r>
            <a:r>
              <a:rPr lang="en-US" dirty="0">
                <a:latin typeface="Arial" pitchFamily="34" charset="0"/>
                <a:cs typeface="Arial" pitchFamily="34" charset="0"/>
              </a:rPr>
              <a:t> for over 8 years so we consider ourselves digital mavericks in the field. Our business formed really around how customers wanted to consume our services and you will see </a:t>
            </a:r>
            <a:r>
              <a:rPr lang="en-US" dirty="0" err="1">
                <a:latin typeface="Arial" pitchFamily="34" charset="0"/>
                <a:cs typeface="Arial" pitchFamily="34" charset="0"/>
              </a:rPr>
              <a:t>SaaS</a:t>
            </a:r>
            <a:r>
              <a:rPr lang="en-US" dirty="0">
                <a:latin typeface="Arial" pitchFamily="34" charset="0"/>
                <a:cs typeface="Arial" pitchFamily="34" charset="0"/>
              </a:rPr>
              <a:t> is a natural fit for media production.</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We have several patents around the digital dailies process as well as trademarks on digital dailies and </a:t>
            </a:r>
            <a:r>
              <a:rPr lang="en-US" dirty="0" err="1">
                <a:latin typeface="Arial" pitchFamily="34" charset="0"/>
                <a:cs typeface="Arial" pitchFamily="34" charset="0"/>
              </a:rPr>
              <a:t>idailies</a:t>
            </a:r>
            <a:endParaRPr lang="en-US" dirty="0">
              <a:latin typeface="Arial" pitchFamily="34" charset="0"/>
              <a:cs typeface="Arial" pitchFamily="34" charset="0"/>
            </a:endParaRPr>
          </a:p>
          <a:p>
            <a:pPr defTabSz="941192" fontAlgn="base">
              <a:spcBef>
                <a:spcPct val="30000"/>
              </a:spcBef>
              <a:spcAft>
                <a:spcPct val="0"/>
              </a:spcAft>
              <a:defRPr/>
            </a:pPr>
            <a:endParaRPr lang="en-US" dirty="0"/>
          </a:p>
          <a:p>
            <a:pPr defTabSz="941192" fontAlgn="base">
              <a:spcBef>
                <a:spcPct val="30000"/>
              </a:spcBef>
              <a:spcAft>
                <a:spcPct val="0"/>
              </a:spcAft>
              <a:defRPr/>
            </a:pPr>
            <a:r>
              <a:rPr lang="en-US" dirty="0"/>
              <a:t>Managed production workflow and collaboration on over 2000 shows </a:t>
            </a:r>
          </a:p>
          <a:p>
            <a:pPr marL="141179"/>
            <a:r>
              <a:rPr lang="en-US" dirty="0"/>
              <a:t>(not episodes – TV series and movies)</a:t>
            </a:r>
          </a:p>
          <a:p>
            <a:pPr marL="141179"/>
            <a:endParaRPr lang="en-US" dirty="0"/>
          </a:p>
          <a:p>
            <a:pPr marL="141179"/>
            <a:r>
              <a:rPr lang="en-US" dirty="0"/>
              <a:t>we have worked on more unique productions than any other single company in the field over the past 3 years</a:t>
            </a:r>
          </a:p>
          <a:p>
            <a:pPr defTabSz="941192" fontAlgn="base">
              <a:spcBef>
                <a:spcPct val="30000"/>
              </a:spcBef>
              <a:spcAft>
                <a:spcPct val="0"/>
              </a:spcAft>
              <a:defRPr/>
            </a:pPr>
            <a:endParaRPr lang="en-US" dirty="0">
              <a:latin typeface="Arial" pitchFamily="34" charset="0"/>
              <a:cs typeface="Arial" pitchFamily="34" charset="0"/>
            </a:endParaRPr>
          </a:p>
          <a:p>
            <a:pPr eaLnBrk="1" hangingPunct="1"/>
            <a:endParaRPr lang="en-US" dirty="0" smtClean="0"/>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defTabSz="941192" fontAlgn="base">
              <a:spcBef>
                <a:spcPct val="30000"/>
              </a:spcBef>
              <a:spcAft>
                <a:spcPct val="0"/>
              </a:spcAft>
              <a:defRPr/>
            </a:pPr>
            <a:r>
              <a:rPr lang="en-US" dirty="0">
                <a:latin typeface="Arial" pitchFamily="34" charset="0"/>
                <a:cs typeface="Arial" pitchFamily="34" charset="0"/>
              </a:rPr>
              <a:t>Why do they use us?</a:t>
            </a:r>
          </a:p>
          <a:p>
            <a:pPr defTabSz="941192" fontAlgn="base">
              <a:spcBef>
                <a:spcPct val="30000"/>
              </a:spcBef>
              <a:spcAft>
                <a:spcPct val="0"/>
              </a:spcAft>
              <a:defRPr/>
            </a:pPr>
            <a:r>
              <a:rPr lang="en-US" dirty="0">
                <a:latin typeface="Arial" pitchFamily="34" charset="0"/>
                <a:cs typeface="Arial" pitchFamily="34" charset="0"/>
              </a:rPr>
              <a:t>In the entertainment industry, The greatest impact on time to market is time to decision. We provide the stage to securely exchange ideas and information </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Approve, Reject, change this, that is licensed to do that in that territory</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t>Faster time to decision = Faster time to market = faster time to consumption</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DAX is a great example of how the entertainment industry is using production workflow and collaboration in the cloud. </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I am going to start off using DAX as a cloud starting reference point and expand it out to potential capabilities that exist now, on the horizon or into the future.</a:t>
            </a:r>
            <a:endParaRPr lang="en-US" dirty="0" smtClean="0"/>
          </a:p>
        </p:txBody>
      </p:sp>
      <p:sp>
        <p:nvSpPr>
          <p:cNvPr id="26628" name="Slide Number Placeholder 3"/>
          <p:cNvSpPr>
            <a:spLocks noGrp="1"/>
          </p:cNvSpPr>
          <p:nvPr>
            <p:ph type="sldNum" sz="quarter" idx="5"/>
          </p:nvPr>
        </p:nvSpPr>
        <p:spPr>
          <a:noFill/>
        </p:spPr>
        <p:txBody>
          <a:bodyPr/>
          <a:lstStyle/>
          <a:p>
            <a:fld id="{6695DEC4-CF60-4DC3-8EC9-C22FF35F0A14}"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fontAlgn="base">
              <a:spcBef>
                <a:spcPct val="30000"/>
              </a:spcBef>
              <a:spcAft>
                <a:spcPct val="0"/>
              </a:spcAft>
              <a:defRPr/>
            </a:pPr>
            <a:r>
              <a:rPr lang="en-US" dirty="0" smtClean="0"/>
              <a:t>So</a:t>
            </a:r>
            <a:r>
              <a:rPr lang="en-US" baseline="0" dirty="0" smtClean="0"/>
              <a:t> what does the industry need from the cloud for media production?</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They need a secure environment to ingest, tag, and centrally manage and store media</a:t>
            </a:r>
          </a:p>
          <a:p>
            <a:pPr eaLnBrk="1" hangingPunct="1"/>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They need the ability to search, clip content, do quick edits, create media strings or playlists with the ability to release to other stakeholders</a:t>
            </a:r>
          </a:p>
          <a:p>
            <a:pPr eaLnBrk="1" hangingPunct="1"/>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They need automated workflows for approvals and collaboration and the ability to add notes associated to time code</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They need on-demand services like transcoding, watermarking/security, DRM</a:t>
            </a:r>
          </a:p>
          <a:p>
            <a:pPr eaLnBrk="1" hangingPunct="1"/>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And the ability to publish content to their production, distribution and licensing partners.</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And they need a Dashboard to see what is happening in their media universe. </a:t>
            </a:r>
            <a:endParaRPr lang="en-US" dirty="0" smtClean="0"/>
          </a:p>
        </p:txBody>
      </p:sp>
      <p:sp>
        <p:nvSpPr>
          <p:cNvPr id="4" name="Slide Number Placeholder 3"/>
          <p:cNvSpPr>
            <a:spLocks noGrp="1"/>
          </p:cNvSpPr>
          <p:nvPr>
            <p:ph type="sldNum" sz="quarter" idx="10"/>
          </p:nvPr>
        </p:nvSpPr>
        <p:spPr/>
        <p:txBody>
          <a:bodyPr/>
          <a:lstStyle/>
          <a:p>
            <a:fld id="{C5DADF89-3FD9-4399-AD04-F037362F874C}" type="slidenum">
              <a:rPr lang="en-US" smtClean="0"/>
              <a:pPr/>
              <a:t>8</a:t>
            </a:fld>
            <a:endParaRPr lang="en-US"/>
          </a:p>
        </p:txBody>
      </p:sp>
    </p:spTree>
    <p:extLst>
      <p:ext uri="{BB962C8B-B14F-4D97-AF65-F5344CB8AC3E}">
        <p14:creationId xmlns:p14="http://schemas.microsoft.com/office/powerpoint/2010/main" val="12726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41192" fontAlgn="base">
              <a:spcBef>
                <a:spcPct val="30000"/>
              </a:spcBef>
              <a:spcAft>
                <a:spcPct val="0"/>
              </a:spcAft>
              <a:defRPr/>
            </a:pPr>
            <a:r>
              <a:rPr lang="en-US" dirty="0">
                <a:latin typeface="Arial" pitchFamily="34" charset="0"/>
                <a:cs typeface="Arial" pitchFamily="34" charset="0"/>
              </a:rPr>
              <a:t>Why cloud/</a:t>
            </a:r>
            <a:r>
              <a:rPr lang="en-US" dirty="0" err="1">
                <a:latin typeface="Arial" pitchFamily="34" charset="0"/>
                <a:cs typeface="Arial" pitchFamily="34" charset="0"/>
              </a:rPr>
              <a:t>saas</a:t>
            </a:r>
            <a:r>
              <a:rPr lang="en-US" dirty="0">
                <a:latin typeface="Arial" pitchFamily="34" charset="0"/>
                <a:cs typeface="Arial" pitchFamily="34" charset="0"/>
              </a:rPr>
              <a:t> is an amazing fit for this industry</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The industry made up of studios, networks, entrepreneurs, independent production companies, banks, licensees, licensors, independent distributors, creative and postproduction service providers – </a:t>
            </a:r>
            <a:r>
              <a:rPr lang="en-US" dirty="0"/>
              <a:t>Even all the people that work on the shows are primarily independent contractors. </a:t>
            </a:r>
          </a:p>
          <a:p>
            <a:pPr defTabSz="941192" fontAlgn="base">
              <a:spcBef>
                <a:spcPct val="30000"/>
              </a:spcBef>
              <a:spcAft>
                <a:spcPct val="0"/>
              </a:spcAft>
              <a:defRPr/>
            </a:pPr>
            <a:endParaRPr lang="en-US" dirty="0"/>
          </a:p>
          <a:p>
            <a:pPr defTabSz="941192" fontAlgn="base">
              <a:spcBef>
                <a:spcPct val="30000"/>
              </a:spcBef>
              <a:spcAft>
                <a:spcPct val="0"/>
              </a:spcAft>
              <a:defRPr/>
            </a:pPr>
            <a:r>
              <a:rPr lang="en-US" dirty="0"/>
              <a:t>Now throw a few global production partners into the mix and boom you have complicated distribution and collaboration logistics</a:t>
            </a:r>
          </a:p>
          <a:p>
            <a:pPr defTabSz="941192" fontAlgn="base">
              <a:spcBef>
                <a:spcPct val="30000"/>
              </a:spcBef>
              <a:spcAft>
                <a:spcPct val="0"/>
              </a:spcAft>
              <a:defRPr/>
            </a:pPr>
            <a:endParaRPr lang="en-US" dirty="0"/>
          </a:p>
          <a:p>
            <a:pPr defTabSz="941192" fontAlgn="base">
              <a:spcBef>
                <a:spcPct val="30000"/>
              </a:spcBef>
              <a:spcAft>
                <a:spcPct val="0"/>
              </a:spcAft>
              <a:defRPr/>
            </a:pPr>
            <a:r>
              <a:rPr lang="en-US" dirty="0"/>
              <a:t>Cloud is the perfect fit for this vertical because there are so many players involved in the production and delivery process. It allows you to turn off and on services when you need them and have a central place to manage the exchange of content and ideas around the clock in a truly global environment. </a:t>
            </a:r>
          </a:p>
          <a:p>
            <a:pPr defTabSz="941192" fontAlgn="base">
              <a:spcBef>
                <a:spcPct val="30000"/>
              </a:spcBef>
              <a:spcAft>
                <a:spcPct val="0"/>
              </a:spcAft>
              <a:defRPr/>
            </a:pPr>
            <a:endParaRPr lang="en-US" dirty="0"/>
          </a:p>
          <a:p>
            <a:pPr defTabSz="941192" fontAlgn="base">
              <a:spcBef>
                <a:spcPct val="30000"/>
              </a:spcBef>
              <a:spcAft>
                <a:spcPct val="0"/>
              </a:spcAft>
              <a:defRPr/>
            </a:pPr>
            <a:r>
              <a:rPr lang="en-US" dirty="0"/>
              <a:t>They also need a neutral ground to share assets since competitors often partner on a project and different rights on different projects. </a:t>
            </a:r>
          </a:p>
          <a:p>
            <a:pPr defTabSz="941192" fontAlgn="base">
              <a:spcBef>
                <a:spcPct val="30000"/>
              </a:spcBef>
              <a:spcAft>
                <a:spcPct val="0"/>
              </a:spcAft>
              <a:defRPr/>
            </a:pPr>
            <a:endParaRPr lang="en-US" dirty="0"/>
          </a:p>
          <a:p>
            <a:pPr defTabSz="941192" fontAlgn="base">
              <a:spcBef>
                <a:spcPct val="30000"/>
              </a:spcBef>
              <a:spcAft>
                <a:spcPct val="0"/>
              </a:spcAft>
              <a:defRPr/>
            </a:pPr>
            <a:r>
              <a:rPr lang="en-US" dirty="0"/>
              <a:t>For instance, a show like How I Met Your Mother. In this case we have a show being produced by Fox and broadcast on CBS. Another example is House, it was produced by Universal and broadcast on Fox. </a:t>
            </a:r>
          </a:p>
          <a:p>
            <a:pPr defTabSz="941192" fontAlgn="base">
              <a:spcBef>
                <a:spcPct val="30000"/>
              </a:spcBef>
              <a:spcAft>
                <a:spcPct val="0"/>
              </a:spcAft>
              <a:defRPr/>
            </a:pPr>
            <a:endParaRPr lang="en-US" dirty="0"/>
          </a:p>
          <a:p>
            <a:pPr defTabSz="941192" fontAlgn="base">
              <a:spcBef>
                <a:spcPct val="30000"/>
              </a:spcBef>
              <a:spcAft>
                <a:spcPct val="0"/>
              </a:spcAft>
              <a:defRPr/>
            </a:pPr>
            <a:r>
              <a:rPr lang="en-US" dirty="0"/>
              <a:t>In movies, you might have Universal with domestic distribution rights and WB with international. </a:t>
            </a:r>
          </a:p>
          <a:p>
            <a:pPr defTabSz="941192" fontAlgn="base">
              <a:spcBef>
                <a:spcPct val="30000"/>
              </a:spcBef>
              <a:spcAft>
                <a:spcPct val="0"/>
              </a:spcAft>
              <a:defRPr/>
            </a:pPr>
            <a:endParaRPr lang="en-US" dirty="0"/>
          </a:p>
          <a:p>
            <a:pPr defTabSz="941192" fontAlgn="base">
              <a:spcBef>
                <a:spcPct val="30000"/>
              </a:spcBef>
              <a:spcAft>
                <a:spcPct val="0"/>
              </a:spcAft>
              <a:defRPr/>
            </a:pPr>
            <a:r>
              <a:rPr lang="en-US" dirty="0"/>
              <a:t>It all depends on the financing and distribution relationships, but it can be complicated. </a:t>
            </a:r>
            <a:r>
              <a:rPr lang="en-US" i="1" dirty="0" err="1"/>
              <a:t>Nevermind</a:t>
            </a:r>
            <a:r>
              <a:rPr lang="en-US" i="1" dirty="0"/>
              <a:t> the politics that goes along with it.</a:t>
            </a:r>
          </a:p>
          <a:p>
            <a:pPr defTabSz="941192" fontAlgn="base">
              <a:spcBef>
                <a:spcPct val="30000"/>
              </a:spcBef>
              <a:spcAft>
                <a:spcPct val="0"/>
              </a:spcAft>
              <a:defRPr/>
            </a:pPr>
            <a:endParaRPr lang="en-US" i="1" dirty="0"/>
          </a:p>
          <a:p>
            <a:endParaRPr lang="en-US" dirty="0" smtClean="0"/>
          </a:p>
          <a:p>
            <a:pPr eaLnBrk="1" hangingPunct="1"/>
            <a:r>
              <a:rPr lang="en-US" dirty="0"/>
              <a:t>In addition to production workflow, there is also the management of finished content for International Servicing and Digital Distribution.</a:t>
            </a:r>
          </a:p>
          <a:p>
            <a:pPr eaLnBrk="1" hangingPunct="1"/>
            <a:endParaRPr lang="en-US" dirty="0"/>
          </a:p>
          <a:p>
            <a:pPr defTabSz="941192" fontAlgn="base">
              <a:spcBef>
                <a:spcPct val="30000"/>
              </a:spcBef>
              <a:spcAft>
                <a:spcPct val="0"/>
              </a:spcAft>
              <a:defRPr/>
            </a:pPr>
            <a:r>
              <a:rPr lang="en-US" dirty="0">
                <a:latin typeface="Arial" pitchFamily="34" charset="0"/>
                <a:cs typeface="Arial" pitchFamily="34" charset="0"/>
              </a:rPr>
              <a:t>This is an industry that thrives on global accessibility of the content to maximize return on investment. </a:t>
            </a:r>
          </a:p>
          <a:p>
            <a:pPr eaLnBrk="1" hangingPunct="1"/>
            <a:endParaRPr lang="en-US" dirty="0"/>
          </a:p>
          <a:p>
            <a:pPr eaLnBrk="1" hangingPunct="1"/>
            <a:r>
              <a:rPr lang="en-US" dirty="0"/>
              <a:t>So when companies like </a:t>
            </a:r>
            <a:r>
              <a:rPr lang="en-US" dirty="0" err="1"/>
              <a:t>Lionsgate</a:t>
            </a:r>
            <a:r>
              <a:rPr lang="en-US" dirty="0"/>
              <a:t> or Miramax license a film or television series to an overseas partner they can log into DAX and get all the contract deliverables that go along with the licensing deal that needs to be regionalized – these could include posters, DVD wraps, advertisements, promos, billboard, trailers, etc. </a:t>
            </a:r>
          </a:p>
          <a:p>
            <a:pPr eaLnBrk="1" hangingPunct="1"/>
            <a:endParaRPr lang="en-US" dirty="0"/>
          </a:p>
          <a:p>
            <a:pPr eaLnBrk="1" hangingPunct="1"/>
            <a:r>
              <a:rPr lang="en-US" dirty="0"/>
              <a:t>In some cases it also involves digital distribution of the entire movie and/or series via the system – the only inhibitors moving DNX and Pro Res files around are end user bandwidth and cloud storage which is still pretty expensive for media that is not frequently used or high in demand.</a:t>
            </a:r>
          </a:p>
          <a:p>
            <a:pPr eaLnBrk="1" hangingPunct="1"/>
            <a:endParaRPr lang="en-US" dirty="0"/>
          </a:p>
          <a:p>
            <a:pPr defTabSz="941192" fontAlgn="base">
              <a:spcBef>
                <a:spcPct val="30000"/>
              </a:spcBef>
              <a:spcAft>
                <a:spcPct val="0"/>
              </a:spcAft>
              <a:defRPr/>
            </a:pPr>
            <a:r>
              <a:rPr lang="en-US" dirty="0"/>
              <a:t>So we can expand this diagram out to Hotel Chains, Airlines, DVD replication facilities and more, but I only have so much time and only so much room on my slide so we will stick with production workflow as our example.</a:t>
            </a:r>
          </a:p>
          <a:p>
            <a:pPr eaLnBrk="1" hangingPunct="1"/>
            <a:endParaRPr lang="en-US" dirty="0"/>
          </a:p>
          <a:p>
            <a:pPr defTabSz="941192" fontAlgn="base">
              <a:spcBef>
                <a:spcPct val="30000"/>
              </a:spcBef>
              <a:spcAft>
                <a:spcPct val="0"/>
              </a:spcAft>
              <a:defRPr/>
            </a:pPr>
            <a:r>
              <a:rPr lang="en-US" dirty="0">
                <a:latin typeface="Arial" pitchFamily="34" charset="0"/>
                <a:cs typeface="Arial" pitchFamily="34" charset="0"/>
              </a:rPr>
              <a:t>But you can start to see very quickly how the reach on cloud based technologies can grow and reach. </a:t>
            </a:r>
          </a:p>
          <a:p>
            <a:pPr defTabSz="941192" fontAlgn="base">
              <a:spcBef>
                <a:spcPct val="30000"/>
              </a:spcBef>
              <a:spcAft>
                <a:spcPct val="0"/>
              </a:spcAft>
              <a:defRPr/>
            </a:pPr>
            <a:endParaRPr lang="en-US" dirty="0">
              <a:latin typeface="Arial" pitchFamily="34" charset="0"/>
              <a:cs typeface="Arial" pitchFamily="34" charset="0"/>
            </a:endParaRPr>
          </a:p>
          <a:p>
            <a:pPr defTabSz="941192" fontAlgn="base">
              <a:spcBef>
                <a:spcPct val="30000"/>
              </a:spcBef>
              <a:spcAft>
                <a:spcPct val="0"/>
              </a:spcAft>
              <a:defRPr/>
            </a:pPr>
            <a:r>
              <a:rPr lang="en-US" dirty="0">
                <a:latin typeface="Arial" pitchFamily="34" charset="0"/>
                <a:cs typeface="Arial" pitchFamily="34" charset="0"/>
              </a:rPr>
              <a:t>Can you imagine doing all this without the internet?? Hard to believe this is still an emerging market. </a:t>
            </a:r>
          </a:p>
          <a:p>
            <a:endParaRPr lang="en-US" dirty="0"/>
          </a:p>
        </p:txBody>
      </p:sp>
      <p:sp>
        <p:nvSpPr>
          <p:cNvPr id="4" name="Slide Number Placeholder 3"/>
          <p:cNvSpPr>
            <a:spLocks noGrp="1"/>
          </p:cNvSpPr>
          <p:nvPr>
            <p:ph type="sldNum" sz="quarter" idx="10"/>
          </p:nvPr>
        </p:nvSpPr>
        <p:spPr/>
        <p:txBody>
          <a:bodyPr/>
          <a:lstStyle/>
          <a:p>
            <a:fld id="{C5DADF89-3FD9-4399-AD04-F037362F874C}" type="slidenum">
              <a:rPr lang="en-US" smtClean="0"/>
              <a:pPr/>
              <a:t>9</a:t>
            </a:fld>
            <a:endParaRPr lang="en-US"/>
          </a:p>
        </p:txBody>
      </p:sp>
    </p:spTree>
    <p:extLst>
      <p:ext uri="{BB962C8B-B14F-4D97-AF65-F5344CB8AC3E}">
        <p14:creationId xmlns:p14="http://schemas.microsoft.com/office/powerpoint/2010/main" val="207872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B7866-3BE5-2E45-B3EE-729B3A3BBEB7}"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303778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7866-3BE5-2E45-B3EE-729B3A3BBEB7}"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199702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7866-3BE5-2E45-B3EE-729B3A3BBEB7}"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283669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B7866-3BE5-2E45-B3EE-729B3A3BBEB7}"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146892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B7866-3BE5-2E45-B3EE-729B3A3BBEB7}"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113658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B7866-3BE5-2E45-B3EE-729B3A3BBEB7}" type="datetimeFigureOut">
              <a:rPr lang="en-US" smtClean="0"/>
              <a:pPr/>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404481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B7866-3BE5-2E45-B3EE-729B3A3BBEB7}" type="datetimeFigureOut">
              <a:rPr lang="en-US" smtClean="0"/>
              <a:pPr/>
              <a:t>4/7/2013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66803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B7866-3BE5-2E45-B3EE-729B3A3BBEB7}" type="datetimeFigureOut">
              <a:rPr lang="en-US" smtClean="0"/>
              <a:pPr/>
              <a:t>4/7/2013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375776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B7866-3BE5-2E45-B3EE-729B3A3BBEB7}" type="datetimeFigureOut">
              <a:rPr lang="en-US" smtClean="0"/>
              <a:pPr/>
              <a:t>4/7/2013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287063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B7866-3BE5-2E45-B3EE-729B3A3BBEB7}" type="datetimeFigureOut">
              <a:rPr lang="en-US" smtClean="0"/>
              <a:pPr/>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428817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B7866-3BE5-2E45-B3EE-729B3A3BBEB7}" type="datetimeFigureOut">
              <a:rPr lang="en-US" smtClean="0"/>
              <a:pPr/>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89C9-73D7-5E43-B21C-B8BB924F8483}" type="slidenum">
              <a:rPr lang="en-US" smtClean="0"/>
              <a:pPr/>
              <a:t>‹#›</a:t>
            </a:fld>
            <a:endParaRPr lang="en-US"/>
          </a:p>
        </p:txBody>
      </p:sp>
    </p:spTree>
    <p:extLst>
      <p:ext uri="{BB962C8B-B14F-4D97-AF65-F5344CB8AC3E}">
        <p14:creationId xmlns:p14="http://schemas.microsoft.com/office/powerpoint/2010/main" val="86220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B7866-3BE5-2E45-B3EE-729B3A3BBEB7}" type="datetimeFigureOut">
              <a:rPr lang="en-US" smtClean="0"/>
              <a:pPr/>
              <a:t>4/7/2013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189C9-73D7-5E43-B21C-B8BB924F8483}" type="slidenum">
              <a:rPr lang="en-US" smtClean="0"/>
              <a:pPr/>
              <a:t>‹#›</a:t>
            </a:fld>
            <a:endParaRPr lang="en-US"/>
          </a:p>
        </p:txBody>
      </p:sp>
    </p:spTree>
    <p:extLst>
      <p:ext uri="{BB962C8B-B14F-4D97-AF65-F5344CB8AC3E}">
        <p14:creationId xmlns:p14="http://schemas.microsoft.com/office/powerpoint/2010/main" val="673164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b@daxcloud.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35.png"/><Relationship Id="rId3" Type="http://schemas.openxmlformats.org/officeDocument/2006/relationships/image" Target="../media/image55.png"/><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image" Target="../media/image1.png"/><Relationship Id="rId2" Type="http://schemas.openxmlformats.org/officeDocument/2006/relationships/notesSlide" Target="../notesSlides/notesSlide10.xml"/><Relationship Id="rId16"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59.png"/><Relationship Id="rId5" Type="http://schemas.openxmlformats.org/officeDocument/2006/relationships/image" Target="../media/image57.png"/><Relationship Id="rId15" Type="http://schemas.openxmlformats.org/officeDocument/2006/relationships/image" Target="../media/image60.png"/><Relationship Id="rId10"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46.png"/><Relationship Id="rId1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0.png"/><Relationship Id="rId18" Type="http://schemas.openxmlformats.org/officeDocument/2006/relationships/image" Target="../media/image7.gif"/><Relationship Id="rId3" Type="http://schemas.openxmlformats.org/officeDocument/2006/relationships/image" Target="../media/image62.jpeg"/><Relationship Id="rId21" Type="http://schemas.openxmlformats.org/officeDocument/2006/relationships/image" Target="../media/image24.png"/><Relationship Id="rId7" Type="http://schemas.openxmlformats.org/officeDocument/2006/relationships/image" Target="../media/image41.png"/><Relationship Id="rId12" Type="http://schemas.openxmlformats.org/officeDocument/2006/relationships/image" Target="../media/image39.png"/><Relationship Id="rId17"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23.png"/><Relationship Id="rId20"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66.png"/><Relationship Id="rId24" Type="http://schemas.openxmlformats.org/officeDocument/2006/relationships/image" Target="../media/image15.gif"/><Relationship Id="rId5" Type="http://schemas.openxmlformats.org/officeDocument/2006/relationships/image" Target="../media/image37.emf"/><Relationship Id="rId15" Type="http://schemas.openxmlformats.org/officeDocument/2006/relationships/image" Target="../media/image20.jpeg"/><Relationship Id="rId23" Type="http://schemas.openxmlformats.org/officeDocument/2006/relationships/image" Target="../media/image45.png"/><Relationship Id="rId10" Type="http://schemas.openxmlformats.org/officeDocument/2006/relationships/image" Target="../media/image65.png"/><Relationship Id="rId19" Type="http://schemas.openxmlformats.org/officeDocument/2006/relationships/image" Target="../media/image27.png"/><Relationship Id="rId4" Type="http://schemas.openxmlformats.org/officeDocument/2006/relationships/image" Target="../media/image63.png"/><Relationship Id="rId9" Type="http://schemas.openxmlformats.org/officeDocument/2006/relationships/image" Target="../media/image36.png"/><Relationship Id="rId14" Type="http://schemas.openxmlformats.org/officeDocument/2006/relationships/hyperlink" Target="http://www.crcinfo.ca/images/logos/ctv.jpg" TargetMode="External"/><Relationship Id="rId22"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45.png"/><Relationship Id="rId18" Type="http://schemas.openxmlformats.org/officeDocument/2006/relationships/image" Target="../media/image70.png"/><Relationship Id="rId3" Type="http://schemas.openxmlformats.org/officeDocument/2006/relationships/image" Target="../media/image66.png"/><Relationship Id="rId7" Type="http://schemas.openxmlformats.org/officeDocument/2006/relationships/image" Target="../media/image41.png"/><Relationship Id="rId12" Type="http://schemas.openxmlformats.org/officeDocument/2006/relationships/image" Target="../media/image40.png"/><Relationship Id="rId17" Type="http://schemas.openxmlformats.org/officeDocument/2006/relationships/image" Target="../media/image69.png"/><Relationship Id="rId2" Type="http://schemas.openxmlformats.org/officeDocument/2006/relationships/notesSlide" Target="../notesSlides/notesSlide13.xml"/><Relationship Id="rId16" Type="http://schemas.openxmlformats.org/officeDocument/2006/relationships/image" Target="../media/image46.png"/><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39.png"/><Relationship Id="rId5" Type="http://schemas.openxmlformats.org/officeDocument/2006/relationships/image" Target="../media/image68.emf"/><Relationship Id="rId15" Type="http://schemas.openxmlformats.org/officeDocument/2006/relationships/image" Target="../media/image51.png"/><Relationship Id="rId10" Type="http://schemas.openxmlformats.org/officeDocument/2006/relationships/image" Target="../media/image65.png"/><Relationship Id="rId19" Type="http://schemas.openxmlformats.org/officeDocument/2006/relationships/image" Target="../media/image62.jpeg"/><Relationship Id="rId4" Type="http://schemas.openxmlformats.org/officeDocument/2006/relationships/image" Target="../media/image63.png"/><Relationship Id="rId9" Type="http://schemas.openxmlformats.org/officeDocument/2006/relationships/image" Target="../media/image36.pn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mailto:nab@daxcloud.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gif"/><Relationship Id="rId18" Type="http://schemas.openxmlformats.org/officeDocument/2006/relationships/image" Target="../media/image18.png"/><Relationship Id="rId26" Type="http://schemas.openxmlformats.org/officeDocument/2006/relationships/image" Target="../media/image23.png"/><Relationship Id="rId39" Type="http://schemas.openxmlformats.org/officeDocument/2006/relationships/image" Target="../media/image1.png"/><Relationship Id="rId3" Type="http://schemas.openxmlformats.org/officeDocument/2006/relationships/image" Target="../media/image3.gif"/><Relationship Id="rId21" Type="http://schemas.openxmlformats.org/officeDocument/2006/relationships/hyperlink" Target="http://www.crcinfo.ca/images/logos/ctv.jpg" TargetMode="External"/><Relationship Id="rId34" Type="http://schemas.openxmlformats.org/officeDocument/2006/relationships/image" Target="../media/image31.jpeg"/><Relationship Id="rId7" Type="http://schemas.openxmlformats.org/officeDocument/2006/relationships/image" Target="../media/image7.gif"/><Relationship Id="rId12" Type="http://schemas.openxmlformats.org/officeDocument/2006/relationships/image" Target="../media/image12.gif"/><Relationship Id="rId17" Type="http://schemas.openxmlformats.org/officeDocument/2006/relationships/image" Target="../media/image17.gif"/><Relationship Id="rId25" Type="http://schemas.openxmlformats.org/officeDocument/2006/relationships/image" Target="../media/image22.jpeg"/><Relationship Id="rId33" Type="http://schemas.openxmlformats.org/officeDocument/2006/relationships/image" Target="../media/image30.jpeg"/><Relationship Id="rId38"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16.gif"/><Relationship Id="rId20" Type="http://schemas.openxmlformats.org/officeDocument/2006/relationships/image" Target="../media/image19.jpeg"/><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1.jpeg"/><Relationship Id="rId24" Type="http://schemas.openxmlformats.org/officeDocument/2006/relationships/image" Target="../media/image21.jpeg"/><Relationship Id="rId32" Type="http://schemas.openxmlformats.org/officeDocument/2006/relationships/image" Target="../media/image29.png"/><Relationship Id="rId37" Type="http://schemas.openxmlformats.org/officeDocument/2006/relationships/image" Target="../media/image34.jpeg"/><Relationship Id="rId5" Type="http://schemas.openxmlformats.org/officeDocument/2006/relationships/image" Target="../media/image5.gif"/><Relationship Id="rId15" Type="http://schemas.openxmlformats.org/officeDocument/2006/relationships/image" Target="../media/image15.gif"/><Relationship Id="rId23" Type="http://schemas.openxmlformats.org/officeDocument/2006/relationships/hyperlink" Target="http://www.disneyjuice.com/.shared/image.html?/photos/uncategorized/2008/05/28/disneychannel.jpg" TargetMode="External"/><Relationship Id="rId28" Type="http://schemas.openxmlformats.org/officeDocument/2006/relationships/image" Target="../media/image25.png"/><Relationship Id="rId36" Type="http://schemas.openxmlformats.org/officeDocument/2006/relationships/image" Target="../media/image33.jpeg"/><Relationship Id="rId10" Type="http://schemas.openxmlformats.org/officeDocument/2006/relationships/image" Target="../media/image10.gif"/><Relationship Id="rId19" Type="http://schemas.openxmlformats.org/officeDocument/2006/relationships/hyperlink" Target="http://www.exclusivemedia.com/index.php" TargetMode="External"/><Relationship Id="rId31" Type="http://schemas.openxmlformats.org/officeDocument/2006/relationships/image" Target="../media/image28.png"/><Relationship Id="rId4" Type="http://schemas.openxmlformats.org/officeDocument/2006/relationships/image" Target="../media/image4.jpeg"/><Relationship Id="rId9" Type="http://schemas.openxmlformats.org/officeDocument/2006/relationships/image" Target="../media/image9.gif"/><Relationship Id="rId14" Type="http://schemas.openxmlformats.org/officeDocument/2006/relationships/image" Target="../media/image14.gif"/><Relationship Id="rId22" Type="http://schemas.openxmlformats.org/officeDocument/2006/relationships/image" Target="../media/image20.jpe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7.emf"/></Relationships>
</file>

<file path=ppt/slides/_rels/slide9.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8.png"/><Relationship Id="rId21" Type="http://schemas.openxmlformats.org/officeDocument/2006/relationships/image" Target="../media/image1.png"/><Relationship Id="rId7" Type="http://schemas.openxmlformats.org/officeDocument/2006/relationships/image" Target="../media/image36.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9.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9.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2590800"/>
            <a:ext cx="9144000" cy="1447800"/>
          </a:xfrm>
        </p:spPr>
        <p:txBody>
          <a:bodyPr>
            <a:normAutofit fontScale="90000"/>
          </a:bodyPr>
          <a:lstStyle/>
          <a:p>
            <a:pPr algn="ctr" fontAlgn="auto">
              <a:spcAft>
                <a:spcPts val="0"/>
              </a:spcAft>
              <a:defRPr/>
            </a:pPr>
            <a:r>
              <a:rPr lang="en-US" sz="2700" dirty="0" smtClean="0">
                <a:solidFill>
                  <a:srgbClr val="99CCFF"/>
                </a:solidFill>
                <a:latin typeface="Calibri" pitchFamily="34" charset="0"/>
              </a:rPr>
              <a:t/>
            </a:r>
            <a:br>
              <a:rPr lang="en-US" sz="2700" dirty="0" smtClean="0">
                <a:solidFill>
                  <a:srgbClr val="99CCFF"/>
                </a:solidFill>
                <a:latin typeface="Calibri" pitchFamily="34" charset="0"/>
              </a:rPr>
            </a:br>
            <a:r>
              <a:rPr lang="en-US" sz="2700" dirty="0">
                <a:solidFill>
                  <a:srgbClr val="99CCFF"/>
                </a:solidFill>
                <a:latin typeface="Calibri" pitchFamily="34" charset="0"/>
              </a:rPr>
              <a:t/>
            </a:r>
            <a:br>
              <a:rPr lang="en-US" sz="2700" dirty="0">
                <a:solidFill>
                  <a:srgbClr val="99CCFF"/>
                </a:solidFill>
                <a:latin typeface="Calibri" pitchFamily="34" charset="0"/>
              </a:rPr>
            </a:br>
            <a:r>
              <a:rPr lang="en-US" sz="2700" dirty="0" smtClean="0">
                <a:solidFill>
                  <a:srgbClr val="99CCFF"/>
                </a:solidFill>
                <a:latin typeface="Calibri" pitchFamily="34" charset="0"/>
              </a:rPr>
              <a:t/>
            </a:r>
            <a:br>
              <a:rPr lang="en-US" sz="2700" dirty="0" smtClean="0">
                <a:solidFill>
                  <a:srgbClr val="99CCFF"/>
                </a:solidFill>
                <a:latin typeface="Calibri" pitchFamily="34" charset="0"/>
              </a:rPr>
            </a:br>
            <a:r>
              <a:rPr lang="en-US" sz="2700" dirty="0">
                <a:solidFill>
                  <a:srgbClr val="3366FF"/>
                </a:solidFill>
                <a:latin typeface="Calibri" pitchFamily="34" charset="0"/>
              </a:rPr>
              <a:t/>
            </a:r>
            <a:br>
              <a:rPr lang="en-US" sz="2700" dirty="0">
                <a:solidFill>
                  <a:srgbClr val="3366FF"/>
                </a:solidFill>
                <a:latin typeface="Calibri" pitchFamily="34" charset="0"/>
              </a:rPr>
            </a:br>
            <a:r>
              <a:rPr lang="en-US" sz="2700" dirty="0">
                <a:solidFill>
                  <a:srgbClr val="3366FF"/>
                </a:solidFill>
              </a:rPr>
              <a:t>S</a:t>
            </a:r>
            <a:r>
              <a:rPr lang="en-US" sz="2700" dirty="0" smtClean="0">
                <a:solidFill>
                  <a:srgbClr val="3366FF"/>
                </a:solidFill>
              </a:rPr>
              <a:t>uite 432 @ Renaissance Hotel </a:t>
            </a:r>
            <a:br>
              <a:rPr lang="en-US" sz="2700" dirty="0" smtClean="0">
                <a:solidFill>
                  <a:srgbClr val="3366FF"/>
                </a:solidFill>
              </a:rPr>
            </a:br>
            <a:r>
              <a:rPr lang="en-US" sz="1800" dirty="0" smtClean="0">
                <a:solidFill>
                  <a:srgbClr val="3366FF"/>
                </a:solidFill>
              </a:rPr>
              <a:t>adjacent to south hall</a:t>
            </a:r>
            <a:r>
              <a:rPr lang="en-US" sz="2700" dirty="0" smtClean="0">
                <a:solidFill>
                  <a:srgbClr val="3366FF"/>
                </a:solidFill>
              </a:rPr>
              <a:t/>
            </a:r>
            <a:br>
              <a:rPr lang="en-US" sz="2700" dirty="0" smtClean="0">
                <a:solidFill>
                  <a:srgbClr val="3366FF"/>
                </a:solidFill>
              </a:rPr>
            </a:br>
            <a:r>
              <a:rPr lang="en-US" sz="2700" dirty="0" smtClean="0">
                <a:solidFill>
                  <a:srgbClr val="3366FF"/>
                </a:solidFill>
              </a:rPr>
              <a:t/>
            </a:r>
            <a:br>
              <a:rPr lang="en-US" sz="2700" dirty="0" smtClean="0">
                <a:solidFill>
                  <a:srgbClr val="3366FF"/>
                </a:solidFill>
              </a:rPr>
            </a:br>
            <a:r>
              <a:rPr lang="en-US" sz="2700" dirty="0" smtClean="0">
                <a:solidFill>
                  <a:srgbClr val="3366FF"/>
                </a:solidFill>
              </a:rPr>
              <a:t>info</a:t>
            </a:r>
            <a:r>
              <a:rPr lang="en-US" sz="2700" dirty="0" smtClean="0">
                <a:solidFill>
                  <a:srgbClr val="3366FF"/>
                </a:solidFill>
                <a:hlinkClick r:id="rId3"/>
              </a:rPr>
              <a:t>@daxcloud.com</a:t>
            </a:r>
            <a:r>
              <a:rPr lang="en-US" sz="2700" dirty="0">
                <a:solidFill>
                  <a:srgbClr val="3366FF"/>
                </a:solidFill>
              </a:rPr>
              <a:t/>
            </a:r>
            <a:br>
              <a:rPr lang="en-US" sz="2700" dirty="0">
                <a:solidFill>
                  <a:srgbClr val="3366FF"/>
                </a:solidFill>
              </a:rPr>
            </a:br>
            <a:r>
              <a:rPr lang="en-US" sz="2700" dirty="0" smtClean="0">
                <a:solidFill>
                  <a:srgbClr val="3366FF"/>
                </a:solidFill>
              </a:rPr>
              <a:t>310.895.9550</a:t>
            </a:r>
            <a:br>
              <a:rPr lang="en-US" sz="2700" dirty="0" smtClean="0">
                <a:solidFill>
                  <a:srgbClr val="3366FF"/>
                </a:solidFill>
              </a:rPr>
            </a:br>
            <a:r>
              <a:rPr lang="en-US" sz="2700" dirty="0" smtClean="0">
                <a:solidFill>
                  <a:srgbClr val="3366FF"/>
                </a:solidFill>
              </a:rPr>
              <a:t>@DAXPLATFORM</a:t>
            </a:r>
            <a:r>
              <a:rPr lang="en-US" sz="3600" dirty="0" smtClean="0">
                <a:solidFill>
                  <a:srgbClr val="99CCFF"/>
                </a:solidFill>
              </a:rPr>
              <a:t/>
            </a:r>
            <a:br>
              <a:rPr lang="en-US" sz="3600" dirty="0" smtClean="0">
                <a:solidFill>
                  <a:srgbClr val="99CCFF"/>
                </a:solidFill>
              </a:rPr>
            </a:br>
            <a:endParaRPr lang="en-US" sz="1600" b="0" dirty="0">
              <a:solidFill>
                <a:schemeClr val="tx1"/>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2438400" y="457200"/>
            <a:ext cx="4359839" cy="210312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5" name="Straight Connector 4"/>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a:stretch>
            <a:fillRect/>
          </a:stretch>
        </p:blipFill>
        <p:spPr>
          <a:xfrm>
            <a:off x="6379517" y="4443828"/>
            <a:ext cx="814512" cy="814512"/>
          </a:xfrm>
          <a:prstGeom prst="rect">
            <a:avLst/>
          </a:prstGeom>
        </p:spPr>
      </p:pic>
      <p:pic>
        <p:nvPicPr>
          <p:cNvPr id="20" name="Picture 19"/>
          <p:cNvPicPr>
            <a:picLocks noChangeAspect="1"/>
          </p:cNvPicPr>
          <p:nvPr/>
        </p:nvPicPr>
        <p:blipFill>
          <a:blip r:embed="rId4"/>
          <a:stretch>
            <a:fillRect/>
          </a:stretch>
        </p:blipFill>
        <p:spPr>
          <a:xfrm>
            <a:off x="1695894" y="4882616"/>
            <a:ext cx="780782" cy="780782"/>
          </a:xfrm>
          <a:prstGeom prst="rect">
            <a:avLst/>
          </a:prstGeom>
        </p:spPr>
      </p:pic>
      <p:pic>
        <p:nvPicPr>
          <p:cNvPr id="18" name="Picture 17"/>
          <p:cNvPicPr>
            <a:picLocks noChangeAspect="1"/>
          </p:cNvPicPr>
          <p:nvPr/>
        </p:nvPicPr>
        <p:blipFill>
          <a:blip r:embed="rId5"/>
          <a:stretch>
            <a:fillRect/>
          </a:stretch>
        </p:blipFill>
        <p:spPr>
          <a:xfrm>
            <a:off x="7054795" y="901496"/>
            <a:ext cx="847137" cy="847137"/>
          </a:xfrm>
          <a:prstGeom prst="rect">
            <a:avLst/>
          </a:prstGeom>
        </p:spPr>
      </p:pic>
      <p:pic>
        <p:nvPicPr>
          <p:cNvPr id="27" name="Picture 26"/>
          <p:cNvPicPr>
            <a:picLocks noChangeAspect="1"/>
          </p:cNvPicPr>
          <p:nvPr/>
        </p:nvPicPr>
        <p:blipFill>
          <a:blip r:embed="rId6"/>
          <a:stretch>
            <a:fillRect/>
          </a:stretch>
        </p:blipFill>
        <p:spPr>
          <a:xfrm>
            <a:off x="1220516" y="2515618"/>
            <a:ext cx="898914" cy="1163569"/>
          </a:xfrm>
          <a:prstGeom prst="rect">
            <a:avLst/>
          </a:prstGeom>
        </p:spPr>
      </p:pic>
      <p:pic>
        <p:nvPicPr>
          <p:cNvPr id="4" name="Picture 3" descr="Dax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23053" y="2727093"/>
            <a:ext cx="1485597" cy="739234"/>
          </a:xfrm>
          <a:prstGeom prst="rect">
            <a:avLst/>
          </a:prstGeom>
        </p:spPr>
      </p:pic>
      <p:pic>
        <p:nvPicPr>
          <p:cNvPr id="6" name="Picture 5"/>
          <p:cNvPicPr>
            <a:picLocks noChangeAspect="1"/>
          </p:cNvPicPr>
          <p:nvPr/>
        </p:nvPicPr>
        <p:blipFill>
          <a:blip r:embed="rId8"/>
          <a:stretch>
            <a:fillRect/>
          </a:stretch>
        </p:blipFill>
        <p:spPr>
          <a:xfrm>
            <a:off x="3400491" y="2313660"/>
            <a:ext cx="2616226" cy="1358815"/>
          </a:xfrm>
          <a:prstGeom prst="rect">
            <a:avLst/>
          </a:prstGeom>
        </p:spPr>
      </p:pic>
      <p:pic>
        <p:nvPicPr>
          <p:cNvPr id="39" name="Picture 38"/>
          <p:cNvPicPr>
            <a:picLocks noChangeAspect="1"/>
          </p:cNvPicPr>
          <p:nvPr/>
        </p:nvPicPr>
        <p:blipFill>
          <a:blip r:embed="rId9"/>
          <a:stretch>
            <a:fillRect/>
          </a:stretch>
        </p:blipFill>
        <p:spPr>
          <a:xfrm>
            <a:off x="4319254" y="5459381"/>
            <a:ext cx="578009" cy="616543"/>
          </a:xfrm>
          <a:prstGeom prst="rect">
            <a:avLst/>
          </a:prstGeom>
        </p:spPr>
      </p:pic>
      <p:cxnSp>
        <p:nvCxnSpPr>
          <p:cNvPr id="54" name="Straight Arrow Connector 53"/>
          <p:cNvCxnSpPr/>
          <p:nvPr/>
        </p:nvCxnSpPr>
        <p:spPr>
          <a:xfrm flipV="1">
            <a:off x="4608259" y="1104341"/>
            <a:ext cx="0" cy="982098"/>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608259" y="3934777"/>
            <a:ext cx="0" cy="1407179"/>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6181662" y="3097403"/>
            <a:ext cx="1296702" cy="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616816" y="3876430"/>
            <a:ext cx="969134" cy="720970"/>
          </a:xfrm>
          <a:prstGeom prst="straightConnector1">
            <a:avLst/>
          </a:prstGeom>
          <a:ln>
            <a:solidFill>
              <a:srgbClr val="3366FF"/>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2191197" y="3089512"/>
            <a:ext cx="1109626" cy="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2222149" y="3934777"/>
            <a:ext cx="1178343" cy="1119330"/>
          </a:xfrm>
          <a:prstGeom prst="straightConnector1">
            <a:avLst/>
          </a:prstGeom>
          <a:ln>
            <a:solidFill>
              <a:srgbClr val="3366FF"/>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V="1">
            <a:off x="5895174" y="1515448"/>
            <a:ext cx="1128089" cy="1000170"/>
          </a:xfrm>
          <a:prstGeom prst="straightConnector1">
            <a:avLst/>
          </a:prstGeom>
          <a:ln>
            <a:solidFill>
              <a:srgbClr val="3366FF"/>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flipV="1">
            <a:off x="2348609" y="1733554"/>
            <a:ext cx="1341780" cy="826375"/>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3"/>
          <a:stretch>
            <a:fillRect/>
          </a:stretch>
        </p:blipFill>
        <p:spPr>
          <a:xfrm>
            <a:off x="-2179262" y="3027267"/>
            <a:ext cx="814512" cy="814512"/>
          </a:xfrm>
          <a:prstGeom prst="rect">
            <a:avLst/>
          </a:prstGeom>
        </p:spPr>
      </p:pic>
      <p:pic>
        <p:nvPicPr>
          <p:cNvPr id="21" name="Picture 20"/>
          <p:cNvPicPr>
            <a:picLocks noChangeAspect="1"/>
          </p:cNvPicPr>
          <p:nvPr/>
        </p:nvPicPr>
        <p:blipFill>
          <a:blip r:embed="rId10"/>
          <a:stretch>
            <a:fillRect/>
          </a:stretch>
        </p:blipFill>
        <p:spPr>
          <a:xfrm>
            <a:off x="1708850" y="5573246"/>
            <a:ext cx="905848" cy="238522"/>
          </a:xfrm>
          <a:prstGeom prst="rect">
            <a:avLst/>
          </a:prstGeom>
        </p:spPr>
      </p:pic>
      <p:pic>
        <p:nvPicPr>
          <p:cNvPr id="23" name="Picture 22"/>
          <p:cNvPicPr>
            <a:picLocks noChangeAspect="1"/>
          </p:cNvPicPr>
          <p:nvPr/>
        </p:nvPicPr>
        <p:blipFill>
          <a:blip r:embed="rId11"/>
          <a:stretch>
            <a:fillRect/>
          </a:stretch>
        </p:blipFill>
        <p:spPr>
          <a:xfrm>
            <a:off x="-1978471" y="1417952"/>
            <a:ext cx="1092200" cy="723900"/>
          </a:xfrm>
          <a:prstGeom prst="rect">
            <a:avLst/>
          </a:prstGeom>
        </p:spPr>
      </p:pic>
      <p:pic>
        <p:nvPicPr>
          <p:cNvPr id="53" name="Picture 52"/>
          <p:cNvPicPr>
            <a:picLocks noChangeAspect="1"/>
          </p:cNvPicPr>
          <p:nvPr/>
        </p:nvPicPr>
        <p:blipFill>
          <a:blip r:embed="rId12"/>
          <a:stretch>
            <a:fillRect/>
          </a:stretch>
        </p:blipFill>
        <p:spPr>
          <a:xfrm>
            <a:off x="1800513" y="1248493"/>
            <a:ext cx="781367" cy="338918"/>
          </a:xfrm>
          <a:prstGeom prst="rect">
            <a:avLst/>
          </a:prstGeom>
        </p:spPr>
      </p:pic>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00492" y="461237"/>
            <a:ext cx="2065269" cy="33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14"/>
          <a:stretch>
            <a:fillRect/>
          </a:stretch>
        </p:blipFill>
        <p:spPr>
          <a:xfrm>
            <a:off x="7785070" y="2760283"/>
            <a:ext cx="702791" cy="674240"/>
          </a:xfrm>
          <a:prstGeom prst="rect">
            <a:avLst/>
          </a:prstGeom>
        </p:spPr>
      </p:pic>
      <p:pic>
        <p:nvPicPr>
          <p:cNvPr id="5124" name="Picture 4" descr="http://upload.wikimedia.org/wikipedia/commons/thumb/e/e8/Person_of_Interest_logo.svg/549px-Person_of_Interest_logo.svg.png"/>
          <p:cNvPicPr>
            <a:picLocks noChangeAspect="1" noChangeArrowheads="1"/>
          </p:cNvPicPr>
          <p:nvPr/>
        </p:nvPicPr>
        <p:blipFill>
          <a:blip r:embed="rId15"/>
          <a:srcRect/>
          <a:stretch>
            <a:fillRect/>
          </a:stretch>
        </p:blipFill>
        <p:spPr bwMode="auto">
          <a:xfrm>
            <a:off x="6644405" y="488738"/>
            <a:ext cx="1587871" cy="532183"/>
          </a:xfrm>
          <a:prstGeom prst="rect">
            <a:avLst/>
          </a:prstGeom>
          <a:noFill/>
        </p:spPr>
      </p:pic>
      <p:pic>
        <p:nvPicPr>
          <p:cNvPr id="4098" name="Picture 2" descr="http://wac.450f.edgecastcdn.net/80450F/1061evansville.com/files/2013/01/TheFollowing_Logo_FOX_YouTube.jpg"/>
          <p:cNvPicPr>
            <a:picLocks noChangeAspect="1" noChangeArrowheads="1"/>
          </p:cNvPicPr>
          <p:nvPr/>
        </p:nvPicPr>
        <p:blipFill>
          <a:blip r:embed="rId16"/>
          <a:srcRect/>
          <a:stretch>
            <a:fillRect/>
          </a:stretch>
        </p:blipFill>
        <p:spPr bwMode="auto">
          <a:xfrm>
            <a:off x="6070455" y="5107062"/>
            <a:ext cx="1831477" cy="352319"/>
          </a:xfrm>
          <a:prstGeom prst="rect">
            <a:avLst/>
          </a:prstGeom>
          <a:noFill/>
        </p:spPr>
      </p:pic>
      <p:pic>
        <p:nvPicPr>
          <p:cNvPr id="25" name="Picture 24"/>
          <p:cNvPicPr>
            <a:picLocks noChangeAspect="1"/>
          </p:cNvPicPr>
          <p:nvPr/>
        </p:nvPicPr>
        <p:blipFill rotWithShape="1">
          <a:blip r:embed="rId17">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26" name="Straight Connector 25"/>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7149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lide(fromBottom)">
                                      <p:cBhvr>
                                        <p:cTn id="15" dur="500"/>
                                        <p:tgtEl>
                                          <p:spTgt spid="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slide(fromLeft)">
                                      <p:cBhvr>
                                        <p:cTn id="23" dur="500"/>
                                        <p:tgtEl>
                                          <p:spTgt spid="6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slide(fromTop)">
                                      <p:cBhvr>
                                        <p:cTn id="31" dur="500"/>
                                        <p:tgtEl>
                                          <p:spTgt spid="5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slide(fromRight)">
                                      <p:cBhvr>
                                        <p:cTn id="39" dur="500"/>
                                        <p:tgtEl>
                                          <p:spTgt spid="7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124"/>
                                        </p:tgtEl>
                                        <p:attrNameLst>
                                          <p:attrName>style.visibility</p:attrName>
                                        </p:attrNameLst>
                                      </p:cBhvr>
                                      <p:to>
                                        <p:strVal val="visible"/>
                                      </p:to>
                                    </p:set>
                                    <p:animEffect transition="in" filter="fade">
                                      <p:cBhvr>
                                        <p:cTn id="51" dur="500"/>
                                        <p:tgtEl>
                                          <p:spTgt spid="5124"/>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childTnLst>
                          </p:cTn>
                        </p:par>
                        <p:par>
                          <p:cTn id="59" fill="hold">
                            <p:stCondLst>
                              <p:cond delay="6500"/>
                            </p:stCondLst>
                            <p:childTnLst>
                              <p:par>
                                <p:cTn id="60" presetID="10" presetClass="entr" presetSubtype="0" fill="hold" nodeType="afterEffect">
                                  <p:stCondLst>
                                    <p:cond delay="0"/>
                                  </p:stCondLst>
                                  <p:childTnLst>
                                    <p:set>
                                      <p:cBhvr>
                                        <p:cTn id="61" dur="1" fill="hold">
                                          <p:stCondLst>
                                            <p:cond delay="0"/>
                                          </p:stCondLst>
                                        </p:cTn>
                                        <p:tgtEl>
                                          <p:spTgt spid="4098"/>
                                        </p:tgtEl>
                                        <p:attrNameLst>
                                          <p:attrName>style.visibility</p:attrName>
                                        </p:attrNameLst>
                                      </p:cBhvr>
                                      <p:to>
                                        <p:strVal val="visible"/>
                                      </p:to>
                                    </p:set>
                                    <p:animEffect transition="in" filter="fade">
                                      <p:cBhvr>
                                        <p:cTn id="62" dur="500"/>
                                        <p:tgtEl>
                                          <p:spTgt spid="4098"/>
                                        </p:tgtEl>
                                      </p:cBhvr>
                                    </p:animEffect>
                                  </p:childTnLst>
                                </p:cTn>
                              </p:par>
                              <p:par>
                                <p:cTn id="63" presetID="10"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7000"/>
                            </p:stCondLst>
                            <p:childTnLst>
                              <p:par>
                                <p:cTn id="67" presetID="10" presetClass="entr" presetSubtype="0" fill="hold"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500"/>
                                        <p:tgtEl>
                                          <p:spTgt spid="79"/>
                                        </p:tgtEl>
                                      </p:cBhvr>
                                    </p:animEffect>
                                  </p:childTnLst>
                                </p:cTn>
                              </p:par>
                            </p:childTnLst>
                          </p:cTn>
                        </p:par>
                        <p:par>
                          <p:cTn id="70" fill="hold">
                            <p:stCondLst>
                              <p:cond delay="7500"/>
                            </p:stCondLst>
                            <p:childTnLst>
                              <p:par>
                                <p:cTn id="71" presetID="10"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8000"/>
                            </p:stCondLst>
                            <p:childTnLst>
                              <p:par>
                                <p:cTn id="78" presetID="10" presetClass="entr" presetSubtype="0" fill="hold" nodeType="afterEffect">
                                  <p:stCondLst>
                                    <p:cond delay="0"/>
                                  </p:stCondLst>
                                  <p:childTnLst>
                                    <p:set>
                                      <p:cBhvr>
                                        <p:cTn id="79" dur="1" fill="hold">
                                          <p:stCondLst>
                                            <p:cond delay="0"/>
                                          </p:stCondLst>
                                        </p:cTn>
                                        <p:tgtEl>
                                          <p:spTgt spid="125"/>
                                        </p:tgtEl>
                                        <p:attrNameLst>
                                          <p:attrName>style.visibility</p:attrName>
                                        </p:attrNameLst>
                                      </p:cBhvr>
                                      <p:to>
                                        <p:strVal val="visible"/>
                                      </p:to>
                                    </p:set>
                                    <p:animEffect transition="in" filter="fade">
                                      <p:cBhvr>
                                        <p:cTn id="80" dur="500"/>
                                        <p:tgtEl>
                                          <p:spTgt spid="125"/>
                                        </p:tgtEl>
                                      </p:cBhvr>
                                    </p:animEffect>
                                  </p:childTnLst>
                                </p:cTn>
                              </p:par>
                            </p:childTnLst>
                          </p:cTn>
                        </p:par>
                        <p:par>
                          <p:cTn id="81" fill="hold">
                            <p:stCondLst>
                              <p:cond delay="8500"/>
                            </p:stCondLst>
                            <p:childTnLst>
                              <p:par>
                                <p:cTn id="82" presetID="10" presetClass="entr" presetSubtype="0"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eadline-com.vimg.net/wp-content/uploads/2010/10/deluxe_logo_140.jpg"/>
          <p:cNvPicPr>
            <a:picLocks noChangeAspect="1" noChangeArrowheads="1"/>
          </p:cNvPicPr>
          <p:nvPr/>
        </p:nvPicPr>
        <p:blipFill>
          <a:blip r:embed="rId3"/>
          <a:srcRect/>
          <a:stretch>
            <a:fillRect/>
          </a:stretch>
        </p:blipFill>
        <p:spPr bwMode="auto">
          <a:xfrm>
            <a:off x="2222948" y="4161332"/>
            <a:ext cx="652651" cy="652651"/>
          </a:xfrm>
          <a:prstGeom prst="rect">
            <a:avLst/>
          </a:prstGeom>
          <a:noFill/>
        </p:spPr>
      </p:pic>
      <p:pic>
        <p:nvPicPr>
          <p:cNvPr id="2" name="Picture 1"/>
          <p:cNvPicPr>
            <a:picLocks noChangeAspect="1"/>
          </p:cNvPicPr>
          <p:nvPr/>
        </p:nvPicPr>
        <p:blipFill>
          <a:blip r:embed="rId4"/>
          <a:stretch>
            <a:fillRect/>
          </a:stretch>
        </p:blipFill>
        <p:spPr>
          <a:xfrm>
            <a:off x="6359404" y="3868400"/>
            <a:ext cx="2015590" cy="1511693"/>
          </a:xfrm>
          <a:prstGeom prst="rect">
            <a:avLst/>
          </a:prstGeom>
        </p:spPr>
      </p:pic>
      <p:pic>
        <p:nvPicPr>
          <p:cNvPr id="43" name="Picture 42"/>
          <p:cNvPicPr>
            <a:picLocks noChangeAspect="1"/>
          </p:cNvPicPr>
          <p:nvPr/>
        </p:nvPicPr>
        <p:blipFill>
          <a:blip r:embed="rId5"/>
          <a:stretch>
            <a:fillRect/>
          </a:stretch>
        </p:blipFill>
        <p:spPr>
          <a:xfrm>
            <a:off x="6274676" y="3937272"/>
            <a:ext cx="2065680" cy="1072873"/>
          </a:xfrm>
          <a:prstGeom prst="rect">
            <a:avLst/>
          </a:prstGeom>
        </p:spPr>
      </p:pic>
      <p:pic>
        <p:nvPicPr>
          <p:cNvPr id="6" name="Picture 5"/>
          <p:cNvPicPr>
            <a:picLocks noChangeAspect="1"/>
          </p:cNvPicPr>
          <p:nvPr/>
        </p:nvPicPr>
        <p:blipFill>
          <a:blip r:embed="rId5"/>
          <a:stretch>
            <a:fillRect/>
          </a:stretch>
        </p:blipFill>
        <p:spPr>
          <a:xfrm>
            <a:off x="5581232" y="2071637"/>
            <a:ext cx="2224690" cy="1155459"/>
          </a:xfrm>
          <a:prstGeom prst="rect">
            <a:avLst/>
          </a:prstGeom>
        </p:spPr>
      </p:pic>
      <p:pic>
        <p:nvPicPr>
          <p:cNvPr id="58" name="Picture 57"/>
          <p:cNvPicPr>
            <a:picLocks noChangeAspect="1"/>
          </p:cNvPicPr>
          <p:nvPr/>
        </p:nvPicPr>
        <p:blipFill>
          <a:blip r:embed="rId6"/>
          <a:stretch>
            <a:fillRect/>
          </a:stretch>
        </p:blipFill>
        <p:spPr>
          <a:xfrm>
            <a:off x="538834" y="426549"/>
            <a:ext cx="1062719" cy="1375601"/>
          </a:xfrm>
          <a:prstGeom prst="rect">
            <a:avLst/>
          </a:prstGeom>
        </p:spPr>
      </p:pic>
      <p:pic>
        <p:nvPicPr>
          <p:cNvPr id="53" name="Picture 52"/>
          <p:cNvPicPr>
            <a:picLocks noChangeAspect="1"/>
          </p:cNvPicPr>
          <p:nvPr/>
        </p:nvPicPr>
        <p:blipFill>
          <a:blip r:embed="rId7"/>
          <a:stretch>
            <a:fillRect/>
          </a:stretch>
        </p:blipFill>
        <p:spPr>
          <a:xfrm>
            <a:off x="7974614" y="3129102"/>
            <a:ext cx="862456" cy="827418"/>
          </a:xfrm>
          <a:prstGeom prst="rect">
            <a:avLst/>
          </a:prstGeom>
        </p:spPr>
      </p:pic>
      <p:pic>
        <p:nvPicPr>
          <p:cNvPr id="3" name="Picture 2"/>
          <p:cNvPicPr>
            <a:picLocks noChangeAspect="1"/>
          </p:cNvPicPr>
          <p:nvPr/>
        </p:nvPicPr>
        <p:blipFill>
          <a:blip r:embed="rId8"/>
          <a:stretch>
            <a:fillRect/>
          </a:stretch>
        </p:blipFill>
        <p:spPr>
          <a:xfrm>
            <a:off x="3103348" y="1380352"/>
            <a:ext cx="1429295" cy="857577"/>
          </a:xfrm>
          <a:prstGeom prst="rect">
            <a:avLst/>
          </a:prstGeom>
        </p:spPr>
      </p:pic>
      <p:pic>
        <p:nvPicPr>
          <p:cNvPr id="4" name="Picture 3" descr="Dax 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60554" y="2489559"/>
            <a:ext cx="1263268" cy="628603"/>
          </a:xfrm>
          <a:prstGeom prst="rect">
            <a:avLst/>
          </a:prstGeom>
        </p:spPr>
      </p:pic>
      <p:pic>
        <p:nvPicPr>
          <p:cNvPr id="35" name="Picture 34"/>
          <p:cNvPicPr>
            <a:picLocks noChangeAspect="1"/>
          </p:cNvPicPr>
          <p:nvPr/>
        </p:nvPicPr>
        <p:blipFill>
          <a:blip r:embed="rId5"/>
          <a:stretch>
            <a:fillRect/>
          </a:stretch>
        </p:blipFill>
        <p:spPr>
          <a:xfrm>
            <a:off x="2737588" y="1077871"/>
            <a:ext cx="2077549" cy="1079037"/>
          </a:xfrm>
          <a:prstGeom prst="rect">
            <a:avLst/>
          </a:prstGeom>
        </p:spPr>
      </p:pic>
      <p:pic>
        <p:nvPicPr>
          <p:cNvPr id="42" name="Picture 41"/>
          <p:cNvPicPr>
            <a:picLocks noChangeAspect="1"/>
          </p:cNvPicPr>
          <p:nvPr/>
        </p:nvPicPr>
        <p:blipFill>
          <a:blip r:embed="rId5"/>
          <a:stretch>
            <a:fillRect/>
          </a:stretch>
        </p:blipFill>
        <p:spPr>
          <a:xfrm>
            <a:off x="1320696" y="2772939"/>
            <a:ext cx="1908780" cy="991382"/>
          </a:xfrm>
          <a:prstGeom prst="rect">
            <a:avLst/>
          </a:prstGeom>
        </p:spPr>
      </p:pic>
      <p:pic>
        <p:nvPicPr>
          <p:cNvPr id="7" name="Picture 6"/>
          <p:cNvPicPr>
            <a:picLocks noChangeAspect="1"/>
          </p:cNvPicPr>
          <p:nvPr/>
        </p:nvPicPr>
        <p:blipFill>
          <a:blip r:embed="rId10"/>
          <a:stretch>
            <a:fillRect/>
          </a:stretch>
        </p:blipFill>
        <p:spPr>
          <a:xfrm>
            <a:off x="1608152" y="3148266"/>
            <a:ext cx="1346277" cy="490857"/>
          </a:xfrm>
          <a:prstGeom prst="rect">
            <a:avLst/>
          </a:prstGeom>
        </p:spPr>
      </p:pic>
      <p:pic>
        <p:nvPicPr>
          <p:cNvPr id="8" name="Picture 7"/>
          <p:cNvPicPr>
            <a:picLocks noChangeAspect="1"/>
          </p:cNvPicPr>
          <p:nvPr/>
        </p:nvPicPr>
        <p:blipFill>
          <a:blip r:embed="rId11"/>
          <a:stretch>
            <a:fillRect/>
          </a:stretch>
        </p:blipFill>
        <p:spPr>
          <a:xfrm>
            <a:off x="4140988" y="4645213"/>
            <a:ext cx="1734237" cy="974851"/>
          </a:xfrm>
          <a:prstGeom prst="rect">
            <a:avLst/>
          </a:prstGeom>
        </p:spPr>
      </p:pic>
      <p:pic>
        <p:nvPicPr>
          <p:cNvPr id="45" name="Picture 44"/>
          <p:cNvPicPr>
            <a:picLocks noChangeAspect="1"/>
          </p:cNvPicPr>
          <p:nvPr/>
        </p:nvPicPr>
        <p:blipFill>
          <a:blip r:embed="rId5"/>
          <a:stretch>
            <a:fillRect/>
          </a:stretch>
        </p:blipFill>
        <p:spPr>
          <a:xfrm>
            <a:off x="3868207" y="4426568"/>
            <a:ext cx="2104355" cy="1092960"/>
          </a:xfrm>
          <a:prstGeom prst="rect">
            <a:avLst/>
          </a:prstGeom>
        </p:spPr>
      </p:pic>
      <p:pic>
        <p:nvPicPr>
          <p:cNvPr id="59" name="Picture 58"/>
          <p:cNvPicPr>
            <a:picLocks noChangeAspect="1"/>
          </p:cNvPicPr>
          <p:nvPr/>
        </p:nvPicPr>
        <p:blipFill>
          <a:blip r:embed="rId12"/>
          <a:stretch>
            <a:fillRect/>
          </a:stretch>
        </p:blipFill>
        <p:spPr>
          <a:xfrm>
            <a:off x="382353" y="3646660"/>
            <a:ext cx="714725" cy="714725"/>
          </a:xfrm>
          <a:prstGeom prst="rect">
            <a:avLst/>
          </a:prstGeom>
        </p:spPr>
      </p:pic>
      <p:pic>
        <p:nvPicPr>
          <p:cNvPr id="44" name="Picture 43"/>
          <p:cNvPicPr>
            <a:picLocks noChangeAspect="1"/>
          </p:cNvPicPr>
          <p:nvPr/>
        </p:nvPicPr>
        <p:blipFill>
          <a:blip r:embed="rId13"/>
          <a:stretch>
            <a:fillRect/>
          </a:stretch>
        </p:blipFill>
        <p:spPr>
          <a:xfrm>
            <a:off x="4288221" y="264872"/>
            <a:ext cx="745482" cy="323353"/>
          </a:xfrm>
          <a:prstGeom prst="rect">
            <a:avLst/>
          </a:prstGeom>
        </p:spPr>
      </p:pic>
      <p:pic>
        <p:nvPicPr>
          <p:cNvPr id="93" name="Picture 6" descr="See full size image">
            <a:hlinkClick r:id="rId14"/>
          </p:cNvPr>
          <p:cNvPicPr>
            <a:picLocks noChangeAspect="1" noChangeArrowheads="1"/>
          </p:cNvPicPr>
          <p:nvPr/>
        </p:nvPicPr>
        <p:blipFill>
          <a:blip r:embed="rId15" cstate="print"/>
          <a:srcRect l="10286" r="12565" b="25000"/>
          <a:stretch>
            <a:fillRect/>
          </a:stretch>
        </p:blipFill>
        <p:spPr bwMode="auto">
          <a:xfrm>
            <a:off x="1718514" y="83649"/>
            <a:ext cx="1143000" cy="685800"/>
          </a:xfrm>
          <a:prstGeom prst="rect">
            <a:avLst/>
          </a:prstGeom>
          <a:noFill/>
        </p:spPr>
      </p:pic>
      <p:pic>
        <p:nvPicPr>
          <p:cNvPr id="95" name="Picture 2" descr="http://wpcontent.answers.com/wikipedia/en/thumb/3/31/Film_Roman.svg/119px-Film_Roman.svg.png"/>
          <p:cNvPicPr>
            <a:picLocks noChangeAspect="1" noChangeArrowheads="1"/>
          </p:cNvPicPr>
          <p:nvPr/>
        </p:nvPicPr>
        <p:blipFill>
          <a:blip r:embed="rId16" cstate="print"/>
          <a:srcRect/>
          <a:stretch>
            <a:fillRect/>
          </a:stretch>
        </p:blipFill>
        <p:spPr bwMode="auto">
          <a:xfrm>
            <a:off x="5780463" y="595957"/>
            <a:ext cx="822960" cy="802212"/>
          </a:xfrm>
          <a:prstGeom prst="rect">
            <a:avLst/>
          </a:prstGeom>
          <a:noFill/>
        </p:spPr>
      </p:pic>
      <p:pic>
        <p:nvPicPr>
          <p:cNvPr id="96" name="Picture 31"/>
          <p:cNvPicPr>
            <a:picLocks noChangeAspect="1"/>
          </p:cNvPicPr>
          <p:nvPr/>
        </p:nvPicPr>
        <p:blipFill>
          <a:blip r:embed="rId17" cstate="print"/>
          <a:srcRect/>
          <a:stretch>
            <a:fillRect/>
          </a:stretch>
        </p:blipFill>
        <p:spPr bwMode="auto">
          <a:xfrm>
            <a:off x="6465684" y="5984005"/>
            <a:ext cx="914400" cy="548640"/>
          </a:xfrm>
          <a:prstGeom prst="rect">
            <a:avLst/>
          </a:prstGeom>
          <a:noFill/>
          <a:ln w="9525">
            <a:noFill/>
            <a:miter lim="800000"/>
            <a:headEnd/>
            <a:tailEnd/>
          </a:ln>
        </p:spPr>
      </p:pic>
      <p:pic>
        <p:nvPicPr>
          <p:cNvPr id="97" name="Picture 12" descr="http://www.sampledigital.com/images/clientsLogo/foxNetwork.gif"/>
          <p:cNvPicPr>
            <a:picLocks noChangeAspect="1" noChangeArrowheads="1"/>
          </p:cNvPicPr>
          <p:nvPr/>
        </p:nvPicPr>
        <p:blipFill>
          <a:blip r:embed="rId18" cstate="print"/>
          <a:srcRect/>
          <a:stretch>
            <a:fillRect/>
          </a:stretch>
        </p:blipFill>
        <p:spPr bwMode="auto">
          <a:xfrm>
            <a:off x="4692402" y="6124831"/>
            <a:ext cx="1280160" cy="586740"/>
          </a:xfrm>
          <a:prstGeom prst="rect">
            <a:avLst/>
          </a:prstGeom>
          <a:noFill/>
        </p:spPr>
      </p:pic>
      <p:pic>
        <p:nvPicPr>
          <p:cNvPr id="100" name="Picture 37"/>
          <p:cNvPicPr>
            <a:picLocks noChangeAspect="1"/>
          </p:cNvPicPr>
          <p:nvPr/>
        </p:nvPicPr>
        <p:blipFill>
          <a:blip r:embed="rId19" cstate="print"/>
          <a:srcRect/>
          <a:stretch>
            <a:fillRect/>
          </a:stretch>
        </p:blipFill>
        <p:spPr bwMode="auto">
          <a:xfrm>
            <a:off x="382353" y="1752926"/>
            <a:ext cx="1219200" cy="1219200"/>
          </a:xfrm>
          <a:prstGeom prst="rect">
            <a:avLst/>
          </a:prstGeom>
          <a:noFill/>
          <a:ln w="9525">
            <a:noFill/>
            <a:miter lim="800000"/>
            <a:headEnd/>
            <a:tailEnd/>
          </a:ln>
        </p:spPr>
      </p:pic>
      <p:pic>
        <p:nvPicPr>
          <p:cNvPr id="103" name="rg_hi" descr="http://t2.gstatic.com/images?q=tbn:ANd9GcQbt0YFYblr9mnDviyggWhxNhRIxrMbqLvu-qeLsAf39BqjHSHl"/>
          <p:cNvPicPr>
            <a:picLocks noChangeAspect="1" noChangeArrowheads="1"/>
          </p:cNvPicPr>
          <p:nvPr/>
        </p:nvPicPr>
        <p:blipFill>
          <a:blip r:embed="rId20" cstate="print"/>
          <a:srcRect/>
          <a:stretch>
            <a:fillRect/>
          </a:stretch>
        </p:blipFill>
        <p:spPr bwMode="auto">
          <a:xfrm>
            <a:off x="7180012" y="709146"/>
            <a:ext cx="1097280" cy="500024"/>
          </a:xfrm>
          <a:prstGeom prst="rect">
            <a:avLst/>
          </a:prstGeom>
          <a:noFill/>
          <a:ln w="9525">
            <a:noFill/>
            <a:miter lim="800000"/>
            <a:headEnd/>
            <a:tailEnd/>
          </a:ln>
        </p:spPr>
      </p:pic>
      <p:pic>
        <p:nvPicPr>
          <p:cNvPr id="105" name="Picture 29"/>
          <p:cNvPicPr>
            <a:picLocks noChangeAspect="1"/>
          </p:cNvPicPr>
          <p:nvPr/>
        </p:nvPicPr>
        <p:blipFill>
          <a:blip r:embed="rId21" cstate="print"/>
          <a:srcRect/>
          <a:stretch>
            <a:fillRect/>
          </a:stretch>
        </p:blipFill>
        <p:spPr bwMode="auto">
          <a:xfrm>
            <a:off x="7877330" y="5324908"/>
            <a:ext cx="799923" cy="799923"/>
          </a:xfrm>
          <a:prstGeom prst="rect">
            <a:avLst/>
          </a:prstGeom>
          <a:noFill/>
          <a:ln w="9525">
            <a:noFill/>
            <a:miter lim="800000"/>
            <a:headEnd/>
            <a:tailEnd/>
          </a:ln>
        </p:spPr>
      </p:pic>
      <p:pic>
        <p:nvPicPr>
          <p:cNvPr id="107" name="Picture 30"/>
          <p:cNvPicPr>
            <a:picLocks noChangeAspect="1"/>
          </p:cNvPicPr>
          <p:nvPr/>
        </p:nvPicPr>
        <p:blipFill>
          <a:blip r:embed="rId22" cstate="print"/>
          <a:srcRect/>
          <a:stretch>
            <a:fillRect/>
          </a:stretch>
        </p:blipFill>
        <p:spPr bwMode="auto">
          <a:xfrm>
            <a:off x="366401" y="5010145"/>
            <a:ext cx="938343" cy="938343"/>
          </a:xfrm>
          <a:prstGeom prst="rect">
            <a:avLst/>
          </a:prstGeom>
          <a:noFill/>
          <a:ln w="9525">
            <a:noFill/>
            <a:miter lim="800000"/>
            <a:headEnd/>
            <a:tailEnd/>
          </a:ln>
        </p:spPr>
      </p:pic>
      <p:cxnSp>
        <p:nvCxnSpPr>
          <p:cNvPr id="108" name="Straight Arrow Connector 107"/>
          <p:cNvCxnSpPr/>
          <p:nvPr/>
        </p:nvCxnSpPr>
        <p:spPr>
          <a:xfrm flipH="1" flipV="1">
            <a:off x="1477178" y="1398169"/>
            <a:ext cx="1260410" cy="403981"/>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flipV="1">
            <a:off x="2538248" y="769449"/>
            <a:ext cx="691228" cy="439722"/>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flipH="1">
            <a:off x="1718516" y="2156908"/>
            <a:ext cx="1188615" cy="205618"/>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flipV="1">
            <a:off x="3229476" y="2237929"/>
            <a:ext cx="2351756" cy="535010"/>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flipH="1">
            <a:off x="835574" y="1895696"/>
            <a:ext cx="1902014" cy="1674286"/>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stCxn id="6" idx="1"/>
          </p:cNvCxnSpPr>
          <p:nvPr/>
        </p:nvCxnSpPr>
        <p:spPr>
          <a:xfrm flipH="1" flipV="1">
            <a:off x="1601554" y="2552624"/>
            <a:ext cx="3979678" cy="9674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H="1" flipV="1">
            <a:off x="1718516" y="1221123"/>
            <a:ext cx="2814127" cy="3133164"/>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flipV="1">
            <a:off x="5803852" y="1459182"/>
            <a:ext cx="281638" cy="903344"/>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V="1">
            <a:off x="6603423" y="1398169"/>
            <a:ext cx="776661" cy="673468"/>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p:nvPr/>
        </p:nvCxnSpPr>
        <p:spPr>
          <a:xfrm flipH="1" flipV="1">
            <a:off x="4815138" y="709146"/>
            <a:ext cx="803452" cy="178041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p:nvPr/>
        </p:nvCxnSpPr>
        <p:spPr>
          <a:xfrm flipV="1">
            <a:off x="4288221" y="595957"/>
            <a:ext cx="244422" cy="625166"/>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835573" y="4426568"/>
            <a:ext cx="1057518" cy="523491"/>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1097078" y="3981666"/>
            <a:ext cx="992522" cy="223276"/>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V="1">
            <a:off x="3385576" y="1459182"/>
            <a:ext cx="2394887" cy="1704850"/>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a:off x="3385576" y="3356292"/>
            <a:ext cx="4491754" cy="290368"/>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V="1">
            <a:off x="3229476" y="2972126"/>
            <a:ext cx="2351756" cy="68276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endCxn id="53" idx="0"/>
          </p:cNvCxnSpPr>
          <p:nvPr/>
        </p:nvCxnSpPr>
        <p:spPr>
          <a:xfrm>
            <a:off x="7877330" y="2772939"/>
            <a:ext cx="528512" cy="35616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flipV="1">
            <a:off x="5332482" y="5065178"/>
            <a:ext cx="1270941" cy="918827"/>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p:nvPr/>
        </p:nvCxnSpPr>
        <p:spPr>
          <a:xfrm flipV="1">
            <a:off x="6889531" y="5065178"/>
            <a:ext cx="189443" cy="744079"/>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flipH="1" flipV="1">
            <a:off x="7877330" y="5065178"/>
            <a:ext cx="497538" cy="121311"/>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endCxn id="6" idx="2"/>
          </p:cNvCxnSpPr>
          <p:nvPr/>
        </p:nvCxnSpPr>
        <p:spPr>
          <a:xfrm flipV="1">
            <a:off x="5883568" y="3227096"/>
            <a:ext cx="810009" cy="2897735"/>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flipV="1">
            <a:off x="5332482" y="3356292"/>
            <a:ext cx="2642132" cy="1288921"/>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a:stCxn id="8" idx="2"/>
          </p:cNvCxnSpPr>
          <p:nvPr/>
        </p:nvCxnSpPr>
        <p:spPr>
          <a:xfrm>
            <a:off x="5008107" y="5620064"/>
            <a:ext cx="1457577" cy="363942"/>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a:off x="5972562" y="5186489"/>
            <a:ext cx="1833360" cy="382797"/>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flipH="1">
            <a:off x="8176254" y="3818962"/>
            <a:ext cx="101038" cy="443252"/>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a:stCxn id="2" idx="0"/>
          </p:cNvCxnSpPr>
          <p:nvPr/>
        </p:nvCxnSpPr>
        <p:spPr>
          <a:xfrm flipV="1">
            <a:off x="7367199" y="1895696"/>
            <a:ext cx="1339230" cy="1972704"/>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flipV="1">
            <a:off x="1477178" y="5065179"/>
            <a:ext cx="612422" cy="314914"/>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a:stCxn id="48" idx="0"/>
          </p:cNvCxnSpPr>
          <p:nvPr/>
        </p:nvCxnSpPr>
        <p:spPr>
          <a:xfrm flipH="1" flipV="1">
            <a:off x="2254480" y="5065179"/>
            <a:ext cx="848868" cy="1059652"/>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V="1">
            <a:off x="7380084" y="1943220"/>
            <a:ext cx="1025758" cy="294709"/>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a:endCxn id="97" idx="1"/>
          </p:cNvCxnSpPr>
          <p:nvPr/>
        </p:nvCxnSpPr>
        <p:spPr>
          <a:xfrm>
            <a:off x="3463050" y="4973048"/>
            <a:ext cx="1229352" cy="144515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a:blip r:embed="rId23"/>
          <a:stretch>
            <a:fillRect/>
          </a:stretch>
        </p:blipFill>
        <p:spPr>
          <a:xfrm>
            <a:off x="2455360" y="6124831"/>
            <a:ext cx="1295976" cy="227363"/>
          </a:xfrm>
          <a:prstGeom prst="rect">
            <a:avLst/>
          </a:prstGeom>
        </p:spPr>
      </p:pic>
      <p:cxnSp>
        <p:nvCxnSpPr>
          <p:cNvPr id="197" name="Straight Arrow Connector 196"/>
          <p:cNvCxnSpPr/>
          <p:nvPr/>
        </p:nvCxnSpPr>
        <p:spPr>
          <a:xfrm flipV="1">
            <a:off x="960469" y="6858000"/>
            <a:ext cx="932622" cy="315574"/>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H="1">
            <a:off x="1320697" y="5380093"/>
            <a:ext cx="2473439" cy="239971"/>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67" name="Picture 66"/>
          <p:cNvPicPr>
            <a:picLocks noChangeAspect="1"/>
          </p:cNvPicPr>
          <p:nvPr/>
        </p:nvPicPr>
        <p:blipFill>
          <a:blip r:embed="rId5"/>
          <a:stretch>
            <a:fillRect/>
          </a:stretch>
        </p:blipFill>
        <p:spPr>
          <a:xfrm>
            <a:off x="1679200" y="3981666"/>
            <a:ext cx="1908780" cy="991382"/>
          </a:xfrm>
          <a:prstGeom prst="rect">
            <a:avLst/>
          </a:prstGeom>
        </p:spPr>
      </p:pic>
      <p:pic>
        <p:nvPicPr>
          <p:cNvPr id="101" name="Picture 42" descr="http://www.sampledigital.com/images/clientsLogo/sciFiChannel.gif"/>
          <p:cNvPicPr>
            <a:picLocks noChangeAspect="1" noChangeArrowheads="1"/>
          </p:cNvPicPr>
          <p:nvPr/>
        </p:nvPicPr>
        <p:blipFill>
          <a:blip r:embed="rId24" cstate="print"/>
          <a:srcRect/>
          <a:stretch>
            <a:fillRect/>
          </a:stretch>
        </p:blipFill>
        <p:spPr bwMode="auto">
          <a:xfrm>
            <a:off x="7805922" y="1459182"/>
            <a:ext cx="1005840" cy="379125"/>
          </a:xfrm>
          <a:prstGeom prst="rect">
            <a:avLst/>
          </a:prstGeom>
          <a:noFill/>
        </p:spPr>
      </p:pic>
      <p:cxnSp>
        <p:nvCxnSpPr>
          <p:cNvPr id="92" name="Straight Arrow Connector 91"/>
          <p:cNvCxnSpPr>
            <a:stCxn id="42" idx="0"/>
          </p:cNvCxnSpPr>
          <p:nvPr/>
        </p:nvCxnSpPr>
        <p:spPr>
          <a:xfrm flipH="1" flipV="1">
            <a:off x="1048995" y="1380353"/>
            <a:ext cx="1226091" cy="1392586"/>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3587980" y="5569286"/>
            <a:ext cx="700241" cy="529826"/>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4638341" y="5569286"/>
            <a:ext cx="395362" cy="529826"/>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3169802" y="1380352"/>
            <a:ext cx="4010210" cy="1626860"/>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flipH="1" flipV="1">
            <a:off x="1969066" y="817143"/>
            <a:ext cx="768522" cy="215498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3385576" y="3356292"/>
            <a:ext cx="4589038" cy="2452965"/>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V="1">
            <a:off x="5008107" y="595957"/>
            <a:ext cx="0" cy="3765428"/>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V="1">
            <a:off x="4692402" y="1064321"/>
            <a:ext cx="926188" cy="3289966"/>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flipV="1">
            <a:off x="1304744" y="3764321"/>
            <a:ext cx="413772" cy="1185738"/>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524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par>
                                <p:cTn id="24" presetID="10"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nodeType="withEffect">
                                  <p:stCondLst>
                                    <p:cond delay="0"/>
                                  </p:stCondLst>
                                  <p:childTnLst>
                                    <p:set>
                                      <p:cBhvr>
                                        <p:cTn id="49" dur="1" fill="hold">
                                          <p:stCondLst>
                                            <p:cond delay="0"/>
                                          </p:stCondLst>
                                        </p:cTn>
                                        <p:tgtEl>
                                          <p:spTgt spid="3074"/>
                                        </p:tgtEl>
                                        <p:attrNameLst>
                                          <p:attrName>style.visibility</p:attrName>
                                        </p:attrNameLst>
                                      </p:cBhvr>
                                      <p:to>
                                        <p:strVal val="visible"/>
                                      </p:to>
                                    </p:set>
                                    <p:animEffect transition="in" filter="fade">
                                      <p:cBhvr>
                                        <p:cTn id="50" dur="500"/>
                                        <p:tgtEl>
                                          <p:spTgt spid="307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childTnLst>
                                </p:cTn>
                              </p:par>
                              <p:par>
                                <p:cTn id="64" presetID="10" presetClass="entr" presetSubtype="0" fill="hold" nodeType="with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fade">
                                      <p:cBhvr>
                                        <p:cTn id="66" dur="500"/>
                                        <p:tgtEl>
                                          <p:spTgt spid="95"/>
                                        </p:tgtEl>
                                      </p:cBhvr>
                                    </p:animEffect>
                                  </p:childTnLst>
                                </p:cTn>
                              </p:par>
                              <p:par>
                                <p:cTn id="67" presetID="10" presetClass="entr" presetSubtype="0" fill="hold" nodeType="withEffect">
                                  <p:stCondLst>
                                    <p:cond delay="0"/>
                                  </p:stCondLst>
                                  <p:childTnLst>
                                    <p:set>
                                      <p:cBhvr>
                                        <p:cTn id="68" dur="1" fill="hold">
                                          <p:stCondLst>
                                            <p:cond delay="0"/>
                                          </p:stCondLst>
                                        </p:cTn>
                                        <p:tgtEl>
                                          <p:spTgt spid="93"/>
                                        </p:tgtEl>
                                        <p:attrNameLst>
                                          <p:attrName>style.visibility</p:attrName>
                                        </p:attrNameLst>
                                      </p:cBhvr>
                                      <p:to>
                                        <p:strVal val="visible"/>
                                      </p:to>
                                    </p:set>
                                    <p:animEffect transition="in" filter="fade">
                                      <p:cBhvr>
                                        <p:cTn id="69" dur="500"/>
                                        <p:tgtEl>
                                          <p:spTgt spid="93"/>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105"/>
                                        </p:tgtEl>
                                        <p:attrNameLst>
                                          <p:attrName>style.visibility</p:attrName>
                                        </p:attrNameLst>
                                      </p:cBhvr>
                                      <p:to>
                                        <p:strVal val="visible"/>
                                      </p:to>
                                    </p:set>
                                    <p:animEffect transition="in" filter="fade">
                                      <p:cBhvr>
                                        <p:cTn id="73" dur="500"/>
                                        <p:tgtEl>
                                          <p:spTgt spid="105"/>
                                        </p:tgtEl>
                                      </p:cBhvr>
                                    </p:animEffect>
                                  </p:childTnLst>
                                </p:cTn>
                              </p:par>
                              <p:par>
                                <p:cTn id="74" presetID="10" presetClass="entr" presetSubtype="0" fill="hold" nodeType="with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fade">
                                      <p:cBhvr>
                                        <p:cTn id="76" dur="500"/>
                                        <p:tgtEl>
                                          <p:spTgt spid="107"/>
                                        </p:tgtEl>
                                      </p:cBhvr>
                                    </p:animEffect>
                                  </p:childTnLst>
                                </p:cTn>
                              </p:par>
                              <p:par>
                                <p:cTn id="77" presetID="10"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500"/>
                                        <p:tgtEl>
                                          <p:spTgt spid="53"/>
                                        </p:tgtEl>
                                      </p:cBhvr>
                                    </p:animEffect>
                                  </p:childTnLst>
                                </p:cTn>
                              </p:par>
                              <p:par>
                                <p:cTn id="83" presetID="10" presetClass="entr" presetSubtype="0" fill="hold" nodeType="with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fade">
                                      <p:cBhvr>
                                        <p:cTn id="85" dur="500"/>
                                        <p:tgtEl>
                                          <p:spTgt spid="103"/>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97"/>
                                        </p:tgtEl>
                                        <p:attrNameLst>
                                          <p:attrName>style.visibility</p:attrName>
                                        </p:attrNameLst>
                                      </p:cBhvr>
                                      <p:to>
                                        <p:strVal val="visible"/>
                                      </p:to>
                                    </p:set>
                                    <p:animEffect transition="in" filter="fade">
                                      <p:cBhvr>
                                        <p:cTn id="89" dur="500"/>
                                        <p:tgtEl>
                                          <p:spTgt spid="97"/>
                                        </p:tgtEl>
                                      </p:cBhvr>
                                    </p:animEffect>
                                  </p:childTnLst>
                                </p:cTn>
                              </p:par>
                              <p:par>
                                <p:cTn id="90" presetID="10" presetClass="entr" presetSubtype="0" fill="hold" nodeType="withEffect">
                                  <p:stCondLst>
                                    <p:cond delay="0"/>
                                  </p:stCondLst>
                                  <p:childTnLst>
                                    <p:set>
                                      <p:cBhvr>
                                        <p:cTn id="91" dur="1" fill="hold">
                                          <p:stCondLst>
                                            <p:cond delay="0"/>
                                          </p:stCondLst>
                                        </p:cTn>
                                        <p:tgtEl>
                                          <p:spTgt spid="96"/>
                                        </p:tgtEl>
                                        <p:attrNameLst>
                                          <p:attrName>style.visibility</p:attrName>
                                        </p:attrNameLst>
                                      </p:cBhvr>
                                      <p:to>
                                        <p:strVal val="visible"/>
                                      </p:to>
                                    </p:set>
                                    <p:animEffect transition="in" filter="fade">
                                      <p:cBhvr>
                                        <p:cTn id="92" dur="500"/>
                                        <p:tgtEl>
                                          <p:spTgt spid="96"/>
                                        </p:tgtEl>
                                      </p:cBhvr>
                                    </p:animEffect>
                                  </p:childTnLst>
                                </p:cTn>
                              </p:par>
                              <p:par>
                                <p:cTn id="93" presetID="10" presetClass="entr" presetSubtype="0"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nodeType="withEffect">
                                  <p:stCondLst>
                                    <p:cond delay="0"/>
                                  </p:stCondLst>
                                  <p:childTnLst>
                                    <p:set>
                                      <p:cBhvr>
                                        <p:cTn id="97" dur="1" fill="hold">
                                          <p:stCondLst>
                                            <p:cond delay="0"/>
                                          </p:stCondLst>
                                        </p:cTn>
                                        <p:tgtEl>
                                          <p:spTgt spid="100"/>
                                        </p:tgtEl>
                                        <p:attrNameLst>
                                          <p:attrName>style.visibility</p:attrName>
                                        </p:attrNameLst>
                                      </p:cBhvr>
                                      <p:to>
                                        <p:strVal val="visible"/>
                                      </p:to>
                                    </p:set>
                                    <p:animEffect transition="in" filter="fade">
                                      <p:cBhvr>
                                        <p:cTn id="98" dur="500"/>
                                        <p:tgtEl>
                                          <p:spTgt spid="10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500"/>
                                        <p:tgtEl>
                                          <p:spTgt spid="110"/>
                                        </p:tgtEl>
                                      </p:cBhvr>
                                    </p:animEffect>
                                  </p:childTnLst>
                                </p:cTn>
                              </p:par>
                              <p:par>
                                <p:cTn id="104" presetID="10" presetClass="entr" presetSubtype="0" fill="hold"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500"/>
                                        <p:tgtEl>
                                          <p:spTgt spid="141"/>
                                        </p:tgtEl>
                                      </p:cBhvr>
                                    </p:animEffec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Effect transition="in" filter="fade">
                                      <p:cBhvr>
                                        <p:cTn id="110" dur="500"/>
                                        <p:tgtEl>
                                          <p:spTgt spid="137"/>
                                        </p:tgtEl>
                                      </p:cBhvr>
                                    </p:animEffect>
                                  </p:childTnLst>
                                </p:cTn>
                              </p:par>
                              <p:par>
                                <p:cTn id="111" presetID="10" presetClass="entr" presetSubtype="0" fill="hold" nodeType="withEffect">
                                  <p:stCondLst>
                                    <p:cond delay="0"/>
                                  </p:stCondLst>
                                  <p:childTnLst>
                                    <p:set>
                                      <p:cBhvr>
                                        <p:cTn id="112" dur="1" fill="hold">
                                          <p:stCondLst>
                                            <p:cond delay="0"/>
                                          </p:stCondLst>
                                        </p:cTn>
                                        <p:tgtEl>
                                          <p:spTgt spid="108"/>
                                        </p:tgtEl>
                                        <p:attrNameLst>
                                          <p:attrName>style.visibility</p:attrName>
                                        </p:attrNameLst>
                                      </p:cBhvr>
                                      <p:to>
                                        <p:strVal val="visible"/>
                                      </p:to>
                                    </p:set>
                                    <p:animEffect transition="in" filter="fade">
                                      <p:cBhvr>
                                        <p:cTn id="113" dur="500"/>
                                        <p:tgtEl>
                                          <p:spTgt spid="108"/>
                                        </p:tgtEl>
                                      </p:cBhvr>
                                    </p:animEffect>
                                  </p:childTnLst>
                                </p:cTn>
                              </p:par>
                              <p:par>
                                <p:cTn id="114" presetID="10" presetClass="entr" presetSubtype="0" fill="hold" nodeType="withEffect">
                                  <p:stCondLst>
                                    <p:cond delay="0"/>
                                  </p:stCondLst>
                                  <p:childTnLst>
                                    <p:set>
                                      <p:cBhvr>
                                        <p:cTn id="115" dur="1" fill="hold">
                                          <p:stCondLst>
                                            <p:cond delay="0"/>
                                          </p:stCondLst>
                                        </p:cTn>
                                        <p:tgtEl>
                                          <p:spTgt spid="169"/>
                                        </p:tgtEl>
                                        <p:attrNameLst>
                                          <p:attrName>style.visibility</p:attrName>
                                        </p:attrNameLst>
                                      </p:cBhvr>
                                      <p:to>
                                        <p:strVal val="visible"/>
                                      </p:to>
                                    </p:set>
                                    <p:animEffect transition="in" filter="fade">
                                      <p:cBhvr>
                                        <p:cTn id="116" dur="500"/>
                                        <p:tgtEl>
                                          <p:spTgt spid="169"/>
                                        </p:tgtEl>
                                      </p:cBhvr>
                                    </p:animEffect>
                                  </p:childTnLst>
                                </p:cTn>
                              </p:par>
                              <p:par>
                                <p:cTn id="117" presetID="10" presetClass="entr" presetSubtype="0" fill="hold" nodeType="withEffect">
                                  <p:stCondLst>
                                    <p:cond delay="0"/>
                                  </p:stCondLst>
                                  <p:childTnLst>
                                    <p:set>
                                      <p:cBhvr>
                                        <p:cTn id="118" dur="1" fill="hold">
                                          <p:stCondLst>
                                            <p:cond delay="0"/>
                                          </p:stCondLst>
                                        </p:cTn>
                                        <p:tgtEl>
                                          <p:spTgt spid="178"/>
                                        </p:tgtEl>
                                        <p:attrNameLst>
                                          <p:attrName>style.visibility</p:attrName>
                                        </p:attrNameLst>
                                      </p:cBhvr>
                                      <p:to>
                                        <p:strVal val="visible"/>
                                      </p:to>
                                    </p:set>
                                    <p:animEffect transition="in" filter="fade">
                                      <p:cBhvr>
                                        <p:cTn id="119" dur="500"/>
                                        <p:tgtEl>
                                          <p:spTgt spid="17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117"/>
                                        </p:tgtEl>
                                        <p:attrNameLst>
                                          <p:attrName>style.visibility</p:attrName>
                                        </p:attrNameLst>
                                      </p:cBhvr>
                                      <p:to>
                                        <p:strVal val="visible"/>
                                      </p:to>
                                    </p:set>
                                    <p:animEffect transition="in" filter="fade">
                                      <p:cBhvr>
                                        <p:cTn id="124" dur="500"/>
                                        <p:tgtEl>
                                          <p:spTgt spid="117"/>
                                        </p:tgtEl>
                                      </p:cBhvr>
                                    </p:animEffect>
                                  </p:childTnLst>
                                </p:cTn>
                              </p:par>
                              <p:par>
                                <p:cTn id="125" presetID="10" presetClass="entr" presetSubtype="0" fill="hold" nodeType="withEffect">
                                  <p:stCondLst>
                                    <p:cond delay="0"/>
                                  </p:stCondLst>
                                  <p:childTnLst>
                                    <p:set>
                                      <p:cBhvr>
                                        <p:cTn id="126" dur="1" fill="hold">
                                          <p:stCondLst>
                                            <p:cond delay="0"/>
                                          </p:stCondLst>
                                        </p:cTn>
                                        <p:tgtEl>
                                          <p:spTgt spid="185"/>
                                        </p:tgtEl>
                                        <p:attrNameLst>
                                          <p:attrName>style.visibility</p:attrName>
                                        </p:attrNameLst>
                                      </p:cBhvr>
                                      <p:to>
                                        <p:strVal val="visible"/>
                                      </p:to>
                                    </p:set>
                                    <p:animEffect transition="in" filter="fade">
                                      <p:cBhvr>
                                        <p:cTn id="127" dur="500"/>
                                        <p:tgtEl>
                                          <p:spTgt spid="185"/>
                                        </p:tgtEl>
                                      </p:cBhvr>
                                    </p:animEffect>
                                  </p:childTnLst>
                                </p:cTn>
                              </p:par>
                              <p:par>
                                <p:cTn id="128" presetID="10" presetClass="entr" presetSubtype="0" fill="hold" nodeType="withEffect">
                                  <p:stCondLst>
                                    <p:cond delay="0"/>
                                  </p:stCondLst>
                                  <p:childTnLst>
                                    <p:set>
                                      <p:cBhvr>
                                        <p:cTn id="129" dur="1" fill="hold">
                                          <p:stCondLst>
                                            <p:cond delay="0"/>
                                          </p:stCondLst>
                                        </p:cTn>
                                        <p:tgtEl>
                                          <p:spTgt spid="195"/>
                                        </p:tgtEl>
                                        <p:attrNameLst>
                                          <p:attrName>style.visibility</p:attrName>
                                        </p:attrNameLst>
                                      </p:cBhvr>
                                      <p:to>
                                        <p:strVal val="visible"/>
                                      </p:to>
                                    </p:set>
                                    <p:animEffect transition="in" filter="fade">
                                      <p:cBhvr>
                                        <p:cTn id="130" dur="500"/>
                                        <p:tgtEl>
                                          <p:spTgt spid="195"/>
                                        </p:tgtEl>
                                      </p:cBhvr>
                                    </p:animEffect>
                                  </p:childTnLst>
                                </p:cTn>
                              </p:par>
                              <p:par>
                                <p:cTn id="131" presetID="10" presetClass="entr" presetSubtype="0" fill="hold" nodeType="with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fade">
                                      <p:cBhvr>
                                        <p:cTn id="133" dur="500"/>
                                        <p:tgtEl>
                                          <p:spTgt spid="143"/>
                                        </p:tgtEl>
                                      </p:cBhvr>
                                    </p:animEffect>
                                  </p:childTnLst>
                                </p:cTn>
                              </p:par>
                            </p:childTnLst>
                          </p:cTn>
                        </p:par>
                        <p:par>
                          <p:cTn id="134" fill="hold">
                            <p:stCondLst>
                              <p:cond delay="500"/>
                            </p:stCondLst>
                            <p:childTnLst>
                              <p:par>
                                <p:cTn id="135" presetID="10" presetClass="entr" presetSubtype="0" fill="hold" nodeType="afterEffect">
                                  <p:stCondLst>
                                    <p:cond delay="0"/>
                                  </p:stCondLst>
                                  <p:childTnLst>
                                    <p:set>
                                      <p:cBhvr>
                                        <p:cTn id="136" dur="1" fill="hold">
                                          <p:stCondLst>
                                            <p:cond delay="0"/>
                                          </p:stCondLst>
                                        </p:cTn>
                                        <p:tgtEl>
                                          <p:spTgt spid="147"/>
                                        </p:tgtEl>
                                        <p:attrNameLst>
                                          <p:attrName>style.visibility</p:attrName>
                                        </p:attrNameLst>
                                      </p:cBhvr>
                                      <p:to>
                                        <p:strVal val="visible"/>
                                      </p:to>
                                    </p:set>
                                    <p:animEffect transition="in" filter="fade">
                                      <p:cBhvr>
                                        <p:cTn id="137" dur="500"/>
                                        <p:tgtEl>
                                          <p:spTgt spid="147"/>
                                        </p:tgtEl>
                                      </p:cBhvr>
                                    </p:animEffect>
                                  </p:childTnLst>
                                </p:cTn>
                              </p:par>
                              <p:par>
                                <p:cTn id="138" presetID="10" presetClass="entr" presetSubtype="0" fill="hold" nodeType="withEffect">
                                  <p:stCondLst>
                                    <p:cond delay="0"/>
                                  </p:stCondLst>
                                  <p:childTnLst>
                                    <p:set>
                                      <p:cBhvr>
                                        <p:cTn id="139" dur="1" fill="hold">
                                          <p:stCondLst>
                                            <p:cond delay="0"/>
                                          </p:stCondLst>
                                        </p:cTn>
                                        <p:tgtEl>
                                          <p:spTgt spid="158"/>
                                        </p:tgtEl>
                                        <p:attrNameLst>
                                          <p:attrName>style.visibility</p:attrName>
                                        </p:attrNameLst>
                                      </p:cBhvr>
                                      <p:to>
                                        <p:strVal val="visible"/>
                                      </p:to>
                                    </p:set>
                                    <p:animEffect transition="in" filter="fade">
                                      <p:cBhvr>
                                        <p:cTn id="140" dur="500"/>
                                        <p:tgtEl>
                                          <p:spTgt spid="158"/>
                                        </p:tgtEl>
                                      </p:cBhvr>
                                    </p:animEffect>
                                  </p:childTnLst>
                                </p:cTn>
                              </p:par>
                              <p:par>
                                <p:cTn id="141" presetID="10" presetClass="entr" presetSubtype="0" fill="hold" nodeType="withEffect">
                                  <p:stCondLst>
                                    <p:cond delay="0"/>
                                  </p:stCondLst>
                                  <p:childTnLst>
                                    <p:set>
                                      <p:cBhvr>
                                        <p:cTn id="142" dur="1" fill="hold">
                                          <p:stCondLst>
                                            <p:cond delay="0"/>
                                          </p:stCondLst>
                                        </p:cTn>
                                        <p:tgtEl>
                                          <p:spTgt spid="134"/>
                                        </p:tgtEl>
                                        <p:attrNameLst>
                                          <p:attrName>style.visibility</p:attrName>
                                        </p:attrNameLst>
                                      </p:cBhvr>
                                      <p:to>
                                        <p:strVal val="visible"/>
                                      </p:to>
                                    </p:set>
                                    <p:animEffect transition="in" filter="fade">
                                      <p:cBhvr>
                                        <p:cTn id="143" dur="500"/>
                                        <p:tgtEl>
                                          <p:spTgt spid="134"/>
                                        </p:tgtEl>
                                      </p:cBhvr>
                                    </p:animEffect>
                                  </p:childTnLst>
                                </p:cTn>
                              </p:par>
                              <p:par>
                                <p:cTn id="144" presetID="10" presetClass="entr" presetSubtype="0" fill="hold" nodeType="withEffect">
                                  <p:stCondLst>
                                    <p:cond delay="0"/>
                                  </p:stCondLst>
                                  <p:childTnLst>
                                    <p:set>
                                      <p:cBhvr>
                                        <p:cTn id="145" dur="1" fill="hold">
                                          <p:stCondLst>
                                            <p:cond delay="0"/>
                                          </p:stCondLst>
                                        </p:cTn>
                                        <p:tgtEl>
                                          <p:spTgt spid="131"/>
                                        </p:tgtEl>
                                        <p:attrNameLst>
                                          <p:attrName>style.visibility</p:attrName>
                                        </p:attrNameLst>
                                      </p:cBhvr>
                                      <p:to>
                                        <p:strVal val="visible"/>
                                      </p:to>
                                    </p:set>
                                    <p:animEffect transition="in" filter="fade">
                                      <p:cBhvr>
                                        <p:cTn id="146" dur="500"/>
                                        <p:tgtEl>
                                          <p:spTgt spid="131"/>
                                        </p:tgtEl>
                                      </p:cBhvr>
                                    </p:animEffect>
                                  </p:childTnLst>
                                </p:cTn>
                              </p:par>
                              <p:par>
                                <p:cTn id="147" presetID="10" presetClass="entr" presetSubtype="0" fill="hold" nodeType="withEffect">
                                  <p:stCondLst>
                                    <p:cond delay="0"/>
                                  </p:stCondLst>
                                  <p:childTnLst>
                                    <p:set>
                                      <p:cBhvr>
                                        <p:cTn id="148" dur="1" fill="hold">
                                          <p:stCondLst>
                                            <p:cond delay="0"/>
                                          </p:stCondLst>
                                        </p:cTn>
                                        <p:tgtEl>
                                          <p:spTgt spid="154"/>
                                        </p:tgtEl>
                                        <p:attrNameLst>
                                          <p:attrName>style.visibility</p:attrName>
                                        </p:attrNameLst>
                                      </p:cBhvr>
                                      <p:to>
                                        <p:strVal val="visible"/>
                                      </p:to>
                                    </p:set>
                                    <p:animEffect transition="in" filter="fade">
                                      <p:cBhvr>
                                        <p:cTn id="149" dur="500"/>
                                        <p:tgtEl>
                                          <p:spTgt spid="154"/>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28"/>
                                        </p:tgtEl>
                                        <p:attrNameLst>
                                          <p:attrName>style.visibility</p:attrName>
                                        </p:attrNameLst>
                                      </p:cBhvr>
                                      <p:to>
                                        <p:strVal val="visible"/>
                                      </p:to>
                                    </p:set>
                                    <p:animEffect transition="in" filter="fade">
                                      <p:cBhvr>
                                        <p:cTn id="154" dur="500"/>
                                        <p:tgtEl>
                                          <p:spTgt spid="128"/>
                                        </p:tgtEl>
                                      </p:cBhvr>
                                    </p:animEffect>
                                  </p:childTnLst>
                                </p:cTn>
                              </p:par>
                              <p:par>
                                <p:cTn id="155" presetID="10" presetClass="entr" presetSubtype="0" fill="hold" nodeType="withEffect">
                                  <p:stCondLst>
                                    <p:cond delay="0"/>
                                  </p:stCondLst>
                                  <p:childTnLst>
                                    <p:set>
                                      <p:cBhvr>
                                        <p:cTn id="156" dur="1" fill="hold">
                                          <p:stCondLst>
                                            <p:cond delay="0"/>
                                          </p:stCondLst>
                                        </p:cTn>
                                        <p:tgtEl>
                                          <p:spTgt spid="120"/>
                                        </p:tgtEl>
                                        <p:attrNameLst>
                                          <p:attrName>style.visibility</p:attrName>
                                        </p:attrNameLst>
                                      </p:cBhvr>
                                      <p:to>
                                        <p:strVal val="visible"/>
                                      </p:to>
                                    </p:set>
                                    <p:animEffect transition="in" filter="fade">
                                      <p:cBhvr>
                                        <p:cTn id="157" dur="500"/>
                                        <p:tgtEl>
                                          <p:spTgt spid="120"/>
                                        </p:tgtEl>
                                      </p:cBhvr>
                                    </p:animEffect>
                                  </p:childTnLst>
                                </p:cTn>
                              </p:par>
                              <p:par>
                                <p:cTn id="158" presetID="10" presetClass="entr" presetSubtype="0" fill="hold" nodeType="withEffect">
                                  <p:stCondLst>
                                    <p:cond delay="0"/>
                                  </p:stCondLst>
                                  <p:childTnLst>
                                    <p:set>
                                      <p:cBhvr>
                                        <p:cTn id="159" dur="1" fill="hold">
                                          <p:stCondLst>
                                            <p:cond delay="0"/>
                                          </p:stCondLst>
                                        </p:cTn>
                                        <p:tgtEl>
                                          <p:spTgt spid="200"/>
                                        </p:tgtEl>
                                        <p:attrNameLst>
                                          <p:attrName>style.visibility</p:attrName>
                                        </p:attrNameLst>
                                      </p:cBhvr>
                                      <p:to>
                                        <p:strVal val="visible"/>
                                      </p:to>
                                    </p:set>
                                    <p:animEffect transition="in" filter="fade">
                                      <p:cBhvr>
                                        <p:cTn id="160" dur="500"/>
                                        <p:tgtEl>
                                          <p:spTgt spid="200"/>
                                        </p:tgtEl>
                                      </p:cBhvr>
                                    </p:animEffect>
                                  </p:childTnLst>
                                </p:cTn>
                              </p:par>
                              <p:par>
                                <p:cTn id="161" presetID="10" presetClass="entr" presetSubtype="0" fill="hold" nodeType="withEffect">
                                  <p:stCondLst>
                                    <p:cond delay="0"/>
                                  </p:stCondLst>
                                  <p:childTnLst>
                                    <p:set>
                                      <p:cBhvr>
                                        <p:cTn id="162" dur="1" fill="hold">
                                          <p:stCondLst>
                                            <p:cond delay="0"/>
                                          </p:stCondLst>
                                        </p:cTn>
                                        <p:tgtEl>
                                          <p:spTgt spid="162"/>
                                        </p:tgtEl>
                                        <p:attrNameLst>
                                          <p:attrName>style.visibility</p:attrName>
                                        </p:attrNameLst>
                                      </p:cBhvr>
                                      <p:to>
                                        <p:strVal val="visible"/>
                                      </p:to>
                                    </p:set>
                                    <p:animEffect transition="in" filter="fade">
                                      <p:cBhvr>
                                        <p:cTn id="163" dur="500"/>
                                        <p:tgtEl>
                                          <p:spTgt spid="162"/>
                                        </p:tgtEl>
                                      </p:cBhvr>
                                    </p:animEffect>
                                  </p:childTnLst>
                                </p:cTn>
                              </p:par>
                              <p:par>
                                <p:cTn id="164" presetID="10" presetClass="entr" presetSubtype="0" fill="hold" nodeType="withEffect">
                                  <p:stCondLst>
                                    <p:cond delay="0"/>
                                  </p:stCondLst>
                                  <p:childTnLst>
                                    <p:set>
                                      <p:cBhvr>
                                        <p:cTn id="165" dur="1" fill="hold">
                                          <p:stCondLst>
                                            <p:cond delay="0"/>
                                          </p:stCondLst>
                                        </p:cTn>
                                        <p:tgtEl>
                                          <p:spTgt spid="171"/>
                                        </p:tgtEl>
                                        <p:attrNameLst>
                                          <p:attrName>style.visibility</p:attrName>
                                        </p:attrNameLst>
                                      </p:cBhvr>
                                      <p:to>
                                        <p:strVal val="visible"/>
                                      </p:to>
                                    </p:set>
                                    <p:animEffect transition="in" filter="fade">
                                      <p:cBhvr>
                                        <p:cTn id="166" dur="500"/>
                                        <p:tgtEl>
                                          <p:spTgt spid="171"/>
                                        </p:tgtEl>
                                      </p:cBhvr>
                                    </p:animEffect>
                                  </p:childTnLst>
                                </p:cTn>
                              </p:par>
                            </p:childTnLst>
                          </p:cTn>
                        </p:par>
                        <p:par>
                          <p:cTn id="167" fill="hold">
                            <p:stCondLst>
                              <p:cond delay="500"/>
                            </p:stCondLst>
                            <p:childTnLst>
                              <p:par>
                                <p:cTn id="168" presetID="10" presetClass="entr" presetSubtype="0" fill="hold" nodeType="afterEffect">
                                  <p:stCondLst>
                                    <p:cond delay="0"/>
                                  </p:stCondLst>
                                  <p:childTnLst>
                                    <p:set>
                                      <p:cBhvr>
                                        <p:cTn id="169" dur="1" fill="hold">
                                          <p:stCondLst>
                                            <p:cond delay="0"/>
                                          </p:stCondLst>
                                        </p:cTn>
                                        <p:tgtEl>
                                          <p:spTgt spid="164"/>
                                        </p:tgtEl>
                                        <p:attrNameLst>
                                          <p:attrName>style.visibility</p:attrName>
                                        </p:attrNameLst>
                                      </p:cBhvr>
                                      <p:to>
                                        <p:strVal val="visible"/>
                                      </p:to>
                                    </p:set>
                                    <p:animEffect transition="in" filter="fade">
                                      <p:cBhvr>
                                        <p:cTn id="170" dur="500"/>
                                        <p:tgtEl>
                                          <p:spTgt spid="164"/>
                                        </p:tgtEl>
                                      </p:cBhvr>
                                    </p:animEffect>
                                  </p:childTnLst>
                                </p:cTn>
                              </p:par>
                              <p:par>
                                <p:cTn id="171" presetID="10" presetClass="entr" presetSubtype="0" fill="hold" nodeType="withEffect">
                                  <p:stCondLst>
                                    <p:cond delay="0"/>
                                  </p:stCondLst>
                                  <p:childTnLst>
                                    <p:set>
                                      <p:cBhvr>
                                        <p:cTn id="172" dur="1" fill="hold">
                                          <p:stCondLst>
                                            <p:cond delay="0"/>
                                          </p:stCondLst>
                                        </p:cTn>
                                        <p:tgtEl>
                                          <p:spTgt spid="197"/>
                                        </p:tgtEl>
                                        <p:attrNameLst>
                                          <p:attrName>style.visibility</p:attrName>
                                        </p:attrNameLst>
                                      </p:cBhvr>
                                      <p:to>
                                        <p:strVal val="visible"/>
                                      </p:to>
                                    </p:set>
                                    <p:animEffect transition="in" filter="fade">
                                      <p:cBhvr>
                                        <p:cTn id="173" dur="500"/>
                                        <p:tgtEl>
                                          <p:spTgt spid="197"/>
                                        </p:tgtEl>
                                      </p:cBhvr>
                                    </p:animEffect>
                                  </p:childTnLst>
                                </p:cTn>
                              </p:par>
                              <p:par>
                                <p:cTn id="174" presetID="10" presetClass="entr" presetSubtype="0" fill="hold" nodeType="withEffect">
                                  <p:stCondLst>
                                    <p:cond delay="0"/>
                                  </p:stCondLst>
                                  <p:childTnLst>
                                    <p:set>
                                      <p:cBhvr>
                                        <p:cTn id="175" dur="1" fill="hold">
                                          <p:stCondLst>
                                            <p:cond delay="0"/>
                                          </p:stCondLst>
                                        </p:cTn>
                                        <p:tgtEl>
                                          <p:spTgt spid="126"/>
                                        </p:tgtEl>
                                        <p:attrNameLst>
                                          <p:attrName>style.visibility</p:attrName>
                                        </p:attrNameLst>
                                      </p:cBhvr>
                                      <p:to>
                                        <p:strVal val="visible"/>
                                      </p:to>
                                    </p:set>
                                    <p:animEffect transition="in" filter="fade">
                                      <p:cBhvr>
                                        <p:cTn id="176" dur="500"/>
                                        <p:tgtEl>
                                          <p:spTgt spid="126"/>
                                        </p:tgtEl>
                                      </p:cBhvr>
                                    </p:animEffect>
                                  </p:childTnLst>
                                </p:cTn>
                              </p:par>
                              <p:par>
                                <p:cTn id="177" presetID="10" presetClass="entr" presetSubtype="0" fill="hold" nodeType="withEffect">
                                  <p:stCondLst>
                                    <p:cond delay="0"/>
                                  </p:stCondLst>
                                  <p:childTnLst>
                                    <p:set>
                                      <p:cBhvr>
                                        <p:cTn id="178" dur="1" fill="hold">
                                          <p:stCondLst>
                                            <p:cond delay="0"/>
                                          </p:stCondLst>
                                        </p:cTn>
                                        <p:tgtEl>
                                          <p:spTgt spid="123"/>
                                        </p:tgtEl>
                                        <p:attrNameLst>
                                          <p:attrName>style.visibility</p:attrName>
                                        </p:attrNameLst>
                                      </p:cBhvr>
                                      <p:to>
                                        <p:strVal val="visible"/>
                                      </p:to>
                                    </p:set>
                                    <p:animEffect transition="in" filter="fade">
                                      <p:cBhvr>
                                        <p:cTn id="179" dur="500"/>
                                        <p:tgtEl>
                                          <p:spTgt spid="123"/>
                                        </p:tgtEl>
                                      </p:cBhvr>
                                    </p:animEffect>
                                  </p:childTnLst>
                                </p:cTn>
                              </p:par>
                              <p:par>
                                <p:cTn id="180" presetID="10" presetClass="entr" presetSubtype="0" fill="hold" nodeType="withEffect">
                                  <p:stCondLst>
                                    <p:cond delay="0"/>
                                  </p:stCondLst>
                                  <p:childTnLst>
                                    <p:set>
                                      <p:cBhvr>
                                        <p:cTn id="181" dur="1" fill="hold">
                                          <p:stCondLst>
                                            <p:cond delay="0"/>
                                          </p:stCondLst>
                                        </p:cTn>
                                        <p:tgtEl>
                                          <p:spTgt spid="183"/>
                                        </p:tgtEl>
                                        <p:attrNameLst>
                                          <p:attrName>style.visibility</p:attrName>
                                        </p:attrNameLst>
                                      </p:cBhvr>
                                      <p:to>
                                        <p:strVal val="visible"/>
                                      </p:to>
                                    </p:set>
                                    <p:animEffect transition="in" filter="fade">
                                      <p:cBhvr>
                                        <p:cTn id="182" dur="500"/>
                                        <p:tgtEl>
                                          <p:spTgt spid="183"/>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192"/>
                                        </p:tgtEl>
                                        <p:attrNameLst>
                                          <p:attrName>style.visibility</p:attrName>
                                        </p:attrNameLst>
                                      </p:cBhvr>
                                      <p:to>
                                        <p:strVal val="visible"/>
                                      </p:to>
                                    </p:set>
                                    <p:animEffect transition="in" filter="fade">
                                      <p:cBhvr>
                                        <p:cTn id="187" dur="500"/>
                                        <p:tgtEl>
                                          <p:spTgt spid="192"/>
                                        </p:tgtEl>
                                      </p:cBhvr>
                                    </p:animEffect>
                                  </p:childTnLst>
                                </p:cTn>
                              </p:par>
                              <p:par>
                                <p:cTn id="188" presetID="10" presetClass="entr" presetSubtype="0" fill="hold" nodeType="withEffect">
                                  <p:stCondLst>
                                    <p:cond delay="0"/>
                                  </p:stCondLst>
                                  <p:childTnLst>
                                    <p:set>
                                      <p:cBhvr>
                                        <p:cTn id="189" dur="1" fill="hold">
                                          <p:stCondLst>
                                            <p:cond delay="0"/>
                                          </p:stCondLst>
                                        </p:cTn>
                                        <p:tgtEl>
                                          <p:spTgt spid="173"/>
                                        </p:tgtEl>
                                        <p:attrNameLst>
                                          <p:attrName>style.visibility</p:attrName>
                                        </p:attrNameLst>
                                      </p:cBhvr>
                                      <p:to>
                                        <p:strVal val="visible"/>
                                      </p:to>
                                    </p:set>
                                    <p:animEffect transition="in" filter="fade">
                                      <p:cBhvr>
                                        <p:cTn id="190" dur="500"/>
                                        <p:tgtEl>
                                          <p:spTgt spid="173"/>
                                        </p:tgtEl>
                                      </p:cBhvr>
                                    </p:animEffect>
                                  </p:childTnLst>
                                </p:cTn>
                              </p:par>
                              <p:par>
                                <p:cTn id="191" presetID="10" presetClass="entr" presetSubtype="0" fill="hold" nodeType="withEffect">
                                  <p:stCondLst>
                                    <p:cond delay="0"/>
                                  </p:stCondLst>
                                  <p:childTnLst>
                                    <p:set>
                                      <p:cBhvr>
                                        <p:cTn id="192" dur="1" fill="hold">
                                          <p:stCondLst>
                                            <p:cond delay="0"/>
                                          </p:stCondLst>
                                        </p:cTn>
                                        <p:tgtEl>
                                          <p:spTgt spid="181"/>
                                        </p:tgtEl>
                                        <p:attrNameLst>
                                          <p:attrName>style.visibility</p:attrName>
                                        </p:attrNameLst>
                                      </p:cBhvr>
                                      <p:to>
                                        <p:strVal val="visible"/>
                                      </p:to>
                                    </p:set>
                                    <p:animEffect transition="in" filter="fade">
                                      <p:cBhvr>
                                        <p:cTn id="193" dur="500"/>
                                        <p:tgtEl>
                                          <p:spTgt spid="181"/>
                                        </p:tgtEl>
                                      </p:cBhvr>
                                    </p:animEffect>
                                  </p:childTnLst>
                                </p:cTn>
                              </p:par>
                              <p:par>
                                <p:cTn id="194" presetID="10" presetClass="entr" presetSubtype="0" fill="hold" nodeType="withEffect">
                                  <p:stCondLst>
                                    <p:cond delay="0"/>
                                  </p:stCondLst>
                                  <p:childTnLst>
                                    <p:set>
                                      <p:cBhvr>
                                        <p:cTn id="195" dur="1" fill="hold">
                                          <p:stCondLst>
                                            <p:cond delay="0"/>
                                          </p:stCondLst>
                                        </p:cTn>
                                        <p:tgtEl>
                                          <p:spTgt spid="187"/>
                                        </p:tgtEl>
                                        <p:attrNameLst>
                                          <p:attrName>style.visibility</p:attrName>
                                        </p:attrNameLst>
                                      </p:cBhvr>
                                      <p:to>
                                        <p:strVal val="visible"/>
                                      </p:to>
                                    </p:set>
                                    <p:animEffect transition="in" filter="fade">
                                      <p:cBhvr>
                                        <p:cTn id="196" dur="500"/>
                                        <p:tgtEl>
                                          <p:spTgt spid="187"/>
                                        </p:tgtEl>
                                      </p:cBhvr>
                                    </p:animEffect>
                                  </p:childTnLst>
                                </p:cTn>
                              </p:par>
                            </p:childTnLst>
                          </p:cTn>
                        </p:par>
                        <p:par>
                          <p:cTn id="197" fill="hold">
                            <p:stCondLst>
                              <p:cond delay="500"/>
                            </p:stCondLst>
                            <p:childTnLst>
                              <p:par>
                                <p:cTn id="198" presetID="10" presetClass="entr" presetSubtype="0" fill="hold" nodeType="afterEffect">
                                  <p:stCondLst>
                                    <p:cond delay="0"/>
                                  </p:stCondLst>
                                  <p:childTnLst>
                                    <p:set>
                                      <p:cBhvr>
                                        <p:cTn id="199" dur="1" fill="hold">
                                          <p:stCondLst>
                                            <p:cond delay="0"/>
                                          </p:stCondLst>
                                        </p:cTn>
                                        <p:tgtEl>
                                          <p:spTgt spid="176"/>
                                        </p:tgtEl>
                                        <p:attrNameLst>
                                          <p:attrName>style.visibility</p:attrName>
                                        </p:attrNameLst>
                                      </p:cBhvr>
                                      <p:to>
                                        <p:strVal val="visible"/>
                                      </p:to>
                                    </p:set>
                                    <p:animEffect transition="in" filter="fade">
                                      <p:cBhvr>
                                        <p:cTn id="200" dur="500"/>
                                        <p:tgtEl>
                                          <p:spTgt spid="176"/>
                                        </p:tgtEl>
                                      </p:cBhvr>
                                    </p:animEffect>
                                  </p:childTnLst>
                                </p:cTn>
                              </p:par>
                              <p:par>
                                <p:cTn id="201" presetID="10" presetClass="entr" presetSubtype="0" fill="hold" nodeType="withEffect">
                                  <p:stCondLst>
                                    <p:cond delay="0"/>
                                  </p:stCondLst>
                                  <p:childTnLst>
                                    <p:set>
                                      <p:cBhvr>
                                        <p:cTn id="202" dur="1" fill="hold">
                                          <p:stCondLst>
                                            <p:cond delay="0"/>
                                          </p:stCondLst>
                                        </p:cTn>
                                        <p:tgtEl>
                                          <p:spTgt spid="151"/>
                                        </p:tgtEl>
                                        <p:attrNameLst>
                                          <p:attrName>style.visibility</p:attrName>
                                        </p:attrNameLst>
                                      </p:cBhvr>
                                      <p:to>
                                        <p:strVal val="visible"/>
                                      </p:to>
                                    </p:set>
                                    <p:animEffect transition="in" filter="fade">
                                      <p:cBhvr>
                                        <p:cTn id="203" dur="500"/>
                                        <p:tgtEl>
                                          <p:spTgt spid="151"/>
                                        </p:tgtEl>
                                      </p:cBhvr>
                                    </p:animEffect>
                                  </p:childTnLst>
                                </p:cTn>
                              </p:par>
                              <p:par>
                                <p:cTn id="204" presetID="10" presetClass="entr" presetSubtype="0" fill="hold" nodeType="withEffect">
                                  <p:stCondLst>
                                    <p:cond delay="0"/>
                                  </p:stCondLst>
                                  <p:childTnLst>
                                    <p:set>
                                      <p:cBhvr>
                                        <p:cTn id="205" dur="1" fill="hold">
                                          <p:stCondLst>
                                            <p:cond delay="0"/>
                                          </p:stCondLst>
                                        </p:cTn>
                                        <p:tgtEl>
                                          <p:spTgt spid="145"/>
                                        </p:tgtEl>
                                        <p:attrNameLst>
                                          <p:attrName>style.visibility</p:attrName>
                                        </p:attrNameLst>
                                      </p:cBhvr>
                                      <p:to>
                                        <p:strVal val="visible"/>
                                      </p:to>
                                    </p:set>
                                    <p:animEffect transition="in" filter="fade">
                                      <p:cBhvr>
                                        <p:cTn id="206" dur="500"/>
                                        <p:tgtEl>
                                          <p:spTgt spid="145"/>
                                        </p:tgtEl>
                                      </p:cBhvr>
                                    </p:animEffect>
                                  </p:childTnLst>
                                </p:cTn>
                              </p:par>
                              <p:par>
                                <p:cTn id="207" presetID="10" presetClass="entr" presetSubtype="0" fill="hold" nodeType="withEffect">
                                  <p:stCondLst>
                                    <p:cond delay="0"/>
                                  </p:stCondLst>
                                  <p:childTnLst>
                                    <p:set>
                                      <p:cBhvr>
                                        <p:cTn id="208" dur="1" fill="hold">
                                          <p:stCondLst>
                                            <p:cond delay="0"/>
                                          </p:stCondLst>
                                        </p:cTn>
                                        <p:tgtEl>
                                          <p:spTgt spid="92"/>
                                        </p:tgtEl>
                                        <p:attrNameLst>
                                          <p:attrName>style.visibility</p:attrName>
                                        </p:attrNameLst>
                                      </p:cBhvr>
                                      <p:to>
                                        <p:strVal val="visible"/>
                                      </p:to>
                                    </p:set>
                                    <p:animEffect transition="in" filter="fade">
                                      <p:cBhvr>
                                        <p:cTn id="209" dur="500"/>
                                        <p:tgtEl>
                                          <p:spTgt spid="92"/>
                                        </p:tgtEl>
                                      </p:cBhvr>
                                    </p:animEffect>
                                  </p:childTnLst>
                                </p:cTn>
                              </p:par>
                            </p:childTnLst>
                          </p:cTn>
                        </p:par>
                        <p:par>
                          <p:cTn id="210" fill="hold">
                            <p:stCondLst>
                              <p:cond delay="1000"/>
                            </p:stCondLst>
                            <p:childTnLst>
                              <p:par>
                                <p:cTn id="211" presetID="10" presetClass="entr" presetSubtype="0" fill="hold" nodeType="afterEffect">
                                  <p:stCondLst>
                                    <p:cond delay="0"/>
                                  </p:stCondLst>
                                  <p:childTnLst>
                                    <p:set>
                                      <p:cBhvr>
                                        <p:cTn id="212" dur="1" fill="hold">
                                          <p:stCondLst>
                                            <p:cond delay="0"/>
                                          </p:stCondLst>
                                        </p:cTn>
                                        <p:tgtEl>
                                          <p:spTgt spid="99"/>
                                        </p:tgtEl>
                                        <p:attrNameLst>
                                          <p:attrName>style.visibility</p:attrName>
                                        </p:attrNameLst>
                                      </p:cBhvr>
                                      <p:to>
                                        <p:strVal val="visible"/>
                                      </p:to>
                                    </p:set>
                                    <p:animEffect transition="in" filter="fade">
                                      <p:cBhvr>
                                        <p:cTn id="213" dur="500"/>
                                        <p:tgtEl>
                                          <p:spTgt spid="99"/>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nodeType="clickEffect">
                                  <p:stCondLst>
                                    <p:cond delay="0"/>
                                  </p:stCondLst>
                                  <p:childTnLst>
                                    <p:set>
                                      <p:cBhvr>
                                        <p:cTn id="217" dur="1" fill="hold">
                                          <p:stCondLst>
                                            <p:cond delay="0"/>
                                          </p:stCondLst>
                                        </p:cTn>
                                        <p:tgtEl>
                                          <p:spTgt spid="109"/>
                                        </p:tgtEl>
                                        <p:attrNameLst>
                                          <p:attrName>style.visibility</p:attrName>
                                        </p:attrNameLst>
                                      </p:cBhvr>
                                      <p:to>
                                        <p:strVal val="visible"/>
                                      </p:to>
                                    </p:set>
                                    <p:animEffect transition="in" filter="fade">
                                      <p:cBhvr>
                                        <p:cTn id="218" dur="500"/>
                                        <p:tgtEl>
                                          <p:spTgt spid="109"/>
                                        </p:tgtEl>
                                      </p:cBhvr>
                                    </p:animEffect>
                                  </p:childTnLst>
                                </p:cTn>
                              </p:par>
                              <p:par>
                                <p:cTn id="219" presetID="10" presetClass="entr" presetSubtype="0" fill="hold" nodeType="with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fade">
                                      <p:cBhvr>
                                        <p:cTn id="221" dur="500"/>
                                        <p:tgtEl>
                                          <p:spTgt spid="113"/>
                                        </p:tgtEl>
                                      </p:cBhvr>
                                    </p:animEffect>
                                  </p:childTnLst>
                                </p:cTn>
                              </p:par>
                            </p:childTnLst>
                          </p:cTn>
                        </p:par>
                        <p:par>
                          <p:cTn id="222" fill="hold">
                            <p:stCondLst>
                              <p:cond delay="500"/>
                            </p:stCondLst>
                            <p:childTnLst>
                              <p:par>
                                <p:cTn id="223" presetID="10" presetClass="entr" presetSubtype="0" fill="hold"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500"/>
                                        <p:tgtEl>
                                          <p:spTgt spid="118"/>
                                        </p:tgtEl>
                                      </p:cBhvr>
                                    </p:animEffect>
                                  </p:childTnLst>
                                </p:cTn>
                              </p:par>
                              <p:par>
                                <p:cTn id="226" presetID="10" presetClass="entr" presetSubtype="0" fill="hold" nodeType="with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fade">
                                      <p:cBhvr>
                                        <p:cTn id="228" dur="500"/>
                                        <p:tgtEl>
                                          <p:spTgt spid="125"/>
                                        </p:tgtEl>
                                      </p:cBhvr>
                                    </p:animEffect>
                                  </p:childTnLst>
                                </p:cTn>
                              </p:par>
                              <p:par>
                                <p:cTn id="229" presetID="10" presetClass="entr" presetSubtype="0" fill="hold" nodeType="withEffect">
                                  <p:stCondLst>
                                    <p:cond delay="0"/>
                                  </p:stCondLst>
                                  <p:childTnLst>
                                    <p:set>
                                      <p:cBhvr>
                                        <p:cTn id="230" dur="1" fill="hold">
                                          <p:stCondLst>
                                            <p:cond delay="0"/>
                                          </p:stCondLst>
                                        </p:cTn>
                                        <p:tgtEl>
                                          <p:spTgt spid="135"/>
                                        </p:tgtEl>
                                        <p:attrNameLst>
                                          <p:attrName>style.visibility</p:attrName>
                                        </p:attrNameLst>
                                      </p:cBhvr>
                                      <p:to>
                                        <p:strVal val="visible"/>
                                      </p:to>
                                    </p:set>
                                    <p:animEffect transition="in" filter="fade">
                                      <p:cBhvr>
                                        <p:cTn id="231" dur="500"/>
                                        <p:tgtEl>
                                          <p:spTgt spid="135"/>
                                        </p:tgtEl>
                                      </p:cBhvr>
                                    </p:animEffect>
                                  </p:childTnLst>
                                </p:cTn>
                              </p:par>
                              <p:par>
                                <p:cTn id="232" presetID="10" presetClass="entr" presetSubtype="0" fill="hold" nodeType="withEffect">
                                  <p:stCondLst>
                                    <p:cond delay="0"/>
                                  </p:stCondLst>
                                  <p:childTnLst>
                                    <p:set>
                                      <p:cBhvr>
                                        <p:cTn id="233" dur="1" fill="hold">
                                          <p:stCondLst>
                                            <p:cond delay="0"/>
                                          </p:stCondLst>
                                        </p:cTn>
                                        <p:tgtEl>
                                          <p:spTgt spid="139"/>
                                        </p:tgtEl>
                                        <p:attrNameLst>
                                          <p:attrName>style.visibility</p:attrName>
                                        </p:attrNameLst>
                                      </p:cBhvr>
                                      <p:to>
                                        <p:strVal val="visible"/>
                                      </p:to>
                                    </p:set>
                                    <p:animEffect transition="in" filter="fade">
                                      <p:cBhvr>
                                        <p:cTn id="234" dur="500"/>
                                        <p:tgtEl>
                                          <p:spTgt spid="139"/>
                                        </p:tgtEl>
                                      </p:cBhvr>
                                    </p:animEffect>
                                  </p:childTnLst>
                                </p:cTn>
                              </p:par>
                              <p:par>
                                <p:cTn id="235" presetID="10" presetClass="entr" presetSubtype="0" fill="hold" nodeType="withEffect">
                                  <p:stCondLst>
                                    <p:cond delay="0"/>
                                  </p:stCondLst>
                                  <p:childTnLst>
                                    <p:set>
                                      <p:cBhvr>
                                        <p:cTn id="236" dur="1" fill="hold">
                                          <p:stCondLst>
                                            <p:cond delay="0"/>
                                          </p:stCondLst>
                                        </p:cTn>
                                        <p:tgtEl>
                                          <p:spTgt spid="144"/>
                                        </p:tgtEl>
                                        <p:attrNameLst>
                                          <p:attrName>style.visibility</p:attrName>
                                        </p:attrNameLst>
                                      </p:cBhvr>
                                      <p:to>
                                        <p:strVal val="visible"/>
                                      </p:to>
                                    </p:set>
                                    <p:animEffect transition="in" filter="fade">
                                      <p:cBhvr>
                                        <p:cTn id="23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1659" y="190999"/>
            <a:ext cx="6160682" cy="616068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4" name="Straight Connector 3"/>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750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4846959" y="3573769"/>
            <a:ext cx="2004804" cy="1126943"/>
          </a:xfrm>
          <a:prstGeom prst="rect">
            <a:avLst/>
          </a:prstGeom>
        </p:spPr>
      </p:pic>
      <p:pic>
        <p:nvPicPr>
          <p:cNvPr id="20" name="Picture 19"/>
          <p:cNvPicPr>
            <a:picLocks noChangeAspect="1"/>
          </p:cNvPicPr>
          <p:nvPr/>
        </p:nvPicPr>
        <p:blipFill>
          <a:blip r:embed="rId4"/>
          <a:stretch>
            <a:fillRect/>
          </a:stretch>
        </p:blipFill>
        <p:spPr>
          <a:xfrm>
            <a:off x="5613076" y="1975285"/>
            <a:ext cx="2286078" cy="1714559"/>
          </a:xfrm>
          <a:prstGeom prst="rect">
            <a:avLst/>
          </a:prstGeom>
        </p:spPr>
      </p:pic>
      <p:pic>
        <p:nvPicPr>
          <p:cNvPr id="57" name="Picture 56"/>
          <p:cNvPicPr>
            <a:picLocks noChangeAspect="1"/>
          </p:cNvPicPr>
          <p:nvPr/>
        </p:nvPicPr>
        <p:blipFill>
          <a:blip r:embed="rId5"/>
          <a:stretch>
            <a:fillRect/>
          </a:stretch>
        </p:blipFill>
        <p:spPr>
          <a:xfrm>
            <a:off x="2191501" y="1459182"/>
            <a:ext cx="5766844" cy="3343727"/>
          </a:xfrm>
          <a:prstGeom prst="rect">
            <a:avLst/>
          </a:prstGeom>
        </p:spPr>
      </p:pic>
      <p:pic>
        <p:nvPicPr>
          <p:cNvPr id="3" name="Picture 2"/>
          <p:cNvPicPr>
            <a:picLocks noChangeAspect="1"/>
          </p:cNvPicPr>
          <p:nvPr/>
        </p:nvPicPr>
        <p:blipFill>
          <a:blip r:embed="rId6"/>
          <a:stretch>
            <a:fillRect/>
          </a:stretch>
        </p:blipFill>
        <p:spPr>
          <a:xfrm>
            <a:off x="784455" y="479635"/>
            <a:ext cx="1407046" cy="1821304"/>
          </a:xfrm>
          <a:prstGeom prst="rect">
            <a:avLst/>
          </a:prstGeom>
        </p:spPr>
      </p:pic>
      <p:pic>
        <p:nvPicPr>
          <p:cNvPr id="4" name="Picture 3"/>
          <p:cNvPicPr>
            <a:picLocks noChangeAspect="1"/>
          </p:cNvPicPr>
          <p:nvPr/>
        </p:nvPicPr>
        <p:blipFill>
          <a:blip r:embed="rId7"/>
          <a:stretch>
            <a:fillRect/>
          </a:stretch>
        </p:blipFill>
        <p:spPr>
          <a:xfrm>
            <a:off x="5761074" y="111821"/>
            <a:ext cx="869965" cy="834623"/>
          </a:xfrm>
          <a:prstGeom prst="rect">
            <a:avLst/>
          </a:prstGeom>
        </p:spPr>
      </p:pic>
      <p:pic>
        <p:nvPicPr>
          <p:cNvPr id="6" name="Picture 5"/>
          <p:cNvPicPr>
            <a:picLocks noChangeAspect="1"/>
          </p:cNvPicPr>
          <p:nvPr/>
        </p:nvPicPr>
        <p:blipFill>
          <a:blip r:embed="rId8"/>
          <a:stretch>
            <a:fillRect/>
          </a:stretch>
        </p:blipFill>
        <p:spPr>
          <a:xfrm>
            <a:off x="3589684" y="2371092"/>
            <a:ext cx="1544498" cy="926699"/>
          </a:xfrm>
          <a:prstGeom prst="rect">
            <a:avLst/>
          </a:prstGeom>
        </p:spPr>
      </p:pic>
      <p:pic>
        <p:nvPicPr>
          <p:cNvPr id="7" name="Picture 6" descr="Dax 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5036" y="2978260"/>
            <a:ext cx="1411021" cy="702125"/>
          </a:xfrm>
          <a:prstGeom prst="rect">
            <a:avLst/>
          </a:prstGeom>
        </p:spPr>
      </p:pic>
      <p:pic>
        <p:nvPicPr>
          <p:cNvPr id="11" name="Picture 10"/>
          <p:cNvPicPr>
            <a:picLocks noChangeAspect="1"/>
          </p:cNvPicPr>
          <p:nvPr/>
        </p:nvPicPr>
        <p:blipFill>
          <a:blip r:embed="rId10"/>
          <a:stretch>
            <a:fillRect/>
          </a:stretch>
        </p:blipFill>
        <p:spPr>
          <a:xfrm>
            <a:off x="2722886" y="3482341"/>
            <a:ext cx="1592202" cy="580522"/>
          </a:xfrm>
          <a:prstGeom prst="rect">
            <a:avLst/>
          </a:prstGeom>
        </p:spPr>
      </p:pic>
      <p:pic>
        <p:nvPicPr>
          <p:cNvPr id="17" name="Picture 16"/>
          <p:cNvPicPr>
            <a:picLocks noChangeAspect="1"/>
          </p:cNvPicPr>
          <p:nvPr/>
        </p:nvPicPr>
        <p:blipFill>
          <a:blip r:embed="rId11"/>
          <a:stretch>
            <a:fillRect/>
          </a:stretch>
        </p:blipFill>
        <p:spPr>
          <a:xfrm>
            <a:off x="233378" y="4820884"/>
            <a:ext cx="1162763" cy="1162763"/>
          </a:xfrm>
          <a:prstGeom prst="rect">
            <a:avLst/>
          </a:prstGeom>
        </p:spPr>
      </p:pic>
      <p:pic>
        <p:nvPicPr>
          <p:cNvPr id="22" name="Picture 21"/>
          <p:cNvPicPr>
            <a:picLocks noChangeAspect="1"/>
          </p:cNvPicPr>
          <p:nvPr/>
        </p:nvPicPr>
        <p:blipFill>
          <a:blip r:embed="rId12"/>
          <a:stretch>
            <a:fillRect/>
          </a:stretch>
        </p:blipFill>
        <p:spPr>
          <a:xfrm>
            <a:off x="7359953" y="743546"/>
            <a:ext cx="935552" cy="405796"/>
          </a:xfrm>
          <a:prstGeom prst="rect">
            <a:avLst/>
          </a:prstGeom>
        </p:spPr>
      </p:pic>
      <p:pic>
        <p:nvPicPr>
          <p:cNvPr id="23" name="Picture 22"/>
          <p:cNvPicPr>
            <a:picLocks noChangeAspect="1"/>
          </p:cNvPicPr>
          <p:nvPr/>
        </p:nvPicPr>
        <p:blipFill>
          <a:blip r:embed="rId13"/>
          <a:stretch>
            <a:fillRect/>
          </a:stretch>
        </p:blipFill>
        <p:spPr>
          <a:xfrm>
            <a:off x="5134182" y="5700074"/>
            <a:ext cx="1616374" cy="283573"/>
          </a:xfrm>
          <a:prstGeom prst="rect">
            <a:avLst/>
          </a:prstGeom>
        </p:spPr>
      </p:pic>
      <p:cxnSp>
        <p:nvCxnSpPr>
          <p:cNvPr id="58" name="Straight Arrow Connector 57"/>
          <p:cNvCxnSpPr/>
          <p:nvPr/>
        </p:nvCxnSpPr>
        <p:spPr>
          <a:xfrm flipH="1" flipV="1">
            <a:off x="2154317" y="1718441"/>
            <a:ext cx="1124590" cy="582499"/>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1396141" y="4329547"/>
            <a:ext cx="901404" cy="69965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5827042" y="4820885"/>
            <a:ext cx="1" cy="798180"/>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7154877" y="1228761"/>
            <a:ext cx="531230" cy="951482"/>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6196057" y="998341"/>
            <a:ext cx="0" cy="1181902"/>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a:blip r:embed="rId14"/>
          <a:stretch>
            <a:fillRect/>
          </a:stretch>
        </p:blipFill>
        <p:spPr>
          <a:xfrm>
            <a:off x="7686107" y="4802909"/>
            <a:ext cx="1071126" cy="1071126"/>
          </a:xfrm>
          <a:prstGeom prst="rect">
            <a:avLst/>
          </a:prstGeom>
        </p:spPr>
      </p:pic>
      <p:pic>
        <p:nvPicPr>
          <p:cNvPr id="30" name="Picture 29"/>
          <p:cNvPicPr>
            <a:picLocks noChangeAspect="1"/>
          </p:cNvPicPr>
          <p:nvPr/>
        </p:nvPicPr>
        <p:blipFill>
          <a:blip r:embed="rId15"/>
          <a:stretch>
            <a:fillRect/>
          </a:stretch>
        </p:blipFill>
        <p:spPr>
          <a:xfrm>
            <a:off x="3385913" y="5278585"/>
            <a:ext cx="1461046" cy="1095647"/>
          </a:xfrm>
          <a:prstGeom prst="rect">
            <a:avLst/>
          </a:prstGeom>
        </p:spPr>
      </p:pic>
      <p:pic>
        <p:nvPicPr>
          <p:cNvPr id="31" name="Picture 30"/>
          <p:cNvPicPr>
            <a:picLocks noChangeAspect="1"/>
          </p:cNvPicPr>
          <p:nvPr/>
        </p:nvPicPr>
        <p:blipFill>
          <a:blip r:embed="rId16"/>
          <a:stretch>
            <a:fillRect/>
          </a:stretch>
        </p:blipFill>
        <p:spPr>
          <a:xfrm>
            <a:off x="2790497" y="0"/>
            <a:ext cx="980887" cy="1046280"/>
          </a:xfrm>
          <a:prstGeom prst="rect">
            <a:avLst/>
          </a:prstGeom>
        </p:spPr>
      </p:pic>
      <p:pic>
        <p:nvPicPr>
          <p:cNvPr id="32" name="Picture 31"/>
          <p:cNvPicPr>
            <a:picLocks noChangeAspect="1"/>
          </p:cNvPicPr>
          <p:nvPr/>
        </p:nvPicPr>
        <p:blipFill>
          <a:blip r:embed="rId17"/>
          <a:stretch>
            <a:fillRect/>
          </a:stretch>
        </p:blipFill>
        <p:spPr>
          <a:xfrm>
            <a:off x="312910" y="2085610"/>
            <a:ext cx="1841407" cy="732083"/>
          </a:xfrm>
          <a:prstGeom prst="rect">
            <a:avLst/>
          </a:prstGeom>
        </p:spPr>
      </p:pic>
      <p:pic>
        <p:nvPicPr>
          <p:cNvPr id="33" name="Picture 32"/>
          <p:cNvPicPr>
            <a:picLocks noChangeAspect="1"/>
          </p:cNvPicPr>
          <p:nvPr/>
        </p:nvPicPr>
        <p:blipFill>
          <a:blip r:embed="rId18"/>
          <a:stretch>
            <a:fillRect/>
          </a:stretch>
        </p:blipFill>
        <p:spPr>
          <a:xfrm>
            <a:off x="1704822" y="5278585"/>
            <a:ext cx="1323721" cy="1221963"/>
          </a:xfrm>
          <a:prstGeom prst="rect">
            <a:avLst/>
          </a:prstGeom>
        </p:spPr>
      </p:pic>
      <p:cxnSp>
        <p:nvCxnSpPr>
          <p:cNvPr id="34" name="Straight Arrow Connector 33"/>
          <p:cNvCxnSpPr/>
          <p:nvPr/>
        </p:nvCxnSpPr>
        <p:spPr>
          <a:xfrm flipH="1" flipV="1">
            <a:off x="1396141" y="2817693"/>
            <a:ext cx="901404" cy="480098"/>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flipV="1">
            <a:off x="3355262" y="1046280"/>
            <a:ext cx="234422" cy="672161"/>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0" idx="0"/>
          </p:cNvCxnSpPr>
          <p:nvPr/>
        </p:nvCxnSpPr>
        <p:spPr>
          <a:xfrm flipV="1">
            <a:off x="4116436" y="4700712"/>
            <a:ext cx="297191" cy="577873"/>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2790497" y="4800348"/>
            <a:ext cx="658987" cy="666765"/>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flipV="1">
            <a:off x="6750557" y="4616275"/>
            <a:ext cx="935550" cy="662310"/>
          </a:xfrm>
          <a:prstGeom prst="straightConnector1">
            <a:avLst/>
          </a:prstGeom>
          <a:ln>
            <a:solidFill>
              <a:srgbClr val="3366FF"/>
            </a:solidFill>
            <a:prstDash val="sysDot"/>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28" name="Picture 2" descr="http://www-deadline-com.vimg.net/wp-content/uploads/2010/10/deluxe_logo_140.jpg"/>
          <p:cNvPicPr>
            <a:picLocks noChangeAspect="1" noChangeArrowheads="1"/>
          </p:cNvPicPr>
          <p:nvPr/>
        </p:nvPicPr>
        <p:blipFill>
          <a:blip r:embed="rId19"/>
          <a:srcRect/>
          <a:stretch>
            <a:fillRect/>
          </a:stretch>
        </p:blipFill>
        <p:spPr bwMode="auto">
          <a:xfrm>
            <a:off x="4413627" y="1718441"/>
            <a:ext cx="652651" cy="652651"/>
          </a:xfrm>
          <a:prstGeom prst="rect">
            <a:avLst/>
          </a:prstGeom>
          <a:noFill/>
        </p:spPr>
      </p:pic>
      <p:pic>
        <p:nvPicPr>
          <p:cNvPr id="39" name="Picture 38"/>
          <p:cNvPicPr>
            <a:picLocks noChangeAspect="1"/>
          </p:cNvPicPr>
          <p:nvPr/>
        </p:nvPicPr>
        <p:blipFill rotWithShape="1">
          <a:blip r:embed="rId20">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40" name="Straight Connector 39"/>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154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childTnLst>
                          </p:cTn>
                        </p:par>
                        <p:par>
                          <p:cTn id="81" fill="hold">
                            <p:stCondLst>
                              <p:cond delay="1000"/>
                            </p:stCondLst>
                            <p:childTnLst>
                              <p:par>
                                <p:cTn id="82" presetID="10" presetClass="entr" presetSubtype="0" fill="hold"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childTnLst>
                          </p:cTn>
                        </p:par>
                        <p:par>
                          <p:cTn id="85" fill="hold">
                            <p:stCondLst>
                              <p:cond delay="1500"/>
                            </p:stCondLst>
                            <p:childTnLst>
                              <p:par>
                                <p:cTn id="86" presetID="10" presetClass="entr" presetSubtype="0" fill="hold" nodeType="after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par>
                          <p:cTn id="93" fill="hold">
                            <p:stCondLst>
                              <p:cond delay="2500"/>
                            </p:stCondLst>
                            <p:childTnLst>
                              <p:par>
                                <p:cTn id="94" presetID="10" presetClass="entr" presetSubtype="0" fill="hold" nodeType="after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childTnLst>
                          </p:cTn>
                        </p:par>
                        <p:par>
                          <p:cTn id="97" fill="hold">
                            <p:stCondLst>
                              <p:cond delay="3000"/>
                            </p:stCondLst>
                            <p:childTnLst>
                              <p:par>
                                <p:cTn id="98" presetID="10" presetClass="entr" presetSubtype="0" fill="hold"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3500"/>
                            </p:stCondLst>
                            <p:childTnLst>
                              <p:par>
                                <p:cTn id="102" presetID="10" presetClass="entr" presetSubtype="0" fill="hold"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par>
                          <p:cTn id="105" fill="hold">
                            <p:stCondLst>
                              <p:cond delay="4000"/>
                            </p:stCondLst>
                            <p:childTnLst>
                              <p:par>
                                <p:cTn id="106" presetID="10" presetClass="entr" presetSubtype="0" fill="hold"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500"/>
                                        <p:tgtEl>
                                          <p:spTgt spid="33"/>
                                        </p:tgtEl>
                                      </p:cBhvr>
                                    </p:animEffect>
                                  </p:childTnLst>
                                </p:cTn>
                              </p:par>
                            </p:childTnLst>
                          </p:cTn>
                        </p:par>
                        <p:par>
                          <p:cTn id="109" fill="hold">
                            <p:stCondLst>
                              <p:cond delay="4500"/>
                            </p:stCondLst>
                            <p:childTnLst>
                              <p:par>
                                <p:cTn id="110" presetID="10" presetClass="entr" presetSubtype="0" fill="hold"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1447800"/>
            <a:ext cx="9144000" cy="4267200"/>
          </a:xfrm>
        </p:spPr>
        <p:txBody>
          <a:bodyPr>
            <a:normAutofit/>
          </a:bodyPr>
          <a:lstStyle/>
          <a:p>
            <a:pPr marL="609600" indent="-609600" algn="ctr">
              <a:buNone/>
            </a:pPr>
            <a:endParaRPr lang="en-US" sz="2000" dirty="0">
              <a:solidFill>
                <a:srgbClr val="3366FF"/>
              </a:solidFill>
              <a:latin typeface="Arial" pitchFamily="34" charset="0"/>
              <a:cs typeface="Arial" pitchFamily="34" charset="0"/>
            </a:endParaRPr>
          </a:p>
          <a:p>
            <a:pPr marL="609600" indent="-609600" algn="ctr">
              <a:buNone/>
            </a:pPr>
            <a:r>
              <a:rPr lang="en-US" sz="4000" b="1" dirty="0" smtClean="0">
                <a:solidFill>
                  <a:srgbClr val="3366FF"/>
                </a:solidFill>
                <a:latin typeface="Arial" pitchFamily="34" charset="0"/>
                <a:cs typeface="Arial" pitchFamily="34" charset="0"/>
              </a:rPr>
              <a:t>Key Take </a:t>
            </a:r>
            <a:r>
              <a:rPr lang="en-US" sz="4000" b="1" dirty="0" err="1" smtClean="0">
                <a:solidFill>
                  <a:srgbClr val="3366FF"/>
                </a:solidFill>
                <a:latin typeface="Arial" pitchFamily="34" charset="0"/>
                <a:cs typeface="Arial" pitchFamily="34" charset="0"/>
              </a:rPr>
              <a:t>Aways</a:t>
            </a:r>
            <a:r>
              <a:rPr lang="en-US" sz="4000" b="1" dirty="0" smtClean="0">
                <a:solidFill>
                  <a:srgbClr val="3366FF"/>
                </a:solidFill>
                <a:latin typeface="Arial" pitchFamily="34" charset="0"/>
                <a:cs typeface="Arial" pitchFamily="34" charset="0"/>
              </a:rPr>
              <a:t>:</a:t>
            </a:r>
          </a:p>
          <a:p>
            <a:pPr marL="609600" indent="-609600" algn="ctr">
              <a:buNone/>
            </a:pPr>
            <a:r>
              <a:rPr lang="en-US" sz="4000" dirty="0" smtClean="0">
                <a:solidFill>
                  <a:srgbClr val="3366FF"/>
                </a:solidFill>
                <a:latin typeface="Arial" pitchFamily="34" charset="0"/>
                <a:cs typeface="Arial" pitchFamily="34" charset="0"/>
              </a:rPr>
              <a:t>Find Your Secret Sauce</a:t>
            </a:r>
          </a:p>
          <a:p>
            <a:pPr marL="609600" indent="-609600" algn="ctr">
              <a:buNone/>
            </a:pPr>
            <a:r>
              <a:rPr lang="en-US" sz="4000" dirty="0" smtClean="0">
                <a:solidFill>
                  <a:srgbClr val="3366FF"/>
                </a:solidFill>
                <a:latin typeface="Arial" pitchFamily="34" charset="0"/>
                <a:cs typeface="Arial" pitchFamily="34" charset="0"/>
              </a:rPr>
              <a:t>Dashboards</a:t>
            </a:r>
          </a:p>
          <a:p>
            <a:pPr marL="609600" indent="-609600" algn="ctr">
              <a:buNone/>
            </a:pPr>
            <a:r>
              <a:rPr lang="en-US" sz="4000" dirty="0" smtClean="0">
                <a:solidFill>
                  <a:srgbClr val="3366FF"/>
                </a:solidFill>
                <a:latin typeface="Arial" pitchFamily="34" charset="0"/>
                <a:cs typeface="Arial" pitchFamily="34" charset="0"/>
              </a:rPr>
              <a:t>Open APIs and Interoperability </a:t>
            </a:r>
          </a:p>
          <a:p>
            <a:pPr marL="609600" indent="-609600" algn="ctr">
              <a:buNone/>
            </a:pPr>
            <a:r>
              <a:rPr lang="en-US" sz="3600" dirty="0" smtClean="0">
                <a:solidFill>
                  <a:srgbClr val="3366FF"/>
                </a:solidFill>
                <a:latin typeface="Arial" pitchFamily="34" charset="0"/>
                <a:cs typeface="Arial" pitchFamily="34" charset="0"/>
              </a:rPr>
              <a:t>(the cloud should be like Lego)</a:t>
            </a:r>
            <a:endParaRPr lang="en-US" sz="2800" dirty="0">
              <a:solidFill>
                <a:srgbClr val="3366FF"/>
              </a:solidFill>
              <a:latin typeface="Arial" pitchFamily="34" charset="0"/>
              <a:cs typeface="Arial" pitchFamily="34" charset="0"/>
            </a:endParaRPr>
          </a:p>
          <a:p>
            <a:pPr algn="ctr"/>
            <a:endParaRPr lang="en-US" sz="2000" dirty="0">
              <a:solidFill>
                <a:srgbClr val="3366FF"/>
              </a:solidFill>
            </a:endParaRPr>
          </a:p>
          <a:p>
            <a:pPr algn="ctr"/>
            <a:endParaRPr lang="en-US" sz="2000" dirty="0" smtClean="0">
              <a:solidFill>
                <a:srgbClr val="3366FF"/>
              </a:solidFill>
            </a:endParaRPr>
          </a:p>
          <a:p>
            <a:pPr algn="ctr"/>
            <a:endParaRPr lang="en-US" sz="3200" dirty="0" smtClean="0">
              <a:solidFill>
                <a:srgbClr val="3366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440" y="381000"/>
            <a:ext cx="2880360" cy="146304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6" name="Straight Connector 5"/>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223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fade">
                                      <p:cBhvr>
                                        <p:cTn id="7" dur="500"/>
                                        <p:tgtEl>
                                          <p:spTgt spid="8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fade">
                                      <p:cBhvr>
                                        <p:cTn id="12" dur="500"/>
                                        <p:tgtEl>
                                          <p:spTgt spid="81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500"/>
                                        <p:tgtEl>
                                          <p:spTgt spid="819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195">
                                            <p:txEl>
                                              <p:pRg st="5" end="5"/>
                                            </p:txEl>
                                          </p:spTgt>
                                        </p:tgtEl>
                                        <p:attrNameLst>
                                          <p:attrName>style.visibility</p:attrName>
                                        </p:attrNameLst>
                                      </p:cBhvr>
                                      <p:to>
                                        <p:strVal val="visible"/>
                                      </p:to>
                                    </p:set>
                                    <p:animEffect transition="in" filter="fade">
                                      <p:cBhvr>
                                        <p:cTn id="20"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57200" y="232114"/>
            <a:ext cx="8229600" cy="1143000"/>
          </a:xfrm>
        </p:spPr>
        <p:txBody>
          <a:bodyPr/>
          <a:lstStyle/>
          <a:p>
            <a:pPr fontAlgn="auto">
              <a:spcAft>
                <a:spcPts val="0"/>
              </a:spcAft>
              <a:defRPr/>
            </a:pPr>
            <a:r>
              <a:rPr lang="en-US" dirty="0" smtClean="0">
                <a:solidFill>
                  <a:srgbClr val="3366FF"/>
                </a:solidFill>
              </a:rPr>
              <a:t>CEO Shameless Plug</a:t>
            </a:r>
            <a:endParaRPr lang="en-US" dirty="0">
              <a:solidFill>
                <a:srgbClr val="3366FF"/>
              </a:solidFill>
            </a:endParaRPr>
          </a:p>
        </p:txBody>
      </p:sp>
      <p:sp>
        <p:nvSpPr>
          <p:cNvPr id="8195" name="Rectangle 3"/>
          <p:cNvSpPr>
            <a:spLocks noGrp="1" noChangeArrowheads="1"/>
          </p:cNvSpPr>
          <p:nvPr>
            <p:ph idx="1"/>
          </p:nvPr>
        </p:nvSpPr>
        <p:spPr>
          <a:xfrm>
            <a:off x="5000518" y="1375114"/>
            <a:ext cx="3686282" cy="4568486"/>
          </a:xfrm>
        </p:spPr>
        <p:txBody>
          <a:bodyPr>
            <a:normAutofit fontScale="70000" lnSpcReduction="20000"/>
          </a:bodyPr>
          <a:lstStyle/>
          <a:p>
            <a:pPr marL="137160" indent="0">
              <a:buNone/>
            </a:pPr>
            <a:endParaRPr lang="en-US" sz="3200" dirty="0" smtClean="0">
              <a:solidFill>
                <a:srgbClr val="3366FF"/>
              </a:solidFill>
              <a:latin typeface="Arial" pitchFamily="34" charset="0"/>
              <a:cs typeface="Arial" pitchFamily="34" charset="0"/>
            </a:endParaRPr>
          </a:p>
          <a:p>
            <a:pPr marL="137160" indent="0">
              <a:buNone/>
            </a:pPr>
            <a:r>
              <a:rPr lang="en-US" sz="3200" dirty="0" smtClean="0">
                <a:solidFill>
                  <a:srgbClr val="3366FF"/>
                </a:solidFill>
              </a:rPr>
              <a:t>We are launching the 4.0 version of the DAX Platform here at NAB.</a:t>
            </a:r>
          </a:p>
          <a:p>
            <a:pPr marL="137160" indent="0">
              <a:buNone/>
            </a:pPr>
            <a:endParaRPr lang="en-US" sz="3200" dirty="0">
              <a:solidFill>
                <a:srgbClr val="3366FF"/>
              </a:solidFill>
            </a:endParaRPr>
          </a:p>
          <a:p>
            <a:pPr marL="137160" indent="0">
              <a:buNone/>
            </a:pPr>
            <a:r>
              <a:rPr lang="en-US" sz="3200" dirty="0" smtClean="0">
                <a:solidFill>
                  <a:srgbClr val="3366FF"/>
                </a:solidFill>
              </a:rPr>
              <a:t>Its really awesome.</a:t>
            </a:r>
          </a:p>
          <a:p>
            <a:pPr marL="137160" indent="0">
              <a:buNone/>
            </a:pPr>
            <a:endParaRPr lang="en-US" sz="3200" dirty="0">
              <a:solidFill>
                <a:srgbClr val="3366FF"/>
              </a:solidFill>
            </a:endParaRPr>
          </a:p>
          <a:p>
            <a:pPr marL="137160" indent="0">
              <a:buNone/>
            </a:pPr>
            <a:r>
              <a:rPr lang="en-US" sz="3200" dirty="0" smtClean="0">
                <a:solidFill>
                  <a:srgbClr val="3366FF"/>
                </a:solidFill>
              </a:rPr>
              <a:t>We have a suite at Renaissance - #123</a:t>
            </a:r>
          </a:p>
          <a:p>
            <a:pPr marL="137160" indent="0">
              <a:buNone/>
            </a:pPr>
            <a:endParaRPr lang="en-US" sz="3200" dirty="0">
              <a:solidFill>
                <a:srgbClr val="3366FF"/>
              </a:solidFill>
            </a:endParaRPr>
          </a:p>
          <a:p>
            <a:pPr marL="137160" indent="0">
              <a:buNone/>
            </a:pPr>
            <a:r>
              <a:rPr lang="en-US" sz="3200" dirty="0" smtClean="0">
                <a:solidFill>
                  <a:srgbClr val="3366FF"/>
                </a:solidFill>
              </a:rPr>
              <a:t>310.895.9550 or </a:t>
            </a:r>
            <a:r>
              <a:rPr lang="en-US" sz="3200" dirty="0" smtClean="0">
                <a:solidFill>
                  <a:srgbClr val="3366FF"/>
                </a:solidFill>
                <a:hlinkClick r:id="rId3"/>
              </a:rPr>
              <a:t>nab@daxcloud.com</a:t>
            </a:r>
            <a:r>
              <a:rPr lang="en-US" sz="3200" dirty="0" smtClean="0">
                <a:solidFill>
                  <a:srgbClr val="3366FF"/>
                </a:solidFill>
              </a:rPr>
              <a:t> if you want to see it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219" y="1517008"/>
            <a:ext cx="4518264" cy="417071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6" name="Straight Connector 5"/>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34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725214"/>
            <a:ext cx="9144000" cy="1198179"/>
          </a:xfrm>
        </p:spPr>
        <p:txBody>
          <a:bodyPr>
            <a:normAutofit fontScale="90000"/>
          </a:bodyPr>
          <a:lstStyle/>
          <a:p>
            <a:pPr marL="609600" indent="-609600"/>
            <a:r>
              <a:rPr lang="en-US" dirty="0" smtClean="0">
                <a:solidFill>
                  <a:srgbClr val="3366FF"/>
                </a:solidFill>
              </a:rPr>
              <a:t/>
            </a:r>
            <a:br>
              <a:rPr lang="en-US" dirty="0" smtClean="0">
                <a:solidFill>
                  <a:srgbClr val="3366FF"/>
                </a:solidFill>
              </a:rPr>
            </a:br>
            <a:r>
              <a:rPr lang="en-US" sz="2400" dirty="0" smtClean="0">
                <a:solidFill>
                  <a:srgbClr val="3366FF"/>
                </a:solidFill>
                <a:latin typeface="Arial" pitchFamily="34" charset="0"/>
                <a:cs typeface="Arial" pitchFamily="34" charset="0"/>
              </a:rPr>
              <a:t/>
            </a:r>
            <a:br>
              <a:rPr lang="en-US" sz="2400" dirty="0" smtClean="0">
                <a:solidFill>
                  <a:srgbClr val="3366FF"/>
                </a:solidFill>
                <a:latin typeface="Arial" pitchFamily="34" charset="0"/>
                <a:cs typeface="Arial" pitchFamily="34" charset="0"/>
              </a:rPr>
            </a:br>
            <a:r>
              <a:rPr lang="en-US" b="1" dirty="0" smtClean="0">
                <a:solidFill>
                  <a:srgbClr val="3366FF"/>
                </a:solidFill>
                <a:latin typeface="Arial" pitchFamily="34" charset="0"/>
                <a:cs typeface="Arial" pitchFamily="34" charset="0"/>
              </a:rPr>
              <a:t>Catalysts in Technology Adoption in Media Production</a:t>
            </a:r>
            <a:r>
              <a:rPr lang="en-US" dirty="0" smtClean="0">
                <a:solidFill>
                  <a:srgbClr val="3366FF"/>
                </a:solidFill>
                <a:latin typeface="Arial" pitchFamily="34" charset="0"/>
                <a:cs typeface="Arial" pitchFamily="34" charset="0"/>
              </a:rPr>
              <a:t/>
            </a:r>
            <a:br>
              <a:rPr lang="en-US" dirty="0" smtClean="0">
                <a:solidFill>
                  <a:srgbClr val="3366FF"/>
                </a:solidFill>
                <a:latin typeface="Arial" pitchFamily="34" charset="0"/>
                <a:cs typeface="Arial" pitchFamily="34" charset="0"/>
              </a:rPr>
            </a:br>
            <a:r>
              <a:rPr lang="en-US" sz="2400" dirty="0" smtClean="0">
                <a:solidFill>
                  <a:srgbClr val="3366FF"/>
                </a:solidFill>
              </a:rPr>
              <a:t/>
            </a:r>
            <a:br>
              <a:rPr lang="en-US" sz="2400" dirty="0" smtClean="0">
                <a:solidFill>
                  <a:srgbClr val="3366FF"/>
                </a:solidFill>
              </a:rPr>
            </a:br>
            <a:r>
              <a:rPr lang="en-US" sz="2400" dirty="0" smtClean="0">
                <a:solidFill>
                  <a:srgbClr val="3366FF"/>
                </a:solidFill>
              </a:rPr>
              <a:t/>
            </a:r>
            <a:br>
              <a:rPr lang="en-US" sz="2400" dirty="0" smtClean="0">
                <a:solidFill>
                  <a:srgbClr val="3366FF"/>
                </a:solidFill>
              </a:rPr>
            </a:br>
            <a:r>
              <a:rPr lang="en-US" sz="3600" dirty="0" smtClean="0">
                <a:solidFill>
                  <a:srgbClr val="3366FF"/>
                </a:solidFill>
              </a:rPr>
              <a:t/>
            </a:r>
            <a:br>
              <a:rPr lang="en-US" sz="3600" dirty="0" smtClean="0">
                <a:solidFill>
                  <a:srgbClr val="3366FF"/>
                </a:solidFill>
              </a:rPr>
            </a:br>
            <a:endParaRPr lang="en-US" dirty="0">
              <a:solidFill>
                <a:srgbClr val="3366FF"/>
              </a:solidFill>
            </a:endParaRPr>
          </a:p>
        </p:txBody>
      </p:sp>
      <p:sp>
        <p:nvSpPr>
          <p:cNvPr id="8" name="Rectangle 2"/>
          <p:cNvSpPr txBox="1">
            <a:spLocks noChangeArrowheads="1"/>
          </p:cNvSpPr>
          <p:nvPr/>
        </p:nvSpPr>
        <p:spPr>
          <a:xfrm>
            <a:off x="0" y="1923394"/>
            <a:ext cx="9144000" cy="349994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dirty="0" smtClean="0">
                <a:solidFill>
                  <a:schemeClr val="accent1">
                    <a:tint val="88000"/>
                    <a:satMod val="150000"/>
                  </a:schemeClr>
                </a:solidFill>
              </a:rPr>
              <a:t>Bandwidth &amp; 4g</a:t>
            </a:r>
          </a:p>
          <a:p>
            <a:pPr algn="ctr">
              <a:defRPr/>
            </a:pPr>
            <a:endParaRPr lang="en-US" dirty="0">
              <a:solidFill>
                <a:schemeClr val="accent1">
                  <a:tint val="88000"/>
                  <a:satMod val="150000"/>
                </a:schemeClr>
              </a:solidFill>
            </a:endParaRPr>
          </a:p>
          <a:p>
            <a:pPr algn="ctr">
              <a:defRPr/>
            </a:pPr>
            <a:r>
              <a:rPr lang="en-US" dirty="0" err="1" smtClean="0">
                <a:solidFill>
                  <a:schemeClr val="accent1">
                    <a:tint val="88000"/>
                    <a:satMod val="150000"/>
                  </a:schemeClr>
                </a:solidFill>
              </a:rPr>
              <a:t>Ipad</a:t>
            </a:r>
            <a:endParaRPr lang="en-US" dirty="0" smtClean="0">
              <a:solidFill>
                <a:schemeClr val="accent1">
                  <a:tint val="88000"/>
                  <a:satMod val="150000"/>
                </a:schemeClr>
              </a:solidFill>
            </a:endParaRPr>
          </a:p>
          <a:p>
            <a:pPr algn="ctr">
              <a:defRPr/>
            </a:pPr>
            <a:endParaRPr lang="en-US" dirty="0">
              <a:solidFill>
                <a:schemeClr val="accent1">
                  <a:tint val="88000"/>
                  <a:satMod val="150000"/>
                </a:schemeClr>
              </a:solidFill>
            </a:endParaRPr>
          </a:p>
          <a:p>
            <a:pPr algn="ctr">
              <a:defRPr/>
            </a:pPr>
            <a:r>
              <a:rPr lang="en-US" dirty="0" smtClean="0">
                <a:solidFill>
                  <a:schemeClr val="accent1">
                    <a:tint val="88000"/>
                    <a:satMod val="150000"/>
                  </a:schemeClr>
                </a:solidFill>
              </a:rPr>
              <a:t>Self education</a:t>
            </a:r>
          </a:p>
          <a:p>
            <a:pPr algn="ctr">
              <a:defRPr/>
            </a:pPr>
            <a:endParaRPr lang="en-US" dirty="0">
              <a:solidFill>
                <a:schemeClr val="accent1">
                  <a:tint val="88000"/>
                  <a:satMod val="150000"/>
                </a:schemeClr>
              </a:solidFill>
            </a:endParaRPr>
          </a:p>
          <a:p>
            <a:pPr algn="ctr">
              <a:defRPr/>
            </a:pPr>
            <a:r>
              <a:rPr lang="en-US" dirty="0" smtClean="0">
                <a:solidFill>
                  <a:schemeClr val="accent1">
                    <a:tint val="88000"/>
                    <a:satMod val="150000"/>
                  </a:schemeClr>
                </a:solidFill>
              </a:rPr>
              <a:t>Simplicity </a:t>
            </a:r>
            <a:endParaRPr lang="en-US" dirty="0">
              <a:solidFill>
                <a:schemeClr val="accent1">
                  <a:tint val="88000"/>
                  <a:satMod val="150000"/>
                </a:schemeClr>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11" name="Straight Connector 10"/>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530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0" y="1447800"/>
            <a:ext cx="9144000" cy="990600"/>
          </a:xfrm>
        </p:spPr>
        <p:txBody>
          <a:bodyPr>
            <a:normAutofit fontScale="90000"/>
          </a:bodyPr>
          <a:lstStyle/>
          <a:p>
            <a:pPr marL="609600" indent="-609600"/>
            <a:r>
              <a:rPr lang="en-US" dirty="0" smtClean="0">
                <a:solidFill>
                  <a:srgbClr val="3366FF"/>
                </a:solidFill>
              </a:rPr>
              <a:t>I am</a:t>
            </a:r>
            <a:br>
              <a:rPr lang="en-US" dirty="0" smtClean="0">
                <a:solidFill>
                  <a:srgbClr val="3366FF"/>
                </a:solidFill>
              </a:rPr>
            </a:br>
            <a:r>
              <a:rPr lang="en-US" sz="2400" dirty="0" smtClean="0">
                <a:solidFill>
                  <a:srgbClr val="3366FF"/>
                </a:solidFill>
                <a:latin typeface="Arial" pitchFamily="34" charset="0"/>
                <a:cs typeface="Arial" pitchFamily="34" charset="0"/>
              </a:rPr>
              <a:t/>
            </a:r>
            <a:br>
              <a:rPr lang="en-US" sz="2400" dirty="0" smtClean="0">
                <a:solidFill>
                  <a:srgbClr val="3366FF"/>
                </a:solidFill>
                <a:latin typeface="Arial" pitchFamily="34" charset="0"/>
                <a:cs typeface="Arial" pitchFamily="34" charset="0"/>
              </a:rPr>
            </a:br>
            <a:r>
              <a:rPr lang="en-US" b="1" dirty="0" smtClean="0">
                <a:solidFill>
                  <a:srgbClr val="3366FF"/>
                </a:solidFill>
                <a:latin typeface="Arial" pitchFamily="34" charset="0"/>
                <a:cs typeface="Arial" pitchFamily="34" charset="0"/>
              </a:rPr>
              <a:t>Patrick Macdonald-King, CEO</a:t>
            </a:r>
            <a:r>
              <a:rPr lang="en-US" dirty="0" smtClean="0">
                <a:solidFill>
                  <a:srgbClr val="3366FF"/>
                </a:solidFill>
                <a:latin typeface="Arial" pitchFamily="34" charset="0"/>
                <a:cs typeface="Arial" pitchFamily="34" charset="0"/>
              </a:rPr>
              <a:t/>
            </a:r>
            <a:br>
              <a:rPr lang="en-US" dirty="0" smtClean="0">
                <a:solidFill>
                  <a:srgbClr val="3366FF"/>
                </a:solidFill>
                <a:latin typeface="Arial" pitchFamily="34" charset="0"/>
                <a:cs typeface="Arial" pitchFamily="34" charset="0"/>
              </a:rPr>
            </a:br>
            <a:r>
              <a:rPr lang="en-US" sz="2400" dirty="0" smtClean="0">
                <a:solidFill>
                  <a:srgbClr val="3366FF"/>
                </a:solidFill>
              </a:rPr>
              <a:t/>
            </a:r>
            <a:br>
              <a:rPr lang="en-US" sz="2400" dirty="0" smtClean="0">
                <a:solidFill>
                  <a:srgbClr val="3366FF"/>
                </a:solidFill>
              </a:rPr>
            </a:br>
            <a:r>
              <a:rPr lang="en-US" sz="2400" dirty="0" smtClean="0">
                <a:solidFill>
                  <a:srgbClr val="3366FF"/>
                </a:solidFill>
              </a:rPr>
              <a:t/>
            </a:r>
            <a:br>
              <a:rPr lang="en-US" sz="2400" dirty="0" smtClean="0">
                <a:solidFill>
                  <a:srgbClr val="3366FF"/>
                </a:solidFill>
              </a:rPr>
            </a:br>
            <a:r>
              <a:rPr lang="en-US" sz="3600" dirty="0" smtClean="0">
                <a:solidFill>
                  <a:srgbClr val="3366FF"/>
                </a:solidFill>
              </a:rPr>
              <a:t/>
            </a:r>
            <a:br>
              <a:rPr lang="en-US" sz="3600" dirty="0" smtClean="0">
                <a:solidFill>
                  <a:srgbClr val="3366FF"/>
                </a:solidFill>
              </a:rPr>
            </a:br>
            <a:endParaRPr lang="en-US" dirty="0">
              <a:solidFill>
                <a:srgbClr val="3366FF"/>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1840" y="2209800"/>
            <a:ext cx="2880360" cy="1463040"/>
          </a:xfrm>
          <a:prstGeom prst="rect">
            <a:avLst/>
          </a:prstGeom>
        </p:spPr>
      </p:pic>
      <p:sp>
        <p:nvSpPr>
          <p:cNvPr id="8" name="Rectangle 2"/>
          <p:cNvSpPr txBox="1">
            <a:spLocks noChangeArrowheads="1"/>
          </p:cNvSpPr>
          <p:nvPr/>
        </p:nvSpPr>
        <p:spPr>
          <a:xfrm>
            <a:off x="0" y="3962400"/>
            <a:ext cx="9144000" cy="533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i="1" dirty="0" smtClean="0">
                <a:solidFill>
                  <a:schemeClr val="accent1">
                    <a:tint val="88000"/>
                    <a:satMod val="150000"/>
                  </a:schemeClr>
                </a:solidFill>
              </a:rPr>
              <a:t>Formerly </a:t>
            </a:r>
            <a:r>
              <a:rPr lang="en-US" i="1" dirty="0" smtClean="0">
                <a:solidFill>
                  <a:schemeClr val="accent1">
                    <a:tint val="88000"/>
                    <a:satMod val="150000"/>
                  </a:schemeClr>
                </a:solidFill>
              </a:rPr>
              <a:t>sample digital</a:t>
            </a:r>
            <a:endParaRPr lang="en-US" i="1" dirty="0">
              <a:solidFill>
                <a:schemeClr val="accent1">
                  <a:tint val="88000"/>
                  <a:satMod val="150000"/>
                </a:schemeClr>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11" name="Straight Connector 10"/>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67341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1447800"/>
            <a:ext cx="9144000" cy="4267200"/>
          </a:xfrm>
        </p:spPr>
        <p:txBody>
          <a:bodyPr>
            <a:normAutofit/>
          </a:bodyPr>
          <a:lstStyle/>
          <a:p>
            <a:pPr marL="609600" indent="-609600" algn="ctr">
              <a:buNone/>
            </a:pPr>
            <a:endParaRPr lang="en-US" sz="2000" dirty="0">
              <a:solidFill>
                <a:srgbClr val="3366FF"/>
              </a:solidFill>
              <a:latin typeface="Arial" pitchFamily="34" charset="0"/>
              <a:cs typeface="Arial" pitchFamily="34" charset="0"/>
            </a:endParaRPr>
          </a:p>
          <a:p>
            <a:pPr marL="609600" indent="-609600" algn="ctr">
              <a:buNone/>
            </a:pPr>
            <a:r>
              <a:rPr lang="en-US" sz="4000" b="1" dirty="0" smtClean="0">
                <a:solidFill>
                  <a:srgbClr val="3366FF"/>
                </a:solidFill>
                <a:latin typeface="Arial" pitchFamily="34" charset="0"/>
                <a:cs typeface="Arial" pitchFamily="34" charset="0"/>
              </a:rPr>
              <a:t>Your </a:t>
            </a:r>
            <a:r>
              <a:rPr lang="en-US" sz="4000" b="1" dirty="0">
                <a:solidFill>
                  <a:srgbClr val="3366FF"/>
                </a:solidFill>
                <a:latin typeface="Arial" pitchFamily="34" charset="0"/>
                <a:cs typeface="Arial" pitchFamily="34" charset="0"/>
              </a:rPr>
              <a:t>Media </a:t>
            </a:r>
            <a:r>
              <a:rPr lang="en-US" sz="4000" b="1" dirty="0" smtClean="0">
                <a:solidFill>
                  <a:srgbClr val="3366FF"/>
                </a:solidFill>
                <a:latin typeface="Arial" pitchFamily="34" charset="0"/>
                <a:cs typeface="Arial" pitchFamily="34" charset="0"/>
              </a:rPr>
              <a:t>Universe</a:t>
            </a:r>
            <a:r>
              <a:rPr lang="en-US" sz="3200" b="1" dirty="0" smtClean="0">
                <a:solidFill>
                  <a:srgbClr val="3366FF"/>
                </a:solidFill>
                <a:latin typeface="Arial" pitchFamily="34" charset="0"/>
                <a:cs typeface="Arial" pitchFamily="34" charset="0"/>
              </a:rPr>
              <a:t>®</a:t>
            </a:r>
            <a:endParaRPr lang="en-US" sz="3200" b="1" dirty="0">
              <a:solidFill>
                <a:srgbClr val="3366FF"/>
              </a:solidFill>
              <a:latin typeface="Arial" pitchFamily="34" charset="0"/>
              <a:cs typeface="Arial" pitchFamily="34" charset="0"/>
            </a:endParaRPr>
          </a:p>
          <a:p>
            <a:pPr marL="609600" indent="-609600" algn="ctr">
              <a:buNone/>
            </a:pPr>
            <a:r>
              <a:rPr lang="en-US" sz="3600" i="1" dirty="0" smtClean="0">
                <a:solidFill>
                  <a:srgbClr val="3366FF"/>
                </a:solidFill>
                <a:latin typeface="Arial" pitchFamily="34" charset="0"/>
                <a:cs typeface="Arial" pitchFamily="34" charset="0"/>
              </a:rPr>
              <a:t>We </a:t>
            </a:r>
            <a:r>
              <a:rPr lang="en-US" sz="3600" i="1" dirty="0">
                <a:solidFill>
                  <a:srgbClr val="3366FF"/>
                </a:solidFill>
                <a:latin typeface="Arial" pitchFamily="34" charset="0"/>
                <a:cs typeface="Arial" pitchFamily="34" charset="0"/>
              </a:rPr>
              <a:t>help media reach its potential</a:t>
            </a:r>
            <a:r>
              <a:rPr lang="en-US" sz="3600" i="1" dirty="0" smtClean="0">
                <a:solidFill>
                  <a:srgbClr val="3366FF"/>
                </a:solidFill>
                <a:latin typeface="Arial" pitchFamily="34" charset="0"/>
                <a:cs typeface="Arial" pitchFamily="34" charset="0"/>
              </a:rPr>
              <a:t>.</a:t>
            </a:r>
          </a:p>
          <a:p>
            <a:pPr marL="609600" indent="-609600" algn="ctr">
              <a:buNone/>
            </a:pPr>
            <a:endParaRPr lang="en-US" sz="4000" dirty="0">
              <a:solidFill>
                <a:srgbClr val="3366FF"/>
              </a:solidFill>
              <a:latin typeface="Arial" pitchFamily="34" charset="0"/>
              <a:cs typeface="Arial" pitchFamily="34" charset="0"/>
            </a:endParaRPr>
          </a:p>
          <a:p>
            <a:pPr marL="609600" indent="-609600" algn="ctr">
              <a:buNone/>
            </a:pPr>
            <a:r>
              <a:rPr lang="en-US" sz="4400" smtClean="0">
                <a:solidFill>
                  <a:srgbClr val="3366FF"/>
                </a:solidFill>
                <a:ea typeface="+mj-ea"/>
                <a:cs typeface="+mj-cs"/>
              </a:rPr>
              <a:t>Saa</a:t>
            </a:r>
            <a:r>
              <a:rPr lang="en-US" sz="4400">
                <a:solidFill>
                  <a:srgbClr val="3366FF"/>
                </a:solidFill>
              </a:rPr>
              <a:t>S</a:t>
            </a:r>
            <a:r>
              <a:rPr lang="en-US" sz="4400" smtClean="0">
                <a:solidFill>
                  <a:srgbClr val="3366FF"/>
                </a:solidFill>
                <a:ea typeface="+mj-ea"/>
                <a:cs typeface="+mj-cs"/>
              </a:rPr>
              <a:t> </a:t>
            </a:r>
            <a:r>
              <a:rPr lang="en-US" sz="4400" dirty="0">
                <a:solidFill>
                  <a:srgbClr val="3366FF"/>
                </a:solidFill>
                <a:ea typeface="+mj-ea"/>
                <a:cs typeface="+mj-cs"/>
              </a:rPr>
              <a:t>cloud </a:t>
            </a:r>
            <a:r>
              <a:rPr lang="en-US" sz="4400" dirty="0" smtClean="0">
                <a:solidFill>
                  <a:srgbClr val="3366FF"/>
                </a:solidFill>
                <a:ea typeface="+mj-ea"/>
                <a:cs typeface="+mj-cs"/>
              </a:rPr>
              <a:t>application</a:t>
            </a:r>
            <a:endParaRPr lang="en-US" sz="4000" dirty="0">
              <a:solidFill>
                <a:srgbClr val="3366FF"/>
              </a:solidFill>
              <a:latin typeface="Arial" pitchFamily="34" charset="0"/>
              <a:cs typeface="Arial" pitchFamily="34" charset="0"/>
            </a:endParaRPr>
          </a:p>
          <a:p>
            <a:pPr algn="ctr"/>
            <a:endParaRPr lang="en-US" sz="2000" dirty="0">
              <a:solidFill>
                <a:srgbClr val="3366FF"/>
              </a:solidFill>
            </a:endParaRPr>
          </a:p>
          <a:p>
            <a:pPr algn="ctr"/>
            <a:endParaRPr lang="en-US" sz="2000" dirty="0" smtClean="0">
              <a:solidFill>
                <a:srgbClr val="3366FF"/>
              </a:solidFill>
            </a:endParaRPr>
          </a:p>
          <a:p>
            <a:pPr algn="ctr"/>
            <a:endParaRPr lang="en-US" sz="3200" dirty="0" smtClean="0">
              <a:solidFill>
                <a:srgbClr val="3366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440" y="381000"/>
            <a:ext cx="2880360" cy="146304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6" name="Straight Connector 5"/>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8175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457200" y="0"/>
            <a:ext cx="8229600" cy="868362"/>
          </a:xfrm>
        </p:spPr>
        <p:txBody>
          <a:bodyPr/>
          <a:lstStyle/>
          <a:p>
            <a:pPr fontAlgn="auto">
              <a:spcAft>
                <a:spcPts val="0"/>
              </a:spcAft>
              <a:defRPr/>
            </a:pPr>
            <a:r>
              <a:rPr lang="en-US" dirty="0">
                <a:solidFill>
                  <a:schemeClr val="accent1">
                    <a:tint val="88000"/>
                    <a:satMod val="150000"/>
                  </a:schemeClr>
                </a:solidFill>
              </a:rPr>
              <a:t>C</a:t>
            </a:r>
            <a:r>
              <a:rPr lang="en-US" dirty="0" smtClean="0">
                <a:solidFill>
                  <a:schemeClr val="accent1">
                    <a:tint val="88000"/>
                    <a:satMod val="150000"/>
                  </a:schemeClr>
                </a:solidFill>
              </a:rPr>
              <a:t>lients</a:t>
            </a:r>
            <a:endParaRPr lang="en-US" dirty="0">
              <a:solidFill>
                <a:schemeClr val="accent1">
                  <a:tint val="88000"/>
                  <a:satMod val="150000"/>
                </a:schemeClr>
              </a:solidFill>
            </a:endParaRPr>
          </a:p>
        </p:txBody>
      </p:sp>
      <p:pic>
        <p:nvPicPr>
          <p:cNvPr id="4" name="Picture 2" descr="http://www.sampledigital.com/images/clientsLogo/lionsGateTV.gif"/>
          <p:cNvPicPr>
            <a:picLocks noChangeAspect="1" noChangeArrowheads="1"/>
          </p:cNvPicPr>
          <p:nvPr/>
        </p:nvPicPr>
        <p:blipFill>
          <a:blip r:embed="rId3" cstate="print"/>
          <a:srcRect/>
          <a:stretch>
            <a:fillRect/>
          </a:stretch>
        </p:blipFill>
        <p:spPr bwMode="auto">
          <a:xfrm>
            <a:off x="1905000" y="914400"/>
            <a:ext cx="1920240" cy="443132"/>
          </a:xfrm>
          <a:prstGeom prst="rect">
            <a:avLst/>
          </a:prstGeom>
          <a:noFill/>
        </p:spPr>
      </p:pic>
      <p:pic>
        <p:nvPicPr>
          <p:cNvPr id="5" name="Picture 4" descr="http://www.sampledigital.com/images/clientsLogo/20thFox.jpg"/>
          <p:cNvPicPr>
            <a:picLocks noChangeAspect="1" noChangeArrowheads="1"/>
          </p:cNvPicPr>
          <p:nvPr/>
        </p:nvPicPr>
        <p:blipFill>
          <a:blip r:embed="rId4" cstate="print"/>
          <a:srcRect/>
          <a:stretch>
            <a:fillRect/>
          </a:stretch>
        </p:blipFill>
        <p:spPr bwMode="auto">
          <a:xfrm>
            <a:off x="533400" y="990601"/>
            <a:ext cx="1132113" cy="609600"/>
          </a:xfrm>
          <a:prstGeom prst="rect">
            <a:avLst/>
          </a:prstGeom>
          <a:noFill/>
        </p:spPr>
      </p:pic>
      <p:pic>
        <p:nvPicPr>
          <p:cNvPr id="6" name="Picture 6" descr="http://www.sampledigital.com/images/clientsLogo/foxBroadcasting.gif"/>
          <p:cNvPicPr>
            <a:picLocks noChangeAspect="1" noChangeArrowheads="1"/>
          </p:cNvPicPr>
          <p:nvPr/>
        </p:nvPicPr>
        <p:blipFill>
          <a:blip r:embed="rId5" cstate="print"/>
          <a:srcRect/>
          <a:stretch>
            <a:fillRect/>
          </a:stretch>
        </p:blipFill>
        <p:spPr bwMode="auto">
          <a:xfrm>
            <a:off x="7467600" y="1981200"/>
            <a:ext cx="1063256" cy="457200"/>
          </a:xfrm>
          <a:prstGeom prst="rect">
            <a:avLst/>
          </a:prstGeom>
          <a:noFill/>
        </p:spPr>
      </p:pic>
      <p:pic>
        <p:nvPicPr>
          <p:cNvPr id="7" name="Picture 10" descr="http://www.sampledigital.com/images/clientsLogo/TNT.gif"/>
          <p:cNvPicPr>
            <a:picLocks noChangeAspect="1" noChangeArrowheads="1"/>
          </p:cNvPicPr>
          <p:nvPr/>
        </p:nvPicPr>
        <p:blipFill>
          <a:blip r:embed="rId6" cstate="print"/>
          <a:srcRect/>
          <a:stretch>
            <a:fillRect/>
          </a:stretch>
        </p:blipFill>
        <p:spPr bwMode="auto">
          <a:xfrm>
            <a:off x="1828800" y="1752600"/>
            <a:ext cx="979714" cy="914400"/>
          </a:xfrm>
          <a:prstGeom prst="rect">
            <a:avLst/>
          </a:prstGeom>
          <a:noFill/>
        </p:spPr>
      </p:pic>
      <p:pic>
        <p:nvPicPr>
          <p:cNvPr id="8" name="Picture 12" descr="http://www.sampledigital.com/images/clientsLogo/foxNetwork.gif"/>
          <p:cNvPicPr>
            <a:picLocks noChangeAspect="1" noChangeArrowheads="1"/>
          </p:cNvPicPr>
          <p:nvPr/>
        </p:nvPicPr>
        <p:blipFill>
          <a:blip r:embed="rId7" cstate="print"/>
          <a:srcRect/>
          <a:stretch>
            <a:fillRect/>
          </a:stretch>
        </p:blipFill>
        <p:spPr bwMode="auto">
          <a:xfrm>
            <a:off x="7315200" y="3276600"/>
            <a:ext cx="1280160" cy="586740"/>
          </a:xfrm>
          <a:prstGeom prst="rect">
            <a:avLst/>
          </a:prstGeom>
          <a:noFill/>
        </p:spPr>
      </p:pic>
      <p:pic>
        <p:nvPicPr>
          <p:cNvPr id="9" name="Picture 16" descr="http://www.sampledigital.com/images/clientsLogo/showtime.gif"/>
          <p:cNvPicPr>
            <a:picLocks noChangeAspect="1" noChangeArrowheads="1"/>
          </p:cNvPicPr>
          <p:nvPr/>
        </p:nvPicPr>
        <p:blipFill>
          <a:blip r:embed="rId8" cstate="print"/>
          <a:srcRect/>
          <a:stretch>
            <a:fillRect/>
          </a:stretch>
        </p:blipFill>
        <p:spPr bwMode="auto">
          <a:xfrm>
            <a:off x="5334000" y="4419600"/>
            <a:ext cx="1669771" cy="640080"/>
          </a:xfrm>
          <a:prstGeom prst="rect">
            <a:avLst/>
          </a:prstGeom>
          <a:noFill/>
        </p:spPr>
      </p:pic>
      <p:pic>
        <p:nvPicPr>
          <p:cNvPr id="10" name="Picture 20" descr="http://www.sampledigital.com/images/clientsLogo/ABC.gif"/>
          <p:cNvPicPr>
            <a:picLocks noChangeAspect="1" noChangeArrowheads="1"/>
          </p:cNvPicPr>
          <p:nvPr/>
        </p:nvPicPr>
        <p:blipFill>
          <a:blip r:embed="rId9" cstate="print"/>
          <a:srcRect/>
          <a:stretch>
            <a:fillRect/>
          </a:stretch>
        </p:blipFill>
        <p:spPr bwMode="auto">
          <a:xfrm>
            <a:off x="4191000" y="3886200"/>
            <a:ext cx="914400" cy="914401"/>
          </a:xfrm>
          <a:prstGeom prst="rect">
            <a:avLst/>
          </a:prstGeom>
          <a:noFill/>
        </p:spPr>
      </p:pic>
      <p:pic>
        <p:nvPicPr>
          <p:cNvPr id="11" name="Picture 26" descr="http://www.sampledigital.com/images/clientsLogo/Lifetime.gif"/>
          <p:cNvPicPr>
            <a:picLocks noChangeAspect="1" noChangeArrowheads="1"/>
          </p:cNvPicPr>
          <p:nvPr/>
        </p:nvPicPr>
        <p:blipFill>
          <a:blip r:embed="rId10" cstate="print"/>
          <a:srcRect/>
          <a:stretch>
            <a:fillRect/>
          </a:stretch>
        </p:blipFill>
        <p:spPr bwMode="auto">
          <a:xfrm>
            <a:off x="5410200" y="2819400"/>
            <a:ext cx="1645915" cy="548640"/>
          </a:xfrm>
          <a:prstGeom prst="rect">
            <a:avLst/>
          </a:prstGeom>
          <a:noFill/>
        </p:spPr>
      </p:pic>
      <p:pic>
        <p:nvPicPr>
          <p:cNvPr id="12" name="Picture 28" descr="http://www.sampledigital.com/images/clientsLogo/badRobot.jpg"/>
          <p:cNvPicPr>
            <a:picLocks noChangeAspect="1" noChangeArrowheads="1"/>
          </p:cNvPicPr>
          <p:nvPr/>
        </p:nvPicPr>
        <p:blipFill>
          <a:blip r:embed="rId11" cstate="print"/>
          <a:srcRect/>
          <a:stretch>
            <a:fillRect/>
          </a:stretch>
        </p:blipFill>
        <p:spPr bwMode="auto">
          <a:xfrm>
            <a:off x="7543800" y="4495800"/>
            <a:ext cx="969483" cy="731520"/>
          </a:xfrm>
          <a:prstGeom prst="rect">
            <a:avLst/>
          </a:prstGeom>
          <a:noFill/>
        </p:spPr>
      </p:pic>
      <p:pic>
        <p:nvPicPr>
          <p:cNvPr id="13" name="Picture 32" descr="http://www.sampledigital.com/images/clientsLogo/waltDisney.gif"/>
          <p:cNvPicPr>
            <a:picLocks noChangeAspect="1" noChangeArrowheads="1"/>
          </p:cNvPicPr>
          <p:nvPr/>
        </p:nvPicPr>
        <p:blipFill>
          <a:blip r:embed="rId12" cstate="print"/>
          <a:srcRect/>
          <a:stretch>
            <a:fillRect/>
          </a:stretch>
        </p:blipFill>
        <p:spPr bwMode="auto">
          <a:xfrm>
            <a:off x="1828800" y="4800600"/>
            <a:ext cx="1097280" cy="859536"/>
          </a:xfrm>
          <a:prstGeom prst="rect">
            <a:avLst/>
          </a:prstGeom>
          <a:noFill/>
        </p:spPr>
      </p:pic>
      <p:pic>
        <p:nvPicPr>
          <p:cNvPr id="14" name="Picture 34" descr="http://www.sampledigital.com/images/clientsLogo/Miramax.gif"/>
          <p:cNvPicPr>
            <a:picLocks noChangeAspect="1" noChangeArrowheads="1"/>
          </p:cNvPicPr>
          <p:nvPr/>
        </p:nvPicPr>
        <p:blipFill>
          <a:blip r:embed="rId13" cstate="print"/>
          <a:srcRect/>
          <a:stretch>
            <a:fillRect/>
          </a:stretch>
        </p:blipFill>
        <p:spPr bwMode="auto">
          <a:xfrm>
            <a:off x="7086600" y="838200"/>
            <a:ext cx="1554480" cy="526133"/>
          </a:xfrm>
          <a:prstGeom prst="rect">
            <a:avLst/>
          </a:prstGeom>
          <a:noFill/>
        </p:spPr>
      </p:pic>
      <p:pic>
        <p:nvPicPr>
          <p:cNvPr id="15" name="Picture 40" descr="http://www.sampledigital.com/images/clientsLogo/warner.gif"/>
          <p:cNvPicPr>
            <a:picLocks noChangeAspect="1" noChangeArrowheads="1"/>
          </p:cNvPicPr>
          <p:nvPr/>
        </p:nvPicPr>
        <p:blipFill>
          <a:blip r:embed="rId14" cstate="print"/>
          <a:srcRect/>
          <a:stretch>
            <a:fillRect/>
          </a:stretch>
        </p:blipFill>
        <p:spPr bwMode="auto">
          <a:xfrm>
            <a:off x="2819400" y="3886200"/>
            <a:ext cx="1188720" cy="1057960"/>
          </a:xfrm>
          <a:prstGeom prst="rect">
            <a:avLst/>
          </a:prstGeom>
          <a:noFill/>
        </p:spPr>
      </p:pic>
      <p:pic>
        <p:nvPicPr>
          <p:cNvPr id="16" name="Picture 42" descr="http://www.sampledigital.com/images/clientsLogo/sciFiChannel.gif"/>
          <p:cNvPicPr>
            <a:picLocks noChangeAspect="1" noChangeArrowheads="1"/>
          </p:cNvPicPr>
          <p:nvPr/>
        </p:nvPicPr>
        <p:blipFill>
          <a:blip r:embed="rId15" cstate="print"/>
          <a:srcRect/>
          <a:stretch>
            <a:fillRect/>
          </a:stretch>
        </p:blipFill>
        <p:spPr bwMode="auto">
          <a:xfrm>
            <a:off x="1752600" y="5791200"/>
            <a:ext cx="1005840" cy="379125"/>
          </a:xfrm>
          <a:prstGeom prst="rect">
            <a:avLst/>
          </a:prstGeom>
          <a:noFill/>
        </p:spPr>
      </p:pic>
      <p:pic>
        <p:nvPicPr>
          <p:cNvPr id="17" name="Picture 44" descr="http://www.sampledigital.com/images/clientsLogo/alconEntertainment.gif"/>
          <p:cNvPicPr>
            <a:picLocks noChangeAspect="1" noChangeArrowheads="1"/>
          </p:cNvPicPr>
          <p:nvPr/>
        </p:nvPicPr>
        <p:blipFill>
          <a:blip r:embed="rId16" cstate="print"/>
          <a:srcRect/>
          <a:stretch>
            <a:fillRect/>
          </a:stretch>
        </p:blipFill>
        <p:spPr bwMode="auto">
          <a:xfrm>
            <a:off x="4419600" y="2819400"/>
            <a:ext cx="822960" cy="888798"/>
          </a:xfrm>
          <a:prstGeom prst="rect">
            <a:avLst/>
          </a:prstGeom>
          <a:noFill/>
        </p:spPr>
      </p:pic>
      <p:pic>
        <p:nvPicPr>
          <p:cNvPr id="18" name="Picture 17" descr="http://www.sampledigital.com/images/clientsLogo/NBC.gif"/>
          <p:cNvPicPr>
            <a:picLocks noChangeAspect="1" noChangeArrowheads="1"/>
          </p:cNvPicPr>
          <p:nvPr/>
        </p:nvPicPr>
        <p:blipFill>
          <a:blip r:embed="rId17" cstate="print"/>
          <a:srcRect/>
          <a:stretch>
            <a:fillRect/>
          </a:stretch>
        </p:blipFill>
        <p:spPr bwMode="auto">
          <a:xfrm>
            <a:off x="4495800" y="4953000"/>
            <a:ext cx="847725" cy="847725"/>
          </a:xfrm>
          <a:prstGeom prst="rect">
            <a:avLst/>
          </a:prstGeom>
          <a:noFill/>
        </p:spPr>
      </p:pic>
      <p:pic>
        <p:nvPicPr>
          <p:cNvPr id="19" name="Picture 2" descr="http://www.vectorlogos.org/wp-content/uploads/2008/05/cbs-logo.png"/>
          <p:cNvPicPr>
            <a:picLocks noChangeAspect="1" noChangeArrowheads="1"/>
          </p:cNvPicPr>
          <p:nvPr/>
        </p:nvPicPr>
        <p:blipFill>
          <a:blip r:embed="rId18" cstate="print"/>
          <a:srcRect l="2832" t="38173" r="1743" b="37584"/>
          <a:stretch>
            <a:fillRect/>
          </a:stretch>
        </p:blipFill>
        <p:spPr bwMode="auto">
          <a:xfrm>
            <a:off x="7315200" y="2819400"/>
            <a:ext cx="1112519" cy="365760"/>
          </a:xfrm>
          <a:prstGeom prst="rect">
            <a:avLst/>
          </a:prstGeom>
          <a:noFill/>
        </p:spPr>
      </p:pic>
      <p:pic>
        <p:nvPicPr>
          <p:cNvPr id="20" name="Picture 4" descr="Exclusive Media Group">
            <a:hlinkClick r:id="rId19"/>
          </p:cNvPr>
          <p:cNvPicPr>
            <a:picLocks noChangeAspect="1" noChangeArrowheads="1"/>
          </p:cNvPicPr>
          <p:nvPr/>
        </p:nvPicPr>
        <p:blipFill>
          <a:blip r:embed="rId20" cstate="print"/>
          <a:srcRect/>
          <a:stretch>
            <a:fillRect/>
          </a:stretch>
        </p:blipFill>
        <p:spPr bwMode="auto">
          <a:xfrm>
            <a:off x="5943600" y="5638800"/>
            <a:ext cx="1238250" cy="485775"/>
          </a:xfrm>
          <a:prstGeom prst="rect">
            <a:avLst/>
          </a:prstGeom>
          <a:noFill/>
        </p:spPr>
      </p:pic>
      <p:pic>
        <p:nvPicPr>
          <p:cNvPr id="21" name="Picture 6" descr="See full size image">
            <a:hlinkClick r:id="rId21"/>
          </p:cNvPr>
          <p:cNvPicPr>
            <a:picLocks noChangeAspect="1" noChangeArrowheads="1"/>
          </p:cNvPicPr>
          <p:nvPr/>
        </p:nvPicPr>
        <p:blipFill>
          <a:blip r:embed="rId22" cstate="print"/>
          <a:srcRect l="10286" r="12565" b="25000"/>
          <a:stretch>
            <a:fillRect/>
          </a:stretch>
        </p:blipFill>
        <p:spPr bwMode="auto">
          <a:xfrm>
            <a:off x="1905000" y="2819400"/>
            <a:ext cx="1143000" cy="685800"/>
          </a:xfrm>
          <a:prstGeom prst="rect">
            <a:avLst/>
          </a:prstGeom>
          <a:noFill/>
        </p:spPr>
      </p:pic>
      <p:pic>
        <p:nvPicPr>
          <p:cNvPr id="22" name="Picture 10" descr="Disneychannel">
            <a:hlinkClick r:id="rId23"/>
          </p:cNvPr>
          <p:cNvPicPr>
            <a:picLocks noChangeAspect="1" noChangeArrowheads="1"/>
          </p:cNvPicPr>
          <p:nvPr/>
        </p:nvPicPr>
        <p:blipFill>
          <a:blip r:embed="rId24" cstate="print"/>
          <a:srcRect r="2778"/>
          <a:stretch>
            <a:fillRect/>
          </a:stretch>
        </p:blipFill>
        <p:spPr bwMode="auto">
          <a:xfrm>
            <a:off x="685800" y="5181600"/>
            <a:ext cx="990600" cy="923804"/>
          </a:xfrm>
          <a:prstGeom prst="rect">
            <a:avLst/>
          </a:prstGeom>
          <a:noFill/>
        </p:spPr>
      </p:pic>
      <p:pic>
        <p:nvPicPr>
          <p:cNvPr id="23" name="Picture 2" descr="image001"/>
          <p:cNvPicPr>
            <a:picLocks noChangeAspect="1" noChangeArrowheads="1"/>
          </p:cNvPicPr>
          <p:nvPr/>
        </p:nvPicPr>
        <p:blipFill>
          <a:blip r:embed="rId25" cstate="print"/>
          <a:srcRect/>
          <a:stretch>
            <a:fillRect/>
          </a:stretch>
        </p:blipFill>
        <p:spPr bwMode="auto">
          <a:xfrm>
            <a:off x="5562600" y="3581400"/>
            <a:ext cx="1223010" cy="548640"/>
          </a:xfrm>
          <a:prstGeom prst="rect">
            <a:avLst/>
          </a:prstGeom>
          <a:noFill/>
          <a:ln w="9525">
            <a:noFill/>
            <a:miter lim="800000"/>
            <a:headEnd/>
            <a:tailEnd/>
          </a:ln>
        </p:spPr>
      </p:pic>
      <p:pic>
        <p:nvPicPr>
          <p:cNvPr id="24" name="Picture 2" descr="http://wpcontent.answers.com/wikipedia/en/thumb/3/31/Film_Roman.svg/119px-Film_Roman.svg.png"/>
          <p:cNvPicPr>
            <a:picLocks noChangeAspect="1" noChangeArrowheads="1"/>
          </p:cNvPicPr>
          <p:nvPr/>
        </p:nvPicPr>
        <p:blipFill>
          <a:blip r:embed="rId26" cstate="print"/>
          <a:srcRect/>
          <a:stretch>
            <a:fillRect/>
          </a:stretch>
        </p:blipFill>
        <p:spPr bwMode="auto">
          <a:xfrm>
            <a:off x="533400" y="1752600"/>
            <a:ext cx="822960" cy="802212"/>
          </a:xfrm>
          <a:prstGeom prst="rect">
            <a:avLst/>
          </a:prstGeom>
          <a:noFill/>
        </p:spPr>
      </p:pic>
      <p:pic>
        <p:nvPicPr>
          <p:cNvPr id="25" name="Picture 29"/>
          <p:cNvPicPr>
            <a:picLocks noChangeAspect="1"/>
          </p:cNvPicPr>
          <p:nvPr/>
        </p:nvPicPr>
        <p:blipFill>
          <a:blip r:embed="rId27" cstate="print"/>
          <a:srcRect/>
          <a:stretch>
            <a:fillRect/>
          </a:stretch>
        </p:blipFill>
        <p:spPr bwMode="auto">
          <a:xfrm>
            <a:off x="5257800" y="1905000"/>
            <a:ext cx="548640" cy="548640"/>
          </a:xfrm>
          <a:prstGeom prst="rect">
            <a:avLst/>
          </a:prstGeom>
          <a:noFill/>
          <a:ln w="9525">
            <a:noFill/>
            <a:miter lim="800000"/>
            <a:headEnd/>
            <a:tailEnd/>
          </a:ln>
        </p:spPr>
      </p:pic>
      <p:pic>
        <p:nvPicPr>
          <p:cNvPr id="26" name="Picture 30"/>
          <p:cNvPicPr>
            <a:picLocks noChangeAspect="1"/>
          </p:cNvPicPr>
          <p:nvPr/>
        </p:nvPicPr>
        <p:blipFill>
          <a:blip r:embed="rId28" cstate="print"/>
          <a:srcRect/>
          <a:stretch>
            <a:fillRect/>
          </a:stretch>
        </p:blipFill>
        <p:spPr bwMode="auto">
          <a:xfrm>
            <a:off x="609600" y="2971800"/>
            <a:ext cx="914400" cy="914400"/>
          </a:xfrm>
          <a:prstGeom prst="rect">
            <a:avLst/>
          </a:prstGeom>
          <a:noFill/>
          <a:ln w="9525">
            <a:noFill/>
            <a:miter lim="800000"/>
            <a:headEnd/>
            <a:tailEnd/>
          </a:ln>
        </p:spPr>
      </p:pic>
      <p:pic>
        <p:nvPicPr>
          <p:cNvPr id="27" name="Picture 31"/>
          <p:cNvPicPr>
            <a:picLocks noChangeAspect="1"/>
          </p:cNvPicPr>
          <p:nvPr/>
        </p:nvPicPr>
        <p:blipFill>
          <a:blip r:embed="rId29" cstate="print"/>
          <a:srcRect/>
          <a:stretch>
            <a:fillRect/>
          </a:stretch>
        </p:blipFill>
        <p:spPr bwMode="auto">
          <a:xfrm>
            <a:off x="7620000" y="5410200"/>
            <a:ext cx="914400" cy="548640"/>
          </a:xfrm>
          <a:prstGeom prst="rect">
            <a:avLst/>
          </a:prstGeom>
          <a:noFill/>
          <a:ln w="9525">
            <a:noFill/>
            <a:miter lim="800000"/>
            <a:headEnd/>
            <a:tailEnd/>
          </a:ln>
        </p:spPr>
      </p:pic>
      <p:pic>
        <p:nvPicPr>
          <p:cNvPr id="28" name="Picture 37"/>
          <p:cNvPicPr>
            <a:picLocks noChangeAspect="1"/>
          </p:cNvPicPr>
          <p:nvPr/>
        </p:nvPicPr>
        <p:blipFill>
          <a:blip r:embed="rId30" cstate="print"/>
          <a:srcRect/>
          <a:stretch>
            <a:fillRect/>
          </a:stretch>
        </p:blipFill>
        <p:spPr bwMode="auto">
          <a:xfrm>
            <a:off x="533400" y="3962400"/>
            <a:ext cx="1219200" cy="1219200"/>
          </a:xfrm>
          <a:prstGeom prst="rect">
            <a:avLst/>
          </a:prstGeom>
          <a:noFill/>
          <a:ln w="9525">
            <a:noFill/>
            <a:miter lim="800000"/>
            <a:headEnd/>
            <a:tailEnd/>
          </a:ln>
        </p:spPr>
      </p:pic>
      <p:pic>
        <p:nvPicPr>
          <p:cNvPr id="29" name="Picture 40"/>
          <p:cNvPicPr>
            <a:picLocks noChangeAspect="1"/>
          </p:cNvPicPr>
          <p:nvPr/>
        </p:nvPicPr>
        <p:blipFill>
          <a:blip r:embed="rId31" cstate="print"/>
          <a:srcRect/>
          <a:stretch>
            <a:fillRect/>
          </a:stretch>
        </p:blipFill>
        <p:spPr bwMode="auto">
          <a:xfrm>
            <a:off x="6096000" y="1828800"/>
            <a:ext cx="1006475" cy="723900"/>
          </a:xfrm>
          <a:prstGeom prst="rect">
            <a:avLst/>
          </a:prstGeom>
          <a:noFill/>
          <a:ln w="9525">
            <a:noFill/>
            <a:miter lim="800000"/>
            <a:headEnd/>
            <a:tailEnd/>
          </a:ln>
        </p:spPr>
      </p:pic>
      <p:pic>
        <p:nvPicPr>
          <p:cNvPr id="30" name="Picture 1" descr="image002"/>
          <p:cNvPicPr>
            <a:picLocks noChangeAspect="1" noChangeArrowheads="1"/>
          </p:cNvPicPr>
          <p:nvPr/>
        </p:nvPicPr>
        <p:blipFill>
          <a:blip r:embed="rId32" cstate="print"/>
          <a:srcRect/>
          <a:stretch>
            <a:fillRect/>
          </a:stretch>
        </p:blipFill>
        <p:spPr bwMode="auto">
          <a:xfrm>
            <a:off x="4038600" y="1752600"/>
            <a:ext cx="768403" cy="914400"/>
          </a:xfrm>
          <a:prstGeom prst="rect">
            <a:avLst/>
          </a:prstGeom>
          <a:noFill/>
          <a:ln w="9525">
            <a:noFill/>
            <a:miter lim="800000"/>
            <a:headEnd/>
            <a:tailEnd/>
          </a:ln>
        </p:spPr>
      </p:pic>
      <p:pic>
        <p:nvPicPr>
          <p:cNvPr id="31" name="Picture 2" descr="http://t1.gstatic.com/images?q=tbn:ANd9GcTKOXsThu9B0PpRHceEUcHtcyvJevPJktKUdTautmJi4hzTuFou"/>
          <p:cNvPicPr>
            <a:picLocks noChangeAspect="1" noChangeArrowheads="1"/>
          </p:cNvPicPr>
          <p:nvPr/>
        </p:nvPicPr>
        <p:blipFill>
          <a:blip r:embed="rId33" cstate="print"/>
          <a:srcRect/>
          <a:stretch>
            <a:fillRect/>
          </a:stretch>
        </p:blipFill>
        <p:spPr bwMode="auto">
          <a:xfrm>
            <a:off x="3048000" y="1828800"/>
            <a:ext cx="640080" cy="640081"/>
          </a:xfrm>
          <a:prstGeom prst="rect">
            <a:avLst/>
          </a:prstGeom>
          <a:noFill/>
        </p:spPr>
      </p:pic>
      <p:pic>
        <p:nvPicPr>
          <p:cNvPr id="32" name="Picture 4" descr="http://m.popstar.com/News/Feeds/summit%20logo.jpg"/>
          <p:cNvPicPr>
            <a:picLocks noChangeAspect="1" noChangeArrowheads="1"/>
          </p:cNvPicPr>
          <p:nvPr/>
        </p:nvPicPr>
        <p:blipFill>
          <a:blip r:embed="rId34" cstate="print"/>
          <a:srcRect/>
          <a:stretch>
            <a:fillRect/>
          </a:stretch>
        </p:blipFill>
        <p:spPr bwMode="auto">
          <a:xfrm>
            <a:off x="3276600" y="2819400"/>
            <a:ext cx="980546" cy="822960"/>
          </a:xfrm>
          <a:prstGeom prst="rect">
            <a:avLst/>
          </a:prstGeom>
          <a:noFill/>
        </p:spPr>
      </p:pic>
      <p:pic>
        <p:nvPicPr>
          <p:cNvPr id="33" name="Picture 10" descr="http://t1.gstatic.com/images?q=tbn:ANd9GcQaoWHC4eqnCW0tqz1ll00aSNVr32vha74zI5YEvFCHNbWTKd5wjw"/>
          <p:cNvPicPr>
            <a:picLocks noChangeAspect="1" noChangeArrowheads="1"/>
          </p:cNvPicPr>
          <p:nvPr/>
        </p:nvPicPr>
        <p:blipFill>
          <a:blip r:embed="rId35" cstate="print"/>
          <a:srcRect/>
          <a:stretch>
            <a:fillRect/>
          </a:stretch>
        </p:blipFill>
        <p:spPr bwMode="auto">
          <a:xfrm>
            <a:off x="7315200" y="3810000"/>
            <a:ext cx="1181100" cy="647700"/>
          </a:xfrm>
          <a:prstGeom prst="rect">
            <a:avLst/>
          </a:prstGeom>
          <a:noFill/>
        </p:spPr>
      </p:pic>
      <p:pic>
        <p:nvPicPr>
          <p:cNvPr id="34" name="rg_hi" descr="http://t2.gstatic.com/images?q=tbn:ANd9GcQbt0YFYblr9mnDviyggWhxNhRIxrMbqLvu-qeLsAf39BqjHSHl"/>
          <p:cNvPicPr>
            <a:picLocks noChangeAspect="1" noChangeArrowheads="1"/>
          </p:cNvPicPr>
          <p:nvPr/>
        </p:nvPicPr>
        <p:blipFill>
          <a:blip r:embed="rId36" cstate="print"/>
          <a:srcRect/>
          <a:stretch>
            <a:fillRect/>
          </a:stretch>
        </p:blipFill>
        <p:spPr bwMode="auto">
          <a:xfrm>
            <a:off x="3124200" y="5105400"/>
            <a:ext cx="1097280" cy="500024"/>
          </a:xfrm>
          <a:prstGeom prst="rect">
            <a:avLst/>
          </a:prstGeom>
          <a:noFill/>
          <a:ln w="9525">
            <a:noFill/>
            <a:miter lim="800000"/>
            <a:headEnd/>
            <a:tailEnd/>
          </a:ln>
        </p:spPr>
      </p:pic>
      <p:pic>
        <p:nvPicPr>
          <p:cNvPr id="35" name="il_fi" descr="http://upload.wikimedia.org/wikipedia/en/0/03/Mandate_logo.jpg"/>
          <p:cNvPicPr>
            <a:picLocks noChangeAspect="1" noChangeArrowheads="1"/>
          </p:cNvPicPr>
          <p:nvPr/>
        </p:nvPicPr>
        <p:blipFill>
          <a:blip r:embed="rId37" cstate="print"/>
          <a:srcRect/>
          <a:stretch>
            <a:fillRect/>
          </a:stretch>
        </p:blipFill>
        <p:spPr bwMode="auto">
          <a:xfrm>
            <a:off x="1981200" y="3886200"/>
            <a:ext cx="548640" cy="961947"/>
          </a:xfrm>
          <a:prstGeom prst="rect">
            <a:avLst/>
          </a:prstGeom>
          <a:noFill/>
          <a:ln w="9525">
            <a:noFill/>
            <a:miter lim="800000"/>
            <a:headEnd/>
            <a:tailEnd/>
          </a:ln>
        </p:spPr>
      </p:pic>
      <p:pic>
        <p:nvPicPr>
          <p:cNvPr id="36" name="Picture 35"/>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114800" y="914401"/>
            <a:ext cx="278569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p:cNvPicPr>
            <a:picLocks noChangeAspect="1"/>
          </p:cNvPicPr>
          <p:nvPr/>
        </p:nvPicPr>
        <p:blipFill rotWithShape="1">
          <a:blip r:embed="rId39">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38" name="Straight Connector 37"/>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9121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1447800"/>
            <a:ext cx="9144000" cy="4267200"/>
          </a:xfrm>
        </p:spPr>
        <p:txBody>
          <a:bodyPr>
            <a:normAutofit/>
          </a:bodyPr>
          <a:lstStyle/>
          <a:p>
            <a:pPr marL="609600" indent="-609600" algn="ctr">
              <a:buNone/>
            </a:pPr>
            <a:endParaRPr lang="en-US" sz="2000" dirty="0">
              <a:solidFill>
                <a:srgbClr val="3366FF"/>
              </a:solidFill>
              <a:latin typeface="Arial" pitchFamily="34" charset="0"/>
              <a:cs typeface="Arial" pitchFamily="34" charset="0"/>
            </a:endParaRPr>
          </a:p>
          <a:p>
            <a:pPr marL="609600" indent="-609600" algn="ctr">
              <a:buNone/>
            </a:pPr>
            <a:r>
              <a:rPr lang="en-US" sz="4000" b="1" dirty="0" smtClean="0">
                <a:solidFill>
                  <a:srgbClr val="3366FF"/>
                </a:solidFill>
                <a:latin typeface="Arial" pitchFamily="34" charset="0"/>
                <a:cs typeface="Arial" pitchFamily="34" charset="0"/>
              </a:rPr>
              <a:t>Digital Mavericks</a:t>
            </a:r>
          </a:p>
          <a:p>
            <a:pPr marL="609600" indent="-609600" algn="ctr">
              <a:buNone/>
            </a:pPr>
            <a:endParaRPr lang="en-US" sz="4000" b="1" dirty="0">
              <a:solidFill>
                <a:srgbClr val="3366FF"/>
              </a:solidFill>
              <a:latin typeface="Arial" pitchFamily="34" charset="0"/>
              <a:cs typeface="Arial" pitchFamily="34" charset="0"/>
            </a:endParaRPr>
          </a:p>
          <a:p>
            <a:pPr marL="609600" indent="-609600" algn="ctr">
              <a:buNone/>
            </a:pPr>
            <a:r>
              <a:rPr lang="en-US" sz="4000" b="1" dirty="0" smtClean="0">
                <a:solidFill>
                  <a:srgbClr val="3366FF"/>
                </a:solidFill>
                <a:latin typeface="Arial" pitchFamily="34" charset="0"/>
                <a:cs typeface="Arial" pitchFamily="34" charset="0"/>
              </a:rPr>
              <a:t>Managed Production Workflow and Collaboration on over 2,000 Titles</a:t>
            </a:r>
            <a:endParaRPr lang="en-US" sz="3200" b="1" dirty="0">
              <a:solidFill>
                <a:srgbClr val="3366FF"/>
              </a:solidFill>
              <a:latin typeface="Arial" pitchFamily="34" charset="0"/>
              <a:cs typeface="Arial" pitchFamily="34" charset="0"/>
            </a:endParaRPr>
          </a:p>
          <a:p>
            <a:pPr algn="ctr"/>
            <a:endParaRPr lang="en-US" sz="2000" dirty="0">
              <a:solidFill>
                <a:srgbClr val="3366FF"/>
              </a:solidFill>
            </a:endParaRPr>
          </a:p>
          <a:p>
            <a:pPr algn="ctr"/>
            <a:endParaRPr lang="en-US" sz="2000" dirty="0" smtClean="0">
              <a:solidFill>
                <a:srgbClr val="3366FF"/>
              </a:solidFill>
            </a:endParaRPr>
          </a:p>
          <a:p>
            <a:pPr algn="ctr"/>
            <a:endParaRPr lang="en-US" sz="3200" dirty="0" smtClean="0">
              <a:solidFill>
                <a:srgbClr val="3366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440" y="381000"/>
            <a:ext cx="2880360" cy="146304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6" name="Straight Connector 5"/>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1094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0" y="2175640"/>
            <a:ext cx="9144000" cy="3539359"/>
          </a:xfrm>
        </p:spPr>
        <p:txBody>
          <a:bodyPr>
            <a:normAutofit/>
          </a:bodyPr>
          <a:lstStyle/>
          <a:p>
            <a:pPr marL="609600" indent="-609600" algn="ctr">
              <a:buNone/>
            </a:pPr>
            <a:endParaRPr lang="en-US" sz="2000" dirty="0">
              <a:solidFill>
                <a:srgbClr val="3366FF"/>
              </a:solidFill>
              <a:latin typeface="Arial" pitchFamily="34" charset="0"/>
              <a:cs typeface="Arial" pitchFamily="34" charset="0"/>
            </a:endParaRPr>
          </a:p>
          <a:p>
            <a:pPr marL="609600" indent="-609600" algn="ctr">
              <a:buNone/>
            </a:pPr>
            <a:r>
              <a:rPr lang="en-US" sz="4000" b="1" dirty="0" smtClean="0">
                <a:solidFill>
                  <a:srgbClr val="3366FF"/>
                </a:solidFill>
                <a:latin typeface="Arial" pitchFamily="34" charset="0"/>
                <a:cs typeface="Arial" pitchFamily="34" charset="0"/>
              </a:rPr>
              <a:t>Time to decision =</a:t>
            </a:r>
          </a:p>
          <a:p>
            <a:pPr marL="609600" indent="-609600" algn="ctr">
              <a:buNone/>
            </a:pPr>
            <a:r>
              <a:rPr lang="en-US" sz="4000" b="1" dirty="0" smtClean="0">
                <a:solidFill>
                  <a:srgbClr val="3366FF"/>
                </a:solidFill>
                <a:latin typeface="Arial" pitchFamily="34" charset="0"/>
                <a:cs typeface="Arial" pitchFamily="34" charset="0"/>
              </a:rPr>
              <a:t>Time to market =</a:t>
            </a:r>
          </a:p>
          <a:p>
            <a:pPr marL="609600" indent="-609600" algn="ctr">
              <a:buNone/>
            </a:pPr>
            <a:r>
              <a:rPr lang="en-US" sz="4000" b="1" dirty="0" smtClean="0">
                <a:solidFill>
                  <a:srgbClr val="3366FF"/>
                </a:solidFill>
                <a:latin typeface="Arial" pitchFamily="34" charset="0"/>
                <a:cs typeface="Arial" pitchFamily="34" charset="0"/>
              </a:rPr>
              <a:t>Time to consumption</a:t>
            </a:r>
            <a:endParaRPr lang="en-US" sz="3200" b="1" dirty="0">
              <a:solidFill>
                <a:srgbClr val="3366FF"/>
              </a:solidFill>
              <a:latin typeface="Arial" pitchFamily="34" charset="0"/>
              <a:cs typeface="Arial" pitchFamily="34" charset="0"/>
            </a:endParaRPr>
          </a:p>
          <a:p>
            <a:pPr algn="ctr"/>
            <a:endParaRPr lang="en-US" sz="2000" dirty="0">
              <a:solidFill>
                <a:srgbClr val="3366FF"/>
              </a:solidFill>
            </a:endParaRPr>
          </a:p>
          <a:p>
            <a:pPr algn="ctr"/>
            <a:endParaRPr lang="en-US" sz="2000" dirty="0" smtClean="0">
              <a:solidFill>
                <a:srgbClr val="3366FF"/>
              </a:solidFill>
            </a:endParaRPr>
          </a:p>
          <a:p>
            <a:pPr algn="ctr"/>
            <a:endParaRPr lang="en-US" sz="3200" dirty="0" smtClean="0">
              <a:solidFill>
                <a:srgbClr val="3366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9440" y="381000"/>
            <a:ext cx="2880360" cy="146304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6" name="Straight Connector 5"/>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811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fade">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x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518" y="2183600"/>
            <a:ext cx="3464535" cy="1723955"/>
          </a:xfrm>
          <a:prstGeom prst="rect">
            <a:avLst/>
          </a:prstGeom>
        </p:spPr>
      </p:pic>
      <p:pic>
        <p:nvPicPr>
          <p:cNvPr id="5" name="Picture 4"/>
          <p:cNvPicPr>
            <a:picLocks noChangeAspect="1"/>
          </p:cNvPicPr>
          <p:nvPr/>
        </p:nvPicPr>
        <p:blipFill>
          <a:blip r:embed="rId4"/>
          <a:stretch>
            <a:fillRect/>
          </a:stretch>
        </p:blipFill>
        <p:spPr>
          <a:xfrm>
            <a:off x="1656549" y="1194808"/>
            <a:ext cx="6101255" cy="3168869"/>
          </a:xfrm>
          <a:prstGeom prst="rect">
            <a:avLst/>
          </a:prstGeom>
        </p:spPr>
      </p:pic>
      <p:sp>
        <p:nvSpPr>
          <p:cNvPr id="20482" name="AutoShape 2" descr="http://webmail.gauravsinha.com/?_task=mail&amp;_action=get&amp;_uid=12386&amp;_mbox=INBOX&amp;_part=2&amp;_embe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ounded Rectangle 6"/>
          <p:cNvSpPr/>
          <p:nvPr/>
        </p:nvSpPr>
        <p:spPr>
          <a:xfrm>
            <a:off x="3145518" y="492089"/>
            <a:ext cx="2298481" cy="1418897"/>
          </a:xfrm>
          <a:prstGeom prst="roundRect">
            <a:avLst/>
          </a:prstGeom>
          <a:solidFill>
            <a:schemeClr val="bg1"/>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70C0"/>
                </a:solidFill>
              </a:rPr>
              <a:t>Ingest,</a:t>
            </a:r>
          </a:p>
          <a:p>
            <a:pPr algn="ctr"/>
            <a:r>
              <a:rPr lang="en-US" sz="2400" b="1" dirty="0" smtClean="0">
                <a:solidFill>
                  <a:srgbClr val="0070C0"/>
                </a:solidFill>
              </a:rPr>
              <a:t>Metadata Tag Capture</a:t>
            </a:r>
            <a:endParaRPr lang="en-US" sz="2400" b="1" dirty="0">
              <a:solidFill>
                <a:srgbClr val="0070C0"/>
              </a:solidFill>
            </a:endParaRPr>
          </a:p>
        </p:txBody>
      </p:sp>
      <p:sp>
        <p:nvSpPr>
          <p:cNvPr id="8" name="Rounded Rectangle 7"/>
          <p:cNvSpPr/>
          <p:nvPr/>
        </p:nvSpPr>
        <p:spPr>
          <a:xfrm>
            <a:off x="6655861" y="2420111"/>
            <a:ext cx="2298481" cy="1418897"/>
          </a:xfrm>
          <a:prstGeom prst="roundRect">
            <a:avLst/>
          </a:prstGeom>
          <a:solidFill>
            <a:schemeClr val="bg1"/>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70C0"/>
                </a:solidFill>
              </a:rPr>
              <a:t>Search, Edit, Clip, String, Share</a:t>
            </a:r>
            <a:endParaRPr lang="en-US" sz="2400" b="1" dirty="0">
              <a:solidFill>
                <a:srgbClr val="0070C0"/>
              </a:solidFill>
            </a:endParaRPr>
          </a:p>
        </p:txBody>
      </p:sp>
      <p:sp>
        <p:nvSpPr>
          <p:cNvPr id="9" name="Rounded Rectangle 8"/>
          <p:cNvSpPr/>
          <p:nvPr/>
        </p:nvSpPr>
        <p:spPr>
          <a:xfrm>
            <a:off x="3145518" y="4647465"/>
            <a:ext cx="2298481" cy="1418897"/>
          </a:xfrm>
          <a:prstGeom prst="roundRect">
            <a:avLst/>
          </a:prstGeom>
          <a:solidFill>
            <a:schemeClr val="bg1"/>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70C0"/>
                </a:solidFill>
              </a:rPr>
              <a:t>Comment, Review, Approve</a:t>
            </a:r>
            <a:endParaRPr lang="en-US" sz="2400" b="1" dirty="0">
              <a:solidFill>
                <a:srgbClr val="0070C0"/>
              </a:solidFill>
            </a:endParaRPr>
          </a:p>
        </p:txBody>
      </p:sp>
      <p:sp>
        <p:nvSpPr>
          <p:cNvPr id="10" name="Rounded Rectangle 9"/>
          <p:cNvSpPr/>
          <p:nvPr/>
        </p:nvSpPr>
        <p:spPr>
          <a:xfrm>
            <a:off x="270818" y="2498920"/>
            <a:ext cx="2298481" cy="1418897"/>
          </a:xfrm>
          <a:prstGeom prst="roundRect">
            <a:avLst/>
          </a:prstGeom>
          <a:solidFill>
            <a:schemeClr val="bg1"/>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70C0"/>
                </a:solidFill>
              </a:rPr>
              <a:t>Distribute, </a:t>
            </a:r>
            <a:r>
              <a:rPr lang="en-US" sz="2400" b="1" dirty="0" err="1" smtClean="0">
                <a:solidFill>
                  <a:srgbClr val="0070C0"/>
                </a:solidFill>
              </a:rPr>
              <a:t>Transcode</a:t>
            </a:r>
            <a:r>
              <a:rPr lang="en-US" sz="2400" b="1" dirty="0" smtClean="0">
                <a:solidFill>
                  <a:srgbClr val="0070C0"/>
                </a:solidFill>
              </a:rPr>
              <a:t>, Publish, Secure</a:t>
            </a:r>
            <a:endParaRPr lang="en-US" sz="2400" b="1" dirty="0">
              <a:solidFill>
                <a:srgbClr val="0070C0"/>
              </a:solidFill>
            </a:endParaRPr>
          </a:p>
        </p:txBody>
      </p:sp>
      <p:sp>
        <p:nvSpPr>
          <p:cNvPr id="11" name="Arc 10"/>
          <p:cNvSpPr/>
          <p:nvPr/>
        </p:nvSpPr>
        <p:spPr>
          <a:xfrm>
            <a:off x="3925615" y="1103594"/>
            <a:ext cx="3658764" cy="2175641"/>
          </a:xfrm>
          <a:prstGeom prst="arc">
            <a:avLst/>
          </a:prstGeom>
          <a:ln w="50800">
            <a:solidFill>
              <a:srgbClr val="3366FF"/>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Arc 11"/>
          <p:cNvSpPr/>
          <p:nvPr/>
        </p:nvSpPr>
        <p:spPr>
          <a:xfrm>
            <a:off x="3720663" y="2617076"/>
            <a:ext cx="3926780" cy="2936897"/>
          </a:xfrm>
          <a:prstGeom prst="arc">
            <a:avLst>
              <a:gd name="adj1" fmla="val 21509555"/>
              <a:gd name="adj2" fmla="val 5340924"/>
            </a:avLst>
          </a:prstGeom>
          <a:ln w="50800">
            <a:solidFill>
              <a:srgbClr val="3366FF"/>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a:off x="1182415" y="2325494"/>
            <a:ext cx="3272224" cy="3228479"/>
          </a:xfrm>
          <a:prstGeom prst="arc">
            <a:avLst>
              <a:gd name="adj1" fmla="val 5365946"/>
              <a:gd name="adj2" fmla="val 10776216"/>
            </a:avLst>
          </a:prstGeom>
          <a:ln w="50800">
            <a:solidFill>
              <a:srgbClr val="3366FF"/>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Arc 13"/>
          <p:cNvSpPr/>
          <p:nvPr/>
        </p:nvSpPr>
        <p:spPr>
          <a:xfrm>
            <a:off x="1182415" y="1194808"/>
            <a:ext cx="3272224" cy="2084427"/>
          </a:xfrm>
          <a:prstGeom prst="arc">
            <a:avLst>
              <a:gd name="adj1" fmla="val 11012218"/>
              <a:gd name="adj2" fmla="val 16236927"/>
            </a:avLst>
          </a:prstGeom>
          <a:ln w="50800">
            <a:solidFill>
              <a:srgbClr val="3366FF"/>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18" name="Straight Connector 17"/>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801849" y="2494899"/>
            <a:ext cx="898914" cy="1163569"/>
          </a:xfrm>
          <a:prstGeom prst="rect">
            <a:avLst/>
          </a:prstGeom>
        </p:spPr>
      </p:pic>
      <p:pic>
        <p:nvPicPr>
          <p:cNvPr id="24" name="Picture 23"/>
          <p:cNvPicPr>
            <a:picLocks noChangeAspect="1"/>
          </p:cNvPicPr>
          <p:nvPr/>
        </p:nvPicPr>
        <p:blipFill>
          <a:blip r:embed="rId4"/>
          <a:stretch>
            <a:fillRect/>
          </a:stretch>
        </p:blipFill>
        <p:spPr>
          <a:xfrm>
            <a:off x="7432959" y="3892225"/>
            <a:ext cx="626503" cy="626503"/>
          </a:xfrm>
          <a:prstGeom prst="rect">
            <a:avLst/>
          </a:prstGeom>
        </p:spPr>
      </p:pic>
      <p:pic>
        <p:nvPicPr>
          <p:cNvPr id="22" name="Picture 21"/>
          <p:cNvPicPr>
            <a:picLocks noChangeAspect="1"/>
          </p:cNvPicPr>
          <p:nvPr/>
        </p:nvPicPr>
        <p:blipFill>
          <a:blip r:embed="rId5"/>
          <a:stretch>
            <a:fillRect/>
          </a:stretch>
        </p:blipFill>
        <p:spPr>
          <a:xfrm>
            <a:off x="1225648" y="3922977"/>
            <a:ext cx="781367" cy="338918"/>
          </a:xfrm>
          <a:prstGeom prst="rect">
            <a:avLst/>
          </a:prstGeom>
        </p:spPr>
      </p:pic>
      <p:pic>
        <p:nvPicPr>
          <p:cNvPr id="19" name="Picture 18"/>
          <p:cNvPicPr>
            <a:picLocks noChangeAspect="1"/>
          </p:cNvPicPr>
          <p:nvPr/>
        </p:nvPicPr>
        <p:blipFill>
          <a:blip r:embed="rId6"/>
          <a:stretch>
            <a:fillRect/>
          </a:stretch>
        </p:blipFill>
        <p:spPr>
          <a:xfrm>
            <a:off x="7503504" y="2727093"/>
            <a:ext cx="702791" cy="674240"/>
          </a:xfrm>
          <a:prstGeom prst="rect">
            <a:avLst/>
          </a:prstGeom>
        </p:spPr>
      </p:pic>
      <p:pic>
        <p:nvPicPr>
          <p:cNvPr id="4" name="Picture 3" descr="Dax 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7617" y="2727093"/>
            <a:ext cx="1485597" cy="739234"/>
          </a:xfrm>
          <a:prstGeom prst="rect">
            <a:avLst/>
          </a:prstGeom>
        </p:spPr>
      </p:pic>
      <p:pic>
        <p:nvPicPr>
          <p:cNvPr id="6" name="Picture 5"/>
          <p:cNvPicPr>
            <a:picLocks noChangeAspect="1"/>
          </p:cNvPicPr>
          <p:nvPr/>
        </p:nvPicPr>
        <p:blipFill>
          <a:blip r:embed="rId8"/>
          <a:stretch>
            <a:fillRect/>
          </a:stretch>
        </p:blipFill>
        <p:spPr>
          <a:xfrm>
            <a:off x="3355055" y="2313660"/>
            <a:ext cx="2616226" cy="1358815"/>
          </a:xfrm>
          <a:prstGeom prst="rect">
            <a:avLst/>
          </a:prstGeom>
        </p:spPr>
      </p:pic>
      <p:pic>
        <p:nvPicPr>
          <p:cNvPr id="32" name="Picture 31"/>
          <p:cNvPicPr>
            <a:picLocks noChangeAspect="1"/>
          </p:cNvPicPr>
          <p:nvPr/>
        </p:nvPicPr>
        <p:blipFill>
          <a:blip r:embed="rId9"/>
          <a:stretch>
            <a:fillRect/>
          </a:stretch>
        </p:blipFill>
        <p:spPr>
          <a:xfrm>
            <a:off x="4271986" y="391753"/>
            <a:ext cx="512402" cy="510384"/>
          </a:xfrm>
          <a:prstGeom prst="rect">
            <a:avLst/>
          </a:prstGeom>
        </p:spPr>
      </p:pic>
      <p:pic>
        <p:nvPicPr>
          <p:cNvPr id="33" name="Picture 32"/>
          <p:cNvPicPr>
            <a:picLocks noChangeAspect="1"/>
          </p:cNvPicPr>
          <p:nvPr/>
        </p:nvPicPr>
        <p:blipFill>
          <a:blip r:embed="rId10"/>
          <a:stretch>
            <a:fillRect/>
          </a:stretch>
        </p:blipFill>
        <p:spPr>
          <a:xfrm>
            <a:off x="1121711" y="1657918"/>
            <a:ext cx="579052" cy="579052"/>
          </a:xfrm>
          <a:prstGeom prst="rect">
            <a:avLst/>
          </a:prstGeom>
        </p:spPr>
      </p:pic>
      <p:pic>
        <p:nvPicPr>
          <p:cNvPr id="35" name="Picture 34"/>
          <p:cNvPicPr>
            <a:picLocks noChangeAspect="1"/>
          </p:cNvPicPr>
          <p:nvPr/>
        </p:nvPicPr>
        <p:blipFill>
          <a:blip r:embed="rId11"/>
          <a:stretch>
            <a:fillRect/>
          </a:stretch>
        </p:blipFill>
        <p:spPr>
          <a:xfrm>
            <a:off x="10623364" y="1581560"/>
            <a:ext cx="970192" cy="700694"/>
          </a:xfrm>
          <a:prstGeom prst="rect">
            <a:avLst/>
          </a:prstGeom>
        </p:spPr>
      </p:pic>
      <p:pic>
        <p:nvPicPr>
          <p:cNvPr id="38" name="Picture 37"/>
          <p:cNvPicPr>
            <a:picLocks noChangeAspect="1"/>
          </p:cNvPicPr>
          <p:nvPr/>
        </p:nvPicPr>
        <p:blipFill>
          <a:blip r:embed="rId12"/>
          <a:stretch>
            <a:fillRect/>
          </a:stretch>
        </p:blipFill>
        <p:spPr>
          <a:xfrm>
            <a:off x="3998979" y="5548610"/>
            <a:ext cx="1127687" cy="197840"/>
          </a:xfrm>
          <a:prstGeom prst="rect">
            <a:avLst/>
          </a:prstGeom>
        </p:spPr>
      </p:pic>
      <p:pic>
        <p:nvPicPr>
          <p:cNvPr id="39" name="Picture 38"/>
          <p:cNvPicPr>
            <a:picLocks noChangeAspect="1"/>
          </p:cNvPicPr>
          <p:nvPr/>
        </p:nvPicPr>
        <p:blipFill>
          <a:blip r:embed="rId13"/>
          <a:stretch>
            <a:fillRect/>
          </a:stretch>
        </p:blipFill>
        <p:spPr>
          <a:xfrm>
            <a:off x="6575769" y="4932067"/>
            <a:ext cx="578009" cy="616543"/>
          </a:xfrm>
          <a:prstGeom prst="rect">
            <a:avLst/>
          </a:prstGeom>
        </p:spPr>
      </p:pic>
      <p:pic>
        <p:nvPicPr>
          <p:cNvPr id="41" name="Picture 40"/>
          <p:cNvPicPr>
            <a:picLocks noChangeAspect="1"/>
          </p:cNvPicPr>
          <p:nvPr/>
        </p:nvPicPr>
        <p:blipFill>
          <a:blip r:embed="rId14"/>
          <a:stretch>
            <a:fillRect/>
          </a:stretch>
        </p:blipFill>
        <p:spPr>
          <a:xfrm>
            <a:off x="1775727" y="4932067"/>
            <a:ext cx="924872" cy="924872"/>
          </a:xfrm>
          <a:prstGeom prst="rect">
            <a:avLst/>
          </a:prstGeom>
        </p:spPr>
      </p:pic>
      <p:cxnSp>
        <p:nvCxnSpPr>
          <p:cNvPr id="54" name="Straight Arrow Connector 53"/>
          <p:cNvCxnSpPr/>
          <p:nvPr/>
        </p:nvCxnSpPr>
        <p:spPr>
          <a:xfrm flipV="1">
            <a:off x="4562823" y="1084657"/>
            <a:ext cx="0" cy="1057194"/>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562823" y="3934777"/>
            <a:ext cx="0" cy="1407179"/>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flipV="1">
            <a:off x="2700600" y="1302660"/>
            <a:ext cx="1277017" cy="101100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5463214" y="1302660"/>
            <a:ext cx="1112555" cy="101100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6136226" y="3089512"/>
            <a:ext cx="1258215" cy="7891"/>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5971281" y="3578974"/>
            <a:ext cx="1423160" cy="46122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472802" y="3922977"/>
            <a:ext cx="945274" cy="906672"/>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2794727" y="3934777"/>
            <a:ext cx="938210" cy="106341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H="1">
            <a:off x="1829977" y="3089512"/>
            <a:ext cx="1425410" cy="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2196187" y="3578974"/>
            <a:ext cx="1027046" cy="461220"/>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15"/>
          <a:stretch>
            <a:fillRect/>
          </a:stretch>
        </p:blipFill>
        <p:spPr>
          <a:xfrm>
            <a:off x="5971281" y="795228"/>
            <a:ext cx="1414873" cy="315053"/>
          </a:xfrm>
          <a:prstGeom prst="rect">
            <a:avLst/>
          </a:prstGeom>
        </p:spPr>
      </p:pic>
      <p:pic>
        <p:nvPicPr>
          <p:cNvPr id="13" name="Picture 12"/>
          <p:cNvPicPr>
            <a:picLocks noChangeAspect="1"/>
          </p:cNvPicPr>
          <p:nvPr/>
        </p:nvPicPr>
        <p:blipFill>
          <a:blip r:embed="rId16"/>
          <a:stretch>
            <a:fillRect/>
          </a:stretch>
        </p:blipFill>
        <p:spPr>
          <a:xfrm>
            <a:off x="1832456" y="890539"/>
            <a:ext cx="1194716" cy="282807"/>
          </a:xfrm>
          <a:prstGeom prst="rect">
            <a:avLst/>
          </a:prstGeom>
        </p:spPr>
      </p:pic>
      <p:cxnSp>
        <p:nvCxnSpPr>
          <p:cNvPr id="56" name="Straight Arrow Connector 55"/>
          <p:cNvCxnSpPr/>
          <p:nvPr/>
        </p:nvCxnSpPr>
        <p:spPr>
          <a:xfrm flipH="1" flipV="1">
            <a:off x="1832456" y="2026775"/>
            <a:ext cx="1745552" cy="700318"/>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5971281" y="1860015"/>
            <a:ext cx="1414873" cy="787336"/>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17"/>
          <a:stretch>
            <a:fillRect/>
          </a:stretch>
        </p:blipFill>
        <p:spPr>
          <a:xfrm>
            <a:off x="3155847" y="624331"/>
            <a:ext cx="577090" cy="577090"/>
          </a:xfrm>
          <a:prstGeom prst="rect">
            <a:avLst/>
          </a:prstGeom>
        </p:spPr>
      </p:pic>
      <p:pic>
        <p:nvPicPr>
          <p:cNvPr id="37" name="Picture 36"/>
          <p:cNvPicPr>
            <a:picLocks noChangeAspect="1"/>
          </p:cNvPicPr>
          <p:nvPr/>
        </p:nvPicPr>
        <p:blipFill>
          <a:blip r:embed="rId18"/>
          <a:stretch>
            <a:fillRect/>
          </a:stretch>
        </p:blipFill>
        <p:spPr>
          <a:xfrm>
            <a:off x="5086475" y="715019"/>
            <a:ext cx="772653" cy="579417"/>
          </a:xfrm>
          <a:prstGeom prst="rect">
            <a:avLst/>
          </a:prstGeom>
        </p:spPr>
      </p:pic>
      <p:cxnSp>
        <p:nvCxnSpPr>
          <p:cNvPr id="40" name="Straight Arrow Connector 39"/>
          <p:cNvCxnSpPr/>
          <p:nvPr/>
        </p:nvCxnSpPr>
        <p:spPr>
          <a:xfrm flipH="1" flipV="1">
            <a:off x="3587598" y="1294437"/>
            <a:ext cx="596306" cy="847414"/>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5010379" y="1294436"/>
            <a:ext cx="462423" cy="1103599"/>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19"/>
          <a:stretch>
            <a:fillRect/>
          </a:stretch>
        </p:blipFill>
        <p:spPr>
          <a:xfrm>
            <a:off x="2965132" y="5391693"/>
            <a:ext cx="627169" cy="627169"/>
          </a:xfrm>
          <a:prstGeom prst="rect">
            <a:avLst/>
          </a:prstGeom>
        </p:spPr>
      </p:pic>
      <p:cxnSp>
        <p:nvCxnSpPr>
          <p:cNvPr id="44" name="Straight Arrow Connector 43"/>
          <p:cNvCxnSpPr/>
          <p:nvPr/>
        </p:nvCxnSpPr>
        <p:spPr>
          <a:xfrm flipH="1">
            <a:off x="3587598" y="3934777"/>
            <a:ext cx="596306" cy="1276205"/>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p:cNvPicPr>
          <p:nvPr/>
        </p:nvPicPr>
        <p:blipFill>
          <a:blip r:embed="rId20"/>
          <a:stretch>
            <a:fillRect/>
          </a:stretch>
        </p:blipFill>
        <p:spPr>
          <a:xfrm>
            <a:off x="5454574" y="5230861"/>
            <a:ext cx="740099" cy="494386"/>
          </a:xfrm>
          <a:prstGeom prst="rect">
            <a:avLst/>
          </a:prstGeom>
        </p:spPr>
      </p:pic>
      <p:cxnSp>
        <p:nvCxnSpPr>
          <p:cNvPr id="46" name="Straight Arrow Connector 45"/>
          <p:cNvCxnSpPr/>
          <p:nvPr/>
        </p:nvCxnSpPr>
        <p:spPr>
          <a:xfrm>
            <a:off x="5010379" y="4040194"/>
            <a:ext cx="610393" cy="1170788"/>
          </a:xfrm>
          <a:prstGeom prst="straightConnector1">
            <a:avLst/>
          </a:prstGeom>
          <a:ln>
            <a:solidFill>
              <a:srgbClr val="3366FF"/>
            </a:solidFill>
            <a:headEnd type="arrow"/>
            <a:tailEnd type="arrow"/>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rotWithShape="1">
          <a:blip r:embed="rId21">
            <a:extLst>
              <a:ext uri="{28A0092B-C50C-407E-A947-70E740481C1C}">
                <a14:useLocalDpi xmlns:a14="http://schemas.microsoft.com/office/drawing/2010/main" val="0"/>
              </a:ext>
            </a:extLst>
          </a:blip>
          <a:srcRect l="23867" t="19559" r="23867" b="33395"/>
          <a:stretch/>
        </p:blipFill>
        <p:spPr>
          <a:xfrm>
            <a:off x="4221217" y="6290442"/>
            <a:ext cx="926003" cy="446690"/>
          </a:xfrm>
          <a:prstGeom prst="rect">
            <a:avLst/>
          </a:prstGeom>
        </p:spPr>
      </p:pic>
      <p:cxnSp>
        <p:nvCxnSpPr>
          <p:cNvPr id="48" name="Straight Connector 47"/>
          <p:cNvCxnSpPr/>
          <p:nvPr/>
        </p:nvCxnSpPr>
        <p:spPr>
          <a:xfrm>
            <a:off x="362607" y="6258910"/>
            <a:ext cx="8434552"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5122" name="Picture 2" descr="https://encrypted-tbn1.gstatic.com/images?q=tbn:ANd9GcSbOcKIY1v5goHjT2hR1FIpzlEUaJTRFoHY_0o1uamoZ6dyAAKmbQ"/>
          <p:cNvPicPr>
            <a:picLocks noChangeAspect="1" noChangeArrowheads="1"/>
          </p:cNvPicPr>
          <p:nvPr/>
        </p:nvPicPr>
        <p:blipFill>
          <a:blip r:embed="rId22"/>
          <a:srcRect/>
          <a:stretch>
            <a:fillRect/>
          </a:stretch>
        </p:blipFill>
        <p:spPr bwMode="auto">
          <a:xfrm>
            <a:off x="7153778" y="1431088"/>
            <a:ext cx="1489902" cy="320807"/>
          </a:xfrm>
          <a:prstGeom prst="rect">
            <a:avLst/>
          </a:prstGeom>
          <a:noFill/>
        </p:spPr>
      </p:pic>
    </p:spTree>
    <p:extLst>
      <p:ext uri="{BB962C8B-B14F-4D97-AF65-F5344CB8AC3E}">
        <p14:creationId xmlns:p14="http://schemas.microsoft.com/office/powerpoint/2010/main" val="1178971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lide(fromBottom)">
                                      <p:cBhvr>
                                        <p:cTn id="15" dur="500"/>
                                        <p:tgtEl>
                                          <p:spTgt spid="5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slide(fromTop)">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slide(fromLeft)">
                                      <p:cBhvr>
                                        <p:cTn id="31" dur="500"/>
                                        <p:tgtEl>
                                          <p:spTgt spid="6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slide(fromRight)">
                                      <p:cBhvr>
                                        <p:cTn id="39" dur="500"/>
                                        <p:tgtEl>
                                          <p:spTgt spid="7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nodeType="withEffect">
                                  <p:stCondLst>
                                    <p:cond delay="0"/>
                                  </p:stCondLst>
                                  <p:childTnLst>
                                    <p:set>
                                      <p:cBhvr>
                                        <p:cTn id="56" dur="1" fill="hold">
                                          <p:stCondLst>
                                            <p:cond delay="0"/>
                                          </p:stCondLst>
                                        </p:cTn>
                                        <p:tgtEl>
                                          <p:spTgt spid="5122"/>
                                        </p:tgtEl>
                                        <p:attrNameLst>
                                          <p:attrName>style.visibility</p:attrName>
                                        </p:attrNameLst>
                                      </p:cBhvr>
                                      <p:to>
                                        <p:strVal val="visible"/>
                                      </p:to>
                                    </p:set>
                                    <p:animEffect transition="in" filter="fade">
                                      <p:cBhvr>
                                        <p:cTn id="57" dur="500"/>
                                        <p:tgtEl>
                                          <p:spTgt spid="5122"/>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par>
                                <p:cTn id="62" presetID="10" presetClass="entr" presetSubtype="0"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500"/>
                                        <p:tgtEl>
                                          <p:spTgt spid="79"/>
                                        </p:tgtEl>
                                      </p:cBhvr>
                                    </p:animEffect>
                                  </p:childTnLst>
                                </p:cTn>
                              </p:par>
                              <p:par>
                                <p:cTn id="69" presetID="10" presetClass="entr" presetSubtype="0" fill="hold"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fade">
                                      <p:cBhvr>
                                        <p:cTn id="76" dur="500"/>
                                        <p:tgtEl>
                                          <p:spTgt spid="61"/>
                                        </p:tgtEl>
                                      </p:cBhvr>
                                    </p:animEffect>
                                  </p:childTnLst>
                                </p:cTn>
                              </p:par>
                              <p:par>
                                <p:cTn id="77" presetID="10"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nodeType="with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500"/>
                                        <p:tgtEl>
                                          <p:spTgt spid="72"/>
                                        </p:tgtEl>
                                      </p:cBhvr>
                                    </p:animEffect>
                                  </p:childTnLst>
                                </p:cTn>
                              </p:par>
                              <p:par>
                                <p:cTn id="92" presetID="10"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58"/>
                                        </p:tgtEl>
                                        <p:attrNameLst>
                                          <p:attrName>style.visibility</p:attrName>
                                        </p:attrNameLst>
                                      </p:cBhvr>
                                      <p:to>
                                        <p:strVal val="visible"/>
                                      </p:to>
                                    </p:set>
                                    <p:animEffect transition="in" filter="fade">
                                      <p:cBhvr>
                                        <p:cTn id="98" dur="500"/>
                                        <p:tgtEl>
                                          <p:spTgt spid="58"/>
                                        </p:tgtEl>
                                      </p:cBhvr>
                                    </p:animEffect>
                                  </p:childTnLst>
                                </p:cTn>
                              </p:par>
                              <p:par>
                                <p:cTn id="99" presetID="10" presetClass="entr" presetSubtype="0" fill="hold"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par>
                          <p:cTn id="117" fill="hold">
                            <p:stCondLst>
                              <p:cond delay="1000"/>
                            </p:stCondLst>
                            <p:childTnLst>
                              <p:par>
                                <p:cTn id="118" presetID="10" presetClass="entr" presetSubtype="0" fill="hold"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par>
                                <p:cTn id="121" presetID="10" presetClass="entr" presetSubtype="0" fill="hold"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500"/>
                                        <p:tgtEl>
                                          <p:spTgt spid="45"/>
                                        </p:tgtEl>
                                      </p:cBhvr>
                                    </p:animEffect>
                                  </p:childTnLst>
                                </p:cTn>
                              </p:par>
                            </p:childTnLst>
                          </p:cTn>
                        </p:par>
                        <p:par>
                          <p:cTn id="124" fill="hold">
                            <p:stCondLst>
                              <p:cond delay="1500"/>
                            </p:stCondLst>
                            <p:childTnLst>
                              <p:par>
                                <p:cTn id="125" presetID="10" presetClass="entr" presetSubtype="0" fill="hold" nodeType="after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par>
                                <p:cTn id="128" presetID="10" presetClass="entr" presetSubtype="0"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3403</TotalTime>
  <Words>2841</Words>
  <Application>Microsoft Office PowerPoint</Application>
  <PresentationFormat>On-screen Show (4:3)</PresentationFormat>
  <Paragraphs>236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Suite 432 @ Renaissance Hotel  adjacent to south hall  info@daxcloud.com 310.895.9550 @DAXPLATFORM </vt:lpstr>
      <vt:lpstr>  Catalysts in Technology Adoption in Media Production    </vt:lpstr>
      <vt:lpstr>I am  Patrick Macdonald-King, CEO    </vt:lpstr>
      <vt:lpstr>PowerPoint Presentation</vt:lpstr>
      <vt:lpstr>Clients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CEO Shameless Plug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dc:creator>
  <cp:lastModifiedBy>Owner</cp:lastModifiedBy>
  <cp:revision>80</cp:revision>
  <cp:lastPrinted>2013-04-07T14:23:55Z</cp:lastPrinted>
  <dcterms:created xsi:type="dcterms:W3CDTF">2013-03-29T05:52:36Z</dcterms:created>
  <dcterms:modified xsi:type="dcterms:W3CDTF">2013-04-07T17:18:41Z</dcterms:modified>
</cp:coreProperties>
</file>