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commentAuthors.xml" ContentType="application/vnd.openxmlformats-officedocument.presentationml.commentAuthors+xml"/>
  <Override PartName="/ppt/notesSlides/notesSlide9.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Default Extension="vml" ContentType="application/vnd.openxmlformats-officedocument.vmlDrawing"/>
  <Override PartName="/ppt/notesSlides/notesSlide8.xml" ContentType="application/vnd.openxmlformats-officedocument.presentationml.notesSlide+xml"/>
  <Override PartName="/ppt/tags/tag15.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32" r:id="rId1"/>
  </p:sldMasterIdLst>
  <p:notesMasterIdLst>
    <p:notesMasterId r:id="rId22"/>
  </p:notesMasterIdLst>
  <p:handoutMasterIdLst>
    <p:handoutMasterId r:id="rId23"/>
  </p:handoutMasterIdLst>
  <p:sldIdLst>
    <p:sldId id="1327" r:id="rId2"/>
    <p:sldId id="2006" r:id="rId3"/>
    <p:sldId id="1426" r:id="rId4"/>
    <p:sldId id="1977" r:id="rId5"/>
    <p:sldId id="1995" r:id="rId6"/>
    <p:sldId id="1850" r:id="rId7"/>
    <p:sldId id="1784" r:id="rId8"/>
    <p:sldId id="1900" r:id="rId9"/>
    <p:sldId id="1994" r:id="rId10"/>
    <p:sldId id="2012" r:id="rId11"/>
    <p:sldId id="2018" r:id="rId12"/>
    <p:sldId id="2011" r:id="rId13"/>
    <p:sldId id="2010" r:id="rId14"/>
    <p:sldId id="2014" r:id="rId15"/>
    <p:sldId id="2017" r:id="rId16"/>
    <p:sldId id="2015" r:id="rId17"/>
    <p:sldId id="2013" r:id="rId18"/>
    <p:sldId id="2019" r:id="rId19"/>
    <p:sldId id="2016" r:id="rId20"/>
    <p:sldId id="2000" r:id="rId21"/>
  </p:sldIdLst>
  <p:sldSz cx="9144000" cy="6858000" type="screen4x3"/>
  <p:notesSz cx="6997700" cy="9283700"/>
  <p:defaultTextStyle>
    <a:defPPr>
      <a:defRPr lang="en-US"/>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grawal" initials="" lastIdx="1" clrIdx="0"/>
  <p:cmAuthor id="1" name="robmur" initials="" lastIdx="0" clrIdx="1"/>
  <p:cmAuthor id="2" name="elesser" initials="" lastIdx="29" clrIdx="2"/>
  <p:cmAuthor id="3" name="darnette" initials="" lastIdx="1" clrIdx="3"/>
  <p:cmAuthor id="4" name="Anthony" initials=""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EAEAEA"/>
    <a:srgbClr val="081B78"/>
    <a:srgbClr val="3D8EEF"/>
    <a:srgbClr val="37BCFF"/>
    <a:srgbClr val="009999"/>
    <a:srgbClr val="777777"/>
    <a:srgbClr val="F8F8F8"/>
  </p:clrMru>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57" autoAdjust="0"/>
    <p:restoredTop sz="77075" autoAdjust="0"/>
  </p:normalViewPr>
  <p:slideViewPr>
    <p:cSldViewPr>
      <p:cViewPr>
        <p:scale>
          <a:sx n="92" d="100"/>
          <a:sy n="92" d="100"/>
        </p:scale>
        <p:origin x="-936" y="-72"/>
      </p:cViewPr>
      <p:guideLst>
        <p:guide orient="horz" pos="3698"/>
        <p:guide pos="202"/>
        <p:guide pos="44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28" y="264"/>
      </p:cViewPr>
      <p:guideLst>
        <p:guide orient="horz" pos="2924"/>
        <p:guide pos="2204"/>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eaLnBrk="1" hangingPunct="1">
              <a:spcBef>
                <a:spcPct val="0"/>
              </a:spcBef>
              <a:defRPr>
                <a:latin typeface="Arial" charset="0"/>
                <a:ea typeface="Arial" charset="0"/>
                <a:cs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spcBef>
                <a:spcPct val="0"/>
              </a:spcBef>
              <a:defRPr sz="900">
                <a:latin typeface="Arial" charset="0"/>
                <a:ea typeface="Arial" charset="0"/>
                <a:cs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eaLnBrk="1" hangingPunct="1">
              <a:spcBef>
                <a:spcPct val="0"/>
              </a:spcBef>
              <a:defRPr sz="900">
                <a:latin typeface="Arial" charset="0"/>
                <a:ea typeface="Arial" charset="0"/>
                <a:cs typeface="Arial" charset="0"/>
              </a:defRPr>
            </a:lvl1pPr>
          </a:lstStyle>
          <a:p>
            <a:pPr>
              <a:defRPr/>
            </a:pPr>
            <a:r>
              <a:rPr lang="en-US"/>
              <a:t>IBM Confidential</a:t>
            </a:r>
          </a:p>
        </p:txBody>
      </p:sp>
      <p:sp>
        <p:nvSpPr>
          <p:cNvPr id="49157"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spcBef>
                <a:spcPct val="0"/>
              </a:spcBef>
              <a:defRPr sz="900">
                <a:latin typeface="Arial" pitchFamily="34" charset="0"/>
                <a:cs typeface="Arial" pitchFamily="34" charset="0"/>
              </a:defRPr>
            </a:lvl1pPr>
          </a:lstStyle>
          <a:p>
            <a:pPr>
              <a:defRPr/>
            </a:pPr>
            <a:fld id="{18D3FC6B-DDE5-42DF-AB54-B38CCCD7A89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eaLnBrk="1" hangingPunct="1">
              <a:spcBef>
                <a:spcPct val="0"/>
              </a:spcBef>
              <a:defRPr sz="1000" b="1">
                <a:latin typeface="Arial" charset="0"/>
                <a:ea typeface="Arial" charset="0"/>
                <a:cs typeface="Arial" charset="0"/>
              </a:defRPr>
            </a:lvl1pPr>
          </a:lstStyle>
          <a:p>
            <a:pPr>
              <a:defRPr/>
            </a:pPr>
            <a:endParaRPr lang="en-US"/>
          </a:p>
        </p:txBody>
      </p:sp>
      <p:sp>
        <p:nvSpPr>
          <p:cNvPr id="2560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spcBef>
                <a:spcPct val="0"/>
              </a:spcBef>
              <a:defRPr sz="900">
                <a:latin typeface="Arial" charset="0"/>
                <a:ea typeface="Arial" charset="0"/>
                <a:cs typeface="Arial" charset="0"/>
              </a:defRPr>
            </a:lvl1pPr>
          </a:lstStyle>
          <a:p>
            <a:pPr>
              <a:defRPr/>
            </a:pPr>
            <a:endParaRPr lang="en-US"/>
          </a:p>
        </p:txBody>
      </p:sp>
      <p:sp>
        <p:nvSpPr>
          <p:cNvPr id="32870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eaLnBrk="1" hangingPunct="1">
              <a:spcBef>
                <a:spcPct val="0"/>
              </a:spcBef>
              <a:defRPr sz="900">
                <a:latin typeface="Arial" charset="0"/>
                <a:ea typeface="Arial" charset="0"/>
                <a:cs typeface="Arial" charset="0"/>
              </a:defRPr>
            </a:lvl1pPr>
          </a:lstStyle>
          <a:p>
            <a:pPr>
              <a:defRPr/>
            </a:pPr>
            <a:r>
              <a:rPr lang="en-US"/>
              <a:t>IBM Confidential</a:t>
            </a:r>
          </a:p>
        </p:txBody>
      </p:sp>
      <p:sp>
        <p:nvSpPr>
          <p:cNvPr id="2560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spcBef>
                <a:spcPct val="0"/>
              </a:spcBef>
              <a:defRPr sz="900">
                <a:latin typeface="Arial" pitchFamily="34" charset="0"/>
                <a:cs typeface="Arial" pitchFamily="34" charset="0"/>
              </a:defRPr>
            </a:lvl1pPr>
          </a:lstStyle>
          <a:p>
            <a:pPr>
              <a:defRPr/>
            </a:pPr>
            <a:fld id="{BAA28B48-A388-4109-A36C-3075A1EECB2E}"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b="1" kern="1200">
        <a:solidFill>
          <a:schemeClr val="tx1"/>
        </a:solidFill>
        <a:latin typeface="Arial" pitchFamily="-106" charset="0"/>
        <a:ea typeface="Arial" pitchFamily="-106" charset="0"/>
        <a:cs typeface="Arial" pitchFamily="-106" charset="0"/>
      </a:defRPr>
    </a:lvl1pPr>
    <a:lvl2pPr marL="457200" algn="l" rtl="0" eaLnBrk="0" fontAlgn="base" hangingPunct="0">
      <a:spcBef>
        <a:spcPct val="30000"/>
      </a:spcBef>
      <a:spcAft>
        <a:spcPct val="0"/>
      </a:spcAft>
      <a:defRPr sz="1200" kern="1200">
        <a:solidFill>
          <a:schemeClr val="tx1"/>
        </a:solidFill>
        <a:latin typeface="Arial" pitchFamily="-106" charset="0"/>
        <a:ea typeface="Arial" pitchFamily="-106" charset="0"/>
        <a:cs typeface="Arial" pitchFamily="-106" charset="0"/>
      </a:defRPr>
    </a:lvl2pPr>
    <a:lvl3pPr marL="914400" algn="l" rtl="0" eaLnBrk="0" fontAlgn="base" hangingPunct="0">
      <a:spcBef>
        <a:spcPct val="30000"/>
      </a:spcBef>
      <a:spcAft>
        <a:spcPct val="0"/>
      </a:spcAft>
      <a:defRPr sz="1000" kern="1200">
        <a:solidFill>
          <a:schemeClr val="tx1"/>
        </a:solidFill>
        <a:latin typeface="Arial" pitchFamily="-106" charset="0"/>
        <a:ea typeface="Arial" pitchFamily="-106" charset="0"/>
        <a:cs typeface="Arial" pitchFamily="-106" charset="0"/>
      </a:defRPr>
    </a:lvl3pPr>
    <a:lvl4pPr marL="1371600" algn="l" rtl="0" eaLnBrk="0" fontAlgn="base" hangingPunct="0">
      <a:spcBef>
        <a:spcPct val="30000"/>
      </a:spcBef>
      <a:spcAft>
        <a:spcPct val="0"/>
      </a:spcAft>
      <a:defRPr sz="900" kern="1200">
        <a:solidFill>
          <a:schemeClr val="tx1"/>
        </a:solidFill>
        <a:latin typeface="Arial" pitchFamily="-106" charset="0"/>
        <a:ea typeface="Arial" pitchFamily="-106" charset="0"/>
        <a:cs typeface="Arial" pitchFamily="-106" charset="0"/>
      </a:defRPr>
    </a:lvl4pPr>
    <a:lvl5pPr marL="1828800" algn="l" rtl="0" eaLnBrk="0" fontAlgn="base" hangingPunct="0">
      <a:spcBef>
        <a:spcPct val="30000"/>
      </a:spcBef>
      <a:spcAft>
        <a:spcPct val="0"/>
      </a:spcAft>
      <a:defRPr sz="800" kern="1200">
        <a:solidFill>
          <a:schemeClr val="tx1"/>
        </a:solidFill>
        <a:latin typeface="Arial" pitchFamily="-106" charset="0"/>
        <a:ea typeface="Arial" pitchFamily="-106" charset="0"/>
        <a:cs typeface="Arial" pitchFamily="-106"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5826" name="Rectangle 2"/>
          <p:cNvSpPr>
            <a:spLocks noGrp="1" noRot="1" noChangeAspect="1" noChangeArrowheads="1" noTextEdit="1"/>
          </p:cNvSpPr>
          <p:nvPr>
            <p:ph type="sldImg"/>
          </p:nvPr>
        </p:nvSpPr>
        <p:spPr>
          <a:ln/>
        </p:spPr>
      </p:sp>
      <p:sp>
        <p:nvSpPr>
          <p:cNvPr id="212582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62" name="Slide Image Placeholder 1"/>
          <p:cNvSpPr>
            <a:spLocks noGrp="1" noRot="1" noChangeAspect="1" noTextEdit="1"/>
          </p:cNvSpPr>
          <p:nvPr>
            <p:ph type="sldImg"/>
          </p:nvPr>
        </p:nvSpPr>
        <p:spPr>
          <a:xfrm>
            <a:off x="1179513" y="696913"/>
            <a:ext cx="4641850" cy="3481387"/>
          </a:xfrm>
          <a:ln/>
        </p:spPr>
      </p:sp>
      <p:sp>
        <p:nvSpPr>
          <p:cNvPr id="2344963" name="Notes Placeholder 2"/>
          <p:cNvSpPr>
            <a:spLocks noGrp="1"/>
          </p:cNvSpPr>
          <p:nvPr>
            <p:ph type="body" idx="1"/>
          </p:nvPr>
        </p:nvSpPr>
        <p:spPr>
          <a:noFill/>
          <a:ln/>
        </p:spPr>
        <p:txBody>
          <a:bodyPr lIns="92697" tIns="46348" rIns="92697" bIns="46348"/>
          <a:lstStyle/>
          <a:p>
            <a:r>
              <a:rPr lang="en-US" smtClean="0">
                <a:latin typeface="Arial" charset="0"/>
                <a:cs typeface="Arial" charset="0"/>
              </a:rPr>
              <a:t>Companies are using public and private cloud for many things and the borders are starting to blur.  General wisdom says:</a:t>
            </a:r>
          </a:p>
          <a:p>
            <a:endParaRPr lang="en-US" smtClean="0">
              <a:latin typeface="Arial" charset="0"/>
              <a:cs typeface="Arial" charset="0"/>
            </a:endParaRPr>
          </a:p>
          <a:p>
            <a:r>
              <a:rPr lang="en-US" smtClean="0">
                <a:latin typeface="Arial" charset="0"/>
                <a:cs typeface="Arial" charset="0"/>
              </a:rPr>
              <a:t>Private Clouds appeal to all industries with highest interest by Banking, Government, Healthcare, Insurance, Manufacturing, Transportation.  For many companies in these industries, there is strong interest in moving just about any IT activity or workload to a Private Cloud</a:t>
            </a:r>
          </a:p>
          <a:p>
            <a:r>
              <a:rPr lang="en-US" smtClean="0">
                <a:latin typeface="Arial" charset="0"/>
                <a:cs typeface="Arial" charset="0"/>
              </a:rPr>
              <a:t>Public Clouds appeal for certain workloads in industries with high margin pressure; typically used for collaboration, non-core business functions, information intensive, non-sensitive analytics, new product development and testing</a:t>
            </a:r>
          </a:p>
          <a:p>
            <a:endParaRPr lang="en-US" smtClean="0">
              <a:latin typeface="Arial" charset="0"/>
              <a:cs typeface="Arial" charset="0"/>
            </a:endParaRPr>
          </a:p>
          <a:p>
            <a:r>
              <a:rPr lang="en-US" smtClean="0">
                <a:latin typeface="Arial" charset="0"/>
                <a:cs typeface="Arial" charset="0"/>
              </a:rPr>
              <a:t>However, smaller companies and start-ups could be using Cloud for their entire IT department.  Other companies could be using public clouds to get started with new offerings or testing and development and then moving the workloads to private when it is stable or the volume and type of data changes.</a:t>
            </a:r>
          </a:p>
          <a:p>
            <a:endParaRPr lang="en-US" smtClean="0">
              <a:latin typeface="Arial" charset="0"/>
              <a:cs typeface="Arial" charset="0"/>
            </a:endParaRPr>
          </a:p>
          <a:p>
            <a:endParaRPr lang="en-US" smtClean="0">
              <a:latin typeface="Arial" charset="0"/>
              <a:cs typeface="Arial" charset="0"/>
            </a:endParaRPr>
          </a:p>
          <a:p>
            <a:endParaRPr lang="en-US" smtClean="0">
              <a:latin typeface="Arial" charset="0"/>
              <a:cs typeface="Arial" charset="0"/>
            </a:endParaRPr>
          </a:p>
        </p:txBody>
      </p:sp>
      <p:sp>
        <p:nvSpPr>
          <p:cNvPr id="2344964" name="Slide Number Placeholder 3"/>
          <p:cNvSpPr txBox="1">
            <a:spLocks noGrp="1"/>
          </p:cNvSpPr>
          <p:nvPr/>
        </p:nvSpPr>
        <p:spPr bwMode="auto">
          <a:xfrm>
            <a:off x="3963988" y="8816975"/>
            <a:ext cx="3032125" cy="465138"/>
          </a:xfrm>
          <a:prstGeom prst="rect">
            <a:avLst/>
          </a:prstGeom>
          <a:noFill/>
          <a:ln w="9525">
            <a:noFill/>
            <a:miter lim="800000"/>
            <a:headEnd/>
            <a:tailEnd/>
          </a:ln>
        </p:spPr>
        <p:txBody>
          <a:bodyPr lIns="92697" tIns="46348" rIns="92697" bIns="46348" anchor="b"/>
          <a:lstStyle/>
          <a:p>
            <a:pPr algn="r" defTabSz="927100"/>
            <a:fld id="{349EBC90-F795-4BAA-B95A-D1D43DF2FABB}" type="slidenum">
              <a:rPr lang="en-US">
                <a:ea typeface="MS PGothic" pitchFamily="34" charset="-128"/>
                <a:cs typeface="Times New Roman" pitchFamily="18" charset="0"/>
              </a:rPr>
              <a:pPr algn="r" defTabSz="927100"/>
              <a:t>12</a:t>
            </a:fld>
            <a:endParaRPr lang="en-US">
              <a:ea typeface="MS PGothic" pitchFamily="34" charset="-128"/>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2914" name="Rectangle 2"/>
          <p:cNvSpPr>
            <a:spLocks noGrp="1" noRot="1" noChangeAspect="1" noChangeArrowheads="1" noTextEdit="1"/>
          </p:cNvSpPr>
          <p:nvPr>
            <p:ph type="sldImg"/>
          </p:nvPr>
        </p:nvSpPr>
        <p:spPr>
          <a:xfrm>
            <a:off x="1177925" y="695325"/>
            <a:ext cx="4641850" cy="3481388"/>
          </a:xfrm>
          <a:ln/>
        </p:spPr>
      </p:sp>
      <p:sp>
        <p:nvSpPr>
          <p:cNvPr id="2342915" name="Rectangle 3"/>
          <p:cNvSpPr>
            <a:spLocks noGrp="1" noChangeArrowheads="1"/>
          </p:cNvSpPr>
          <p:nvPr>
            <p:ph type="body" idx="1"/>
          </p:nvPr>
        </p:nvSpPr>
        <p:spPr>
          <a:xfrm>
            <a:off x="700088" y="4410075"/>
            <a:ext cx="5597525" cy="4178300"/>
          </a:xfrm>
          <a:noFill/>
          <a:ln/>
        </p:spPr>
        <p:txBody>
          <a:bodyPr/>
          <a:lstStyle/>
          <a:p>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2370" name="Rectangle 2"/>
          <p:cNvSpPr>
            <a:spLocks noGrp="1" noRot="1" noChangeAspect="1" noChangeArrowheads="1" noTextEdit="1"/>
          </p:cNvSpPr>
          <p:nvPr>
            <p:ph type="sldImg"/>
          </p:nvPr>
        </p:nvSpPr>
        <p:spPr>
          <a:ln/>
        </p:spPr>
      </p:sp>
      <p:sp>
        <p:nvSpPr>
          <p:cNvPr id="2362371" name="Rectangle 3"/>
          <p:cNvSpPr>
            <a:spLocks noGrp="1" noChangeArrowheads="1"/>
          </p:cNvSpPr>
          <p:nvPr>
            <p:ph type="body" idx="1"/>
          </p:nvPr>
        </p:nvSpPr>
        <p:spPr>
          <a:noFill/>
          <a:ln/>
        </p:spPr>
        <p:txBody>
          <a:bodyPr lIns="93013" tIns="46506" rIns="93013" bIns="46506"/>
          <a:lstStyle/>
          <a:p>
            <a:pPr marL="171450" indent="-171450" eaLnBrk="1" hangingPunct="1">
              <a:lnSpc>
                <a:spcPct val="80000"/>
              </a:lnSpc>
              <a:spcBef>
                <a:spcPct val="0"/>
              </a:spcBef>
              <a:buClr>
                <a:schemeClr val="folHlink"/>
              </a:buClr>
              <a:buSzPct val="80000"/>
              <a:buFont typeface="Wingdings" pitchFamily="2" charset="2"/>
              <a:buNone/>
            </a:pPr>
            <a:r>
              <a:rPr lang="en-US" sz="900" smtClean="0">
                <a:latin typeface="Arial" charset="0"/>
                <a:cs typeface="Arial" charset="0"/>
              </a:rPr>
              <a:t>The six cloud business enablers are applicable whether</a:t>
            </a:r>
            <a:r>
              <a:rPr lang="en-US" sz="800" b="0" smtClean="0">
                <a:latin typeface="Arial" charset="0"/>
                <a:cs typeface="Arial" charset="0"/>
              </a:rPr>
              <a:t> </a:t>
            </a:r>
            <a:r>
              <a:rPr lang="en-US" sz="900" smtClean="0">
                <a:latin typeface="Arial" charset="0"/>
                <a:cs typeface="Arial" charset="0"/>
              </a:rPr>
              <a:t>your cloud strategy involves becoming a consumer or a provider of cloud-based offerings – or includes elements of both </a:t>
            </a:r>
          </a:p>
          <a:p>
            <a:pPr marL="171450" indent="-171450" eaLnBrk="1" hangingPunct="1">
              <a:lnSpc>
                <a:spcPct val="80000"/>
              </a:lnSpc>
              <a:spcBef>
                <a:spcPct val="0"/>
              </a:spcBef>
              <a:buClr>
                <a:schemeClr val="folHlink"/>
              </a:buClr>
              <a:buSzPct val="80000"/>
              <a:buFont typeface="Wingdings" pitchFamily="2" charset="2"/>
              <a:buNone/>
            </a:pPr>
            <a:endParaRPr lang="en-US" sz="800" b="0"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Cost flexibility –</a:t>
            </a:r>
            <a:r>
              <a:rPr lang="en-US" sz="800" smtClean="0">
                <a:latin typeface="Arial" charset="0"/>
                <a:cs typeface="Arial" charset="0"/>
              </a:rPr>
              <a:t> </a:t>
            </a:r>
          </a:p>
          <a:p>
            <a:pPr marL="171450" indent="-171450" eaLnBrk="1" hangingPunct="1">
              <a:lnSpc>
                <a:spcPct val="80000"/>
              </a:lnSpc>
              <a:spcBef>
                <a:spcPct val="0"/>
              </a:spcBef>
              <a:buClr>
                <a:schemeClr val="folHlink"/>
              </a:buClr>
              <a:buSzPct val="80000"/>
              <a:buFont typeface="Wingdings" pitchFamily="2" charset="2"/>
              <a:buNone/>
            </a:pPr>
            <a:r>
              <a:rPr lang="en-US" sz="800" smtClean="0">
                <a:latin typeface="Arial" charset="0"/>
                <a:cs typeface="Arial" charset="0"/>
              </a:rPr>
              <a:t>i)</a:t>
            </a:r>
            <a:r>
              <a:rPr lang="en-US" sz="500" smtClean="0">
                <a:latin typeface="Arial" charset="0"/>
                <a:cs typeface="Arial" charset="0"/>
              </a:rPr>
              <a:t>Shift capex to opex;</a:t>
            </a:r>
            <a:r>
              <a:rPr lang="en-US" sz="500" b="0" smtClean="0">
                <a:latin typeface="Arial" charset="0"/>
                <a:cs typeface="Arial" charset="0"/>
              </a:rPr>
              <a:t> - </a:t>
            </a:r>
            <a:r>
              <a:rPr lang="en-US" sz="800" b="0" smtClean="0">
                <a:latin typeface="Arial" charset="0"/>
                <a:cs typeface="Arial" charset="0"/>
              </a:rPr>
              <a:t>IT CapEx is money spent on acquiring physical assets for the purpose of running business.  Examples of IT CapEx: printers, servers, laptops, networking equipment, etc.  OpEx is money spent on the operational aspect of running business.  Examples of IT OpEx: telephone service, leased network lines, printer cartridges.  Enterprise software licenses are typically treated as CapEx, along with the servers and networking equipment required to host the software.  </a:t>
            </a:r>
          </a:p>
          <a:p>
            <a:pPr marL="171450" indent="-171450" eaLnBrk="1" hangingPunct="1">
              <a:lnSpc>
                <a:spcPct val="80000"/>
              </a:lnSpc>
              <a:spcBef>
                <a:spcPct val="0"/>
              </a:spcBef>
              <a:buClr>
                <a:schemeClr val="folHlink"/>
              </a:buClr>
              <a:buSzPct val="80000"/>
              <a:buFont typeface="Wingdings" pitchFamily="2" charset="2"/>
              <a:buNone/>
            </a:pPr>
            <a:r>
              <a:rPr lang="en-US" sz="800" b="0" smtClean="0">
                <a:latin typeface="Arial" charset="0"/>
                <a:cs typeface="Arial" charset="0"/>
              </a:rPr>
              <a:t>IT CapEx also tends to be less fluid and much more expensive than routine IT OpEx.  CapEx spending also tends to be harder to forecast than OpEx. OpEx typically represents a real cost of doing business: your business needs an internet connection to exist, and you pay for what you use.  CapEx in general is often more fuzzy in relation to its impact on a company’s operations, especially when it comes to IT CapEx.  Sure, you need a server to run your business, but do you really use it 100% for the entire duration of its life?  Even with virtualization tools like VMWare, you’re probably not using it 100%.  Plus, CapEx also has maintenance and “unexpected events” overhead that OpEx doesn’t. Cloud enables the shift from CapEx to OpEx.</a:t>
            </a:r>
          </a:p>
          <a:p>
            <a:pPr marL="171450" indent="-171450" eaLnBrk="1" hangingPunct="1">
              <a:lnSpc>
                <a:spcPct val="80000"/>
              </a:lnSpc>
              <a:spcBef>
                <a:spcPct val="0"/>
              </a:spcBef>
              <a:buClr>
                <a:schemeClr val="folHlink"/>
              </a:buClr>
              <a:buSzPct val="80000"/>
              <a:buFont typeface="Wingdings" pitchFamily="2" charset="2"/>
              <a:buNone/>
            </a:pPr>
            <a:r>
              <a:rPr lang="en-US" sz="500" smtClean="0">
                <a:latin typeface="Arial" charset="0"/>
                <a:cs typeface="Arial" charset="0"/>
              </a:rPr>
              <a:t>ii) Pay-per-use software and services;  - </a:t>
            </a:r>
            <a:r>
              <a:rPr lang="en-US" sz="800" b="0" smtClean="0">
                <a:latin typeface="Arial" charset="0"/>
                <a:cs typeface="Arial" charset="0"/>
              </a:rPr>
              <a:t>With cloud applications there is no longer a need to install software or pay software license fees. This pay-per-use model provides greater flexibility and eliminates the need for significant capital expenditures </a:t>
            </a:r>
          </a:p>
          <a:p>
            <a:pPr marL="171450" indent="-171450" eaLnBrk="1" hangingPunct="1">
              <a:lnSpc>
                <a:spcPct val="80000"/>
              </a:lnSpc>
              <a:spcBef>
                <a:spcPct val="0"/>
              </a:spcBef>
              <a:buClr>
                <a:schemeClr val="folHlink"/>
              </a:buClr>
              <a:buSzPct val="80000"/>
              <a:buFont typeface="Wingdings" pitchFamily="2" charset="2"/>
              <a:buNone/>
            </a:pPr>
            <a:r>
              <a:rPr lang="en-US" sz="800" i="1" smtClean="0">
                <a:solidFill>
                  <a:srgbClr val="009999"/>
                </a:solidFill>
                <a:latin typeface="Arial" charset="0"/>
                <a:cs typeface="Arial" charset="0"/>
              </a:rPr>
              <a:t>Example: Etsy – the world’s handmade marketplace</a:t>
            </a:r>
          </a:p>
          <a:p>
            <a:pPr marL="171450" indent="-171450">
              <a:lnSpc>
                <a:spcPct val="80000"/>
              </a:lnSpc>
            </a:pPr>
            <a:r>
              <a:rPr lang="en-US" sz="800" i="1" smtClean="0">
                <a:solidFill>
                  <a:srgbClr val="009999"/>
                </a:solidFill>
                <a:latin typeface="Arial" charset="0"/>
                <a:cs typeface="Arial" charset="0"/>
              </a:rPr>
              <a:t>- </a:t>
            </a:r>
            <a:r>
              <a:rPr lang="en-US" sz="800" b="0" i="1" smtClean="0">
                <a:solidFill>
                  <a:srgbClr val="009999"/>
                </a:solidFill>
                <a:latin typeface="Arial" charset="0"/>
                <a:cs typeface="Arial" charset="0"/>
              </a:rPr>
              <a:t>Etsy</a:t>
            </a:r>
            <a:r>
              <a:rPr lang="en-US" sz="800" b="0" i="1" smtClean="0">
                <a:latin typeface="Arial" charset="0"/>
                <a:cs typeface="Arial" charset="0"/>
              </a:rPr>
              <a:t> is an online marketplace to buy and sell handmade goods. In addition to bringing buyers and sellers together, Etsy offers product recommendations based on analysis of buyer preferences</a:t>
            </a:r>
          </a:p>
          <a:p>
            <a:pPr marL="171450" indent="-171450">
              <a:lnSpc>
                <a:spcPct val="80000"/>
              </a:lnSpc>
            </a:pPr>
            <a:r>
              <a:rPr lang="en-US" sz="800" b="0" i="1" smtClean="0">
                <a:latin typeface="Arial" charset="0"/>
                <a:cs typeface="Arial" charset="0"/>
              </a:rPr>
              <a:t>- Etsy uses cloud based analytics capabilities for its targeted marketing approach by renting hundreds of computers every night to analyze data from a billion views of its website. </a:t>
            </a:r>
          </a:p>
          <a:p>
            <a:pPr marL="171450" indent="-171450">
              <a:lnSpc>
                <a:spcPct val="80000"/>
              </a:lnSpc>
            </a:pPr>
            <a:r>
              <a:rPr lang="en-US" sz="800" b="0" i="1" smtClean="0">
                <a:latin typeface="Arial" charset="0"/>
                <a:cs typeface="Arial" charset="0"/>
              </a:rPr>
              <a:t>- Cost flexibility of the cloud allows Etsy access to tools and compute power that only large retailers like Gap or Ikea could previously afford.</a:t>
            </a:r>
          </a:p>
          <a:p>
            <a:pPr marL="171450" indent="-171450" eaLnBrk="1" hangingPunct="1">
              <a:lnSpc>
                <a:spcPct val="80000"/>
              </a:lnSpc>
              <a:spcBef>
                <a:spcPct val="0"/>
              </a:spcBef>
              <a:buClr>
                <a:schemeClr val="folHlink"/>
              </a:buClr>
              <a:buSzPct val="80000"/>
              <a:buFont typeface="Wingdings" pitchFamily="2" charset="2"/>
              <a:buNone/>
            </a:pPr>
            <a:endParaRPr lang="en-US" sz="800" b="0"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2) Business Scalability :</a:t>
            </a:r>
            <a:r>
              <a:rPr lang="en-US" sz="800" smtClean="0">
                <a:latin typeface="Arial" charset="0"/>
                <a:cs typeface="Arial" charset="0"/>
              </a:rPr>
              <a:t> </a:t>
            </a:r>
            <a:r>
              <a:rPr lang="en-US" sz="800" b="0" smtClean="0">
                <a:latin typeface="Arial" charset="0"/>
                <a:cs typeface="Arial" charset="0"/>
              </a:rPr>
              <a:t>Businesses can scale operations very easily based on requirement. If you need new servers because the number of hits to your website has increased, then you can easily do so. If you need to get rid of the extra servers, you can do that easily as well </a:t>
            </a:r>
          </a:p>
          <a:p>
            <a:pPr marL="171450" indent="-171450" eaLnBrk="1" hangingPunct="1">
              <a:lnSpc>
                <a:spcPct val="80000"/>
              </a:lnSpc>
              <a:spcBef>
                <a:spcPct val="0"/>
              </a:spcBef>
              <a:buClr>
                <a:schemeClr val="folHlink"/>
              </a:buClr>
              <a:buSzPct val="80000"/>
              <a:buFont typeface="Wingdings" pitchFamily="2" charset="2"/>
              <a:buNone/>
            </a:pPr>
            <a:r>
              <a:rPr lang="en-US" sz="800" i="1" smtClean="0">
                <a:solidFill>
                  <a:srgbClr val="009999"/>
                </a:solidFill>
                <a:latin typeface="Arial" charset="0"/>
                <a:cs typeface="Arial" charset="0"/>
              </a:rPr>
              <a:t>Example: Netflix</a:t>
            </a:r>
          </a:p>
          <a:p>
            <a:pPr marL="171450" indent="-171450">
              <a:lnSpc>
                <a:spcPct val="80000"/>
              </a:lnSpc>
              <a:spcBef>
                <a:spcPct val="60000"/>
              </a:spcBef>
            </a:pPr>
            <a:r>
              <a:rPr lang="en-US" sz="800" b="0" i="1" smtClean="0">
                <a:solidFill>
                  <a:srgbClr val="009999"/>
                </a:solidFill>
                <a:latin typeface="Arial" charset="0"/>
                <a:cs typeface="Arial" charset="0"/>
              </a:rPr>
              <a:t>- Netflix</a:t>
            </a:r>
            <a:r>
              <a:rPr lang="en-US" sz="800" b="0" i="1" smtClean="0">
                <a:latin typeface="Arial" charset="0"/>
                <a:cs typeface="Arial" charset="0"/>
              </a:rPr>
              <a:t> streams movies on-demand with large surges of capacity required at peak times. </a:t>
            </a:r>
          </a:p>
          <a:p>
            <a:pPr marL="171450" indent="-171450">
              <a:lnSpc>
                <a:spcPct val="80000"/>
              </a:lnSpc>
              <a:spcBef>
                <a:spcPct val="60000"/>
              </a:spcBef>
            </a:pPr>
            <a:r>
              <a:rPr lang="en-US" sz="800" b="0" i="1" smtClean="0">
                <a:latin typeface="Arial" charset="0"/>
                <a:cs typeface="Arial" charset="0"/>
              </a:rPr>
              <a:t>- Use of cloud allowed Netflix to rapidly scale up its business without having to buy, support and operate infrastructure and resources to meet its growth requirements</a:t>
            </a:r>
          </a:p>
          <a:p>
            <a:pPr marL="171450" indent="-171450">
              <a:lnSpc>
                <a:spcPct val="80000"/>
              </a:lnSpc>
              <a:spcBef>
                <a:spcPct val="60000"/>
              </a:spcBef>
            </a:pPr>
            <a:r>
              <a:rPr lang="en-US" sz="800" b="0" i="1" smtClean="0">
                <a:latin typeface="Arial" charset="0"/>
                <a:cs typeface="Arial" charset="0"/>
              </a:rPr>
              <a:t>- Netflix’s move to the cloud “was largely about paying down our technical debt and building a scalable web-based product using current best practices.” – Adrian Cockcroft , Cloud Architect at Netflix</a:t>
            </a:r>
          </a:p>
          <a:p>
            <a:pPr marL="171450" indent="-171450" eaLnBrk="1" hangingPunct="1">
              <a:lnSpc>
                <a:spcPct val="80000"/>
              </a:lnSpc>
              <a:spcBef>
                <a:spcPct val="0"/>
              </a:spcBef>
              <a:buClr>
                <a:schemeClr val="folHlink"/>
              </a:buClr>
              <a:buSzPct val="80000"/>
              <a:buFont typeface="Wingdings" pitchFamily="2" charset="2"/>
              <a:buNone/>
            </a:pPr>
            <a:endParaRPr lang="en-US" sz="800" b="0"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3) Market Adaptability :</a:t>
            </a:r>
            <a:r>
              <a:rPr lang="en-US" sz="800" smtClean="0">
                <a:latin typeface="Arial" charset="0"/>
                <a:cs typeface="Arial" charset="0"/>
              </a:rPr>
              <a:t> </a:t>
            </a:r>
            <a:r>
              <a:rPr lang="en-US" sz="800" b="0" smtClean="0">
                <a:latin typeface="Arial" charset="0"/>
                <a:cs typeface="Arial" charset="0"/>
              </a:rPr>
              <a:t>Cloud enables a f</a:t>
            </a:r>
            <a:r>
              <a:rPr lang="en-US" sz="500" b="0" smtClean="0">
                <a:latin typeface="Arial" charset="0"/>
                <a:cs typeface="Arial" charset="0"/>
              </a:rPr>
              <a:t>aster time to market and helps in rapid prototyping, development and deployment</a:t>
            </a:r>
            <a:endParaRPr lang="en-US" sz="800" b="0" smtClean="0">
              <a:latin typeface="Arial" charset="0"/>
              <a:cs typeface="Arial" charset="0"/>
            </a:endParaRP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ActiveVideo’s Cloud TV</a:t>
            </a:r>
          </a:p>
          <a:p>
            <a:pPr marL="171450" indent="-171450">
              <a:lnSpc>
                <a:spcPct val="80000"/>
              </a:lnSpc>
            </a:pPr>
            <a:r>
              <a:rPr lang="en-US" sz="800" b="0" i="1" smtClean="0">
                <a:solidFill>
                  <a:srgbClr val="009999"/>
                </a:solidFill>
                <a:latin typeface="Arial" charset="0"/>
                <a:cs typeface="Arial" charset="0"/>
              </a:rPr>
              <a:t>- Active Video’s CloudTV</a:t>
            </a:r>
            <a:r>
              <a:rPr lang="en-US" sz="800" b="0" i="1" baseline="30000" smtClean="0">
                <a:solidFill>
                  <a:srgbClr val="009999"/>
                </a:solidFill>
                <a:latin typeface="Arial" charset="0"/>
                <a:cs typeface="Arial" charset="0"/>
              </a:rPr>
              <a:t>TM</a:t>
            </a:r>
            <a:r>
              <a:rPr lang="en-US" sz="800" b="0" i="1" smtClean="0">
                <a:latin typeface="Arial" charset="0"/>
                <a:cs typeface="Arial" charset="0"/>
              </a:rPr>
              <a:t>  platform allows content providers and distributors to react immediately to changing consumer demands and deliver what the consumers want </a:t>
            </a:r>
          </a:p>
          <a:p>
            <a:pPr marL="171450" indent="-171450">
              <a:lnSpc>
                <a:spcPct val="80000"/>
              </a:lnSpc>
            </a:pPr>
            <a:r>
              <a:rPr lang="en-US" sz="800" b="0" i="1" smtClean="0">
                <a:latin typeface="Arial" charset="0"/>
                <a:cs typeface="Arial" charset="0"/>
              </a:rPr>
              <a:t>- Cable, IP and Satellite TV providers can create and deliver interactive, on-demand content dynamically to consumers on any device</a:t>
            </a:r>
          </a:p>
          <a:p>
            <a:pPr marL="171450" indent="-171450">
              <a:lnSpc>
                <a:spcPct val="80000"/>
              </a:lnSpc>
            </a:pPr>
            <a:r>
              <a:rPr lang="en-US" sz="800" b="0" i="1" smtClean="0">
                <a:latin typeface="Arial" charset="0"/>
                <a:cs typeface="Arial" charset="0"/>
              </a:rPr>
              <a:t>- Content providers, TV programmers and web content developers can create or change an application -- for entertainment, commerce, advertising, social media, gaming or news and sports – and deploy it all-at-once for all end-users</a:t>
            </a:r>
          </a:p>
          <a:p>
            <a:pPr marL="171450" indent="-171450" eaLnBrk="1" hangingPunct="1">
              <a:lnSpc>
                <a:spcPct val="80000"/>
              </a:lnSpc>
              <a:spcBef>
                <a:spcPct val="0"/>
              </a:spcBef>
              <a:buClr>
                <a:schemeClr val="folHlink"/>
              </a:buClr>
              <a:buSzPct val="80000"/>
              <a:buFont typeface="Wingdings" pitchFamily="2" charset="2"/>
              <a:buNone/>
            </a:pPr>
            <a:endParaRPr lang="en-US" sz="800" b="0" i="1"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4) Masked complexity :</a:t>
            </a:r>
            <a:r>
              <a:rPr lang="en-US" sz="800" smtClean="0">
                <a:latin typeface="Arial" charset="0"/>
                <a:cs typeface="Arial" charset="0"/>
              </a:rPr>
              <a:t> </a:t>
            </a:r>
            <a:r>
              <a:rPr lang="en-US" sz="800" b="0" smtClean="0">
                <a:latin typeface="Arial" charset="0"/>
                <a:cs typeface="Arial" charset="0"/>
              </a:rPr>
              <a:t>The c</a:t>
            </a:r>
            <a:r>
              <a:rPr lang="en-US" sz="500" b="0" smtClean="0">
                <a:latin typeface="Arial" charset="0"/>
                <a:cs typeface="Arial" charset="0"/>
              </a:rPr>
              <a:t>omplexity becomes hidden from end-user; There is user independence from IT or other operational issues like upgrade &amp; maintenance</a:t>
            </a:r>
            <a:endParaRPr lang="en-US" sz="800" b="0" smtClean="0">
              <a:latin typeface="Arial" charset="0"/>
              <a:cs typeface="Arial" charset="0"/>
            </a:endParaRP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Xerox Mobile Print</a:t>
            </a:r>
            <a:endParaRPr lang="en-US" sz="800" b="0" i="1" smtClean="0">
              <a:solidFill>
                <a:srgbClr val="009999"/>
              </a:solidFill>
              <a:latin typeface="Arial" charset="0"/>
              <a:cs typeface="Arial" charset="0"/>
            </a:endParaRPr>
          </a:p>
          <a:p>
            <a:pPr marL="171450" indent="-171450">
              <a:lnSpc>
                <a:spcPct val="80000"/>
              </a:lnSpc>
              <a:spcBef>
                <a:spcPct val="60000"/>
              </a:spcBef>
            </a:pPr>
            <a:r>
              <a:rPr lang="en-US" sz="800" b="0" i="1" smtClean="0">
                <a:latin typeface="Arial" charset="0"/>
                <a:cs typeface="Arial" charset="0"/>
              </a:rPr>
              <a:t>- The</a:t>
            </a:r>
            <a:r>
              <a:rPr lang="en-US" sz="800" b="0" i="1" smtClean="0">
                <a:solidFill>
                  <a:srgbClr val="009999"/>
                </a:solidFill>
                <a:latin typeface="Arial" charset="0"/>
                <a:cs typeface="Arial" charset="0"/>
              </a:rPr>
              <a:t> Xerox</a:t>
            </a:r>
            <a:r>
              <a:rPr lang="en-US" sz="800" b="0" i="1" smtClean="0">
                <a:latin typeface="Arial" charset="0"/>
                <a:cs typeface="Arial" charset="0"/>
              </a:rPr>
              <a:t> </a:t>
            </a:r>
            <a:r>
              <a:rPr lang="en-US" sz="800" b="0" i="1" smtClean="0">
                <a:solidFill>
                  <a:srgbClr val="009999"/>
                </a:solidFill>
                <a:latin typeface="Arial" charset="0"/>
                <a:cs typeface="Arial" charset="0"/>
              </a:rPr>
              <a:t>Mobile Print</a:t>
            </a:r>
            <a:r>
              <a:rPr lang="en-US" sz="800" b="0" i="1" smtClean="0">
                <a:latin typeface="Arial" charset="0"/>
                <a:cs typeface="Arial" charset="0"/>
              </a:rPr>
              <a:t> platform uses tools via a cloud to convert and process print requests from any mobile device (e.g. tablet, smartphone) to a Xerox printer </a:t>
            </a:r>
          </a:p>
          <a:p>
            <a:pPr marL="171450" indent="-171450">
              <a:lnSpc>
                <a:spcPct val="80000"/>
              </a:lnSpc>
              <a:spcBef>
                <a:spcPct val="60000"/>
              </a:spcBef>
            </a:pPr>
            <a:r>
              <a:rPr lang="en-US" sz="800" b="0" i="1" smtClean="0">
                <a:latin typeface="Arial" charset="0"/>
                <a:cs typeface="Arial" charset="0"/>
              </a:rPr>
              <a:t>- Removes complexity for users – no need to understand / install / maintain printer device drivers for either their mobile device or targeted printer </a:t>
            </a:r>
          </a:p>
          <a:p>
            <a:pPr marL="171450" indent="-171450">
              <a:lnSpc>
                <a:spcPct val="80000"/>
              </a:lnSpc>
              <a:spcBef>
                <a:spcPct val="60000"/>
              </a:spcBef>
            </a:pPr>
            <a:r>
              <a:rPr lang="en-US" sz="800" b="0" i="1" smtClean="0">
                <a:latin typeface="Arial" charset="0"/>
                <a:cs typeface="Arial" charset="0"/>
              </a:rPr>
              <a:t>- Reduces cost and management of supporting diverse end-user mobile devices, content-producing applications, network configurations and printer types</a:t>
            </a:r>
          </a:p>
          <a:p>
            <a:pPr marL="171450" indent="-171450" eaLnBrk="1" hangingPunct="1">
              <a:lnSpc>
                <a:spcPct val="80000"/>
              </a:lnSpc>
              <a:spcBef>
                <a:spcPct val="0"/>
              </a:spcBef>
              <a:buClr>
                <a:schemeClr val="folHlink"/>
              </a:buClr>
              <a:buSzPct val="80000"/>
              <a:buFont typeface="Wingdings" pitchFamily="2" charset="2"/>
              <a:buNone/>
            </a:pPr>
            <a:endParaRPr lang="en-US" sz="800" b="0" i="1"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5) Context-driven variability :</a:t>
            </a:r>
            <a:r>
              <a:rPr lang="en-US" sz="800" smtClean="0">
                <a:latin typeface="Arial" charset="0"/>
                <a:cs typeface="Arial" charset="0"/>
              </a:rPr>
              <a:t> </a:t>
            </a:r>
            <a:r>
              <a:rPr lang="en-US" sz="800" b="0" smtClean="0">
                <a:latin typeface="Arial" charset="0"/>
                <a:cs typeface="Arial" charset="0"/>
              </a:rPr>
              <a:t>Supports user defined preferences. Cloud can be used to store information about user preferences and enable the customization of product or service which is being delivered</a:t>
            </a: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Apple’s Siri</a:t>
            </a:r>
          </a:p>
          <a:p>
            <a:pPr marL="171450" indent="-171450">
              <a:lnSpc>
                <a:spcPct val="80000"/>
              </a:lnSpc>
            </a:pPr>
            <a:r>
              <a:rPr lang="en-US" sz="800" b="0" i="1" smtClean="0">
                <a:solidFill>
                  <a:srgbClr val="009999"/>
                </a:solidFill>
                <a:latin typeface="Arial" charset="0"/>
                <a:cs typeface="Arial" charset="0"/>
              </a:rPr>
              <a:t>- Siri</a:t>
            </a:r>
            <a:r>
              <a:rPr lang="en-US" sz="800" b="0" i="1" smtClean="0">
                <a:latin typeface="Arial" charset="0"/>
                <a:cs typeface="Arial" charset="0"/>
              </a:rPr>
              <a:t> is the Apple iPhone’s cloud-based, natural language “intelligent assistant” – the first of a new type of user experience that relies on context to create a more personal, intimate interaction</a:t>
            </a:r>
          </a:p>
          <a:p>
            <a:pPr marL="171450" indent="-171450">
              <a:lnSpc>
                <a:spcPct val="80000"/>
              </a:lnSpc>
            </a:pPr>
            <a:r>
              <a:rPr lang="en-US" sz="800" b="0" i="1" smtClean="0">
                <a:latin typeface="Arial" charset="0"/>
                <a:cs typeface="Arial" charset="0"/>
              </a:rPr>
              <a:t>- Leveraging the computing capabilities and capacity of the cloud, Siri “understands a wide variety of ways to ask a question, grasps the context and returns useful information in a friendly way, either audibly or by displaying results…It learns your voice as it goes.”  - Walter S. Mossberg, Wall Street Journal</a:t>
            </a:r>
          </a:p>
          <a:p>
            <a:pPr marL="171450" indent="-171450" eaLnBrk="1" hangingPunct="1">
              <a:lnSpc>
                <a:spcPct val="80000"/>
              </a:lnSpc>
              <a:spcBef>
                <a:spcPct val="0"/>
              </a:spcBef>
              <a:buClr>
                <a:schemeClr val="folHlink"/>
              </a:buClr>
              <a:buSzPct val="80000"/>
              <a:buFont typeface="Wingdings" pitchFamily="2" charset="2"/>
              <a:buNone/>
            </a:pPr>
            <a:endParaRPr lang="en-US" sz="800" b="0" i="1" smtClean="0">
              <a:latin typeface="Arial" charset="0"/>
              <a:cs typeface="Arial" charset="0"/>
            </a:endParaRPr>
          </a:p>
          <a:p>
            <a:pPr marL="171450" indent="-171450">
              <a:lnSpc>
                <a:spcPct val="80000"/>
              </a:lnSpc>
            </a:pPr>
            <a:r>
              <a:rPr lang="en-US" sz="800" u="sng" smtClean="0">
                <a:latin typeface="Arial" charset="0"/>
                <a:cs typeface="Arial" charset="0"/>
              </a:rPr>
              <a:t>6) Ecosystem connectivity:</a:t>
            </a:r>
            <a:r>
              <a:rPr lang="en-US" sz="800" b="0" smtClean="0">
                <a:latin typeface="Arial" charset="0"/>
                <a:cs typeface="Arial" charset="0"/>
              </a:rPr>
              <a:t> </a:t>
            </a:r>
          </a:p>
          <a:p>
            <a:pPr marL="171450" indent="-171450">
              <a:lnSpc>
                <a:spcPct val="80000"/>
              </a:lnSpc>
            </a:pPr>
            <a:r>
              <a:rPr lang="en-US" sz="800" b="0" smtClean="0">
                <a:latin typeface="Arial" charset="0"/>
                <a:cs typeface="Arial" charset="0"/>
              </a:rPr>
              <a:t>Creation of new value nets including SMEs </a:t>
            </a:r>
          </a:p>
          <a:p>
            <a:pPr marL="171450" indent="-171450">
              <a:lnSpc>
                <a:spcPct val="80000"/>
              </a:lnSpc>
            </a:pPr>
            <a:r>
              <a:rPr lang="en-US" sz="800" b="0" smtClean="0">
                <a:latin typeface="Arial" charset="0"/>
                <a:cs typeface="Arial" charset="0"/>
              </a:rPr>
              <a:t>Shared infrastructure and services from cloud service providers</a:t>
            </a:r>
          </a:p>
          <a:p>
            <a:pPr marL="171450" indent="-171450">
              <a:lnSpc>
                <a:spcPct val="80000"/>
              </a:lnSpc>
            </a:pPr>
            <a:r>
              <a:rPr lang="en-US" sz="800" b="0" smtClean="0">
                <a:latin typeface="Arial" charset="0"/>
                <a:cs typeface="Arial" charset="0"/>
              </a:rPr>
              <a:t>Enhanced productivity through customer / partner interaction</a:t>
            </a:r>
          </a:p>
          <a:p>
            <a:pPr marL="171450" indent="-171450">
              <a:lnSpc>
                <a:spcPct val="80000"/>
              </a:lnSpc>
            </a:pPr>
            <a:r>
              <a:rPr lang="en-US" sz="800" b="0" smtClean="0">
                <a:latin typeface="Arial" charset="0"/>
                <a:cs typeface="Arial" charset="0"/>
              </a:rPr>
              <a:t>For example, cloud based platforms support sharing of resources, processes and workforce between companies in Pharmaceutical value chain, hence enabling joint research and collaboration</a:t>
            </a: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HealthHiway</a:t>
            </a:r>
          </a:p>
          <a:p>
            <a:pPr marL="171450" indent="-171450">
              <a:lnSpc>
                <a:spcPct val="80000"/>
              </a:lnSpc>
              <a:spcBef>
                <a:spcPct val="60000"/>
              </a:spcBef>
            </a:pPr>
            <a:r>
              <a:rPr lang="en-US" sz="800" b="0" i="1" smtClean="0">
                <a:solidFill>
                  <a:srgbClr val="009999"/>
                </a:solidFill>
                <a:latin typeface="Arial" charset="0"/>
                <a:cs typeface="Arial" charset="0"/>
              </a:rPr>
              <a:t>- HealthHiway </a:t>
            </a:r>
            <a:r>
              <a:rPr lang="en-US" sz="800" b="0" i="1" smtClean="0">
                <a:latin typeface="Arial" charset="0"/>
                <a:cs typeface="Arial" charset="0"/>
              </a:rPr>
              <a:t>is a cloud-based healthcare solution for hospitals, clinics, Insurance providers, pharmacies and diagnostic centers to facilitate better collaboration and seamless information sharing within the healthcare ecosystem.</a:t>
            </a:r>
          </a:p>
          <a:p>
            <a:pPr marL="171450" indent="-171450">
              <a:lnSpc>
                <a:spcPct val="80000"/>
              </a:lnSpc>
              <a:spcBef>
                <a:spcPct val="60000"/>
              </a:spcBef>
            </a:pPr>
            <a:r>
              <a:rPr lang="en-US" sz="800" b="0" i="1" smtClean="0">
                <a:latin typeface="Arial" charset="0"/>
                <a:cs typeface="Arial" charset="0"/>
              </a:rPr>
              <a:t>- Today, the HealthHiway network connects over 1100 hospitals and 10,000 doctors.</a:t>
            </a:r>
          </a:p>
          <a:p>
            <a:pPr marL="171450" indent="-171450">
              <a:lnSpc>
                <a:spcPct val="80000"/>
              </a:lnSpc>
              <a:spcBef>
                <a:spcPct val="60000"/>
              </a:spcBef>
            </a:pPr>
            <a:r>
              <a:rPr lang="en-US" sz="800" b="0" i="1" smtClean="0">
                <a:latin typeface="Arial" charset="0"/>
                <a:cs typeface="Arial" charset="0"/>
              </a:rPr>
              <a:t>- Ecosystem connectivity offered by HealthHiway enables efficiencies required in an emerging market like India to deliver quality heath care at low cost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3474" name="Rectangle 2"/>
          <p:cNvSpPr>
            <a:spLocks noGrp="1" noRot="1" noChangeAspect="1" noChangeArrowheads="1" noTextEdit="1"/>
          </p:cNvSpPr>
          <p:nvPr>
            <p:ph type="sldImg"/>
          </p:nvPr>
        </p:nvSpPr>
        <p:spPr>
          <a:ln/>
        </p:spPr>
      </p:sp>
      <p:sp>
        <p:nvSpPr>
          <p:cNvPr id="2153475" name="Rectangle 3"/>
          <p:cNvSpPr>
            <a:spLocks noGrp="1" noChangeArrowheads="1"/>
          </p:cNvSpPr>
          <p:nvPr>
            <p:ph type="body" idx="1"/>
          </p:nvPr>
        </p:nvSpPr>
        <p:spPr>
          <a:noFill/>
          <a:ln/>
        </p:spPr>
        <p:txBody>
          <a:bodyPr/>
          <a:lstStyle/>
          <a:p>
            <a:pPr>
              <a:spcBef>
                <a:spcPct val="20000"/>
              </a:spcBef>
              <a:buClr>
                <a:schemeClr val="tx1"/>
              </a:buClr>
              <a:buFont typeface="Wingdings" pitchFamily="2" charset="2"/>
              <a:buNone/>
            </a:pPr>
            <a:r>
              <a:rPr lang="en-US" i="1" smtClean="0">
                <a:solidFill>
                  <a:srgbClr val="009999"/>
                </a:solidFill>
                <a:latin typeface="Arial" charset="0"/>
                <a:cs typeface="Arial" charset="0"/>
              </a:rPr>
              <a:t>Organizations that maximize the potential of cloud can position themselves to capture significant value and sustainable advantage </a:t>
            </a:r>
          </a:p>
          <a:p>
            <a:endParaRPr lang="en-US" b="0" smtClean="0">
              <a:latin typeface="Arial" charset="0"/>
              <a:cs typeface="Arial" charset="0"/>
            </a:endParaRPr>
          </a:p>
          <a:p>
            <a:r>
              <a:rPr lang="en-US" b="0" smtClean="0">
                <a:latin typeface="Arial" charset="0"/>
                <a:cs typeface="Arial" charset="0"/>
              </a:rPr>
              <a:t>This slide provocatively introduces the potential benefits of cloud : </a:t>
            </a:r>
          </a:p>
          <a:p>
            <a:pPr>
              <a:buFontTx/>
              <a:buAutoNum type="arabicParenR"/>
            </a:pPr>
            <a:r>
              <a:rPr lang="en-US" b="0" smtClean="0">
                <a:latin typeface="Arial" charset="0"/>
                <a:cs typeface="Arial" charset="0"/>
              </a:rPr>
              <a:t> Scalability – access to unlimited computing resources</a:t>
            </a:r>
          </a:p>
          <a:p>
            <a:pPr>
              <a:buFontTx/>
              <a:buAutoNum type="arabicParenR"/>
            </a:pPr>
            <a:r>
              <a:rPr lang="en-US" b="0" smtClean="0">
                <a:latin typeface="Arial" charset="0"/>
                <a:cs typeface="Arial" charset="0"/>
              </a:rPr>
              <a:t>  Context driven variability – Greater reach to customers and specific targeting based upon their preferences.</a:t>
            </a:r>
          </a:p>
          <a:p>
            <a:pPr>
              <a:buFontTx/>
              <a:buAutoNum type="arabicParenR"/>
            </a:pPr>
            <a:r>
              <a:rPr lang="en-US" b="0" smtClean="0">
                <a:latin typeface="Arial" charset="0"/>
                <a:cs typeface="Arial" charset="0"/>
              </a:rPr>
              <a:t>  Greater access for customers to products and services.</a:t>
            </a:r>
          </a:p>
          <a:p>
            <a:pPr>
              <a:buFontTx/>
              <a:buAutoNum type="arabicParenR"/>
            </a:pPr>
            <a:r>
              <a:rPr lang="en-US" b="0" smtClean="0">
                <a:latin typeface="Arial" charset="0"/>
                <a:cs typeface="Arial" charset="0"/>
              </a:rPr>
              <a:t>  Cost flexibility and market adaptability – inexpensive and rapidly develop new products and service offerings seamlessly connect with customers</a:t>
            </a:r>
          </a:p>
          <a:p>
            <a:pPr>
              <a:buFontTx/>
              <a:buAutoNum type="arabicParenR"/>
            </a:pPr>
            <a:r>
              <a:rPr lang="en-US" b="0" smtClean="0">
                <a:latin typeface="Arial" charset="0"/>
                <a:cs typeface="Arial" charset="0"/>
              </a:rPr>
              <a:t>  Transforming value chains by collaborating with partners and customers</a:t>
            </a:r>
          </a:p>
          <a:p>
            <a:pPr>
              <a:buFontTx/>
              <a:buAutoNum type="arabicParenR"/>
            </a:pPr>
            <a:r>
              <a:rPr lang="en-US" b="0" smtClean="0">
                <a:latin typeface="Arial" charset="0"/>
                <a:cs typeface="Arial" charset="0"/>
              </a:rPr>
              <a:t>  Be able to redefine your role in the industry and change competitive positioning</a:t>
            </a:r>
          </a:p>
          <a:p>
            <a:pPr>
              <a:buFontTx/>
              <a:buAutoNum type="arabicParenR"/>
            </a:pPr>
            <a:endParaRPr lang="en-US" b="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a:ln/>
        </p:spPr>
      </p:sp>
      <p:sp>
        <p:nvSpPr>
          <p:cNvPr id="2250755" name="Rectangle 3"/>
          <p:cNvSpPr>
            <a:spLocks noGrp="1" noChangeArrowheads="1"/>
          </p:cNvSpPr>
          <p:nvPr>
            <p:ph type="body" idx="1"/>
          </p:nvPr>
        </p:nvSpPr>
        <p:spPr>
          <a:noFill/>
          <a:ln/>
        </p:spPr>
        <p:txBody>
          <a:bodyPr/>
          <a:lstStyle/>
          <a:p>
            <a:pPr eaLnBrk="1" fontAlgn="b" hangingPunct="1">
              <a:spcBef>
                <a:spcPct val="50000"/>
              </a:spcBef>
            </a:pPr>
            <a:r>
              <a:rPr lang="en-US" i="1" smtClean="0">
                <a:solidFill>
                  <a:srgbClr val="009999"/>
                </a:solidFill>
                <a:latin typeface="Arial" charset="0"/>
                <a:cs typeface="Arial" charset="0"/>
              </a:rPr>
              <a:t>Nearly half (48%) of CIOs surveyed evaluate cloud options first, over traditional IT approaches, before making any new IT investments</a:t>
            </a:r>
          </a:p>
          <a:p>
            <a:r>
              <a:rPr lang="en-US" b="0" smtClean="0">
                <a:latin typeface="Arial" charset="0"/>
                <a:cs typeface="Arial" charset="0"/>
              </a:rPr>
              <a:t>We asked the respondents regarding their plans around the organization's level of cloud technology adoption today and the expected level in 3 years. 72% of the respondents were either piloting, or had adopted or substantially implemented cloud in their organization, and this number is expected to increase to more than 90% in 3 years with a rate of growth touching 215% for organizations which intend to substantially implement cloud.</a:t>
            </a:r>
          </a:p>
          <a:p>
            <a:r>
              <a:rPr lang="en-US" b="0" smtClean="0">
                <a:latin typeface="Arial" charset="0"/>
                <a:cs typeface="Arial" charset="0"/>
              </a:rPr>
              <a:t>Further, forecasts around cloud predict the cloud market to reach up to $241bn by 2020.</a:t>
            </a:r>
          </a:p>
          <a:p>
            <a:r>
              <a:rPr lang="nl-NL" smtClean="0">
                <a:solidFill>
                  <a:srgbClr val="3D8EEF"/>
                </a:solidFill>
                <a:latin typeface="Arial" charset="0"/>
                <a:cs typeface="Arial" charset="0"/>
              </a:rPr>
              <a:t>Today, at least two thirds of companies of all sizes are actively either experimenting with or implementing cloud </a:t>
            </a:r>
          </a:p>
          <a:p>
            <a:r>
              <a:rPr lang="en-US" b="0" smtClean="0">
                <a:latin typeface="Arial" charset="0"/>
                <a:cs typeface="Arial" charset="0"/>
              </a:rPr>
              <a:t>Survey results reveal that organizations are experimenting with cloud regardless of the size.  </a:t>
            </a:r>
          </a:p>
          <a:p>
            <a:r>
              <a:rPr lang="en-US" b="0" smtClean="0">
                <a:latin typeface="Arial" charset="0"/>
                <a:cs typeface="Arial" charset="0"/>
              </a:rPr>
              <a:t>Although, larger organizations  are more likely to adopt or are piloting in cloud when compared to smaller organizations. </a:t>
            </a:r>
          </a:p>
          <a:p>
            <a:endParaRPr lang="en-US" b="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9362" name="Rectangle 2"/>
          <p:cNvSpPr>
            <a:spLocks noGrp="1" noRot="1" noChangeAspect="1" noChangeArrowheads="1" noTextEdit="1"/>
          </p:cNvSpPr>
          <p:nvPr>
            <p:ph type="sldImg"/>
          </p:nvPr>
        </p:nvSpPr>
        <p:spPr>
          <a:ln/>
        </p:spPr>
      </p:sp>
      <p:sp>
        <p:nvSpPr>
          <p:cNvPr id="2319363" name="Rectangle 3"/>
          <p:cNvSpPr>
            <a:spLocks noGrp="1" noChangeArrowheads="1"/>
          </p:cNvSpPr>
          <p:nvPr>
            <p:ph type="body" idx="1"/>
          </p:nvPr>
        </p:nvSpPr>
        <p:spPr>
          <a:noFill/>
          <a:ln/>
        </p:spPr>
        <p:txBody>
          <a:bodyPr lIns="93013" tIns="46506" rIns="93013" bIns="46506"/>
          <a:lstStyle/>
          <a:p>
            <a:pPr marL="171450" indent="-171450" eaLnBrk="1" hangingPunct="1">
              <a:lnSpc>
                <a:spcPct val="80000"/>
              </a:lnSpc>
              <a:spcBef>
                <a:spcPct val="0"/>
              </a:spcBef>
              <a:buClr>
                <a:schemeClr val="folHlink"/>
              </a:buClr>
              <a:buSzPct val="80000"/>
              <a:buFont typeface="Wingdings" pitchFamily="2" charset="2"/>
              <a:buNone/>
            </a:pPr>
            <a:r>
              <a:rPr lang="en-US" sz="900" smtClean="0">
                <a:latin typeface="Arial" charset="0"/>
                <a:cs typeface="Arial" charset="0"/>
              </a:rPr>
              <a:t>The six cloud business enablers are applicable whether</a:t>
            </a:r>
            <a:r>
              <a:rPr lang="en-US" sz="800" b="0" smtClean="0">
                <a:latin typeface="Arial" charset="0"/>
                <a:cs typeface="Arial" charset="0"/>
              </a:rPr>
              <a:t> </a:t>
            </a:r>
            <a:r>
              <a:rPr lang="en-US" sz="900" smtClean="0">
                <a:latin typeface="Arial" charset="0"/>
                <a:cs typeface="Arial" charset="0"/>
              </a:rPr>
              <a:t>your cloud strategy involves becoming a consumer or a provider of cloud-based offerings – or includes elements of both </a:t>
            </a:r>
          </a:p>
          <a:p>
            <a:pPr marL="171450" indent="-171450" eaLnBrk="1" hangingPunct="1">
              <a:lnSpc>
                <a:spcPct val="80000"/>
              </a:lnSpc>
              <a:spcBef>
                <a:spcPct val="0"/>
              </a:spcBef>
              <a:buClr>
                <a:schemeClr val="folHlink"/>
              </a:buClr>
              <a:buSzPct val="80000"/>
              <a:buFont typeface="Wingdings" pitchFamily="2" charset="2"/>
              <a:buNone/>
            </a:pPr>
            <a:endParaRPr lang="en-US" sz="800" b="0"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Cost flexibility –</a:t>
            </a:r>
            <a:r>
              <a:rPr lang="en-US" sz="800" smtClean="0">
                <a:latin typeface="Arial" charset="0"/>
                <a:cs typeface="Arial" charset="0"/>
              </a:rPr>
              <a:t> </a:t>
            </a:r>
          </a:p>
          <a:p>
            <a:pPr marL="171450" indent="-171450" eaLnBrk="1" hangingPunct="1">
              <a:lnSpc>
                <a:spcPct val="80000"/>
              </a:lnSpc>
              <a:spcBef>
                <a:spcPct val="0"/>
              </a:spcBef>
              <a:buClr>
                <a:schemeClr val="folHlink"/>
              </a:buClr>
              <a:buSzPct val="80000"/>
              <a:buFont typeface="Wingdings" pitchFamily="2" charset="2"/>
              <a:buNone/>
            </a:pPr>
            <a:r>
              <a:rPr lang="en-US" sz="800" smtClean="0">
                <a:latin typeface="Arial" charset="0"/>
                <a:cs typeface="Arial" charset="0"/>
              </a:rPr>
              <a:t>i)</a:t>
            </a:r>
            <a:r>
              <a:rPr lang="en-US" sz="500" smtClean="0">
                <a:latin typeface="Arial" charset="0"/>
                <a:cs typeface="Arial" charset="0"/>
              </a:rPr>
              <a:t>Shift capex to opex;</a:t>
            </a:r>
            <a:r>
              <a:rPr lang="en-US" sz="500" b="0" smtClean="0">
                <a:latin typeface="Arial" charset="0"/>
                <a:cs typeface="Arial" charset="0"/>
              </a:rPr>
              <a:t> - </a:t>
            </a:r>
            <a:r>
              <a:rPr lang="en-US" sz="800" b="0" smtClean="0">
                <a:latin typeface="Arial" charset="0"/>
                <a:cs typeface="Arial" charset="0"/>
              </a:rPr>
              <a:t>IT CapEx is money spent on acquiring physical assets for the purpose of running business.  Examples of IT CapEx: printers, servers, laptops, networking equipment, etc.  OpEx is money spent on the operational aspect of running business.  Examples of IT OpEx: telephone service, leased network lines, printer cartridges.  Enterprise software licenses are typically treated as CapEx, along with the servers and networking equipment required to host the software.  </a:t>
            </a:r>
          </a:p>
          <a:p>
            <a:pPr marL="171450" indent="-171450" eaLnBrk="1" hangingPunct="1">
              <a:lnSpc>
                <a:spcPct val="80000"/>
              </a:lnSpc>
              <a:spcBef>
                <a:spcPct val="0"/>
              </a:spcBef>
              <a:buClr>
                <a:schemeClr val="folHlink"/>
              </a:buClr>
              <a:buSzPct val="80000"/>
              <a:buFont typeface="Wingdings" pitchFamily="2" charset="2"/>
              <a:buNone/>
            </a:pPr>
            <a:r>
              <a:rPr lang="en-US" sz="800" b="0" smtClean="0">
                <a:latin typeface="Arial" charset="0"/>
                <a:cs typeface="Arial" charset="0"/>
              </a:rPr>
              <a:t>IT CapEx also tends to be less fluid and much more expensive than routine IT OpEx.  CapEx spending also tends to be harder to forecast than OpEx. OpEx typically represents a real cost of doing business: your business needs an internet connection to exist, and you pay for what you use.  CapEx in general is often more fuzzy in relation to its impact on a company’s operations, especially when it comes to IT CapEx.  Sure, you need a server to run your business, but do you really use it 100% for the entire duration of its life?  Even with virtualization tools like VMWare, you’re probably not using it 100%.  Plus, CapEx also has maintenance and “unexpected events” overhead that OpEx doesn’t. Cloud enables the shift from CapEx to OpEx.</a:t>
            </a:r>
          </a:p>
          <a:p>
            <a:pPr marL="171450" indent="-171450" eaLnBrk="1" hangingPunct="1">
              <a:lnSpc>
                <a:spcPct val="80000"/>
              </a:lnSpc>
              <a:spcBef>
                <a:spcPct val="0"/>
              </a:spcBef>
              <a:buClr>
                <a:schemeClr val="folHlink"/>
              </a:buClr>
              <a:buSzPct val="80000"/>
              <a:buFont typeface="Wingdings" pitchFamily="2" charset="2"/>
              <a:buNone/>
            </a:pPr>
            <a:r>
              <a:rPr lang="en-US" sz="500" smtClean="0">
                <a:latin typeface="Arial" charset="0"/>
                <a:cs typeface="Arial" charset="0"/>
              </a:rPr>
              <a:t>ii) Pay-per-use software and services;  - </a:t>
            </a:r>
            <a:r>
              <a:rPr lang="en-US" sz="800" b="0" smtClean="0">
                <a:latin typeface="Arial" charset="0"/>
                <a:cs typeface="Arial" charset="0"/>
              </a:rPr>
              <a:t>With cloud applications there is no longer a need to install software or pay software license fees. This pay-per-use model provides greater flexibility and eliminates the need for significant capital expenditures </a:t>
            </a:r>
          </a:p>
          <a:p>
            <a:pPr marL="171450" indent="-171450" eaLnBrk="1" hangingPunct="1">
              <a:lnSpc>
                <a:spcPct val="80000"/>
              </a:lnSpc>
              <a:spcBef>
                <a:spcPct val="0"/>
              </a:spcBef>
              <a:buClr>
                <a:schemeClr val="folHlink"/>
              </a:buClr>
              <a:buSzPct val="80000"/>
              <a:buFont typeface="Wingdings" pitchFamily="2" charset="2"/>
              <a:buNone/>
            </a:pPr>
            <a:r>
              <a:rPr lang="en-US" sz="800" i="1" smtClean="0">
                <a:solidFill>
                  <a:srgbClr val="009999"/>
                </a:solidFill>
                <a:latin typeface="Arial" charset="0"/>
                <a:cs typeface="Arial" charset="0"/>
              </a:rPr>
              <a:t>Example: Etsy – the world’s handmade marketplace</a:t>
            </a:r>
          </a:p>
          <a:p>
            <a:pPr marL="171450" indent="-171450">
              <a:lnSpc>
                <a:spcPct val="80000"/>
              </a:lnSpc>
            </a:pPr>
            <a:r>
              <a:rPr lang="en-US" sz="800" i="1" smtClean="0">
                <a:solidFill>
                  <a:srgbClr val="009999"/>
                </a:solidFill>
                <a:latin typeface="Arial" charset="0"/>
                <a:cs typeface="Arial" charset="0"/>
              </a:rPr>
              <a:t>- </a:t>
            </a:r>
            <a:r>
              <a:rPr lang="en-US" sz="800" b="0" i="1" smtClean="0">
                <a:solidFill>
                  <a:srgbClr val="009999"/>
                </a:solidFill>
                <a:latin typeface="Arial" charset="0"/>
                <a:cs typeface="Arial" charset="0"/>
              </a:rPr>
              <a:t>Etsy</a:t>
            </a:r>
            <a:r>
              <a:rPr lang="en-US" sz="800" b="0" i="1" smtClean="0">
                <a:latin typeface="Arial" charset="0"/>
                <a:cs typeface="Arial" charset="0"/>
              </a:rPr>
              <a:t> is an online marketplace to buy and sell handmade goods. In addition to bringing buyers and sellers together, Etsy offers product recommendations based on analysis of buyer preferences</a:t>
            </a:r>
          </a:p>
          <a:p>
            <a:pPr marL="171450" indent="-171450">
              <a:lnSpc>
                <a:spcPct val="80000"/>
              </a:lnSpc>
            </a:pPr>
            <a:r>
              <a:rPr lang="en-US" sz="800" b="0" i="1" smtClean="0">
                <a:latin typeface="Arial" charset="0"/>
                <a:cs typeface="Arial" charset="0"/>
              </a:rPr>
              <a:t>- Etsy uses cloud based analytics capabilities for its targeted marketing approach by renting hundreds of computers every night to analyze data from a billion views of its website. </a:t>
            </a:r>
          </a:p>
          <a:p>
            <a:pPr marL="171450" indent="-171450">
              <a:lnSpc>
                <a:spcPct val="80000"/>
              </a:lnSpc>
            </a:pPr>
            <a:r>
              <a:rPr lang="en-US" sz="800" b="0" i="1" smtClean="0">
                <a:latin typeface="Arial" charset="0"/>
                <a:cs typeface="Arial" charset="0"/>
              </a:rPr>
              <a:t>- Cost flexibility of the cloud allows Etsy access to tools and compute power that only large retailers like Gap or Ikea could previously afford.</a:t>
            </a:r>
          </a:p>
          <a:p>
            <a:pPr marL="171450" indent="-171450" eaLnBrk="1" hangingPunct="1">
              <a:lnSpc>
                <a:spcPct val="80000"/>
              </a:lnSpc>
              <a:spcBef>
                <a:spcPct val="0"/>
              </a:spcBef>
              <a:buClr>
                <a:schemeClr val="folHlink"/>
              </a:buClr>
              <a:buSzPct val="80000"/>
              <a:buFont typeface="Wingdings" pitchFamily="2" charset="2"/>
              <a:buNone/>
            </a:pPr>
            <a:endParaRPr lang="en-US" sz="800" b="0"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2) Business Scalability :</a:t>
            </a:r>
            <a:r>
              <a:rPr lang="en-US" sz="800" smtClean="0">
                <a:latin typeface="Arial" charset="0"/>
                <a:cs typeface="Arial" charset="0"/>
              </a:rPr>
              <a:t> </a:t>
            </a:r>
            <a:r>
              <a:rPr lang="en-US" sz="800" b="0" smtClean="0">
                <a:latin typeface="Arial" charset="0"/>
                <a:cs typeface="Arial" charset="0"/>
              </a:rPr>
              <a:t>Businesses can scale operations very easily based on requirement. If you need new servers because the number of hits to your website has increased, then you can easily do so. If you need to get rid of the extra servers, you can do that easily as well </a:t>
            </a:r>
          </a:p>
          <a:p>
            <a:pPr marL="171450" indent="-171450" eaLnBrk="1" hangingPunct="1">
              <a:lnSpc>
                <a:spcPct val="80000"/>
              </a:lnSpc>
              <a:spcBef>
                <a:spcPct val="0"/>
              </a:spcBef>
              <a:buClr>
                <a:schemeClr val="folHlink"/>
              </a:buClr>
              <a:buSzPct val="80000"/>
              <a:buFont typeface="Wingdings" pitchFamily="2" charset="2"/>
              <a:buNone/>
            </a:pPr>
            <a:r>
              <a:rPr lang="en-US" sz="800" i="1" smtClean="0">
                <a:solidFill>
                  <a:srgbClr val="009999"/>
                </a:solidFill>
                <a:latin typeface="Arial" charset="0"/>
                <a:cs typeface="Arial" charset="0"/>
              </a:rPr>
              <a:t>Example: Netflix</a:t>
            </a:r>
          </a:p>
          <a:p>
            <a:pPr marL="171450" indent="-171450">
              <a:lnSpc>
                <a:spcPct val="80000"/>
              </a:lnSpc>
              <a:spcBef>
                <a:spcPct val="60000"/>
              </a:spcBef>
            </a:pPr>
            <a:r>
              <a:rPr lang="en-US" sz="800" b="0" i="1" smtClean="0">
                <a:solidFill>
                  <a:srgbClr val="009999"/>
                </a:solidFill>
                <a:latin typeface="Arial" charset="0"/>
                <a:cs typeface="Arial" charset="0"/>
              </a:rPr>
              <a:t>- Netflix</a:t>
            </a:r>
            <a:r>
              <a:rPr lang="en-US" sz="800" b="0" i="1" smtClean="0">
                <a:latin typeface="Arial" charset="0"/>
                <a:cs typeface="Arial" charset="0"/>
              </a:rPr>
              <a:t> streams movies on-demand with large surges of capacity required at peak times. </a:t>
            </a:r>
          </a:p>
          <a:p>
            <a:pPr marL="171450" indent="-171450">
              <a:lnSpc>
                <a:spcPct val="80000"/>
              </a:lnSpc>
              <a:spcBef>
                <a:spcPct val="60000"/>
              </a:spcBef>
            </a:pPr>
            <a:r>
              <a:rPr lang="en-US" sz="800" b="0" i="1" smtClean="0">
                <a:latin typeface="Arial" charset="0"/>
                <a:cs typeface="Arial" charset="0"/>
              </a:rPr>
              <a:t>- Use of cloud allowed Netflix to rapidly scale up its business without having to buy, support and operate infrastructure and resources to meet its growth requirements</a:t>
            </a:r>
          </a:p>
          <a:p>
            <a:pPr marL="171450" indent="-171450">
              <a:lnSpc>
                <a:spcPct val="80000"/>
              </a:lnSpc>
              <a:spcBef>
                <a:spcPct val="60000"/>
              </a:spcBef>
            </a:pPr>
            <a:r>
              <a:rPr lang="en-US" sz="800" b="0" i="1" smtClean="0">
                <a:latin typeface="Arial" charset="0"/>
                <a:cs typeface="Arial" charset="0"/>
              </a:rPr>
              <a:t>- Netflix’s move to the cloud “was largely about paying down our technical debt and building a scalable web-based product using current best practices.” – Adrian Cockcroft , Cloud Architect at Netflix</a:t>
            </a:r>
          </a:p>
          <a:p>
            <a:pPr marL="171450" indent="-171450" eaLnBrk="1" hangingPunct="1">
              <a:lnSpc>
                <a:spcPct val="80000"/>
              </a:lnSpc>
              <a:spcBef>
                <a:spcPct val="0"/>
              </a:spcBef>
              <a:buClr>
                <a:schemeClr val="folHlink"/>
              </a:buClr>
              <a:buSzPct val="80000"/>
              <a:buFont typeface="Wingdings" pitchFamily="2" charset="2"/>
              <a:buNone/>
            </a:pPr>
            <a:endParaRPr lang="en-US" sz="800" b="0"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3) Market Adaptability :</a:t>
            </a:r>
            <a:r>
              <a:rPr lang="en-US" sz="800" smtClean="0">
                <a:latin typeface="Arial" charset="0"/>
                <a:cs typeface="Arial" charset="0"/>
              </a:rPr>
              <a:t> </a:t>
            </a:r>
            <a:r>
              <a:rPr lang="en-US" sz="800" b="0" smtClean="0">
                <a:latin typeface="Arial" charset="0"/>
                <a:cs typeface="Arial" charset="0"/>
              </a:rPr>
              <a:t>Cloud enables a f</a:t>
            </a:r>
            <a:r>
              <a:rPr lang="en-US" sz="500" b="0" smtClean="0">
                <a:latin typeface="Arial" charset="0"/>
                <a:cs typeface="Arial" charset="0"/>
              </a:rPr>
              <a:t>aster time to market and helps in rapid prototyping, development and deployment</a:t>
            </a:r>
            <a:endParaRPr lang="en-US" sz="800" b="0" smtClean="0">
              <a:latin typeface="Arial" charset="0"/>
              <a:cs typeface="Arial" charset="0"/>
            </a:endParaRP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ActiveVideo’s Cloud TV</a:t>
            </a:r>
          </a:p>
          <a:p>
            <a:pPr marL="171450" indent="-171450">
              <a:lnSpc>
                <a:spcPct val="80000"/>
              </a:lnSpc>
            </a:pPr>
            <a:r>
              <a:rPr lang="en-US" sz="800" b="0" i="1" smtClean="0">
                <a:solidFill>
                  <a:srgbClr val="009999"/>
                </a:solidFill>
                <a:latin typeface="Arial" charset="0"/>
                <a:cs typeface="Arial" charset="0"/>
              </a:rPr>
              <a:t>- Active Video’s CloudTV</a:t>
            </a:r>
            <a:r>
              <a:rPr lang="en-US" sz="800" b="0" i="1" baseline="30000" smtClean="0">
                <a:solidFill>
                  <a:srgbClr val="009999"/>
                </a:solidFill>
                <a:latin typeface="Arial" charset="0"/>
                <a:cs typeface="Arial" charset="0"/>
              </a:rPr>
              <a:t>TM</a:t>
            </a:r>
            <a:r>
              <a:rPr lang="en-US" sz="800" b="0" i="1" smtClean="0">
                <a:latin typeface="Arial" charset="0"/>
                <a:cs typeface="Arial" charset="0"/>
              </a:rPr>
              <a:t>  platform allows content providers and distributors to react immediately to changing consumer demands and deliver what the consumers want </a:t>
            </a:r>
          </a:p>
          <a:p>
            <a:pPr marL="171450" indent="-171450">
              <a:lnSpc>
                <a:spcPct val="80000"/>
              </a:lnSpc>
            </a:pPr>
            <a:r>
              <a:rPr lang="en-US" sz="800" b="0" i="1" smtClean="0">
                <a:latin typeface="Arial" charset="0"/>
                <a:cs typeface="Arial" charset="0"/>
              </a:rPr>
              <a:t>- Cable, IP and Satellite TV providers can create and deliver interactive, on-demand content dynamically to consumers on any device</a:t>
            </a:r>
          </a:p>
          <a:p>
            <a:pPr marL="171450" indent="-171450">
              <a:lnSpc>
                <a:spcPct val="80000"/>
              </a:lnSpc>
            </a:pPr>
            <a:r>
              <a:rPr lang="en-US" sz="800" b="0" i="1" smtClean="0">
                <a:latin typeface="Arial" charset="0"/>
                <a:cs typeface="Arial" charset="0"/>
              </a:rPr>
              <a:t>- Content providers, TV programmers and web content developers can create or change an application -- for entertainment, commerce, advertising, social media, gaming or news and sports – and deploy it all-at-once for all end-users</a:t>
            </a:r>
          </a:p>
          <a:p>
            <a:pPr marL="171450" indent="-171450" eaLnBrk="1" hangingPunct="1">
              <a:lnSpc>
                <a:spcPct val="80000"/>
              </a:lnSpc>
              <a:spcBef>
                <a:spcPct val="0"/>
              </a:spcBef>
              <a:buClr>
                <a:schemeClr val="folHlink"/>
              </a:buClr>
              <a:buSzPct val="80000"/>
              <a:buFont typeface="Wingdings" pitchFamily="2" charset="2"/>
              <a:buNone/>
            </a:pPr>
            <a:endParaRPr lang="en-US" sz="800" b="0" i="1"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4) Masked complexity :</a:t>
            </a:r>
            <a:r>
              <a:rPr lang="en-US" sz="800" smtClean="0">
                <a:latin typeface="Arial" charset="0"/>
                <a:cs typeface="Arial" charset="0"/>
              </a:rPr>
              <a:t> </a:t>
            </a:r>
            <a:r>
              <a:rPr lang="en-US" sz="800" b="0" smtClean="0">
                <a:latin typeface="Arial" charset="0"/>
                <a:cs typeface="Arial" charset="0"/>
              </a:rPr>
              <a:t>The c</a:t>
            </a:r>
            <a:r>
              <a:rPr lang="en-US" sz="500" b="0" smtClean="0">
                <a:latin typeface="Arial" charset="0"/>
                <a:cs typeface="Arial" charset="0"/>
              </a:rPr>
              <a:t>omplexity becomes hidden from end-user; There is user independence from IT or other operational issues like upgrade &amp; maintenance</a:t>
            </a:r>
            <a:endParaRPr lang="en-US" sz="800" b="0" smtClean="0">
              <a:latin typeface="Arial" charset="0"/>
              <a:cs typeface="Arial" charset="0"/>
            </a:endParaRP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Xerox Mobile Print</a:t>
            </a:r>
            <a:endParaRPr lang="en-US" sz="800" b="0" i="1" smtClean="0">
              <a:solidFill>
                <a:srgbClr val="009999"/>
              </a:solidFill>
              <a:latin typeface="Arial" charset="0"/>
              <a:cs typeface="Arial" charset="0"/>
            </a:endParaRPr>
          </a:p>
          <a:p>
            <a:pPr marL="171450" indent="-171450">
              <a:lnSpc>
                <a:spcPct val="80000"/>
              </a:lnSpc>
              <a:spcBef>
                <a:spcPct val="60000"/>
              </a:spcBef>
            </a:pPr>
            <a:r>
              <a:rPr lang="en-US" sz="800" b="0" i="1" smtClean="0">
                <a:latin typeface="Arial" charset="0"/>
                <a:cs typeface="Arial" charset="0"/>
              </a:rPr>
              <a:t>- The</a:t>
            </a:r>
            <a:r>
              <a:rPr lang="en-US" sz="800" b="0" i="1" smtClean="0">
                <a:solidFill>
                  <a:srgbClr val="009999"/>
                </a:solidFill>
                <a:latin typeface="Arial" charset="0"/>
                <a:cs typeface="Arial" charset="0"/>
              </a:rPr>
              <a:t> Xerox</a:t>
            </a:r>
            <a:r>
              <a:rPr lang="en-US" sz="800" b="0" i="1" smtClean="0">
                <a:latin typeface="Arial" charset="0"/>
                <a:cs typeface="Arial" charset="0"/>
              </a:rPr>
              <a:t> </a:t>
            </a:r>
            <a:r>
              <a:rPr lang="en-US" sz="800" b="0" i="1" smtClean="0">
                <a:solidFill>
                  <a:srgbClr val="009999"/>
                </a:solidFill>
                <a:latin typeface="Arial" charset="0"/>
                <a:cs typeface="Arial" charset="0"/>
              </a:rPr>
              <a:t>Mobile Print</a:t>
            </a:r>
            <a:r>
              <a:rPr lang="en-US" sz="800" b="0" i="1" smtClean="0">
                <a:latin typeface="Arial" charset="0"/>
                <a:cs typeface="Arial" charset="0"/>
              </a:rPr>
              <a:t> platform uses tools via a cloud to convert and process print requests from any mobile device (e.g. tablet, smartphone) to a Xerox printer </a:t>
            </a:r>
          </a:p>
          <a:p>
            <a:pPr marL="171450" indent="-171450">
              <a:lnSpc>
                <a:spcPct val="80000"/>
              </a:lnSpc>
              <a:spcBef>
                <a:spcPct val="60000"/>
              </a:spcBef>
            </a:pPr>
            <a:r>
              <a:rPr lang="en-US" sz="800" b="0" i="1" smtClean="0">
                <a:latin typeface="Arial" charset="0"/>
                <a:cs typeface="Arial" charset="0"/>
              </a:rPr>
              <a:t>- Removes complexity for users – no need to understand / install / maintain printer device drivers for either their mobile device or targeted printer </a:t>
            </a:r>
          </a:p>
          <a:p>
            <a:pPr marL="171450" indent="-171450">
              <a:lnSpc>
                <a:spcPct val="80000"/>
              </a:lnSpc>
              <a:spcBef>
                <a:spcPct val="60000"/>
              </a:spcBef>
            </a:pPr>
            <a:r>
              <a:rPr lang="en-US" sz="800" b="0" i="1" smtClean="0">
                <a:latin typeface="Arial" charset="0"/>
                <a:cs typeface="Arial" charset="0"/>
              </a:rPr>
              <a:t>- Reduces cost and management of supporting diverse end-user mobile devices, content-producing applications, network configurations and printer types</a:t>
            </a:r>
          </a:p>
          <a:p>
            <a:pPr marL="171450" indent="-171450" eaLnBrk="1" hangingPunct="1">
              <a:lnSpc>
                <a:spcPct val="80000"/>
              </a:lnSpc>
              <a:spcBef>
                <a:spcPct val="0"/>
              </a:spcBef>
              <a:buClr>
                <a:schemeClr val="folHlink"/>
              </a:buClr>
              <a:buSzPct val="80000"/>
              <a:buFont typeface="Wingdings" pitchFamily="2" charset="2"/>
              <a:buNone/>
            </a:pPr>
            <a:endParaRPr lang="en-US" sz="800" b="0" i="1" smtClean="0">
              <a:latin typeface="Arial" charset="0"/>
              <a:cs typeface="Arial" charset="0"/>
            </a:endParaRPr>
          </a:p>
          <a:p>
            <a:pPr marL="171450" indent="-171450" eaLnBrk="1" hangingPunct="1">
              <a:lnSpc>
                <a:spcPct val="80000"/>
              </a:lnSpc>
              <a:spcBef>
                <a:spcPct val="0"/>
              </a:spcBef>
              <a:buClr>
                <a:schemeClr val="folHlink"/>
              </a:buClr>
              <a:buSzPct val="80000"/>
              <a:buFont typeface="Wingdings" pitchFamily="2" charset="2"/>
              <a:buNone/>
            </a:pPr>
            <a:r>
              <a:rPr lang="en-US" sz="800" u="sng" smtClean="0">
                <a:latin typeface="Arial" charset="0"/>
                <a:cs typeface="Arial" charset="0"/>
              </a:rPr>
              <a:t>5) Context-driven variability :</a:t>
            </a:r>
            <a:r>
              <a:rPr lang="en-US" sz="800" smtClean="0">
                <a:latin typeface="Arial" charset="0"/>
                <a:cs typeface="Arial" charset="0"/>
              </a:rPr>
              <a:t> </a:t>
            </a:r>
            <a:r>
              <a:rPr lang="en-US" sz="800" b="0" smtClean="0">
                <a:latin typeface="Arial" charset="0"/>
                <a:cs typeface="Arial" charset="0"/>
              </a:rPr>
              <a:t>Supports user defined preferences. Cloud can be used to store information about user preferences and enable the customization of product or service which is being delivered</a:t>
            </a: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Apple’s Siri</a:t>
            </a:r>
          </a:p>
          <a:p>
            <a:pPr marL="171450" indent="-171450">
              <a:lnSpc>
                <a:spcPct val="80000"/>
              </a:lnSpc>
            </a:pPr>
            <a:r>
              <a:rPr lang="en-US" sz="800" b="0" i="1" smtClean="0">
                <a:solidFill>
                  <a:srgbClr val="009999"/>
                </a:solidFill>
                <a:latin typeface="Arial" charset="0"/>
                <a:cs typeface="Arial" charset="0"/>
              </a:rPr>
              <a:t>- Siri</a:t>
            </a:r>
            <a:r>
              <a:rPr lang="en-US" sz="800" b="0" i="1" smtClean="0">
                <a:latin typeface="Arial" charset="0"/>
                <a:cs typeface="Arial" charset="0"/>
              </a:rPr>
              <a:t> is the Apple iPhone’s cloud-based, natural language “intelligent assistant” – the first of a new type of user experience that relies on context to create a more personal, intimate interaction</a:t>
            </a:r>
          </a:p>
          <a:p>
            <a:pPr marL="171450" indent="-171450">
              <a:lnSpc>
                <a:spcPct val="80000"/>
              </a:lnSpc>
            </a:pPr>
            <a:r>
              <a:rPr lang="en-US" sz="800" b="0" i="1" smtClean="0">
                <a:latin typeface="Arial" charset="0"/>
                <a:cs typeface="Arial" charset="0"/>
              </a:rPr>
              <a:t>- Leveraging the computing capabilities and capacity of the cloud, Siri “understands a wide variety of ways to ask a question, grasps the context and returns useful information in a friendly way, either audibly or by displaying results…It learns your voice as it goes.”  - Walter S. Mossberg, Wall Street Journal</a:t>
            </a:r>
          </a:p>
          <a:p>
            <a:pPr marL="171450" indent="-171450" eaLnBrk="1" hangingPunct="1">
              <a:lnSpc>
                <a:spcPct val="80000"/>
              </a:lnSpc>
              <a:spcBef>
                <a:spcPct val="0"/>
              </a:spcBef>
              <a:buClr>
                <a:schemeClr val="folHlink"/>
              </a:buClr>
              <a:buSzPct val="80000"/>
              <a:buFont typeface="Wingdings" pitchFamily="2" charset="2"/>
              <a:buNone/>
            </a:pPr>
            <a:endParaRPr lang="en-US" sz="800" b="0" i="1" smtClean="0">
              <a:latin typeface="Arial" charset="0"/>
              <a:cs typeface="Arial" charset="0"/>
            </a:endParaRPr>
          </a:p>
          <a:p>
            <a:pPr marL="171450" indent="-171450">
              <a:lnSpc>
                <a:spcPct val="80000"/>
              </a:lnSpc>
            </a:pPr>
            <a:r>
              <a:rPr lang="en-US" sz="800" u="sng" smtClean="0">
                <a:latin typeface="Arial" charset="0"/>
                <a:cs typeface="Arial" charset="0"/>
              </a:rPr>
              <a:t>6) Ecosystem connectivity:</a:t>
            </a:r>
            <a:r>
              <a:rPr lang="en-US" sz="800" b="0" smtClean="0">
                <a:latin typeface="Arial" charset="0"/>
                <a:cs typeface="Arial" charset="0"/>
              </a:rPr>
              <a:t> </a:t>
            </a:r>
          </a:p>
          <a:p>
            <a:pPr marL="171450" indent="-171450">
              <a:lnSpc>
                <a:spcPct val="80000"/>
              </a:lnSpc>
            </a:pPr>
            <a:r>
              <a:rPr lang="en-US" sz="800" b="0" smtClean="0">
                <a:latin typeface="Arial" charset="0"/>
                <a:cs typeface="Arial" charset="0"/>
              </a:rPr>
              <a:t>Creation of new value nets including SMEs </a:t>
            </a:r>
          </a:p>
          <a:p>
            <a:pPr marL="171450" indent="-171450">
              <a:lnSpc>
                <a:spcPct val="80000"/>
              </a:lnSpc>
            </a:pPr>
            <a:r>
              <a:rPr lang="en-US" sz="800" b="0" smtClean="0">
                <a:latin typeface="Arial" charset="0"/>
                <a:cs typeface="Arial" charset="0"/>
              </a:rPr>
              <a:t>Shared infrastructure and services from cloud service providers</a:t>
            </a:r>
          </a:p>
          <a:p>
            <a:pPr marL="171450" indent="-171450">
              <a:lnSpc>
                <a:spcPct val="80000"/>
              </a:lnSpc>
            </a:pPr>
            <a:r>
              <a:rPr lang="en-US" sz="800" b="0" smtClean="0">
                <a:latin typeface="Arial" charset="0"/>
                <a:cs typeface="Arial" charset="0"/>
              </a:rPr>
              <a:t>Enhanced productivity through customer / partner interaction</a:t>
            </a:r>
          </a:p>
          <a:p>
            <a:pPr marL="171450" indent="-171450">
              <a:lnSpc>
                <a:spcPct val="80000"/>
              </a:lnSpc>
            </a:pPr>
            <a:r>
              <a:rPr lang="en-US" sz="800" b="0" smtClean="0">
                <a:latin typeface="Arial" charset="0"/>
                <a:cs typeface="Arial" charset="0"/>
              </a:rPr>
              <a:t>For example, cloud based platforms support sharing of resources, processes and workforce between companies in Pharmaceutical value chain, hence enabling joint research and collaboration</a:t>
            </a:r>
          </a:p>
          <a:p>
            <a:pPr marL="171450" indent="-171450" eaLnBrk="1" hangingPunct="1">
              <a:spcBef>
                <a:spcPct val="0"/>
              </a:spcBef>
              <a:buFont typeface="Wingdings" pitchFamily="2" charset="2"/>
              <a:buNone/>
            </a:pPr>
            <a:r>
              <a:rPr lang="en-US" sz="800" i="1" smtClean="0">
                <a:solidFill>
                  <a:srgbClr val="009999"/>
                </a:solidFill>
                <a:latin typeface="Arial" charset="0"/>
                <a:cs typeface="Arial" charset="0"/>
              </a:rPr>
              <a:t>Example: HealthHiway</a:t>
            </a:r>
          </a:p>
          <a:p>
            <a:pPr marL="171450" indent="-171450">
              <a:lnSpc>
                <a:spcPct val="80000"/>
              </a:lnSpc>
              <a:spcBef>
                <a:spcPct val="60000"/>
              </a:spcBef>
            </a:pPr>
            <a:r>
              <a:rPr lang="en-US" sz="800" b="0" i="1" smtClean="0">
                <a:solidFill>
                  <a:srgbClr val="009999"/>
                </a:solidFill>
                <a:latin typeface="Arial" charset="0"/>
                <a:cs typeface="Arial" charset="0"/>
              </a:rPr>
              <a:t>- HealthHiway </a:t>
            </a:r>
            <a:r>
              <a:rPr lang="en-US" sz="800" b="0" i="1" smtClean="0">
                <a:latin typeface="Arial" charset="0"/>
                <a:cs typeface="Arial" charset="0"/>
              </a:rPr>
              <a:t>is a cloud-based healthcare solution for hospitals, clinics, Insurance providers, pharmacies and diagnostic centers to facilitate better collaboration and seamless information sharing within the healthcare ecosystem.</a:t>
            </a:r>
          </a:p>
          <a:p>
            <a:pPr marL="171450" indent="-171450">
              <a:lnSpc>
                <a:spcPct val="80000"/>
              </a:lnSpc>
              <a:spcBef>
                <a:spcPct val="60000"/>
              </a:spcBef>
            </a:pPr>
            <a:r>
              <a:rPr lang="en-US" sz="800" b="0" i="1" smtClean="0">
                <a:latin typeface="Arial" charset="0"/>
                <a:cs typeface="Arial" charset="0"/>
              </a:rPr>
              <a:t>- Today, the HealthHiway network connects over 1100 hospitals and 10,000 doctors.</a:t>
            </a:r>
          </a:p>
          <a:p>
            <a:pPr marL="171450" indent="-171450">
              <a:lnSpc>
                <a:spcPct val="80000"/>
              </a:lnSpc>
              <a:spcBef>
                <a:spcPct val="60000"/>
              </a:spcBef>
            </a:pPr>
            <a:r>
              <a:rPr lang="en-US" sz="800" b="0" i="1" smtClean="0">
                <a:latin typeface="Arial" charset="0"/>
                <a:cs typeface="Arial" charset="0"/>
              </a:rPr>
              <a:t>- Ecosystem connectivity offered by HealthHiway enables efficiencies required in an emerging market like India to deliver quality heath care at low cost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4018" name="Rectangle 2"/>
          <p:cNvSpPr>
            <a:spLocks noGrp="1" noRot="1" noChangeAspect="1" noChangeArrowheads="1" noTextEdit="1"/>
          </p:cNvSpPr>
          <p:nvPr>
            <p:ph type="sldImg"/>
          </p:nvPr>
        </p:nvSpPr>
        <p:spPr>
          <a:ln/>
        </p:spPr>
      </p:sp>
      <p:sp>
        <p:nvSpPr>
          <p:cNvPr id="2134019" name="Rectangle 3"/>
          <p:cNvSpPr>
            <a:spLocks noGrp="1" noChangeArrowheads="1"/>
          </p:cNvSpPr>
          <p:nvPr>
            <p:ph type="body" idx="1"/>
          </p:nvPr>
        </p:nvSpPr>
        <p:spPr>
          <a:noFill/>
          <a:ln/>
        </p:spPr>
        <p:txBody>
          <a:bodyPr/>
          <a:lstStyle/>
          <a:p>
            <a:pPr eaLnBrk="1" hangingPunct="1">
              <a:spcBef>
                <a:spcPct val="0"/>
              </a:spcBef>
            </a:pPr>
            <a:r>
              <a:rPr lang="en-US" smtClean="0">
                <a:latin typeface="Arial" charset="0"/>
                <a:cs typeface="Arial" charset="0"/>
              </a:rPr>
              <a:t>Value chain – </a:t>
            </a:r>
          </a:p>
          <a:p>
            <a:pPr eaLnBrk="1" hangingPunct="1">
              <a:spcBef>
                <a:spcPct val="0"/>
              </a:spcBef>
            </a:pPr>
            <a:r>
              <a:rPr lang="en-US" b="0" smtClean="0">
                <a:latin typeface="Arial" charset="0"/>
                <a:cs typeface="Arial" charset="0"/>
              </a:rPr>
              <a:t>Traditional value chains are being transformed and disrupted using the cloud, resulting in shifts in how and by who value is created, delivered and captured</a:t>
            </a:r>
          </a:p>
          <a:p>
            <a:pPr eaLnBrk="1" hangingPunct="1">
              <a:spcBef>
                <a:spcPct val="0"/>
              </a:spcBef>
            </a:pPr>
            <a:r>
              <a:rPr lang="en-US" smtClean="0">
                <a:latin typeface="Arial" charset="0"/>
                <a:cs typeface="Arial" charset="0"/>
              </a:rPr>
              <a:t>Value Proposition – </a:t>
            </a:r>
          </a:p>
          <a:p>
            <a:pPr eaLnBrk="1" hangingPunct="1">
              <a:spcBef>
                <a:spcPct val="0"/>
              </a:spcBef>
            </a:pPr>
            <a:r>
              <a:rPr lang="en-US" b="0" smtClean="0">
                <a:latin typeface="Arial" charset="0"/>
                <a:cs typeface="Arial" charset="0"/>
              </a:rPr>
              <a:t>Organizations are leveraging the cloud to re-define customer value propositions and generate additional revenue streams</a:t>
            </a:r>
          </a:p>
          <a:p>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2210" name="Rectangle 2"/>
          <p:cNvSpPr>
            <a:spLocks noGrp="1" noRot="1" noChangeAspect="1" noChangeArrowheads="1" noTextEdit="1"/>
          </p:cNvSpPr>
          <p:nvPr>
            <p:ph type="sldImg"/>
          </p:nvPr>
        </p:nvSpPr>
        <p:spPr>
          <a:ln/>
        </p:spPr>
      </p:sp>
      <p:sp>
        <p:nvSpPr>
          <p:cNvPr id="2142211" name="Rectangle 3"/>
          <p:cNvSpPr>
            <a:spLocks noGrp="1" noChangeArrowheads="1"/>
          </p:cNvSpPr>
          <p:nvPr>
            <p:ph type="body" idx="1"/>
          </p:nvPr>
        </p:nvSpPr>
        <p:spPr>
          <a:noFill/>
          <a:ln/>
        </p:spPr>
        <p:txBody>
          <a:bodyPr/>
          <a:lstStyle/>
          <a:p>
            <a:pPr marL="228600" indent="-228600">
              <a:lnSpc>
                <a:spcPct val="80000"/>
              </a:lnSpc>
              <a:spcBef>
                <a:spcPct val="50000"/>
              </a:spcBef>
            </a:pPr>
            <a:r>
              <a:rPr lang="en-US" sz="800" u="sng" smtClean="0">
                <a:latin typeface="Arial" charset="0"/>
                <a:cs typeface="Arial" charset="0"/>
              </a:rPr>
              <a:t>CeBM Inclusion &amp; Placement Rules</a:t>
            </a:r>
            <a:r>
              <a:rPr lang="en-US" sz="800" smtClean="0">
                <a:latin typeface="Arial" charset="0"/>
                <a:cs typeface="Arial" charset="0"/>
              </a:rPr>
              <a:t>:</a:t>
            </a:r>
            <a:r>
              <a:rPr lang="en-US" sz="800" b="0" smtClean="0">
                <a:latin typeface="Arial" charset="0"/>
                <a:cs typeface="Arial" charset="0"/>
              </a:rPr>
              <a:t>  Cloud-enabled does not merely mean cloud-supported.  To be CeBM, the BM would have been infeasible, either technologically or financially, without cloud.</a:t>
            </a:r>
            <a:endParaRPr lang="en-US" sz="800" smtClean="0">
              <a:latin typeface="Arial" charset="0"/>
              <a:cs typeface="Arial" charset="0"/>
            </a:endParaRPr>
          </a:p>
          <a:p>
            <a:pPr marL="228600" indent="-228600">
              <a:lnSpc>
                <a:spcPct val="80000"/>
              </a:lnSpc>
              <a:spcBef>
                <a:spcPct val="50000"/>
              </a:spcBef>
            </a:pPr>
            <a:endParaRPr lang="en-US" sz="800" b="0" smtClean="0">
              <a:latin typeface="Arial" charset="0"/>
              <a:cs typeface="Arial" charset="0"/>
            </a:endParaRPr>
          </a:p>
          <a:p>
            <a:pPr marL="228600" indent="-228600">
              <a:lnSpc>
                <a:spcPct val="80000"/>
              </a:lnSpc>
              <a:spcBef>
                <a:spcPct val="50000"/>
              </a:spcBef>
              <a:buFontTx/>
              <a:buAutoNum type="arabicPeriod"/>
            </a:pPr>
            <a:r>
              <a:rPr lang="en-US" sz="800" b="0" smtClean="0">
                <a:latin typeface="Arial" charset="0"/>
                <a:cs typeface="Arial" charset="0"/>
              </a:rPr>
              <a:t>Review the </a:t>
            </a:r>
            <a:r>
              <a:rPr lang="en-US" sz="800" u="sng" smtClean="0">
                <a:latin typeface="Arial" charset="0"/>
                <a:cs typeface="Arial" charset="0"/>
              </a:rPr>
              <a:t>need</a:t>
            </a:r>
            <a:r>
              <a:rPr lang="en-US" sz="800" b="0" smtClean="0">
                <a:latin typeface="Arial" charset="0"/>
                <a:cs typeface="Arial" charset="0"/>
              </a:rPr>
              <a:t> of cloud in enabling each new business model</a:t>
            </a:r>
          </a:p>
          <a:p>
            <a:pPr marL="685800" lvl="1" indent="-228600">
              <a:lnSpc>
                <a:spcPct val="80000"/>
              </a:lnSpc>
              <a:spcBef>
                <a:spcPct val="50000"/>
              </a:spcBef>
              <a:buFontTx/>
              <a:buChar char="•"/>
            </a:pPr>
            <a:r>
              <a:rPr lang="en-US" sz="800" smtClean="0">
                <a:latin typeface="Arial" charset="0"/>
                <a:cs typeface="Arial" charset="0"/>
              </a:rPr>
              <a:t>Include:  Cloud is a </a:t>
            </a:r>
            <a:r>
              <a:rPr lang="en-US" sz="800" u="sng" smtClean="0">
                <a:latin typeface="Arial" charset="0"/>
                <a:cs typeface="Arial" charset="0"/>
              </a:rPr>
              <a:t>technical necessity</a:t>
            </a:r>
            <a:r>
              <a:rPr lang="en-US" sz="800" smtClean="0">
                <a:latin typeface="Arial" charset="0"/>
                <a:cs typeface="Arial" charset="0"/>
              </a:rPr>
              <a:t> (ie. integral, critical part of the </a:t>
            </a:r>
            <a:r>
              <a:rPr lang="en-US" sz="800" u="sng" smtClean="0">
                <a:latin typeface="Arial" charset="0"/>
                <a:cs typeface="Arial" charset="0"/>
              </a:rPr>
              <a:t>original</a:t>
            </a:r>
            <a:r>
              <a:rPr lang="en-US" sz="800" smtClean="0">
                <a:latin typeface="Arial" charset="0"/>
                <a:cs typeface="Arial" charset="0"/>
              </a:rPr>
              <a:t> design) of the BM (e.g. Force.com).  </a:t>
            </a:r>
            <a:r>
              <a:rPr lang="en-US" sz="800" b="1" i="1" smtClean="0">
                <a:latin typeface="Arial" charset="0"/>
                <a:cs typeface="Arial" charset="0"/>
              </a:rPr>
              <a:t>These tend to innovate/disrupt.</a:t>
            </a:r>
            <a:endParaRPr lang="en-US" sz="800" b="1" smtClean="0">
              <a:latin typeface="Arial" charset="0"/>
              <a:cs typeface="Arial" charset="0"/>
            </a:endParaRPr>
          </a:p>
          <a:p>
            <a:pPr marL="685800" lvl="1" indent="-228600">
              <a:lnSpc>
                <a:spcPct val="80000"/>
              </a:lnSpc>
              <a:spcBef>
                <a:spcPct val="50000"/>
              </a:spcBef>
              <a:buFontTx/>
              <a:buChar char="•"/>
            </a:pPr>
            <a:r>
              <a:rPr lang="en-US" sz="800" smtClean="0">
                <a:latin typeface="Arial" charset="0"/>
                <a:cs typeface="Arial" charset="0"/>
              </a:rPr>
              <a:t>Include:  Cloud is a </a:t>
            </a:r>
            <a:r>
              <a:rPr lang="en-US" sz="800" u="sng" smtClean="0">
                <a:latin typeface="Arial" charset="0"/>
                <a:cs typeface="Arial" charset="0"/>
              </a:rPr>
              <a:t>financial necessity</a:t>
            </a:r>
            <a:r>
              <a:rPr lang="en-US" sz="800" smtClean="0">
                <a:latin typeface="Arial" charset="0"/>
                <a:cs typeface="Arial" charset="0"/>
              </a:rPr>
              <a:t> (ie. integral, critical part of the </a:t>
            </a:r>
            <a:r>
              <a:rPr lang="en-US" sz="800" u="sng" smtClean="0">
                <a:latin typeface="Arial" charset="0"/>
                <a:cs typeface="Arial" charset="0"/>
              </a:rPr>
              <a:t>original</a:t>
            </a:r>
            <a:r>
              <a:rPr lang="en-US" sz="800" smtClean="0">
                <a:latin typeface="Arial" charset="0"/>
                <a:cs typeface="Arial" charset="0"/>
              </a:rPr>
              <a:t> design) of the BM (e.g. Netflix).  </a:t>
            </a:r>
            <a:r>
              <a:rPr lang="en-US" sz="800" b="1" i="1" smtClean="0">
                <a:latin typeface="Arial" charset="0"/>
                <a:cs typeface="Arial" charset="0"/>
              </a:rPr>
              <a:t>These tend towards optimize/innovate.</a:t>
            </a:r>
          </a:p>
          <a:p>
            <a:pPr marL="685800" lvl="1" indent="-228600">
              <a:lnSpc>
                <a:spcPct val="80000"/>
              </a:lnSpc>
              <a:spcBef>
                <a:spcPct val="50000"/>
              </a:spcBef>
              <a:buFontTx/>
              <a:buChar char="•"/>
            </a:pPr>
            <a:r>
              <a:rPr lang="en-US" sz="800" smtClean="0">
                <a:latin typeface="Arial" charset="0"/>
                <a:cs typeface="Arial" charset="0"/>
              </a:rPr>
              <a:t>Include:  Cloud is a </a:t>
            </a:r>
            <a:r>
              <a:rPr lang="en-US" sz="800" u="sng" smtClean="0">
                <a:latin typeface="Arial" charset="0"/>
                <a:cs typeface="Arial" charset="0"/>
              </a:rPr>
              <a:t>financial or technical aid</a:t>
            </a:r>
            <a:r>
              <a:rPr lang="en-US" sz="800" smtClean="0">
                <a:latin typeface="Arial" charset="0"/>
                <a:cs typeface="Arial" charset="0"/>
              </a:rPr>
              <a:t> (ie. optional part of the </a:t>
            </a:r>
            <a:r>
              <a:rPr lang="en-US" sz="800" u="sng" smtClean="0">
                <a:latin typeface="Arial" charset="0"/>
                <a:cs typeface="Arial" charset="0"/>
              </a:rPr>
              <a:t>original</a:t>
            </a:r>
            <a:r>
              <a:rPr lang="en-US" sz="800" smtClean="0">
                <a:latin typeface="Arial" charset="0"/>
                <a:cs typeface="Arial" charset="0"/>
              </a:rPr>
              <a:t> design or </a:t>
            </a:r>
            <a:r>
              <a:rPr lang="en-US" sz="800" u="sng" smtClean="0">
                <a:latin typeface="Arial" charset="0"/>
                <a:cs typeface="Arial" charset="0"/>
              </a:rPr>
              <a:t>incorporated after launch</a:t>
            </a:r>
            <a:r>
              <a:rPr lang="en-US" sz="800" smtClean="0">
                <a:latin typeface="Arial" charset="0"/>
                <a:cs typeface="Arial" charset="0"/>
              </a:rPr>
              <a:t>) of the BM that propped up the BM (averted failure) or unencumbered a significantly constrained BM  (e.g. Ford SYNC). </a:t>
            </a:r>
            <a:r>
              <a:rPr lang="en-US" sz="800" b="1" i="1" smtClean="0">
                <a:latin typeface="Arial" charset="0"/>
                <a:cs typeface="Arial" charset="0"/>
              </a:rPr>
              <a:t>These tend towards optimize/innovate.</a:t>
            </a:r>
          </a:p>
          <a:p>
            <a:pPr marL="685800" lvl="1" indent="-228600">
              <a:lnSpc>
                <a:spcPct val="80000"/>
              </a:lnSpc>
              <a:spcBef>
                <a:spcPct val="50000"/>
              </a:spcBef>
              <a:buFontTx/>
              <a:buChar char="•"/>
            </a:pPr>
            <a:r>
              <a:rPr lang="en-US" sz="800" smtClean="0">
                <a:latin typeface="Arial" charset="0"/>
                <a:cs typeface="Arial" charset="0"/>
              </a:rPr>
              <a:t>Include:  Cloud is a </a:t>
            </a:r>
            <a:r>
              <a:rPr lang="en-US" sz="800" u="sng" smtClean="0">
                <a:latin typeface="Arial" charset="0"/>
                <a:cs typeface="Arial" charset="0"/>
              </a:rPr>
              <a:t>financial or technical aid</a:t>
            </a:r>
            <a:r>
              <a:rPr lang="en-US" sz="800" smtClean="0">
                <a:latin typeface="Arial" charset="0"/>
                <a:cs typeface="Arial" charset="0"/>
              </a:rPr>
              <a:t> (ie. optional part of the </a:t>
            </a:r>
            <a:r>
              <a:rPr lang="en-US" sz="800" u="sng" smtClean="0">
                <a:latin typeface="Arial" charset="0"/>
                <a:cs typeface="Arial" charset="0"/>
              </a:rPr>
              <a:t>original</a:t>
            </a:r>
            <a:r>
              <a:rPr lang="en-US" sz="800" smtClean="0">
                <a:latin typeface="Arial" charset="0"/>
                <a:cs typeface="Arial" charset="0"/>
              </a:rPr>
              <a:t> design or </a:t>
            </a:r>
            <a:r>
              <a:rPr lang="en-US" sz="800" u="sng" smtClean="0">
                <a:latin typeface="Arial" charset="0"/>
                <a:cs typeface="Arial" charset="0"/>
              </a:rPr>
              <a:t>incorporated after launch</a:t>
            </a:r>
            <a:r>
              <a:rPr lang="en-US" sz="800" smtClean="0">
                <a:latin typeface="Arial" charset="0"/>
                <a:cs typeface="Arial" charset="0"/>
              </a:rPr>
              <a:t>) of the BM that propped up the BM and/or averted failure (e.g. Ford SYNC).  </a:t>
            </a:r>
            <a:r>
              <a:rPr lang="en-US" sz="800" b="1" i="1" smtClean="0">
                <a:latin typeface="Arial" charset="0"/>
                <a:cs typeface="Arial" charset="0"/>
              </a:rPr>
              <a:t>These are only optimize.  But beware, as if you use innovative or disruptive business models that +happened+ to use cloud, but didn’t need it, these disruptors will fall within the “Optimizer” category, causing confusion.</a:t>
            </a:r>
            <a:br>
              <a:rPr lang="en-US" sz="800" b="1" i="1" smtClean="0">
                <a:latin typeface="Arial" charset="0"/>
                <a:cs typeface="Arial" charset="0"/>
              </a:rPr>
            </a:br>
            <a:endParaRPr lang="en-US" sz="800" b="1" smtClean="0">
              <a:latin typeface="Arial" charset="0"/>
              <a:cs typeface="Arial" charset="0"/>
            </a:endParaRPr>
          </a:p>
          <a:p>
            <a:pPr marL="228600" indent="-228600">
              <a:lnSpc>
                <a:spcPct val="80000"/>
              </a:lnSpc>
              <a:buFontTx/>
              <a:buAutoNum type="arabicPeriod"/>
            </a:pPr>
            <a:r>
              <a:rPr lang="en-US" sz="800" b="0" smtClean="0">
                <a:latin typeface="Arial" charset="0"/>
                <a:cs typeface="Arial" charset="0"/>
              </a:rPr>
              <a:t>Review the </a:t>
            </a:r>
            <a:r>
              <a:rPr lang="en-US" sz="800" u="sng" smtClean="0">
                <a:latin typeface="Arial" charset="0"/>
                <a:cs typeface="Arial" charset="0"/>
              </a:rPr>
              <a:t>effect</a:t>
            </a:r>
            <a:r>
              <a:rPr lang="en-US" sz="800" b="0" smtClean="0">
                <a:latin typeface="Arial" charset="0"/>
                <a:cs typeface="Arial" charset="0"/>
              </a:rPr>
              <a:t> the business model generated via cloud.  Here is where we make a leap in logic.  We placed the BM on the matrix based upon its marketplace success, which confounds the effects of cloud with many other variables (e.g. leadership, timing, marketing, level of investment, timing…).  As a result, unless cloud was the core of the business model (e.g. FORCE.COM), we cannot say much about cloud’s role in causing the success beyond that cloud did not inhibit the success.</a:t>
            </a:r>
          </a:p>
          <a:p>
            <a:pPr marL="228600" indent="-228600">
              <a:lnSpc>
                <a:spcPct val="80000"/>
              </a:lnSpc>
            </a:pPr>
            <a:endParaRPr lang="en-US" sz="800" smtClean="0">
              <a:latin typeface="Arial" charset="0"/>
              <a:cs typeface="Arial" charset="0"/>
            </a:endParaRPr>
          </a:p>
          <a:p>
            <a:pPr marL="228600" indent="-228600">
              <a:lnSpc>
                <a:spcPct val="80000"/>
              </a:lnSpc>
              <a:spcBef>
                <a:spcPct val="20000"/>
              </a:spcBef>
              <a:buClr>
                <a:schemeClr val="tx1"/>
              </a:buClr>
              <a:buFont typeface="Wingdings" pitchFamily="2" charset="2"/>
              <a:buNone/>
            </a:pPr>
            <a:r>
              <a:rPr lang="en-US" sz="1000" i="1" smtClean="0">
                <a:solidFill>
                  <a:srgbClr val="009999"/>
                </a:solidFill>
                <a:latin typeface="Arial" charset="0"/>
                <a:cs typeface="Arial" charset="0"/>
              </a:rPr>
              <a:t>Organizations should determine how and to what degree cloud can be used to enable their business model</a:t>
            </a:r>
          </a:p>
          <a:p>
            <a:pPr marL="228600" indent="-228600">
              <a:lnSpc>
                <a:spcPct val="80000"/>
              </a:lnSpc>
            </a:pPr>
            <a:endParaRPr lang="en-US" sz="800" smtClean="0">
              <a:latin typeface="Arial" charset="0"/>
              <a:cs typeface="Arial" charset="0"/>
            </a:endParaRPr>
          </a:p>
          <a:p>
            <a:pPr marL="228600" indent="-228600">
              <a:lnSpc>
                <a:spcPct val="80000"/>
              </a:lnSpc>
            </a:pPr>
            <a:r>
              <a:rPr lang="en-US" sz="800" smtClean="0">
                <a:latin typeface="Arial" charset="0"/>
                <a:cs typeface="Arial" charset="0"/>
              </a:rPr>
              <a:t>Examples:</a:t>
            </a:r>
          </a:p>
          <a:p>
            <a:pPr marL="228600" indent="-228600">
              <a:lnSpc>
                <a:spcPct val="80000"/>
              </a:lnSpc>
            </a:pPr>
            <a:r>
              <a:rPr lang="en-US" sz="800" smtClean="0">
                <a:latin typeface="Arial" charset="0"/>
                <a:cs typeface="Arial" charset="0"/>
              </a:rPr>
              <a:t>A) Optimizer</a:t>
            </a:r>
          </a:p>
          <a:p>
            <a:pPr marL="228600" indent="-228600">
              <a:lnSpc>
                <a:spcPct val="80000"/>
              </a:lnSpc>
            </a:pPr>
            <a:r>
              <a:rPr lang="en-US" sz="800" b="0" smtClean="0">
                <a:solidFill>
                  <a:srgbClr val="009999"/>
                </a:solidFill>
                <a:latin typeface="Arial" charset="0"/>
                <a:cs typeface="Arial" charset="0"/>
              </a:rPr>
              <a:t>North Carolina State University is known for its leadership in education and research</a:t>
            </a:r>
            <a:endParaRPr lang="en-US" sz="800" b="0" smtClean="0">
              <a:latin typeface="Arial" charset="0"/>
              <a:cs typeface="Arial" charset="0"/>
            </a:endParaRPr>
          </a:p>
          <a:p>
            <a:pPr marL="228600" indent="-228600">
              <a:lnSpc>
                <a:spcPct val="80000"/>
              </a:lnSpc>
            </a:pPr>
            <a:endParaRPr lang="en-US" sz="800" b="0" smtClean="0">
              <a:solidFill>
                <a:srgbClr val="009999"/>
              </a:solidFill>
              <a:latin typeface="Arial" charset="0"/>
              <a:cs typeface="Arial" charset="0"/>
            </a:endParaRPr>
          </a:p>
          <a:p>
            <a:pPr marL="228600" indent="-228600">
              <a:lnSpc>
                <a:spcPct val="80000"/>
              </a:lnSpc>
            </a:pPr>
            <a:r>
              <a:rPr lang="en-US" sz="800" b="0" smtClean="0">
                <a:solidFill>
                  <a:srgbClr val="009999"/>
                </a:solidFill>
                <a:latin typeface="Arial" charset="0"/>
                <a:cs typeface="Arial" charset="0"/>
              </a:rPr>
              <a:t>Challenge</a:t>
            </a:r>
            <a:r>
              <a:rPr lang="en-US" sz="800" b="0" i="1" smtClean="0">
                <a:latin typeface="Arial" charset="0"/>
                <a:cs typeface="Arial" charset="0"/>
              </a:rPr>
              <a:t> </a:t>
            </a:r>
            <a:endParaRPr lang="en-US" sz="800" b="0" smtClean="0">
              <a:latin typeface="Arial" charset="0"/>
              <a:cs typeface="Arial" charset="0"/>
            </a:endParaRPr>
          </a:p>
          <a:p>
            <a:pPr marL="228600" indent="-228600">
              <a:lnSpc>
                <a:spcPct val="80000"/>
              </a:lnSpc>
            </a:pPr>
            <a:r>
              <a:rPr lang="en-US" sz="800" b="0" smtClean="0">
                <a:latin typeface="Arial" charset="0"/>
                <a:cs typeface="Arial" charset="0"/>
              </a:rPr>
              <a:t>- More than 31,000 students and nearly 8,000 faculty and staff</a:t>
            </a:r>
          </a:p>
          <a:p>
            <a:pPr marL="228600" indent="-228600">
              <a:lnSpc>
                <a:spcPct val="80000"/>
              </a:lnSpc>
            </a:pPr>
            <a:r>
              <a:rPr lang="en-US" sz="800" b="0" smtClean="0">
                <a:latin typeface="Arial" charset="0"/>
                <a:cs typeface="Arial" charset="0"/>
              </a:rPr>
              <a:t>- Growing demand for academic computing resources</a:t>
            </a:r>
          </a:p>
          <a:p>
            <a:pPr marL="228600" indent="-228600">
              <a:lnSpc>
                <a:spcPct val="80000"/>
              </a:lnSpc>
            </a:pPr>
            <a:r>
              <a:rPr lang="en-US" sz="800" b="0" smtClean="0">
                <a:latin typeface="Arial" charset="0"/>
                <a:cs typeface="Arial" charset="0"/>
              </a:rPr>
              <a:t>- University wanted to fundamentally change the way it managed computing resources, enhance user experience, and position itself for growth and cost control</a:t>
            </a:r>
          </a:p>
          <a:p>
            <a:pPr marL="228600" indent="-228600">
              <a:lnSpc>
                <a:spcPct val="80000"/>
              </a:lnSpc>
            </a:pPr>
            <a:endParaRPr lang="en-US" sz="800" b="0" i="1" smtClean="0">
              <a:latin typeface="Arial" charset="0"/>
              <a:cs typeface="Arial" charset="0"/>
            </a:endParaRPr>
          </a:p>
          <a:p>
            <a:pPr marL="228600" indent="-228600">
              <a:lnSpc>
                <a:spcPct val="80000"/>
              </a:lnSpc>
            </a:pPr>
            <a:r>
              <a:rPr lang="en-US" sz="800" b="0" smtClean="0">
                <a:solidFill>
                  <a:srgbClr val="009999"/>
                </a:solidFill>
                <a:latin typeface="Arial" charset="0"/>
                <a:cs typeface="Arial" charset="0"/>
              </a:rPr>
              <a:t>Cloud-enabled business model</a:t>
            </a:r>
            <a:r>
              <a:rPr lang="en-US" sz="800" b="0" i="1" smtClean="0">
                <a:latin typeface="Arial" charset="0"/>
                <a:cs typeface="Arial" charset="0"/>
              </a:rPr>
              <a:t> </a:t>
            </a:r>
            <a:endParaRPr lang="en-US" sz="800" b="0" smtClean="0">
              <a:latin typeface="Arial" charset="0"/>
              <a:cs typeface="Arial" charset="0"/>
            </a:endParaRPr>
          </a:p>
          <a:p>
            <a:pPr marL="228600" indent="-228600">
              <a:lnSpc>
                <a:spcPct val="80000"/>
              </a:lnSpc>
            </a:pPr>
            <a:r>
              <a:rPr lang="en-US" sz="800" b="0" smtClean="0">
                <a:latin typeface="Arial" charset="0"/>
                <a:cs typeface="Arial" charset="0"/>
              </a:rPr>
              <a:t>- Created a Virtual Computing Lab (VCL) – a cloud-based technology that provides students, faculty and researchers access to advanced educational materials, software applications, and computing and storage resources</a:t>
            </a:r>
          </a:p>
          <a:p>
            <a:pPr marL="685800" lvl="1" indent="-228600">
              <a:lnSpc>
                <a:spcPct val="80000"/>
              </a:lnSpc>
            </a:pPr>
            <a:r>
              <a:rPr lang="en-US" sz="800" smtClean="0">
                <a:latin typeface="Arial" charset="0"/>
                <a:cs typeface="Arial" charset="0"/>
              </a:rPr>
              <a:t>- Allows users to remotely access a desired set of applications and environments over the Internet</a:t>
            </a:r>
          </a:p>
          <a:p>
            <a:pPr marL="685800" lvl="1" indent="-228600">
              <a:lnSpc>
                <a:spcPct val="80000"/>
              </a:lnSpc>
            </a:pPr>
            <a:r>
              <a:rPr lang="en-US" sz="800" smtClean="0">
                <a:latin typeface="Arial" charset="0"/>
                <a:cs typeface="Arial" charset="0"/>
              </a:rPr>
              <a:t>- Flexible and intelligent resource provisioning offers significant improvements in access, efficiency and convenience</a:t>
            </a:r>
          </a:p>
          <a:p>
            <a:pPr marL="685800" lvl="1" indent="-228600">
              <a:lnSpc>
                <a:spcPct val="80000"/>
              </a:lnSpc>
            </a:pPr>
            <a:endParaRPr lang="en-US" sz="800" smtClean="0">
              <a:latin typeface="Arial" charset="0"/>
              <a:cs typeface="Arial" charset="0"/>
            </a:endParaRPr>
          </a:p>
          <a:p>
            <a:pPr marL="228600" indent="-228600">
              <a:lnSpc>
                <a:spcPct val="80000"/>
              </a:lnSpc>
            </a:pPr>
            <a:r>
              <a:rPr lang="en-US" sz="700" b="0" smtClean="0">
                <a:solidFill>
                  <a:srgbClr val="009999"/>
                </a:solidFill>
                <a:latin typeface="Arial" charset="0"/>
                <a:cs typeface="Arial" charset="0"/>
              </a:rPr>
              <a:t>Business results</a:t>
            </a:r>
          </a:p>
          <a:p>
            <a:pPr marL="228600" indent="-228600">
              <a:lnSpc>
                <a:spcPct val="80000"/>
              </a:lnSpc>
            </a:pPr>
            <a:r>
              <a:rPr lang="en-US" sz="700" b="0" smtClean="0">
                <a:latin typeface="Arial" charset="0"/>
                <a:cs typeface="Arial" charset="0"/>
              </a:rPr>
              <a:t>- Increased flexibility to shift computing capacity between instructional, research and administrative needs</a:t>
            </a:r>
          </a:p>
          <a:p>
            <a:pPr marL="228600" indent="-228600">
              <a:lnSpc>
                <a:spcPct val="80000"/>
              </a:lnSpc>
            </a:pPr>
            <a:r>
              <a:rPr lang="en-US" sz="700" b="0" smtClean="0">
                <a:latin typeface="Arial" charset="0"/>
                <a:cs typeface="Arial" charset="0"/>
              </a:rPr>
              <a:t>- Ability to scale up to match growth in university enrollment </a:t>
            </a:r>
          </a:p>
          <a:p>
            <a:pPr marL="228600" indent="-228600">
              <a:lnSpc>
                <a:spcPct val="80000"/>
              </a:lnSpc>
            </a:pPr>
            <a:r>
              <a:rPr lang="en-US" sz="700" b="0" smtClean="0">
                <a:latin typeface="Arial" charset="0"/>
                <a:cs typeface="Arial" charset="0"/>
              </a:rPr>
              <a:t>- Opportunity to share resources with students throughout the state</a:t>
            </a:r>
          </a:p>
          <a:p>
            <a:pPr marL="228600" indent="-228600">
              <a:lnSpc>
                <a:spcPct val="80000"/>
              </a:lnSpc>
            </a:pPr>
            <a:endParaRPr lang="en-US" sz="800" b="0" smtClean="0">
              <a:latin typeface="Arial" charset="0"/>
              <a:cs typeface="Arial" charset="0"/>
            </a:endParaRPr>
          </a:p>
          <a:p>
            <a:pPr marL="228600" indent="-228600">
              <a:lnSpc>
                <a:spcPct val="80000"/>
              </a:lnSpc>
            </a:pPr>
            <a:r>
              <a:rPr lang="en-US" sz="800" smtClean="0">
                <a:latin typeface="Arial" charset="0"/>
                <a:cs typeface="Arial" charset="0"/>
              </a:rPr>
              <a:t>B) Innovator</a:t>
            </a:r>
          </a:p>
          <a:p>
            <a:pPr marL="228600" indent="-228600">
              <a:lnSpc>
                <a:spcPct val="80000"/>
              </a:lnSpc>
            </a:pPr>
            <a:r>
              <a:rPr lang="en-US" sz="800" b="0" smtClean="0">
                <a:solidFill>
                  <a:srgbClr val="009999"/>
                </a:solidFill>
                <a:latin typeface="Arial" charset="0"/>
                <a:cs typeface="Arial" charset="0"/>
              </a:rPr>
              <a:t>The 3M Visual Attention Service  (VAS) is an online scanning tool that scientifically analyzes design effectiveness based on human eye responsiveness</a:t>
            </a:r>
            <a:endParaRPr lang="en-US" sz="800" b="0" smtClean="0">
              <a:latin typeface="Arial" charset="0"/>
              <a:cs typeface="Arial" charset="0"/>
            </a:endParaRPr>
          </a:p>
          <a:p>
            <a:pPr marL="228600" indent="-228600">
              <a:lnSpc>
                <a:spcPct val="80000"/>
              </a:lnSpc>
            </a:pPr>
            <a:endParaRPr lang="en-US" sz="800" b="0" smtClean="0">
              <a:latin typeface="Arial" charset="0"/>
              <a:cs typeface="Arial" charset="0"/>
            </a:endParaRPr>
          </a:p>
          <a:p>
            <a:pPr marL="228600" indent="-228600">
              <a:lnSpc>
                <a:spcPct val="80000"/>
              </a:lnSpc>
            </a:pPr>
            <a:r>
              <a:rPr lang="en-US" sz="700" b="0" smtClean="0">
                <a:solidFill>
                  <a:srgbClr val="009999"/>
                </a:solidFill>
                <a:latin typeface="Arial" charset="0"/>
                <a:cs typeface="Arial" charset="0"/>
              </a:rPr>
              <a:t>Challenge</a:t>
            </a:r>
          </a:p>
          <a:p>
            <a:pPr marL="228600" indent="-228600">
              <a:lnSpc>
                <a:spcPct val="80000"/>
              </a:lnSpc>
            </a:pPr>
            <a:r>
              <a:rPr lang="en-US" sz="700" b="0" smtClean="0">
                <a:latin typeface="Arial" charset="0"/>
                <a:cs typeface="Arial" charset="0"/>
              </a:rPr>
              <a:t>- Make the new capability accessible from anywhere, affordable and generally available</a:t>
            </a:r>
          </a:p>
          <a:p>
            <a:pPr marL="228600" indent="-228600">
              <a:lnSpc>
                <a:spcPct val="80000"/>
              </a:lnSpc>
            </a:pPr>
            <a:endParaRPr lang="en-US" sz="700" b="0" smtClean="0">
              <a:latin typeface="Arial" charset="0"/>
              <a:cs typeface="Arial" charset="0"/>
            </a:endParaRPr>
          </a:p>
          <a:p>
            <a:pPr marL="228600" indent="-228600">
              <a:lnSpc>
                <a:spcPct val="80000"/>
              </a:lnSpc>
            </a:pPr>
            <a:r>
              <a:rPr lang="en-US" sz="700" b="0" smtClean="0">
                <a:solidFill>
                  <a:srgbClr val="009999"/>
                </a:solidFill>
                <a:latin typeface="Arial" charset="0"/>
                <a:cs typeface="Arial" charset="0"/>
              </a:rPr>
              <a:t>Cloud-enabled business model</a:t>
            </a:r>
          </a:p>
          <a:p>
            <a:pPr marL="228600" indent="-228600">
              <a:lnSpc>
                <a:spcPct val="80000"/>
              </a:lnSpc>
            </a:pPr>
            <a:r>
              <a:rPr lang="en-US" sz="700" b="0" smtClean="0">
                <a:latin typeface="Arial" charset="0"/>
                <a:cs typeface="Arial" charset="0"/>
              </a:rPr>
              <a:t>- Cloud-based VAS offering allows 3M to transform its role in the product development value chain by closely integrating with a global network of designers</a:t>
            </a:r>
          </a:p>
          <a:p>
            <a:pPr marL="228600" indent="-228600">
              <a:lnSpc>
                <a:spcPct val="80000"/>
              </a:lnSpc>
            </a:pPr>
            <a:r>
              <a:rPr lang="en-US" sz="700" b="0" smtClean="0">
                <a:latin typeface="Arial" charset="0"/>
                <a:cs typeface="Arial" charset="0"/>
              </a:rPr>
              <a:t>- Affordable, flexible, cloud-based, pay-as-you-go model enables delivery of VAS in a fast, user-friendly manner that fits into a designer’s existing design process</a:t>
            </a:r>
          </a:p>
          <a:p>
            <a:pPr marL="228600" indent="-228600">
              <a:lnSpc>
                <a:spcPct val="80000"/>
              </a:lnSpc>
            </a:pPr>
            <a:endParaRPr lang="en-US" sz="800" b="0" smtClean="0">
              <a:latin typeface="Arial" charset="0"/>
              <a:cs typeface="Arial" charset="0"/>
            </a:endParaRPr>
          </a:p>
          <a:p>
            <a:pPr marL="228600" indent="-228600">
              <a:lnSpc>
                <a:spcPct val="80000"/>
              </a:lnSpc>
            </a:pPr>
            <a:r>
              <a:rPr lang="en-US" sz="700" b="0" smtClean="0">
                <a:solidFill>
                  <a:srgbClr val="009999"/>
                </a:solidFill>
                <a:latin typeface="Arial" charset="0"/>
                <a:cs typeface="Arial" charset="0"/>
              </a:rPr>
              <a:t>Business results</a:t>
            </a:r>
          </a:p>
          <a:p>
            <a:pPr marL="228600" indent="-228600">
              <a:lnSpc>
                <a:spcPct val="80000"/>
              </a:lnSpc>
            </a:pPr>
            <a:r>
              <a:rPr lang="en-US" sz="700" b="0" smtClean="0">
                <a:latin typeface="Arial" charset="0"/>
                <a:cs typeface="Arial" charset="0"/>
              </a:rPr>
              <a:t>- Highly scalable environment – important during peak design times</a:t>
            </a:r>
          </a:p>
          <a:p>
            <a:pPr marL="228600" indent="-228600">
              <a:lnSpc>
                <a:spcPct val="80000"/>
              </a:lnSpc>
            </a:pPr>
            <a:r>
              <a:rPr lang="en-US" sz="700" b="0" smtClean="0">
                <a:latin typeface="Arial" charset="0"/>
                <a:cs typeface="Arial" charset="0"/>
              </a:rPr>
              <a:t>- Low up-front investment and a flexible pay-as-you-go pricing model</a:t>
            </a:r>
          </a:p>
          <a:p>
            <a:pPr marL="228600" indent="-228600">
              <a:lnSpc>
                <a:spcPct val="80000"/>
              </a:lnSpc>
            </a:pPr>
            <a:r>
              <a:rPr lang="en-US" sz="700" b="0" smtClean="0">
                <a:latin typeface="Arial" charset="0"/>
                <a:cs typeface="Arial" charset="0"/>
              </a:rPr>
              <a:t>- Ability to attract new customers with an innovative solution while facilitating tighter integration within the product design ecosystem</a:t>
            </a:r>
          </a:p>
          <a:p>
            <a:pPr marL="228600" indent="-228600">
              <a:lnSpc>
                <a:spcPct val="80000"/>
              </a:lnSpc>
            </a:pPr>
            <a:endParaRPr lang="en-US" sz="800" b="0" smtClean="0">
              <a:latin typeface="Arial" charset="0"/>
              <a:cs typeface="Arial" charset="0"/>
            </a:endParaRPr>
          </a:p>
          <a:p>
            <a:pPr marL="228600" indent="-228600">
              <a:lnSpc>
                <a:spcPct val="80000"/>
              </a:lnSpc>
            </a:pPr>
            <a:r>
              <a:rPr lang="en-US" sz="800" smtClean="0">
                <a:latin typeface="Arial" charset="0"/>
                <a:cs typeface="Arial" charset="0"/>
              </a:rPr>
              <a:t>C) Disruptor</a:t>
            </a:r>
          </a:p>
          <a:p>
            <a:pPr marL="228600" indent="-228600">
              <a:lnSpc>
                <a:spcPct val="80000"/>
              </a:lnSpc>
            </a:pPr>
            <a:r>
              <a:rPr lang="en-US" sz="800" b="0" smtClean="0">
                <a:solidFill>
                  <a:srgbClr val="009999"/>
                </a:solidFill>
                <a:latin typeface="Arial" charset="0"/>
                <a:cs typeface="Arial" charset="0"/>
              </a:rPr>
              <a:t>Comcast Corporation is a leading media, entertainment and communications company</a:t>
            </a:r>
            <a:endParaRPr lang="en-US" sz="800" b="0" smtClean="0">
              <a:latin typeface="Arial" charset="0"/>
              <a:cs typeface="Arial" charset="0"/>
            </a:endParaRPr>
          </a:p>
          <a:p>
            <a:pPr marL="228600" indent="-228600">
              <a:lnSpc>
                <a:spcPct val="80000"/>
              </a:lnSpc>
            </a:pPr>
            <a:endParaRPr lang="en-US" sz="700" b="0" smtClean="0">
              <a:solidFill>
                <a:srgbClr val="009999"/>
              </a:solidFill>
              <a:latin typeface="Arial" charset="0"/>
              <a:cs typeface="Arial" charset="0"/>
            </a:endParaRPr>
          </a:p>
          <a:p>
            <a:pPr marL="228600" indent="-228600">
              <a:lnSpc>
                <a:spcPct val="80000"/>
              </a:lnSpc>
            </a:pPr>
            <a:r>
              <a:rPr lang="en-US" sz="700" b="0" smtClean="0">
                <a:solidFill>
                  <a:srgbClr val="009999"/>
                </a:solidFill>
                <a:latin typeface="Arial" charset="0"/>
                <a:cs typeface="Arial" charset="0"/>
              </a:rPr>
              <a:t>Challenge</a:t>
            </a:r>
          </a:p>
          <a:p>
            <a:pPr marL="228600" indent="-228600">
              <a:lnSpc>
                <a:spcPct val="80000"/>
              </a:lnSpc>
            </a:pPr>
            <a:r>
              <a:rPr lang="en-US" sz="700" b="0" smtClean="0">
                <a:latin typeface="Arial" charset="0"/>
                <a:cs typeface="Arial" charset="0"/>
              </a:rPr>
              <a:t>- Comcast piloted Xcalibur, its next generation cloud-based TV platform that aims to revolutionize the way people watch TV</a:t>
            </a:r>
          </a:p>
          <a:p>
            <a:pPr marL="228600" indent="-228600">
              <a:lnSpc>
                <a:spcPct val="80000"/>
              </a:lnSpc>
            </a:pPr>
            <a:r>
              <a:rPr lang="en-US" sz="700" b="0" smtClean="0">
                <a:latin typeface="Arial" charset="0"/>
                <a:cs typeface="Arial" charset="0"/>
              </a:rPr>
              <a:t>- Xcalibur moves beyond set top boxes to leveraging cloud architecture to deliver live TV service to any internet-connected device</a:t>
            </a:r>
          </a:p>
          <a:p>
            <a:pPr marL="228600" indent="-228600">
              <a:lnSpc>
                <a:spcPct val="80000"/>
              </a:lnSpc>
            </a:pPr>
            <a:endParaRPr lang="en-US" sz="700" b="0" smtClean="0">
              <a:latin typeface="Arial" charset="0"/>
              <a:cs typeface="Arial" charset="0"/>
            </a:endParaRPr>
          </a:p>
          <a:p>
            <a:pPr marL="228600" indent="-228600">
              <a:lnSpc>
                <a:spcPct val="80000"/>
              </a:lnSpc>
            </a:pPr>
            <a:r>
              <a:rPr lang="en-US" sz="700" b="0" smtClean="0">
                <a:solidFill>
                  <a:srgbClr val="009999"/>
                </a:solidFill>
                <a:latin typeface="Arial" charset="0"/>
                <a:cs typeface="Arial" charset="0"/>
              </a:rPr>
              <a:t>Cloud-enabled business model</a:t>
            </a:r>
          </a:p>
          <a:p>
            <a:pPr marL="228600" indent="-228600">
              <a:lnSpc>
                <a:spcPct val="80000"/>
              </a:lnSpc>
            </a:pPr>
            <a:r>
              <a:rPr lang="en-US" sz="700" b="0" smtClean="0">
                <a:latin typeface="Arial" charset="0"/>
                <a:cs typeface="Arial" charset="0"/>
              </a:rPr>
              <a:t>- Cloud-based platform shifts the ability to control content into the cloud</a:t>
            </a:r>
          </a:p>
          <a:p>
            <a:pPr marL="228600" indent="-228600">
              <a:lnSpc>
                <a:spcPct val="80000"/>
              </a:lnSpc>
            </a:pPr>
            <a:r>
              <a:rPr lang="en-US" sz="700" b="0" smtClean="0">
                <a:latin typeface="Arial" charset="0"/>
                <a:cs typeface="Arial" charset="0"/>
              </a:rPr>
              <a:t>- Enables live video feeds that serve mobile and other connected devices</a:t>
            </a:r>
          </a:p>
          <a:p>
            <a:pPr marL="228600" indent="-228600">
              <a:lnSpc>
                <a:spcPct val="80000"/>
              </a:lnSpc>
            </a:pPr>
            <a:r>
              <a:rPr lang="en-US" sz="700" b="0" smtClean="0">
                <a:latin typeface="Arial" charset="0"/>
                <a:cs typeface="Arial" charset="0"/>
              </a:rPr>
              <a:t>- Users can watch selected content when and where they want</a:t>
            </a:r>
          </a:p>
          <a:p>
            <a:pPr marL="228600" indent="-228600">
              <a:lnSpc>
                <a:spcPct val="80000"/>
              </a:lnSpc>
            </a:pPr>
            <a:r>
              <a:rPr lang="en-US" sz="700" b="0" smtClean="0">
                <a:latin typeface="Arial" charset="0"/>
                <a:cs typeface="Arial" charset="0"/>
              </a:rPr>
              <a:t>- Enables radically different customer value propositions</a:t>
            </a:r>
          </a:p>
          <a:p>
            <a:pPr marL="228600" indent="-228600">
              <a:lnSpc>
                <a:spcPct val="80000"/>
              </a:lnSpc>
            </a:pPr>
            <a:endParaRPr lang="en-US" sz="700" b="0" smtClean="0">
              <a:latin typeface="Arial" charset="0"/>
              <a:cs typeface="Arial" charset="0"/>
            </a:endParaRPr>
          </a:p>
          <a:p>
            <a:pPr marL="228600" indent="-228600">
              <a:lnSpc>
                <a:spcPct val="80000"/>
              </a:lnSpc>
            </a:pPr>
            <a:r>
              <a:rPr lang="en-US" sz="700" b="0" smtClean="0">
                <a:solidFill>
                  <a:srgbClr val="009999"/>
                </a:solidFill>
                <a:latin typeface="Arial" charset="0"/>
                <a:cs typeface="Arial" charset="0"/>
              </a:rPr>
              <a:t>Business results</a:t>
            </a:r>
          </a:p>
          <a:p>
            <a:pPr marL="228600" indent="-228600">
              <a:lnSpc>
                <a:spcPct val="80000"/>
              </a:lnSpc>
            </a:pPr>
            <a:r>
              <a:rPr lang="en-US" sz="700" b="0" smtClean="0">
                <a:latin typeface="Arial" charset="0"/>
                <a:cs typeface="Arial" charset="0"/>
              </a:rPr>
              <a:t>- Meets customer demands for easier access to TV and other internet-enabled content</a:t>
            </a:r>
          </a:p>
          <a:p>
            <a:pPr marL="228600" indent="-228600">
              <a:lnSpc>
                <a:spcPct val="80000"/>
              </a:lnSpc>
            </a:pPr>
            <a:r>
              <a:rPr lang="en-US" sz="700" b="0" smtClean="0">
                <a:latin typeface="Arial" charset="0"/>
                <a:cs typeface="Arial" charset="0"/>
              </a:rPr>
              <a:t>- Delivers content to a broader range of devices</a:t>
            </a:r>
          </a:p>
          <a:p>
            <a:pPr marL="228600" indent="-228600">
              <a:lnSpc>
                <a:spcPct val="80000"/>
              </a:lnSpc>
            </a:pPr>
            <a:r>
              <a:rPr lang="en-US" sz="700" b="0" smtClean="0">
                <a:latin typeface="Arial" charset="0"/>
                <a:cs typeface="Arial" charset="0"/>
              </a:rPr>
              <a:t>- Creates new apps faster and more cheaply</a:t>
            </a:r>
          </a:p>
          <a:p>
            <a:pPr marL="228600" indent="-228600">
              <a:lnSpc>
                <a:spcPct val="80000"/>
              </a:lnSpc>
            </a:pPr>
            <a:r>
              <a:rPr lang="en-US" sz="700" b="0" smtClean="0">
                <a:latin typeface="Arial" charset="0"/>
                <a:cs typeface="Arial" charset="0"/>
              </a:rPr>
              <a:t>- Makes UI changes faster and easier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426" name="Rectangle 2"/>
          <p:cNvSpPr>
            <a:spLocks noGrp="1" noRot="1" noChangeAspect="1" noChangeArrowheads="1" noTextEdit="1"/>
          </p:cNvSpPr>
          <p:nvPr>
            <p:ph type="sldImg"/>
          </p:nvPr>
        </p:nvSpPr>
        <p:spPr>
          <a:ln/>
        </p:spPr>
      </p:sp>
      <p:sp>
        <p:nvSpPr>
          <p:cNvPr id="2151427" name="Rectangle 3"/>
          <p:cNvSpPr>
            <a:spLocks noGrp="1" noChangeArrowheads="1"/>
          </p:cNvSpPr>
          <p:nvPr>
            <p:ph type="body" idx="1"/>
          </p:nvPr>
        </p:nvSpPr>
        <p:spPr>
          <a:noFill/>
          <a:ln/>
        </p:spPr>
        <p:txBody>
          <a:bodyPr/>
          <a:lstStyle/>
          <a:p>
            <a:r>
              <a:rPr lang="en-US" b="0" smtClean="0">
                <a:latin typeface="Arial" charset="0"/>
                <a:cs typeface="Arial" charset="0"/>
              </a:rPr>
              <a:t>Based upon the responses to the questions, we categorized the respondents as disrupters, innovators and optimizers. We then analyzed their responses to the question wherein we asked them their expected financial performance in the next 3 years. Survey shows that more than two third of the disrupters believed that they would significantly outperform their peers, however response to the same was a lower percentage for innovators and further lower for optimizers. </a:t>
            </a:r>
          </a:p>
          <a:p>
            <a:r>
              <a:rPr lang="en-US" b="0" smtClean="0">
                <a:latin typeface="Arial" charset="0"/>
                <a:cs typeface="Arial" charset="0"/>
              </a:rPr>
              <a:t>This shows that disrupters are more likely to expect better financial performance in the next 3 years when compared to innovators or optimizers.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8642" name="Rectangle 2"/>
          <p:cNvSpPr>
            <a:spLocks noGrp="1" noRot="1" noChangeAspect="1" noChangeArrowheads="1" noTextEdit="1"/>
          </p:cNvSpPr>
          <p:nvPr>
            <p:ph type="sldImg"/>
          </p:nvPr>
        </p:nvSpPr>
        <p:spPr>
          <a:ln/>
        </p:spPr>
      </p:sp>
      <p:sp>
        <p:nvSpPr>
          <p:cNvPr id="2288643" name="Rectangle 3"/>
          <p:cNvSpPr>
            <a:spLocks noGrp="1" noChangeArrowheads="1"/>
          </p:cNvSpPr>
          <p:nvPr>
            <p:ph type="body" idx="1"/>
          </p:nvPr>
        </p:nvSpPr>
        <p:spPr>
          <a:noFill/>
          <a:ln/>
        </p:spPr>
        <p:txBody>
          <a:bodyPr/>
          <a:lstStyle/>
          <a:p>
            <a:endParaRPr lang="en-US" b="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032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2726" tIns="46363" rIns="92726" bIns="46363" anchor="b"/>
          <a:lstStyle/>
          <a:p>
            <a:pPr algn="r" defTabSz="927100"/>
            <a:fld id="{F41136F8-4998-480F-9EA6-E61A54A3CCC0}" type="slidenum">
              <a:rPr lang="en-US">
                <a:cs typeface="Times New Roman" pitchFamily="18" charset="0"/>
              </a:rPr>
              <a:pPr algn="r" defTabSz="927100"/>
              <a:t>11</a:t>
            </a:fld>
            <a:endParaRPr lang="en-US">
              <a:cs typeface="Times New Roman" pitchFamily="18" charset="0"/>
            </a:endParaRPr>
          </a:p>
        </p:txBody>
      </p:sp>
      <p:sp>
        <p:nvSpPr>
          <p:cNvPr id="2360323" name="Rectangle 7"/>
          <p:cNvSpPr txBox="1">
            <a:spLocks noGrp="1" noChangeArrowheads="1"/>
          </p:cNvSpPr>
          <p:nvPr/>
        </p:nvSpPr>
        <p:spPr bwMode="auto">
          <a:xfrm>
            <a:off x="3960813" y="8816975"/>
            <a:ext cx="3035300" cy="465138"/>
          </a:xfrm>
          <a:prstGeom prst="rect">
            <a:avLst/>
          </a:prstGeom>
          <a:noFill/>
          <a:ln w="9525">
            <a:noFill/>
            <a:miter lim="800000"/>
            <a:headEnd/>
            <a:tailEnd/>
          </a:ln>
        </p:spPr>
        <p:txBody>
          <a:bodyPr lIns="92939" tIns="46470" rIns="92939" bIns="46470" anchor="b"/>
          <a:lstStyle/>
          <a:p>
            <a:pPr algn="r" defTabSz="928688">
              <a:spcBef>
                <a:spcPct val="50000"/>
              </a:spcBef>
              <a:buClr>
                <a:schemeClr val="accent2"/>
              </a:buClr>
              <a:buFont typeface="Wingdings" pitchFamily="2" charset="2"/>
              <a:buNone/>
            </a:pPr>
            <a:fld id="{BF607774-B03C-4ACB-95A0-642C4666F138}" type="slidenum">
              <a:rPr lang="en-US">
                <a:latin typeface="Calibri" pitchFamily="34" charset="0"/>
              </a:rPr>
              <a:pPr algn="r" defTabSz="928688">
                <a:spcBef>
                  <a:spcPct val="50000"/>
                </a:spcBef>
                <a:buClr>
                  <a:schemeClr val="accent2"/>
                </a:buClr>
                <a:buFont typeface="Wingdings" pitchFamily="2" charset="2"/>
                <a:buNone/>
              </a:pPr>
              <a:t>11</a:t>
            </a:fld>
            <a:endParaRPr lang="en-US">
              <a:latin typeface="Calibri" pitchFamily="34" charset="0"/>
            </a:endParaRPr>
          </a:p>
        </p:txBody>
      </p:sp>
      <p:sp>
        <p:nvSpPr>
          <p:cNvPr id="2360324" name="Rectangle 2"/>
          <p:cNvSpPr>
            <a:spLocks noGrp="1" noRot="1" noChangeAspect="1" noChangeArrowheads="1" noTextEdit="1"/>
          </p:cNvSpPr>
          <p:nvPr>
            <p:ph type="sldImg"/>
          </p:nvPr>
        </p:nvSpPr>
        <p:spPr>
          <a:xfrm>
            <a:off x="1181100" y="695325"/>
            <a:ext cx="4641850" cy="3481388"/>
          </a:xfrm>
          <a:ln/>
        </p:spPr>
      </p:sp>
      <p:sp>
        <p:nvSpPr>
          <p:cNvPr id="2360325" name="Text Box 3"/>
          <p:cNvSpPr>
            <a:spLocks noGrp="1" noChangeArrowheads="1"/>
          </p:cNvSpPr>
          <p:nvPr>
            <p:ph type="body" idx="1"/>
          </p:nvPr>
        </p:nvSpPr>
        <p:spPr>
          <a:xfrm>
            <a:off x="700088" y="4410075"/>
            <a:ext cx="5597525" cy="4178300"/>
          </a:xfrm>
          <a:noFill/>
          <a:ln/>
        </p:spPr>
        <p:txBody>
          <a:bodyPr lIns="0" tIns="0" rIns="0" bIns="0"/>
          <a:lstStyle/>
          <a:p>
            <a:pPr defTabSz="455613" eaLnBrk="1" hangingPunct="1">
              <a:spcBef>
                <a:spcPct val="0"/>
              </a:spcBef>
            </a:pPr>
            <a:r>
              <a:rPr lang="en-US" smtClean="0">
                <a:latin typeface="Arial" charset="0"/>
                <a:cs typeface="Arial" charset="0"/>
              </a:rPr>
              <a:t>Not all workloads are necessarily ready for a cloud computing deployment model.   And workloads in different organizations will be at different stages of readiness. </a:t>
            </a:r>
          </a:p>
          <a:p>
            <a:pPr defTabSz="455613" eaLnBrk="1" hangingPunct="1">
              <a:spcBef>
                <a:spcPct val="0"/>
              </a:spcBef>
            </a:pPr>
            <a:endParaRPr lang="en-US" smtClean="0">
              <a:latin typeface="Arial" charset="0"/>
              <a:cs typeface="Arial" charset="0"/>
            </a:endParaRPr>
          </a:p>
          <a:p>
            <a:pPr defTabSz="455613" eaLnBrk="1" hangingPunct="1">
              <a:spcBef>
                <a:spcPct val="0"/>
              </a:spcBef>
            </a:pPr>
            <a:r>
              <a:rPr lang="en-US" smtClean="0">
                <a:latin typeface="Arial" charset="0"/>
                <a:cs typeface="Arial" charset="0"/>
              </a:rPr>
              <a:t>Those areas that have a high degree of affinity with the cloud model – technically and from a risk/reward perspective – include </a:t>
            </a:r>
            <a:r>
              <a:rPr lang="en-US" b="0" smtClean="0">
                <a:latin typeface="Arial" charset="0"/>
                <a:cs typeface="Arial" charset="0"/>
              </a:rPr>
              <a:t>Infrastructure as a Service </a:t>
            </a:r>
            <a:r>
              <a:rPr lang="en-US" smtClean="0">
                <a:latin typeface="Arial" charset="0"/>
                <a:cs typeface="Arial" charset="0"/>
              </a:rPr>
              <a:t>and</a:t>
            </a:r>
            <a:r>
              <a:rPr lang="en-US" b="0" smtClean="0">
                <a:latin typeface="Arial" charset="0"/>
                <a:cs typeface="Arial" charset="0"/>
              </a:rPr>
              <a:t> Software as a Service</a:t>
            </a:r>
            <a:r>
              <a:rPr lang="en-US" smtClean="0">
                <a:latin typeface="Arial" charset="0"/>
                <a:cs typeface="Arial" charset="0"/>
              </a:rPr>
              <a:t> solutions.  Workloads that  we are seeing clients adopting now include these in the green: analytics, infrastructure storage, collaboration, desktop, Development and Test, and computing.  </a:t>
            </a:r>
          </a:p>
          <a:p>
            <a:pPr defTabSz="455613" eaLnBrk="1" hangingPunct="1">
              <a:spcBef>
                <a:spcPct val="0"/>
              </a:spcBef>
            </a:pPr>
            <a:endParaRPr lang="en-US" smtClean="0">
              <a:latin typeface="Arial" charset="0"/>
              <a:cs typeface="Arial" charset="0"/>
            </a:endParaRPr>
          </a:p>
          <a:p>
            <a:pPr defTabSz="455613" eaLnBrk="1" hangingPunct="1">
              <a:spcBef>
                <a:spcPct val="0"/>
              </a:spcBef>
            </a:pPr>
            <a:r>
              <a:rPr lang="en-US" smtClean="0">
                <a:latin typeface="Arial" charset="0"/>
                <a:cs typeface="Arial" charset="0"/>
              </a:rPr>
              <a:t>All of these are highly standardized….in fact, the more standard the environments the better the economics are going to be.</a:t>
            </a:r>
          </a:p>
          <a:p>
            <a:pPr defTabSz="455613" eaLnBrk="1" hangingPunct="1">
              <a:spcBef>
                <a:spcPct val="0"/>
              </a:spcBef>
            </a:pPr>
            <a:endParaRPr lang="en-US" smtClean="0">
              <a:latin typeface="Arial" charset="0"/>
              <a:cs typeface="Arial" charset="0"/>
            </a:endParaRPr>
          </a:p>
          <a:p>
            <a:pPr defTabSz="455613" eaLnBrk="1" hangingPunct="1">
              <a:spcBef>
                <a:spcPct val="0"/>
              </a:spcBef>
            </a:pPr>
            <a:r>
              <a:rPr lang="en-US" smtClean="0">
                <a:latin typeface="Arial" charset="0"/>
                <a:cs typeface="Arial" charset="0"/>
              </a:rPr>
              <a:t>There are other workloads that are not ready, at this time, to move to the cloud due to either regulations, mission criticality, or security concerns.  </a:t>
            </a:r>
          </a:p>
          <a:p>
            <a:pPr defTabSz="455613" eaLnBrk="1" hangingPunct="1">
              <a:spcBef>
                <a:spcPct val="0"/>
              </a:spcBef>
            </a:pPr>
            <a:endParaRPr lang="en-US" smtClean="0">
              <a:latin typeface="Arial" charset="0"/>
              <a:cs typeface="Arial" charset="0"/>
            </a:endParaRPr>
          </a:p>
          <a:p>
            <a:pPr defTabSz="455613" eaLnBrk="1" hangingPunct="1">
              <a:spcBef>
                <a:spcPct val="0"/>
              </a:spcBef>
            </a:pPr>
            <a:r>
              <a:rPr lang="en-US" smtClean="0">
                <a:latin typeface="Arial" charset="0"/>
                <a:cs typeface="Arial" charset="0"/>
              </a:rPr>
              <a:t>And interestingly, there are new workloads being made possible due to the unique scalability and economies of scale from cloud – such as medical images, fraud detection, or energy management.</a:t>
            </a:r>
          </a:p>
          <a:p>
            <a:pPr defTabSz="455613" eaLnBrk="1" hangingPunct="1">
              <a:spcBef>
                <a:spcPct val="0"/>
              </a:spcBef>
            </a:pPr>
            <a:endParaRPr lang="en-US" smtClean="0">
              <a:latin typeface="Arial" charset="0"/>
              <a:cs typeface="Arial" charset="0"/>
            </a:endParaRPr>
          </a:p>
          <a:p>
            <a:pPr defTabSz="455613" eaLnBrk="1" hangingPunct="1">
              <a:spcBef>
                <a:spcPct val="0"/>
              </a:spcBef>
            </a:pPr>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9458" name="Rectangle 2"/>
          <p:cNvSpPr>
            <a:spLocks noGrp="1" noChangeArrowheads="1"/>
          </p:cNvSpPr>
          <p:nvPr>
            <p:ph type="ctrTitle"/>
          </p:nvPr>
        </p:nvSpPr>
        <p:spPr>
          <a:xfrm>
            <a:off x="182563" y="1646238"/>
            <a:ext cx="8229600" cy="1874837"/>
          </a:xfrm>
        </p:spPr>
        <p:txBody>
          <a:bodyPr/>
          <a:lstStyle>
            <a:lvl1pPr>
              <a:defRPr sz="3500" smtClean="0">
                <a:solidFill>
                  <a:schemeClr val="tx1"/>
                </a:solidFill>
              </a:defRPr>
            </a:lvl1pPr>
          </a:lstStyle>
          <a:p>
            <a:r>
              <a:rPr lang="en-US" smtClean="0"/>
              <a:t>Click to edit Master title style</a:t>
            </a:r>
          </a:p>
        </p:txBody>
      </p:sp>
      <p:sp>
        <p:nvSpPr>
          <p:cNvPr id="659459" name="Rectangle 3"/>
          <p:cNvSpPr>
            <a:spLocks noGrp="1" noChangeArrowheads="1"/>
          </p:cNvSpPr>
          <p:nvPr>
            <p:ph type="subTitle" idx="1"/>
          </p:nvPr>
        </p:nvSpPr>
        <p:spPr>
          <a:xfrm>
            <a:off x="182563" y="549275"/>
            <a:ext cx="7772400" cy="776288"/>
          </a:xfrm>
        </p:spPr>
        <p:txBody>
          <a:bodyPr anchor="b"/>
          <a:lstStyle>
            <a:lvl1pPr marL="0" indent="0">
              <a:buFont typeface="Wingdings" pitchFamily="2" charset="2"/>
              <a:buNone/>
              <a:defRPr smtClean="0"/>
            </a:lvl1pPr>
          </a:lstStyle>
          <a:p>
            <a:r>
              <a:rPr lang="en-US" smtClean="0"/>
              <a:t>Click to edit Master subtitle style</a:t>
            </a:r>
          </a:p>
        </p:txBody>
      </p:sp>
      <p:sp>
        <p:nvSpPr>
          <p:cNvPr id="448516" name="Line 4"/>
          <p:cNvSpPr>
            <a:spLocks noChangeShapeType="1"/>
          </p:cNvSpPr>
          <p:nvPr/>
        </p:nvSpPr>
        <p:spPr bwMode="auto">
          <a:xfrm flipV="1">
            <a:off x="274638" y="1323975"/>
            <a:ext cx="8594725" cy="0"/>
          </a:xfrm>
          <a:prstGeom prst="line">
            <a:avLst/>
          </a:prstGeom>
          <a:noFill/>
          <a:ln w="9525">
            <a:solidFill>
              <a:schemeClr val="tx1"/>
            </a:solidFill>
            <a:round/>
            <a:headEnd/>
            <a:tailEnd/>
          </a:ln>
          <a:effectLst/>
        </p:spPr>
        <p:txBody>
          <a:bodyPr/>
          <a:lstStyle/>
          <a:p>
            <a:pPr eaLnBrk="0" hangingPunct="0">
              <a:spcBef>
                <a:spcPct val="50000"/>
              </a:spcBef>
              <a:defRPr/>
            </a:pPr>
            <a:endParaRPr lang="en-US"/>
          </a:p>
        </p:txBody>
      </p:sp>
      <p:sp>
        <p:nvSpPr>
          <p:cNvPr id="15" name="Rectangle 6"/>
          <p:cNvSpPr>
            <a:spLocks noChangeArrowheads="1"/>
          </p:cNvSpPr>
          <p:nvPr/>
        </p:nvSpPr>
        <p:spPr bwMode="black">
          <a:xfrm>
            <a:off x="7589838" y="6537325"/>
            <a:ext cx="1371600" cy="184150"/>
          </a:xfrm>
          <a:prstGeom prst="rect">
            <a:avLst/>
          </a:prstGeom>
          <a:noFill/>
          <a:ln w="9525">
            <a:noFill/>
            <a:miter lim="800000"/>
            <a:headEnd/>
            <a:tailEnd/>
          </a:ln>
        </p:spPr>
        <p:txBody>
          <a:bodyPr lIns="92075" tIns="46038" rIns="92075" bIns="46038"/>
          <a:lstStyle/>
          <a:p>
            <a:pPr algn="r"/>
            <a:r>
              <a:rPr lang="en-US" sz="800"/>
              <a:t>© 2013 IBM Corporation</a:t>
            </a:r>
            <a:endParaRPr lang="en-US" sz="1800"/>
          </a:p>
        </p:txBody>
      </p:sp>
      <p:pic>
        <p:nvPicPr>
          <p:cNvPr id="659465" name="Picture 10" descr="R120_G137_B251-200"/>
          <p:cNvPicPr>
            <a:picLocks noChangeAspect="1" noChangeArrowheads="1"/>
          </p:cNvPicPr>
          <p:nvPr/>
        </p:nvPicPr>
        <p:blipFill>
          <a:blip r:embed="rId3"/>
          <a:srcRect/>
          <a:stretch>
            <a:fillRect/>
          </a:stretch>
        </p:blipFill>
        <p:spPr bwMode="auto">
          <a:xfrm>
            <a:off x="8280400" y="227013"/>
            <a:ext cx="588963" cy="236537"/>
          </a:xfrm>
          <a:prstGeom prst="rect">
            <a:avLst/>
          </a:prstGeom>
          <a:noFill/>
          <a:ln w="9525">
            <a:noFill/>
            <a:miter lim="800000"/>
            <a:headEnd/>
            <a:tailEnd/>
          </a:ln>
        </p:spPr>
      </p:pic>
      <p:pic>
        <p:nvPicPr>
          <p:cNvPr id="659470" name="Picture 2" descr="01"/>
          <p:cNvPicPr>
            <a:picLocks noChangeAspect="1" noChangeArrowheads="1"/>
          </p:cNvPicPr>
          <p:nvPr userDrawn="1"/>
        </p:nvPicPr>
        <p:blipFill>
          <a:blip r:embed="rId4"/>
          <a:srcRect r="-8" b="-2"/>
          <a:stretch>
            <a:fillRect/>
          </a:stretch>
        </p:blipFill>
        <p:spPr bwMode="auto">
          <a:xfrm>
            <a:off x="252413" y="3662363"/>
            <a:ext cx="8623300" cy="2225675"/>
          </a:xfrm>
          <a:prstGeom prst="rect">
            <a:avLst/>
          </a:prstGeom>
          <a:noFill/>
          <a:ln w="9525">
            <a:noFill/>
            <a:miter lim="800000"/>
            <a:headEnd/>
            <a:tailEnd/>
          </a:ln>
        </p:spPr>
      </p:pic>
      <p:grpSp>
        <p:nvGrpSpPr>
          <p:cNvPr id="659471" name="Group 5"/>
          <p:cNvGrpSpPr>
            <a:grpSpLocks/>
          </p:cNvGrpSpPr>
          <p:nvPr userDrawn="1"/>
        </p:nvGrpSpPr>
        <p:grpSpPr bwMode="auto">
          <a:xfrm>
            <a:off x="254000" y="3663950"/>
            <a:ext cx="8631238" cy="2220913"/>
            <a:chOff x="160" y="2308"/>
            <a:chExt cx="5436" cy="1398"/>
          </a:xfrm>
        </p:grpSpPr>
        <p:sp>
          <p:nvSpPr>
            <p:cNvPr id="10" name="Rectangle 6"/>
            <p:cNvSpPr>
              <a:spLocks noChangeArrowheads="1"/>
            </p:cNvSpPr>
            <p:nvPr userDrawn="1"/>
          </p:nvSpPr>
          <p:spPr bwMode="auto">
            <a:xfrm>
              <a:off x="160" y="2308"/>
              <a:ext cx="858" cy="288"/>
            </a:xfrm>
            <a:prstGeom prst="rect">
              <a:avLst/>
            </a:prstGeom>
            <a:solidFill>
              <a:schemeClr val="bg1">
                <a:alpha val="49001"/>
              </a:schemeClr>
            </a:solidFill>
            <a:ln w="9525">
              <a:noFill/>
              <a:miter lim="800000"/>
              <a:headEnd/>
              <a:tailEnd/>
            </a:ln>
          </p:spPr>
          <p:txBody>
            <a:bodyPr wrap="none" anchor="ctr"/>
            <a:lstStyle/>
            <a:p>
              <a:pPr algn="l">
                <a:defRPr/>
              </a:pPr>
              <a:endParaRPr lang="en-US" sz="2400" dirty="0">
                <a:latin typeface="Bodoni" pitchFamily="18" charset="0"/>
                <a:cs typeface="Arial" pitchFamily="34" charset="0"/>
              </a:endParaRPr>
            </a:p>
          </p:txBody>
        </p:sp>
        <p:sp>
          <p:nvSpPr>
            <p:cNvPr id="11" name="Rectangle 7"/>
            <p:cNvSpPr>
              <a:spLocks noChangeArrowheads="1"/>
            </p:cNvSpPr>
            <p:nvPr userDrawn="1"/>
          </p:nvSpPr>
          <p:spPr bwMode="auto">
            <a:xfrm>
              <a:off x="160" y="2862"/>
              <a:ext cx="858" cy="329"/>
            </a:xfrm>
            <a:prstGeom prst="rect">
              <a:avLst/>
            </a:prstGeom>
            <a:solidFill>
              <a:schemeClr val="bg1">
                <a:alpha val="49001"/>
              </a:schemeClr>
            </a:solidFill>
            <a:ln w="9525">
              <a:noFill/>
              <a:miter lim="800000"/>
              <a:headEnd/>
              <a:tailEnd/>
            </a:ln>
          </p:spPr>
          <p:txBody>
            <a:bodyPr wrap="none" anchor="ctr"/>
            <a:lstStyle/>
            <a:p>
              <a:pPr algn="l">
                <a:defRPr/>
              </a:pPr>
              <a:endParaRPr lang="en-US" sz="2400" dirty="0">
                <a:latin typeface="Bodoni" pitchFamily="18" charset="0"/>
                <a:cs typeface="Arial" pitchFamily="34" charset="0"/>
              </a:endParaRPr>
            </a:p>
          </p:txBody>
        </p:sp>
        <p:sp>
          <p:nvSpPr>
            <p:cNvPr id="12" name="Rectangle 8"/>
            <p:cNvSpPr>
              <a:spLocks noChangeArrowheads="1"/>
            </p:cNvSpPr>
            <p:nvPr userDrawn="1"/>
          </p:nvSpPr>
          <p:spPr bwMode="auto">
            <a:xfrm>
              <a:off x="160" y="3418"/>
              <a:ext cx="269" cy="288"/>
            </a:xfrm>
            <a:prstGeom prst="rect">
              <a:avLst/>
            </a:prstGeom>
            <a:solidFill>
              <a:schemeClr val="bg1">
                <a:alpha val="49001"/>
              </a:schemeClr>
            </a:solidFill>
            <a:ln w="9525">
              <a:noFill/>
              <a:miter lim="800000"/>
              <a:headEnd/>
              <a:tailEnd/>
            </a:ln>
          </p:spPr>
          <p:txBody>
            <a:bodyPr wrap="none" anchor="ctr"/>
            <a:lstStyle/>
            <a:p>
              <a:pPr algn="l">
                <a:defRPr/>
              </a:pPr>
              <a:endParaRPr lang="en-US" sz="2400" dirty="0">
                <a:latin typeface="Bodoni" pitchFamily="18" charset="0"/>
                <a:cs typeface="Arial" pitchFamily="34" charset="0"/>
              </a:endParaRPr>
            </a:p>
          </p:txBody>
        </p:sp>
        <p:sp>
          <p:nvSpPr>
            <p:cNvPr id="13" name="Rectangle 9"/>
            <p:cNvSpPr>
              <a:spLocks noChangeArrowheads="1"/>
            </p:cNvSpPr>
            <p:nvPr userDrawn="1"/>
          </p:nvSpPr>
          <p:spPr bwMode="auto">
            <a:xfrm>
              <a:off x="4738" y="2308"/>
              <a:ext cx="858" cy="288"/>
            </a:xfrm>
            <a:prstGeom prst="rect">
              <a:avLst/>
            </a:prstGeom>
            <a:solidFill>
              <a:schemeClr val="bg1">
                <a:alpha val="49001"/>
              </a:schemeClr>
            </a:solidFill>
            <a:ln w="9525">
              <a:noFill/>
              <a:miter lim="800000"/>
              <a:headEnd/>
              <a:tailEnd/>
            </a:ln>
          </p:spPr>
          <p:txBody>
            <a:bodyPr wrap="none" anchor="ctr"/>
            <a:lstStyle/>
            <a:p>
              <a:pPr algn="l">
                <a:defRPr/>
              </a:pPr>
              <a:endParaRPr lang="en-US" sz="2400" dirty="0">
                <a:latin typeface="Bodoni" pitchFamily="18" charset="0"/>
                <a:cs typeface="Arial" pitchFamily="34" charset="0"/>
              </a:endParaRPr>
            </a:p>
          </p:txBody>
        </p:sp>
        <p:sp>
          <p:nvSpPr>
            <p:cNvPr id="14" name="Rectangle 10"/>
            <p:cNvSpPr>
              <a:spLocks noChangeArrowheads="1"/>
            </p:cNvSpPr>
            <p:nvPr userDrawn="1"/>
          </p:nvSpPr>
          <p:spPr bwMode="auto">
            <a:xfrm>
              <a:off x="4738" y="2862"/>
              <a:ext cx="858" cy="329"/>
            </a:xfrm>
            <a:prstGeom prst="rect">
              <a:avLst/>
            </a:prstGeom>
            <a:solidFill>
              <a:schemeClr val="bg1">
                <a:alpha val="49001"/>
              </a:schemeClr>
            </a:solidFill>
            <a:ln w="9525">
              <a:noFill/>
              <a:miter lim="800000"/>
              <a:headEnd/>
              <a:tailEnd/>
            </a:ln>
          </p:spPr>
          <p:txBody>
            <a:bodyPr wrap="none" anchor="ctr"/>
            <a:lstStyle/>
            <a:p>
              <a:pPr algn="l">
                <a:defRPr/>
              </a:pPr>
              <a:endParaRPr lang="en-US" sz="2400" dirty="0">
                <a:latin typeface="Bodoni" pitchFamily="18" charset="0"/>
                <a:cs typeface="Arial" pitchFamily="34" charset="0"/>
              </a:endParaRPr>
            </a:p>
          </p:txBody>
        </p:sp>
        <p:sp>
          <p:nvSpPr>
            <p:cNvPr id="2" name="Rectangle 11"/>
            <p:cNvSpPr>
              <a:spLocks noChangeArrowheads="1"/>
            </p:cNvSpPr>
            <p:nvPr userDrawn="1"/>
          </p:nvSpPr>
          <p:spPr bwMode="auto">
            <a:xfrm>
              <a:off x="5327" y="3418"/>
              <a:ext cx="269" cy="288"/>
            </a:xfrm>
            <a:prstGeom prst="rect">
              <a:avLst/>
            </a:prstGeom>
            <a:solidFill>
              <a:schemeClr val="bg1">
                <a:alpha val="49001"/>
              </a:schemeClr>
            </a:solidFill>
            <a:ln w="9525">
              <a:noFill/>
              <a:miter lim="800000"/>
              <a:headEnd/>
              <a:tailEnd/>
            </a:ln>
          </p:spPr>
          <p:txBody>
            <a:bodyPr wrap="none" anchor="ctr"/>
            <a:lstStyle/>
            <a:p>
              <a:pPr algn="l">
                <a:defRPr/>
              </a:pPr>
              <a:endParaRPr lang="en-US" sz="2400" dirty="0">
                <a:latin typeface="Bodoni" pitchFamily="18" charset="0"/>
                <a:cs typeface="Arial" pitchFamily="34" charset="0"/>
              </a:endParaRPr>
            </a:p>
          </p:txBody>
        </p:sp>
        <p:sp>
          <p:nvSpPr>
            <p:cNvPr id="16" name="Freeform 12"/>
            <p:cNvSpPr>
              <a:spLocks/>
            </p:cNvSpPr>
            <p:nvPr userDrawn="1"/>
          </p:nvSpPr>
          <p:spPr bwMode="auto">
            <a:xfrm>
              <a:off x="1305" y="2308"/>
              <a:ext cx="2861" cy="288"/>
            </a:xfrm>
            <a:custGeom>
              <a:avLst/>
              <a:gdLst/>
              <a:ahLst/>
              <a:cxnLst>
                <a:cxn ang="0">
                  <a:pos x="0" y="0"/>
                </a:cxn>
                <a:cxn ang="0">
                  <a:pos x="0" y="288"/>
                </a:cxn>
                <a:cxn ang="0">
                  <a:pos x="2880" y="288"/>
                </a:cxn>
                <a:cxn ang="0">
                  <a:pos x="2838" y="256"/>
                </a:cxn>
                <a:cxn ang="0">
                  <a:pos x="2660" y="134"/>
                </a:cxn>
                <a:cxn ang="0">
                  <a:pos x="2430" y="46"/>
                </a:cxn>
                <a:cxn ang="0">
                  <a:pos x="2230" y="10"/>
                </a:cxn>
                <a:cxn ang="0">
                  <a:pos x="2112" y="0"/>
                </a:cxn>
                <a:cxn ang="0">
                  <a:pos x="0" y="0"/>
                </a:cxn>
              </a:cxnLst>
              <a:rect l="0" t="0" r="r" b="b"/>
              <a:pathLst>
                <a:path w="2880" h="288">
                  <a:moveTo>
                    <a:pt x="0" y="0"/>
                  </a:moveTo>
                  <a:lnTo>
                    <a:pt x="0" y="288"/>
                  </a:lnTo>
                  <a:lnTo>
                    <a:pt x="2880" y="288"/>
                  </a:lnTo>
                  <a:lnTo>
                    <a:pt x="2838" y="256"/>
                  </a:lnTo>
                  <a:cubicBezTo>
                    <a:pt x="2838" y="256"/>
                    <a:pt x="2728" y="169"/>
                    <a:pt x="2660" y="134"/>
                  </a:cubicBezTo>
                  <a:cubicBezTo>
                    <a:pt x="2592" y="99"/>
                    <a:pt x="2502" y="67"/>
                    <a:pt x="2430" y="46"/>
                  </a:cubicBezTo>
                  <a:cubicBezTo>
                    <a:pt x="2358" y="25"/>
                    <a:pt x="2283" y="18"/>
                    <a:pt x="2230" y="10"/>
                  </a:cubicBezTo>
                  <a:lnTo>
                    <a:pt x="2112" y="0"/>
                  </a:lnTo>
                  <a:lnTo>
                    <a:pt x="0" y="0"/>
                  </a:lnTo>
                  <a:close/>
                </a:path>
              </a:pathLst>
            </a:custGeom>
            <a:solidFill>
              <a:schemeClr val="bg1">
                <a:alpha val="49001"/>
              </a:schemeClr>
            </a:solidFill>
            <a:ln w="9525">
              <a:noFill/>
              <a:round/>
              <a:headEnd/>
              <a:tailEnd/>
            </a:ln>
          </p:spPr>
          <p:txBody>
            <a:bodyPr wrap="none" anchor="ctr"/>
            <a:lstStyle/>
            <a:p>
              <a:pPr algn="l">
                <a:defRPr/>
              </a:pPr>
              <a:endParaRPr lang="en-US" sz="2400" dirty="0">
                <a:latin typeface="Bodoni" pitchFamily="18" charset="0"/>
                <a:cs typeface="Arial" pitchFamily="34" charset="0"/>
              </a:endParaRPr>
            </a:p>
          </p:txBody>
        </p:sp>
        <p:sp>
          <p:nvSpPr>
            <p:cNvPr id="17" name="Freeform 13"/>
            <p:cNvSpPr>
              <a:spLocks/>
            </p:cNvSpPr>
            <p:nvPr userDrawn="1"/>
          </p:nvSpPr>
          <p:spPr bwMode="auto">
            <a:xfrm>
              <a:off x="1305" y="2862"/>
              <a:ext cx="3173" cy="331"/>
            </a:xfrm>
            <a:custGeom>
              <a:avLst/>
              <a:gdLst/>
              <a:ahLst/>
              <a:cxnLst>
                <a:cxn ang="0">
                  <a:pos x="0" y="0"/>
                </a:cxn>
                <a:cxn ang="0">
                  <a:pos x="0" y="288"/>
                </a:cxn>
                <a:cxn ang="0">
                  <a:pos x="3194" y="290"/>
                </a:cxn>
                <a:cxn ang="0">
                  <a:pos x="3188" y="256"/>
                </a:cxn>
                <a:cxn ang="0">
                  <a:pos x="3160" y="146"/>
                </a:cxn>
                <a:cxn ang="0">
                  <a:pos x="3118" y="34"/>
                </a:cxn>
                <a:cxn ang="0">
                  <a:pos x="3102" y="2"/>
                </a:cxn>
                <a:cxn ang="0">
                  <a:pos x="0" y="0"/>
                </a:cxn>
              </a:cxnLst>
              <a:rect l="0" t="0" r="r" b="b"/>
              <a:pathLst>
                <a:path w="3194" h="290">
                  <a:moveTo>
                    <a:pt x="0" y="0"/>
                  </a:moveTo>
                  <a:lnTo>
                    <a:pt x="0" y="288"/>
                  </a:lnTo>
                  <a:lnTo>
                    <a:pt x="3194" y="290"/>
                  </a:lnTo>
                  <a:lnTo>
                    <a:pt x="3188" y="256"/>
                  </a:lnTo>
                  <a:cubicBezTo>
                    <a:pt x="3182" y="232"/>
                    <a:pt x="3172" y="183"/>
                    <a:pt x="3160" y="146"/>
                  </a:cubicBezTo>
                  <a:cubicBezTo>
                    <a:pt x="3146" y="103"/>
                    <a:pt x="3128" y="58"/>
                    <a:pt x="3118" y="34"/>
                  </a:cubicBezTo>
                  <a:lnTo>
                    <a:pt x="3102" y="2"/>
                  </a:lnTo>
                  <a:lnTo>
                    <a:pt x="0" y="0"/>
                  </a:lnTo>
                  <a:close/>
                </a:path>
              </a:pathLst>
            </a:custGeom>
            <a:solidFill>
              <a:schemeClr val="bg1">
                <a:alpha val="49001"/>
              </a:schemeClr>
            </a:solidFill>
            <a:ln w="9525">
              <a:noFill/>
              <a:round/>
              <a:headEnd/>
              <a:tailEnd/>
            </a:ln>
          </p:spPr>
          <p:txBody>
            <a:bodyPr wrap="none" anchor="ctr"/>
            <a:lstStyle/>
            <a:p>
              <a:pPr algn="l">
                <a:defRPr/>
              </a:pPr>
              <a:endParaRPr lang="en-US" sz="2400" dirty="0">
                <a:latin typeface="Bodoni" pitchFamily="18" charset="0"/>
                <a:cs typeface="Arial" pitchFamily="34" charset="0"/>
              </a:endParaRPr>
            </a:p>
          </p:txBody>
        </p:sp>
        <p:sp>
          <p:nvSpPr>
            <p:cNvPr id="18" name="Freeform 14"/>
            <p:cNvSpPr>
              <a:spLocks/>
            </p:cNvSpPr>
            <p:nvPr userDrawn="1"/>
          </p:nvSpPr>
          <p:spPr bwMode="auto">
            <a:xfrm>
              <a:off x="3594" y="3416"/>
              <a:ext cx="916" cy="290"/>
            </a:xfrm>
            <a:custGeom>
              <a:avLst/>
              <a:gdLst/>
              <a:ahLst/>
              <a:cxnLst>
                <a:cxn ang="0">
                  <a:pos x="0" y="290"/>
                </a:cxn>
                <a:cxn ang="0">
                  <a:pos x="0" y="2"/>
                </a:cxn>
                <a:cxn ang="0">
                  <a:pos x="3194" y="0"/>
                </a:cxn>
                <a:cxn ang="0">
                  <a:pos x="3176" y="156"/>
                </a:cxn>
                <a:cxn ang="0">
                  <a:pos x="3150" y="254"/>
                </a:cxn>
                <a:cxn ang="0">
                  <a:pos x="3140" y="290"/>
                </a:cxn>
                <a:cxn ang="0">
                  <a:pos x="0" y="290"/>
                </a:cxn>
              </a:cxnLst>
              <a:rect l="0" t="0" r="r" b="b"/>
              <a:pathLst>
                <a:path w="3194" h="290">
                  <a:moveTo>
                    <a:pt x="0" y="290"/>
                  </a:moveTo>
                  <a:lnTo>
                    <a:pt x="0" y="2"/>
                  </a:lnTo>
                  <a:lnTo>
                    <a:pt x="3194" y="0"/>
                  </a:lnTo>
                  <a:lnTo>
                    <a:pt x="3176" y="156"/>
                  </a:lnTo>
                  <a:cubicBezTo>
                    <a:pt x="3169" y="198"/>
                    <a:pt x="3162" y="232"/>
                    <a:pt x="3150" y="254"/>
                  </a:cubicBezTo>
                  <a:lnTo>
                    <a:pt x="3140" y="290"/>
                  </a:lnTo>
                  <a:lnTo>
                    <a:pt x="0" y="290"/>
                  </a:lnTo>
                  <a:close/>
                </a:path>
              </a:pathLst>
            </a:custGeom>
            <a:solidFill>
              <a:schemeClr val="bg1">
                <a:alpha val="49001"/>
              </a:schemeClr>
            </a:solidFill>
            <a:ln w="9525">
              <a:noFill/>
              <a:round/>
              <a:headEnd/>
              <a:tailEnd/>
            </a:ln>
          </p:spPr>
          <p:txBody>
            <a:bodyPr wrap="none" anchor="ctr"/>
            <a:lstStyle/>
            <a:p>
              <a:pPr algn="l">
                <a:defRPr/>
              </a:pPr>
              <a:endParaRPr lang="en-US" sz="2400" dirty="0">
                <a:latin typeface="Bodoni" pitchFamily="18" charset="0"/>
                <a:cs typeface="Arial" pitchFamily="34" charset="0"/>
              </a:endParaRPr>
            </a:p>
          </p:txBody>
        </p:sp>
        <p:sp>
          <p:nvSpPr>
            <p:cNvPr id="19" name="Rectangle 15"/>
            <p:cNvSpPr>
              <a:spLocks noChangeArrowheads="1"/>
            </p:cNvSpPr>
            <p:nvPr userDrawn="1"/>
          </p:nvSpPr>
          <p:spPr bwMode="auto">
            <a:xfrm>
              <a:off x="1877" y="3418"/>
              <a:ext cx="858" cy="288"/>
            </a:xfrm>
            <a:prstGeom prst="rect">
              <a:avLst/>
            </a:prstGeom>
            <a:solidFill>
              <a:schemeClr val="bg1">
                <a:alpha val="49001"/>
              </a:schemeClr>
            </a:solidFill>
            <a:ln w="9525">
              <a:noFill/>
              <a:miter lim="800000"/>
              <a:headEnd/>
              <a:tailEnd/>
            </a:ln>
          </p:spPr>
          <p:txBody>
            <a:bodyPr wrap="none" anchor="ctr"/>
            <a:lstStyle/>
            <a:p>
              <a:pPr algn="l">
                <a:defRPr/>
              </a:pPr>
              <a:endParaRPr lang="en-US" sz="2400" dirty="0">
                <a:latin typeface="Bodoni" pitchFamily="18" charset="0"/>
                <a:cs typeface="Arial" pitchFamily="34" charset="0"/>
              </a:endParaRPr>
            </a:p>
          </p:txBody>
        </p:sp>
      </p:grpSp>
      <p:sp>
        <p:nvSpPr>
          <p:cNvPr id="7" name="McK Disclaimer"/>
          <p:cNvSpPr>
            <a:spLocks noChangeArrowheads="1"/>
          </p:cNvSpPr>
          <p:nvPr userDrawn="1">
            <p:custDataLst>
              <p:tags r:id="rId1"/>
            </p:custDataLst>
          </p:nvPr>
        </p:nvSpPr>
        <p:spPr bwMode="auto">
          <a:xfrm>
            <a:off x="279400" y="6011863"/>
            <a:ext cx="3970338" cy="682625"/>
          </a:xfrm>
          <a:prstGeom prst="rect">
            <a:avLst/>
          </a:prstGeom>
          <a:noFill/>
          <a:ln w="9525">
            <a:noFill/>
            <a:miter lim="800000"/>
            <a:headEnd/>
            <a:tailEnd/>
          </a:ln>
          <a:effectLst/>
        </p:spPr>
        <p:txBody>
          <a:bodyPr lIns="0" tIns="0" rIns="0" bIns="0" anchor="b"/>
          <a:lstStyle/>
          <a:p>
            <a:pPr algn="l" defTabSz="804863" eaLnBrk="0" hangingPunct="0"/>
            <a:r>
              <a:rPr lang="en-US" altLang="zh-CN" sz="800">
                <a:ea typeface="SimSun" pitchFamily="2" charset="-122"/>
              </a:rPr>
              <a:t>IBM Confidential</a:t>
            </a:r>
            <a:endParaRPr lang="en-US" altLang="zh-CN" sz="800">
              <a:solidFill>
                <a:srgbClr val="FF0000"/>
              </a:solidFill>
              <a:ea typeface="SimSun" pitchFamily="2"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B72AC4A-31D9-4873-A98E-83FB3E1AF8A0}" type="slidenum">
              <a:rPr lang="en-US"/>
              <a:pPr>
                <a:defRPr/>
              </a:pPr>
              <a:t>‹#›</a:t>
            </a:fld>
            <a:endParaRPr lang="en-US"/>
          </a:p>
        </p:txBody>
      </p:sp>
      <p:sp>
        <p:nvSpPr>
          <p:cNvPr id="3" name="Rectangle 7"/>
          <p:cNvSpPr>
            <a:spLocks noGrp="1" noChangeArrowheads="1"/>
          </p:cNvSpPr>
          <p:nvPr>
            <p:ph type="ftr" sz="quarter" idx="11"/>
          </p:nvPr>
        </p:nvSpPr>
        <p:spPr>
          <a:ln/>
        </p:spPr>
        <p:txBody>
          <a:bodyPr/>
          <a:lstStyle>
            <a:lvl1pPr>
              <a:defRPr/>
            </a:lvl1pPr>
          </a:lstStyle>
          <a:p>
            <a:r>
              <a:rPr lang="en-US"/>
              <a:t>	The Power of Cloud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515938"/>
            <a:ext cx="8686800" cy="815975"/>
          </a:xfrm>
        </p:spPr>
        <p:txBody>
          <a:bodyPr/>
          <a:lstStyle/>
          <a:p>
            <a:r>
              <a:rPr lang="en-US" smtClean="0"/>
              <a:t>Click to edit Master title style</a:t>
            </a:r>
            <a:endParaRPr lang="en-US"/>
          </a:p>
        </p:txBody>
      </p:sp>
      <p:sp>
        <p:nvSpPr>
          <p:cNvPr id="3" name="Content Placeholder 2"/>
          <p:cNvSpPr>
            <a:spLocks noGrp="1"/>
          </p:cNvSpPr>
          <p:nvPr>
            <p:ph idx="1"/>
          </p:nvPr>
        </p:nvSpPr>
        <p:spPr>
          <a:xfrm>
            <a:off x="182563" y="1863725"/>
            <a:ext cx="8686800" cy="4491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182563" y="6537325"/>
            <a:ext cx="366712" cy="184150"/>
          </a:xfrm>
        </p:spPr>
        <p:txBody>
          <a:bodyPr/>
          <a:lstStyle>
            <a:lvl1pPr>
              <a:defRPr smtClean="0"/>
            </a:lvl1pPr>
          </a:lstStyle>
          <a:p>
            <a:pPr>
              <a:defRPr/>
            </a:pPr>
            <a:fld id="{7DB84BD0-987B-432B-AF42-515DDCAE7D2A}" type="slidenum">
              <a:rPr lang="en-US"/>
              <a:pPr>
                <a:defRPr/>
              </a:pPr>
              <a:t>‹#›</a:t>
            </a:fld>
            <a:endParaRPr lang="en-US"/>
          </a:p>
        </p:txBody>
      </p:sp>
      <p:sp>
        <p:nvSpPr>
          <p:cNvPr id="5" name="Footer Placeholder 4"/>
          <p:cNvSpPr>
            <a:spLocks noGrp="1"/>
          </p:cNvSpPr>
          <p:nvPr>
            <p:ph type="ftr" sz="quarter" idx="11"/>
          </p:nvPr>
        </p:nvSpPr>
        <p:spPr>
          <a:xfrm>
            <a:off x="1554163" y="6537325"/>
            <a:ext cx="5942012" cy="184150"/>
          </a:xfrm>
        </p:spPr>
        <p:txBody>
          <a:bodyPr/>
          <a:lstStyle>
            <a:lvl1pPr>
              <a:defRPr/>
            </a:lvl1pPr>
          </a:lstStyle>
          <a:p>
            <a:r>
              <a:rPr lang="en-US"/>
              <a:t>	The Power of Cloud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563" y="515938"/>
            <a:ext cx="8686800" cy="815975"/>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182563" y="6537325"/>
            <a:ext cx="366712" cy="184150"/>
          </a:xfrm>
        </p:spPr>
        <p:txBody>
          <a:bodyPr/>
          <a:lstStyle>
            <a:lvl1pPr>
              <a:defRPr smtClean="0"/>
            </a:lvl1pPr>
          </a:lstStyle>
          <a:p>
            <a:pPr>
              <a:defRPr/>
            </a:pPr>
            <a:fld id="{B29ABD85-9048-4004-893A-D08E511E4B91}" type="slidenum">
              <a:rPr lang="en-US"/>
              <a:pPr>
                <a:defRPr/>
              </a:pPr>
              <a:t>‹#›</a:t>
            </a:fld>
            <a:endParaRPr lang="en-US"/>
          </a:p>
        </p:txBody>
      </p:sp>
      <p:sp>
        <p:nvSpPr>
          <p:cNvPr id="4" name="Footer Placeholder 3"/>
          <p:cNvSpPr>
            <a:spLocks noGrp="1"/>
          </p:cNvSpPr>
          <p:nvPr>
            <p:ph type="ftr" sz="quarter" idx="11"/>
          </p:nvPr>
        </p:nvSpPr>
        <p:spPr>
          <a:xfrm>
            <a:off x="1554163" y="6537325"/>
            <a:ext cx="5942012" cy="184150"/>
          </a:xfrm>
        </p:spPr>
        <p:txBody>
          <a:bodyPr/>
          <a:lstStyle>
            <a:lvl1pPr>
              <a:defRPr/>
            </a:lvl1pPr>
          </a:lstStyle>
          <a:p>
            <a:r>
              <a:rPr lang="en-US"/>
              <a:t>	The Power of Cloud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563" y="515938"/>
            <a:ext cx="8686800" cy="8159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82563" y="1863725"/>
            <a:ext cx="8686800" cy="4491038"/>
          </a:xfrm>
        </p:spPr>
        <p:txBody>
          <a:bodyPr/>
          <a:lstStyle/>
          <a:p>
            <a:endParaRPr lang="en-US"/>
          </a:p>
        </p:txBody>
      </p:sp>
      <p:sp>
        <p:nvSpPr>
          <p:cNvPr id="4" name="Slide Number Placeholder 3"/>
          <p:cNvSpPr>
            <a:spLocks noGrp="1"/>
          </p:cNvSpPr>
          <p:nvPr>
            <p:ph type="sldNum" sz="quarter" idx="10"/>
          </p:nvPr>
        </p:nvSpPr>
        <p:spPr>
          <a:xfrm>
            <a:off x="182563" y="6537325"/>
            <a:ext cx="366712" cy="184150"/>
          </a:xfrm>
        </p:spPr>
        <p:txBody>
          <a:bodyPr/>
          <a:lstStyle>
            <a:lvl1pPr>
              <a:defRPr smtClean="0"/>
            </a:lvl1pPr>
          </a:lstStyle>
          <a:p>
            <a:pPr>
              <a:defRPr/>
            </a:pPr>
            <a:fld id="{F4F9B6C3-38F8-49A8-850C-9701F93B8BB5}" type="slidenum">
              <a:rPr lang="en-US"/>
              <a:pPr>
                <a:defRPr/>
              </a:pPr>
              <a:t>‹#›</a:t>
            </a:fld>
            <a:endParaRPr lang="en-US"/>
          </a:p>
        </p:txBody>
      </p:sp>
      <p:sp>
        <p:nvSpPr>
          <p:cNvPr id="5" name="Footer Placeholder 4"/>
          <p:cNvSpPr>
            <a:spLocks noGrp="1"/>
          </p:cNvSpPr>
          <p:nvPr>
            <p:ph type="ftr" sz="quarter" idx="11"/>
          </p:nvPr>
        </p:nvSpPr>
        <p:spPr>
          <a:xfrm>
            <a:off x="1554163" y="6537325"/>
            <a:ext cx="5942012" cy="184150"/>
          </a:xfrm>
        </p:spPr>
        <p:txBody>
          <a:bodyPr/>
          <a:lstStyle>
            <a:lvl1pPr>
              <a:defRPr/>
            </a:lvl1pPr>
          </a:lstStyle>
          <a:p>
            <a:r>
              <a:rPr lang="en-US"/>
              <a:t>	The Power of Cloud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82563" y="515938"/>
            <a:ext cx="8686800" cy="8159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82563" y="1863725"/>
            <a:ext cx="8686800" cy="4491038"/>
          </a:xfrm>
        </p:spPr>
        <p:txBody>
          <a:bodyPr/>
          <a:lstStyle/>
          <a:p>
            <a:endParaRPr lang="en-US"/>
          </a:p>
        </p:txBody>
      </p:sp>
      <p:sp>
        <p:nvSpPr>
          <p:cNvPr id="4" name="Slide Number Placeholder 3"/>
          <p:cNvSpPr>
            <a:spLocks noGrp="1"/>
          </p:cNvSpPr>
          <p:nvPr>
            <p:ph type="sldNum" sz="quarter" idx="10"/>
          </p:nvPr>
        </p:nvSpPr>
        <p:spPr>
          <a:xfrm>
            <a:off x="182563" y="6537325"/>
            <a:ext cx="366712" cy="184150"/>
          </a:xfrm>
        </p:spPr>
        <p:txBody>
          <a:bodyPr/>
          <a:lstStyle>
            <a:lvl1pPr>
              <a:defRPr smtClean="0"/>
            </a:lvl1pPr>
          </a:lstStyle>
          <a:p>
            <a:pPr>
              <a:defRPr/>
            </a:pPr>
            <a:fld id="{B5BFB2FB-2BDA-494B-B49D-39E9CD9A9AFE}" type="slidenum">
              <a:rPr lang="en-US"/>
              <a:pPr>
                <a:defRPr/>
              </a:pPr>
              <a:t>‹#›</a:t>
            </a:fld>
            <a:endParaRPr lang="en-US"/>
          </a:p>
        </p:txBody>
      </p:sp>
      <p:sp>
        <p:nvSpPr>
          <p:cNvPr id="5" name="Footer Placeholder 4"/>
          <p:cNvSpPr>
            <a:spLocks noGrp="1"/>
          </p:cNvSpPr>
          <p:nvPr>
            <p:ph type="ftr" sz="quarter" idx="11"/>
          </p:nvPr>
        </p:nvSpPr>
        <p:spPr>
          <a:xfrm>
            <a:off x="1554163" y="6537325"/>
            <a:ext cx="5942012" cy="184150"/>
          </a:xfrm>
        </p:spPr>
        <p:txBody>
          <a:bodyPr/>
          <a:lstStyle>
            <a:lvl1pPr>
              <a:defRPr/>
            </a:lvl1pPr>
          </a:lstStyle>
          <a:p>
            <a:r>
              <a:rPr lang="en-US"/>
              <a:t>	The Power of Cloud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182563" y="515938"/>
            <a:ext cx="8686800"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8611" name="Rectangle 3"/>
          <p:cNvSpPr>
            <a:spLocks noGrp="1" noChangeArrowheads="1"/>
          </p:cNvSpPr>
          <p:nvPr>
            <p:ph type="body" idx="1"/>
          </p:nvPr>
        </p:nvSpPr>
        <p:spPr bwMode="auto">
          <a:xfrm>
            <a:off x="182563" y="1863725"/>
            <a:ext cx="8686800"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48516" name="Line 4"/>
          <p:cNvSpPr>
            <a:spLocks noChangeShapeType="1"/>
          </p:cNvSpPr>
          <p:nvPr/>
        </p:nvSpPr>
        <p:spPr bwMode="auto">
          <a:xfrm flipV="1">
            <a:off x="274638" y="1323975"/>
            <a:ext cx="8594725" cy="0"/>
          </a:xfrm>
          <a:prstGeom prst="line">
            <a:avLst/>
          </a:prstGeom>
          <a:noFill/>
          <a:ln w="9525">
            <a:solidFill>
              <a:schemeClr val="tx1"/>
            </a:solidFill>
            <a:round/>
            <a:headEnd/>
            <a:tailEnd/>
          </a:ln>
          <a:effectLst/>
        </p:spPr>
        <p:txBody>
          <a:bodyPr/>
          <a:lstStyle/>
          <a:p>
            <a:pPr eaLnBrk="0" hangingPunct="0">
              <a:spcBef>
                <a:spcPct val="50000"/>
              </a:spcBef>
              <a:defRPr/>
            </a:pPr>
            <a:endParaRPr lang="en-US"/>
          </a:p>
        </p:txBody>
      </p:sp>
      <p:sp>
        <p:nvSpPr>
          <p:cNvPr id="15" name="Rectangle 6"/>
          <p:cNvSpPr>
            <a:spLocks noChangeArrowheads="1"/>
          </p:cNvSpPr>
          <p:nvPr/>
        </p:nvSpPr>
        <p:spPr bwMode="black">
          <a:xfrm>
            <a:off x="7589838" y="6537325"/>
            <a:ext cx="1371600" cy="184150"/>
          </a:xfrm>
          <a:prstGeom prst="rect">
            <a:avLst/>
          </a:prstGeom>
          <a:noFill/>
          <a:ln w="9525">
            <a:noFill/>
            <a:miter lim="800000"/>
            <a:headEnd/>
            <a:tailEnd/>
          </a:ln>
        </p:spPr>
        <p:txBody>
          <a:bodyPr lIns="92075" tIns="46038" rIns="92075" bIns="46038"/>
          <a:lstStyle/>
          <a:p>
            <a:pPr algn="r"/>
            <a:r>
              <a:rPr lang="en-US" sz="800"/>
              <a:t>© 2013 IBM Corporation</a:t>
            </a:r>
            <a:endParaRPr lang="en-US" sz="1800"/>
          </a:p>
        </p:txBody>
      </p:sp>
      <p:sp>
        <p:nvSpPr>
          <p:cNvPr id="448518" name="Rectangle 6"/>
          <p:cNvSpPr>
            <a:spLocks noGrp="1" noChangeArrowheads="1"/>
          </p:cNvSpPr>
          <p:nvPr>
            <p:ph type="sldNum" sz="quarter" idx="4"/>
          </p:nvPr>
        </p:nvSpPr>
        <p:spPr bwMode="black">
          <a:xfrm>
            <a:off x="182563" y="6537325"/>
            <a:ext cx="366712"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Arial" pitchFamily="34" charset="0"/>
                <a:cs typeface="Arial" pitchFamily="34" charset="0"/>
              </a:defRPr>
            </a:lvl1pPr>
          </a:lstStyle>
          <a:p>
            <a:pPr>
              <a:defRPr/>
            </a:pPr>
            <a:fld id="{90EB067E-9FB8-4916-A3AF-ABB6521774DE}" type="slidenum">
              <a:rPr lang="en-US"/>
              <a:pPr>
                <a:defRPr/>
              </a:pPr>
              <a:t>‹#›</a:t>
            </a:fld>
            <a:endParaRPr lang="en-US"/>
          </a:p>
        </p:txBody>
      </p:sp>
      <p:sp>
        <p:nvSpPr>
          <p:cNvPr id="448519" name="Rectangle 7"/>
          <p:cNvSpPr>
            <a:spLocks noGrp="1" noChangeArrowheads="1"/>
          </p:cNvSpPr>
          <p:nvPr>
            <p:ph type="ftr" sz="quarter" idx="3"/>
          </p:nvPr>
        </p:nvSpPr>
        <p:spPr bwMode="auto">
          <a:xfrm>
            <a:off x="1554163" y="6537325"/>
            <a:ext cx="5942012"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tabLst>
                <a:tab pos="2797175" algn="ctr"/>
              </a:tabLst>
              <a:defRPr sz="800"/>
            </a:lvl1pPr>
          </a:lstStyle>
          <a:p>
            <a:r>
              <a:rPr lang="en-US"/>
              <a:t>	The Power of Cloud</a:t>
            </a:r>
          </a:p>
        </p:txBody>
      </p:sp>
      <p:pic>
        <p:nvPicPr>
          <p:cNvPr id="68617" name="Picture 10" descr="R120_G137_B251-200"/>
          <p:cNvPicPr>
            <a:picLocks noChangeAspect="1" noChangeArrowheads="1"/>
          </p:cNvPicPr>
          <p:nvPr userDrawn="1"/>
        </p:nvPicPr>
        <p:blipFill>
          <a:blip r:embed="rId8"/>
          <a:srcRect/>
          <a:stretch>
            <a:fillRect/>
          </a:stretch>
        </p:blipFill>
        <p:spPr bwMode="auto">
          <a:xfrm>
            <a:off x="8280400" y="227013"/>
            <a:ext cx="588963" cy="236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Lst>
  <p:hf hdr="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ea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ea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ea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ea typeface="Arial" charset="0"/>
          <a:cs typeface="Arial" charset="0"/>
        </a:defRPr>
      </a:lvl5pPr>
      <a:lvl6pPr marL="457200" algn="l" rtl="0" eaLnBrk="1" fontAlgn="base" hangingPunct="1">
        <a:lnSpc>
          <a:spcPct val="90000"/>
        </a:lnSpc>
        <a:spcBef>
          <a:spcPct val="0"/>
        </a:spcBef>
        <a:spcAft>
          <a:spcPct val="0"/>
        </a:spcAft>
        <a:defRPr sz="2200">
          <a:solidFill>
            <a:schemeClr val="hlink"/>
          </a:solidFill>
          <a:latin typeface="Arial" charset="0"/>
          <a:ea typeface="Arial" charset="0"/>
          <a:cs typeface="Arial" charset="0"/>
        </a:defRPr>
      </a:lvl6pPr>
      <a:lvl7pPr marL="914400" algn="l" rtl="0" eaLnBrk="1" fontAlgn="base" hangingPunct="1">
        <a:lnSpc>
          <a:spcPct val="90000"/>
        </a:lnSpc>
        <a:spcBef>
          <a:spcPct val="0"/>
        </a:spcBef>
        <a:spcAft>
          <a:spcPct val="0"/>
        </a:spcAft>
        <a:defRPr sz="2200">
          <a:solidFill>
            <a:schemeClr val="hlink"/>
          </a:solidFill>
          <a:latin typeface="Arial" charset="0"/>
          <a:ea typeface="Arial" charset="0"/>
          <a:cs typeface="Arial" charset="0"/>
        </a:defRPr>
      </a:lvl7pPr>
      <a:lvl8pPr marL="1371600" algn="l" rtl="0" eaLnBrk="1" fontAlgn="base" hangingPunct="1">
        <a:lnSpc>
          <a:spcPct val="90000"/>
        </a:lnSpc>
        <a:spcBef>
          <a:spcPct val="0"/>
        </a:spcBef>
        <a:spcAft>
          <a:spcPct val="0"/>
        </a:spcAft>
        <a:defRPr sz="2200">
          <a:solidFill>
            <a:schemeClr val="hlink"/>
          </a:solidFill>
          <a:latin typeface="Arial" charset="0"/>
          <a:ea typeface="Arial" charset="0"/>
          <a:cs typeface="Arial" charset="0"/>
        </a:defRPr>
      </a:lvl8pPr>
      <a:lvl9pPr marL="1828800" algn="l" rtl="0" eaLnBrk="1" fontAlgn="base" hangingPunct="1">
        <a:lnSpc>
          <a:spcPct val="90000"/>
        </a:lnSpc>
        <a:spcBef>
          <a:spcPct val="0"/>
        </a:spcBef>
        <a:spcAft>
          <a:spcPct val="0"/>
        </a:spcAft>
        <a:defRPr sz="2200">
          <a:solidFill>
            <a:schemeClr val="hlink"/>
          </a:solidFill>
          <a:latin typeface="Arial" charset="0"/>
          <a:ea typeface="Arial" charset="0"/>
          <a:cs typeface="Arial"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ea typeface="+mn-ea"/>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ea typeface="+mn-ea"/>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ea typeface="+mn-ea"/>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ea typeface="+mn-ea"/>
          <a:cs typeface="+mn-cs"/>
        </a:defRPr>
      </a:lvl5pPr>
      <a:lvl6pPr marL="1997075" indent="-163513" algn="l" rtl="0" eaLnBrk="1" fontAlgn="base" hangingPunct="1">
        <a:spcBef>
          <a:spcPct val="20000"/>
        </a:spcBef>
        <a:spcAft>
          <a:spcPct val="0"/>
        </a:spcAft>
        <a:buClr>
          <a:schemeClr val="bg1"/>
        </a:buClr>
        <a:buChar char="»"/>
        <a:defRPr sz="1600">
          <a:solidFill>
            <a:schemeClr val="bg1"/>
          </a:solidFill>
          <a:latin typeface="+mn-lt"/>
          <a:ea typeface="+mn-ea"/>
          <a:cs typeface="+mn-cs"/>
        </a:defRPr>
      </a:lvl6pPr>
      <a:lvl7pPr marL="2454275" indent="-163513" algn="l" rtl="0" eaLnBrk="1" fontAlgn="base" hangingPunct="1">
        <a:spcBef>
          <a:spcPct val="20000"/>
        </a:spcBef>
        <a:spcAft>
          <a:spcPct val="0"/>
        </a:spcAft>
        <a:buClr>
          <a:schemeClr val="bg1"/>
        </a:buClr>
        <a:buChar char="»"/>
        <a:defRPr sz="1600">
          <a:solidFill>
            <a:schemeClr val="bg1"/>
          </a:solidFill>
          <a:latin typeface="+mn-lt"/>
          <a:ea typeface="+mn-ea"/>
          <a:cs typeface="+mn-cs"/>
        </a:defRPr>
      </a:lvl7pPr>
      <a:lvl8pPr marL="2911475" indent="-163513" algn="l" rtl="0" eaLnBrk="1" fontAlgn="base" hangingPunct="1">
        <a:spcBef>
          <a:spcPct val="20000"/>
        </a:spcBef>
        <a:spcAft>
          <a:spcPct val="0"/>
        </a:spcAft>
        <a:buClr>
          <a:schemeClr val="bg1"/>
        </a:buClr>
        <a:buChar char="»"/>
        <a:defRPr sz="1600">
          <a:solidFill>
            <a:schemeClr val="bg1"/>
          </a:solidFill>
          <a:latin typeface="+mn-lt"/>
          <a:ea typeface="+mn-ea"/>
          <a:cs typeface="+mn-cs"/>
        </a:defRPr>
      </a:lvl8pPr>
      <a:lvl9pPr marL="3368675" indent="-163513" algn="l" rtl="0" eaLnBrk="1" fontAlgn="base" hangingPunct="1">
        <a:spcBef>
          <a:spcPct val="20000"/>
        </a:spcBef>
        <a:spcAft>
          <a:spcPct val="0"/>
        </a:spcAft>
        <a:buClr>
          <a:schemeClr val="bg1"/>
        </a:buClr>
        <a:buChar char="»"/>
        <a:defRPr sz="1600">
          <a:solidFill>
            <a:schemeClr val="bg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image" Target="../media/image9.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notesSlide" Target="../notesSlides/notesSlide10.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ibm.com/www.ibm.com/iibv" TargetMode="External"/><Relationship Id="rId2" Type="http://schemas.openxmlformats.org/officeDocument/2006/relationships/hyperlink" Target="http://www.amazon.com/Not-Free-Revenue-Strategies-World/dp/142213167X" TargetMode="External"/><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074" name="Rectangle 2"/>
          <p:cNvSpPr>
            <a:spLocks noGrp="1" noChangeArrowheads="1"/>
          </p:cNvSpPr>
          <p:nvPr>
            <p:ph type="ctrTitle"/>
          </p:nvPr>
        </p:nvSpPr>
        <p:spPr>
          <a:xfrm>
            <a:off x="182563" y="2057400"/>
            <a:ext cx="8550275" cy="685800"/>
          </a:xfrm>
        </p:spPr>
        <p:txBody>
          <a:bodyPr/>
          <a:lstStyle/>
          <a:p>
            <a:r>
              <a:rPr lang="en-US" sz="3600"/>
              <a:t>The Power of Cloud:</a:t>
            </a:r>
            <a:br>
              <a:rPr lang="en-US" sz="3600"/>
            </a:br>
            <a:r>
              <a:rPr lang="en-US" sz="2400"/>
              <a:t>Driving Business Model Innovation: Defense and security services</a:t>
            </a:r>
            <a:endParaRPr lang="en-US" sz="1900" i="1"/>
          </a:p>
        </p:txBody>
      </p:sp>
      <p:sp>
        <p:nvSpPr>
          <p:cNvPr id="1155082" name="Rectangle 4"/>
          <p:cNvSpPr>
            <a:spLocks noChangeArrowheads="1"/>
          </p:cNvSpPr>
          <p:nvPr/>
        </p:nvSpPr>
        <p:spPr bwMode="auto">
          <a:xfrm>
            <a:off x="177800" y="777875"/>
            <a:ext cx="7769225" cy="528638"/>
          </a:xfrm>
          <a:prstGeom prst="rect">
            <a:avLst/>
          </a:prstGeom>
          <a:noFill/>
          <a:ln w="9525">
            <a:noFill/>
            <a:miter lim="800000"/>
            <a:headEnd/>
            <a:tailEnd/>
          </a:ln>
          <a:effectLst/>
        </p:spPr>
        <p:txBody>
          <a:bodyPr anchor="b"/>
          <a:lstStyle/>
          <a:p>
            <a:pPr algn="l">
              <a:spcBef>
                <a:spcPct val="20000"/>
              </a:spcBef>
              <a:buClr>
                <a:schemeClr val="tx1"/>
              </a:buClr>
              <a:buFont typeface="Wingdings" pitchFamily="2" charset="2"/>
              <a:buNone/>
            </a:pPr>
            <a:endParaRPr lang="en-US" sz="1300"/>
          </a:p>
          <a:p>
            <a:pPr algn="l">
              <a:spcBef>
                <a:spcPct val="20000"/>
              </a:spcBef>
              <a:buClr>
                <a:schemeClr val="tx1"/>
              </a:buClr>
              <a:buFont typeface="Wingdings" pitchFamily="2" charset="2"/>
              <a:buNone/>
            </a:pPr>
            <a:r>
              <a:rPr lang="en-US" sz="1300"/>
              <a:t>NAB Cloud Computing Conference</a:t>
            </a:r>
          </a:p>
          <a:p>
            <a:pPr algn="l">
              <a:spcBef>
                <a:spcPct val="20000"/>
              </a:spcBef>
              <a:buClr>
                <a:schemeClr val="tx1"/>
              </a:buClr>
              <a:buFont typeface="Wingdings" pitchFamily="2" charset="2"/>
              <a:buNone/>
            </a:pPr>
            <a:r>
              <a:rPr lang="en-US" sz="1300"/>
              <a:t>April 9, 2013</a:t>
            </a:r>
          </a:p>
        </p:txBody>
      </p:sp>
      <p:sp>
        <p:nvSpPr>
          <p:cNvPr id="1155083" name="Text Box 11"/>
          <p:cNvSpPr txBox="1">
            <a:spLocks noChangeArrowheads="1"/>
          </p:cNvSpPr>
          <p:nvPr/>
        </p:nvSpPr>
        <p:spPr bwMode="auto">
          <a:xfrm>
            <a:off x="182563" y="2925763"/>
            <a:ext cx="4160837" cy="7302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l"/>
            <a:r>
              <a:rPr lang="en-US" sz="1400" b="1">
                <a:ea typeface="MS PGothic" pitchFamily="34" charset="-128"/>
              </a:rPr>
              <a:t>Dr. Saul J. Berman</a:t>
            </a:r>
          </a:p>
          <a:p>
            <a:pPr algn="l"/>
            <a:r>
              <a:rPr lang="en-US" sz="1400" b="1">
                <a:ea typeface="MS PGothic" pitchFamily="34" charset="-128"/>
              </a:rPr>
              <a:t>Global Lead Partner Strategy &amp; Transformation</a:t>
            </a:r>
          </a:p>
          <a:p>
            <a:pPr algn="l"/>
            <a:r>
              <a:rPr lang="en-US" sz="1400" b="1">
                <a:ea typeface="MS PGothic" pitchFamily="34" charset="-128"/>
              </a:rPr>
              <a:t>IBM Global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5699B1ED-E8F0-49F7-ABC9-BA439A72F04C}" type="slidenum">
              <a:rPr lang="en-US"/>
              <a:pPr>
                <a:defRPr/>
              </a:pPr>
              <a:t>10</a:t>
            </a:fld>
            <a:endParaRPr lang="en-US"/>
          </a:p>
        </p:txBody>
      </p:sp>
      <p:sp>
        <p:nvSpPr>
          <p:cNvPr id="6" name="Footer Placeholder 4"/>
          <p:cNvSpPr>
            <a:spLocks noGrp="1"/>
          </p:cNvSpPr>
          <p:nvPr>
            <p:ph type="ftr" sz="quarter" idx="11"/>
          </p:nvPr>
        </p:nvSpPr>
        <p:spPr/>
        <p:txBody>
          <a:bodyPr/>
          <a:lstStyle/>
          <a:p>
            <a:r>
              <a:rPr lang="en-US"/>
              <a:t>	The Power of Cloud</a:t>
            </a:r>
          </a:p>
        </p:txBody>
      </p:sp>
      <p:sp>
        <p:nvSpPr>
          <p:cNvPr id="2345986" name="Rectangle 2"/>
          <p:cNvSpPr>
            <a:spLocks noChangeArrowheads="1"/>
          </p:cNvSpPr>
          <p:nvPr/>
        </p:nvSpPr>
        <p:spPr bwMode="auto">
          <a:xfrm>
            <a:off x="593725" y="3200400"/>
            <a:ext cx="8047038" cy="868363"/>
          </a:xfrm>
          <a:prstGeom prst="rect">
            <a:avLst/>
          </a:prstGeom>
          <a:noFill/>
          <a:ln w="19050" algn="ctr">
            <a:solidFill>
              <a:srgbClr val="009999"/>
            </a:solidFill>
            <a:miter lim="800000"/>
            <a:headEnd/>
            <a:tailEnd/>
          </a:ln>
          <a:effectLst/>
        </p:spPr>
        <p:txBody>
          <a:bodyPr wrap="none" anchor="ctr"/>
          <a:lstStyle/>
          <a:p>
            <a:endParaRPr lang="en-US"/>
          </a:p>
        </p:txBody>
      </p:sp>
      <p:sp>
        <p:nvSpPr>
          <p:cNvPr id="2345987" name="Rectangle 3"/>
          <p:cNvSpPr>
            <a:spLocks noGrp="1" noChangeArrowheads="1"/>
          </p:cNvSpPr>
          <p:nvPr>
            <p:ph type="title"/>
          </p:nvPr>
        </p:nvSpPr>
        <p:spPr/>
        <p:txBody>
          <a:bodyPr/>
          <a:lstStyle/>
          <a:p>
            <a:r>
              <a:rPr lang="en-US" smtClean="0">
                <a:solidFill>
                  <a:schemeClr val="tx1"/>
                </a:solidFill>
              </a:rPr>
              <a:t>Today’s discussion …</a:t>
            </a:r>
          </a:p>
        </p:txBody>
      </p:sp>
      <p:sp>
        <p:nvSpPr>
          <p:cNvPr id="2345988" name="Rectangle 4"/>
          <p:cNvSpPr>
            <a:spLocks noGrp="1" noChangeArrowheads="1"/>
          </p:cNvSpPr>
          <p:nvPr>
            <p:ph type="body" idx="1"/>
          </p:nvPr>
        </p:nvSpPr>
        <p:spPr>
          <a:xfrm>
            <a:off x="730250" y="2549525"/>
            <a:ext cx="7635875" cy="3165475"/>
          </a:xfrm>
        </p:spPr>
        <p:txBody>
          <a:bodyPr/>
          <a:lstStyle/>
          <a:p>
            <a:pPr marL="304800" indent="-304800">
              <a:buFont typeface="Wingdings" pitchFamily="2" charset="2"/>
              <a:buAutoNum type="arabicPeriod"/>
            </a:pPr>
            <a:r>
              <a:rPr lang="en-US" smtClean="0"/>
              <a:t>New thinking on how cloud continues to expand business models</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b="1" smtClean="0"/>
              <a:t>Cloud variations and what works best where</a:t>
            </a:r>
          </a:p>
          <a:p>
            <a:pPr marL="304800" indent="-304800">
              <a:buFont typeface="Wingdings" pitchFamily="2" charset="2"/>
              <a:buAutoNum type="arabicPeriod"/>
            </a:pPr>
            <a:endParaRPr lang="en-US" b="1"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Unique challenges of adopting cloud in a government setting</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Future opportunities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sldNum" sz="quarter" idx="10"/>
          </p:nvPr>
        </p:nvSpPr>
        <p:spPr>
          <a:ln/>
        </p:spPr>
        <p:txBody>
          <a:bodyPr/>
          <a:lstStyle/>
          <a:p>
            <a:pPr>
              <a:defRPr/>
            </a:pPr>
            <a:fld id="{DF15F0F5-1353-494C-89C3-52B1D96C7270}" type="slidenum">
              <a:rPr lang="en-US"/>
              <a:pPr>
                <a:defRPr/>
              </a:pPr>
              <a:t>11</a:t>
            </a:fld>
            <a:endParaRPr lang="en-US"/>
          </a:p>
        </p:txBody>
      </p:sp>
      <p:sp>
        <p:nvSpPr>
          <p:cNvPr id="10" name="Rectangle 7"/>
          <p:cNvSpPr>
            <a:spLocks noGrp="1" noChangeArrowheads="1"/>
          </p:cNvSpPr>
          <p:nvPr>
            <p:ph type="ftr" sz="quarter" idx="11"/>
          </p:nvPr>
        </p:nvSpPr>
        <p:spPr>
          <a:ln/>
        </p:spPr>
        <p:txBody>
          <a:bodyPr/>
          <a:lstStyle/>
          <a:p>
            <a:r>
              <a:rPr lang="en-US"/>
              <a:t>	The Power of Cloud</a:t>
            </a:r>
          </a:p>
        </p:txBody>
      </p:sp>
      <p:sp>
        <p:nvSpPr>
          <p:cNvPr id="2359298" name="Rectangle 15"/>
          <p:cNvSpPr>
            <a:spLocks noChangeArrowheads="1"/>
          </p:cNvSpPr>
          <p:nvPr/>
        </p:nvSpPr>
        <p:spPr bwMode="invGray">
          <a:xfrm>
            <a:off x="274638" y="1325563"/>
            <a:ext cx="8534400" cy="5214937"/>
          </a:xfrm>
          <a:prstGeom prst="rect">
            <a:avLst/>
          </a:prstGeom>
          <a:solidFill>
            <a:srgbClr val="000090"/>
          </a:solidFill>
          <a:ln w="9525">
            <a:noFill/>
            <a:miter lim="800000"/>
            <a:headEnd/>
            <a:tailEnd/>
          </a:ln>
        </p:spPr>
        <p:txBody>
          <a:bodyPr wrap="none" anchor="ctr"/>
          <a:lstStyle/>
          <a:p>
            <a:pPr>
              <a:spcBef>
                <a:spcPct val="50000"/>
              </a:spcBef>
              <a:buClr>
                <a:schemeClr val="accent2"/>
              </a:buClr>
              <a:buFont typeface="Wingdings" pitchFamily="2" charset="2"/>
              <a:buNone/>
            </a:pPr>
            <a:endParaRPr lang="en-US" sz="1800" baseline="-25000">
              <a:cs typeface="Times New Roman" pitchFamily="18" charset="0"/>
            </a:endParaRPr>
          </a:p>
        </p:txBody>
      </p:sp>
      <p:pic>
        <p:nvPicPr>
          <p:cNvPr id="2359299" name="Picture 16"/>
          <p:cNvPicPr>
            <a:picLocks noChangeAspect="1" noChangeArrowheads="1"/>
          </p:cNvPicPr>
          <p:nvPr/>
        </p:nvPicPr>
        <p:blipFill>
          <a:blip r:embed="rId3"/>
          <a:srcRect/>
          <a:stretch>
            <a:fillRect/>
          </a:stretch>
        </p:blipFill>
        <p:spPr bwMode="invGray">
          <a:xfrm>
            <a:off x="792163" y="1417638"/>
            <a:ext cx="7469187" cy="4846637"/>
          </a:xfrm>
          <a:prstGeom prst="rect">
            <a:avLst/>
          </a:prstGeom>
          <a:noFill/>
          <a:ln w="9525">
            <a:noFill/>
            <a:miter lim="800000"/>
            <a:headEnd/>
            <a:tailEnd/>
          </a:ln>
        </p:spPr>
      </p:pic>
      <p:pic>
        <p:nvPicPr>
          <p:cNvPr id="2359300" name="Picture 24" descr="server_01"/>
          <p:cNvPicPr>
            <a:picLocks noChangeAspect="1" noChangeArrowheads="1"/>
          </p:cNvPicPr>
          <p:nvPr/>
        </p:nvPicPr>
        <p:blipFill>
          <a:blip r:embed="rId4"/>
          <a:srcRect b="44"/>
          <a:stretch>
            <a:fillRect/>
          </a:stretch>
        </p:blipFill>
        <p:spPr bwMode="auto">
          <a:xfrm>
            <a:off x="-87313" y="3429000"/>
            <a:ext cx="1144588" cy="1984375"/>
          </a:xfrm>
          <a:prstGeom prst="rect">
            <a:avLst/>
          </a:prstGeom>
          <a:noFill/>
          <a:ln w="9525">
            <a:noFill/>
            <a:miter lim="800000"/>
            <a:headEnd/>
            <a:tailEnd/>
          </a:ln>
        </p:spPr>
      </p:pic>
      <p:pic>
        <p:nvPicPr>
          <p:cNvPr id="2359301" name="Picture 24" descr="server_01"/>
          <p:cNvPicPr>
            <a:picLocks noChangeAspect="1" noChangeArrowheads="1"/>
          </p:cNvPicPr>
          <p:nvPr/>
        </p:nvPicPr>
        <p:blipFill>
          <a:blip r:embed="rId4"/>
          <a:srcRect b="44"/>
          <a:stretch>
            <a:fillRect/>
          </a:stretch>
        </p:blipFill>
        <p:spPr bwMode="auto">
          <a:xfrm>
            <a:off x="114300" y="3605213"/>
            <a:ext cx="1144588" cy="1984375"/>
          </a:xfrm>
          <a:prstGeom prst="rect">
            <a:avLst/>
          </a:prstGeom>
          <a:noFill/>
          <a:ln w="9525">
            <a:noFill/>
            <a:miter lim="800000"/>
            <a:headEnd/>
            <a:tailEnd/>
          </a:ln>
        </p:spPr>
      </p:pic>
      <p:pic>
        <p:nvPicPr>
          <p:cNvPr id="2359302" name="Picture 4" descr="dark1"/>
          <p:cNvPicPr>
            <a:picLocks noChangeAspect="1" noChangeArrowheads="1"/>
          </p:cNvPicPr>
          <p:nvPr/>
        </p:nvPicPr>
        <p:blipFill>
          <a:blip r:embed="rId5"/>
          <a:srcRect/>
          <a:stretch>
            <a:fillRect/>
          </a:stretch>
        </p:blipFill>
        <p:spPr bwMode="auto">
          <a:xfrm>
            <a:off x="7307263" y="3257550"/>
            <a:ext cx="1733550" cy="1092200"/>
          </a:xfrm>
          <a:prstGeom prst="rect">
            <a:avLst/>
          </a:prstGeom>
          <a:noFill/>
          <a:ln w="9525">
            <a:noFill/>
            <a:miter lim="800000"/>
            <a:headEnd/>
            <a:tailEnd/>
          </a:ln>
        </p:spPr>
      </p:pic>
      <p:sp>
        <p:nvSpPr>
          <p:cNvPr id="2359303" name="Rectangle 5"/>
          <p:cNvSpPr>
            <a:spLocks noChangeArrowheads="1"/>
          </p:cNvSpPr>
          <p:nvPr/>
        </p:nvSpPr>
        <p:spPr bwMode="auto">
          <a:xfrm>
            <a:off x="182563" y="457200"/>
            <a:ext cx="8766175" cy="695325"/>
          </a:xfrm>
          <a:prstGeom prst="rect">
            <a:avLst/>
          </a:prstGeom>
          <a:noFill/>
          <a:ln w="9525">
            <a:noFill/>
            <a:miter lim="800000"/>
            <a:headEnd/>
            <a:tailEnd/>
          </a:ln>
        </p:spPr>
        <p:txBody>
          <a:bodyPr lIns="91431" tIns="45716" rIns="91431" bIns="45716">
            <a:spAutoFit/>
          </a:bodyPr>
          <a:lstStyle/>
          <a:p>
            <a:pPr algn="l" defTabSz="457200">
              <a:lnSpc>
                <a:spcPct val="90000"/>
              </a:lnSpc>
              <a:spcBef>
                <a:spcPct val="50000"/>
              </a:spcBef>
              <a:buClr>
                <a:schemeClr val="accent2"/>
              </a:buClr>
              <a:buFont typeface="Wingdings" pitchFamily="2" charset="2"/>
              <a:buNone/>
            </a:pPr>
            <a:r>
              <a:rPr lang="en-US" sz="2200" b="1"/>
              <a:t>Industry analysis indicates that workloads are at different levels of readiness for cloud</a:t>
            </a:r>
          </a:p>
        </p:txBody>
      </p:sp>
      <p:sp>
        <p:nvSpPr>
          <p:cNvPr id="2359304" name="Rectangle 28"/>
          <p:cNvSpPr>
            <a:spLocks noChangeArrowheads="1"/>
          </p:cNvSpPr>
          <p:nvPr/>
        </p:nvSpPr>
        <p:spPr bwMode="white">
          <a:xfrm>
            <a:off x="6286500" y="1417638"/>
            <a:ext cx="1914525" cy="803275"/>
          </a:xfrm>
          <a:prstGeom prst="rect">
            <a:avLst/>
          </a:prstGeom>
          <a:noFill/>
          <a:ln w="19050">
            <a:solidFill>
              <a:srgbClr val="00BCB8"/>
            </a:solidFill>
            <a:miter lim="800000"/>
            <a:headEnd/>
            <a:tailEnd/>
          </a:ln>
        </p:spPr>
        <p:txBody>
          <a:bodyPr wrap="none" anchor="ctr"/>
          <a:lstStyle/>
          <a:p>
            <a:pPr>
              <a:spcBef>
                <a:spcPct val="50000"/>
              </a:spcBef>
              <a:buClr>
                <a:schemeClr val="accent2"/>
              </a:buClr>
              <a:buFont typeface="Wingdings" pitchFamily="2" charset="2"/>
              <a:buNone/>
            </a:pPr>
            <a:endParaRPr lang="en-US" sz="1800" baseline="-250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6"/>
          <p:cNvSpPr>
            <a:spLocks noGrp="1" noChangeArrowheads="1"/>
          </p:cNvSpPr>
          <p:nvPr>
            <p:ph type="sldNum" sz="quarter" idx="10"/>
          </p:nvPr>
        </p:nvSpPr>
        <p:spPr>
          <a:ln/>
        </p:spPr>
        <p:txBody>
          <a:bodyPr/>
          <a:lstStyle/>
          <a:p>
            <a:pPr>
              <a:defRPr/>
            </a:pPr>
            <a:fld id="{A86D7A46-0F79-46E3-9205-F11EBBD8D574}" type="slidenum">
              <a:rPr lang="en-US"/>
              <a:pPr>
                <a:defRPr/>
              </a:pPr>
              <a:t>12</a:t>
            </a:fld>
            <a:endParaRPr lang="en-US"/>
          </a:p>
        </p:txBody>
      </p:sp>
      <p:sp>
        <p:nvSpPr>
          <p:cNvPr id="84" name="Rectangle 7"/>
          <p:cNvSpPr>
            <a:spLocks noGrp="1" noChangeArrowheads="1"/>
          </p:cNvSpPr>
          <p:nvPr>
            <p:ph type="ftr" sz="quarter" idx="11"/>
          </p:nvPr>
        </p:nvSpPr>
        <p:spPr>
          <a:ln/>
        </p:spPr>
        <p:txBody>
          <a:bodyPr/>
          <a:lstStyle/>
          <a:p>
            <a:r>
              <a:rPr lang="en-US"/>
              <a:t>	The Power of Cloud</a:t>
            </a:r>
          </a:p>
        </p:txBody>
      </p:sp>
      <p:sp>
        <p:nvSpPr>
          <p:cNvPr id="2343938" name="AutoShape 3"/>
          <p:cNvSpPr>
            <a:spLocks noChangeArrowheads="1"/>
          </p:cNvSpPr>
          <p:nvPr/>
        </p:nvSpPr>
        <p:spPr bwMode="auto">
          <a:xfrm>
            <a:off x="5221288" y="1711325"/>
            <a:ext cx="1333500" cy="1392238"/>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39" name="AutoShape 3"/>
          <p:cNvSpPr>
            <a:spLocks noChangeArrowheads="1"/>
          </p:cNvSpPr>
          <p:nvPr/>
        </p:nvSpPr>
        <p:spPr bwMode="auto">
          <a:xfrm>
            <a:off x="7315200" y="1682750"/>
            <a:ext cx="1333500" cy="1392238"/>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40" name="Rectangle 5"/>
          <p:cNvSpPr>
            <a:spLocks noChangeArrowheads="1"/>
          </p:cNvSpPr>
          <p:nvPr/>
        </p:nvSpPr>
        <p:spPr bwMode="auto">
          <a:xfrm>
            <a:off x="188913" y="620713"/>
            <a:ext cx="8780462" cy="614362"/>
          </a:xfrm>
          <a:prstGeom prst="rect">
            <a:avLst/>
          </a:prstGeom>
          <a:noFill/>
          <a:ln w="9525">
            <a:noFill/>
            <a:miter lim="800000"/>
            <a:headEnd/>
            <a:tailEnd/>
          </a:ln>
        </p:spPr>
        <p:txBody>
          <a:bodyPr lIns="91431" tIns="45716" rIns="91431" bIns="45716"/>
          <a:lstStyle/>
          <a:p>
            <a:pPr algn="l">
              <a:lnSpc>
                <a:spcPct val="90000"/>
              </a:lnSpc>
            </a:pPr>
            <a:r>
              <a:rPr lang="en-US" sz="2200">
                <a:ea typeface="MS PGothic" pitchFamily="34" charset="-128"/>
                <a:cs typeface="Times New Roman" pitchFamily="18" charset="0"/>
              </a:rPr>
              <a:t>Proprietary cloud-sourcing options may work best in highly secured environments</a:t>
            </a:r>
          </a:p>
        </p:txBody>
      </p:sp>
      <p:sp>
        <p:nvSpPr>
          <p:cNvPr id="2343941" name="AutoShape 3"/>
          <p:cNvSpPr>
            <a:spLocks noChangeArrowheads="1"/>
          </p:cNvSpPr>
          <p:nvPr/>
        </p:nvSpPr>
        <p:spPr bwMode="auto">
          <a:xfrm>
            <a:off x="1011238" y="1682750"/>
            <a:ext cx="1333500" cy="1392238"/>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42" name="Rectangle 4"/>
          <p:cNvSpPr>
            <a:spLocks noChangeArrowheads="1"/>
          </p:cNvSpPr>
          <p:nvPr/>
        </p:nvSpPr>
        <p:spPr bwMode="auto">
          <a:xfrm>
            <a:off x="1076325" y="1773238"/>
            <a:ext cx="1165225" cy="425450"/>
          </a:xfrm>
          <a:prstGeom prst="rect">
            <a:avLst/>
          </a:prstGeom>
          <a:noFill/>
          <a:ln w="9525">
            <a:noFill/>
            <a:miter lim="800000"/>
            <a:headEnd/>
            <a:tailEnd/>
          </a:ln>
        </p:spPr>
        <p:txBody>
          <a:bodyPr lIns="0" tIns="0" rIns="0" bIns="0">
            <a:spAutoFit/>
          </a:bodyPr>
          <a:lstStyle/>
          <a:p>
            <a:r>
              <a:rPr lang="en-US" sz="1400" b="1">
                <a:ea typeface="MS PGothic" pitchFamily="34" charset="-128"/>
                <a:cs typeface="Times New Roman" pitchFamily="18" charset="0"/>
              </a:rPr>
              <a:t>Enterprise</a:t>
            </a:r>
            <a:br>
              <a:rPr lang="en-US" sz="1400" b="1">
                <a:ea typeface="MS PGothic" pitchFamily="34" charset="-128"/>
                <a:cs typeface="Times New Roman" pitchFamily="18" charset="0"/>
              </a:rPr>
            </a:br>
            <a:r>
              <a:rPr lang="en-US" sz="1400" b="1">
                <a:ea typeface="MS PGothic" pitchFamily="34" charset="-128"/>
                <a:cs typeface="Times New Roman" pitchFamily="18" charset="0"/>
              </a:rPr>
              <a:t>Data Center</a:t>
            </a:r>
            <a:endParaRPr lang="en-US" sz="1400" baseline="-25000">
              <a:ea typeface="MS PGothic" pitchFamily="34" charset="-128"/>
              <a:cs typeface="Times New Roman" pitchFamily="18" charset="0"/>
            </a:endParaRPr>
          </a:p>
        </p:txBody>
      </p:sp>
      <p:sp>
        <p:nvSpPr>
          <p:cNvPr id="2343943" name="Text Box 9"/>
          <p:cNvSpPr txBox="1">
            <a:spLocks noChangeArrowheads="1"/>
          </p:cNvSpPr>
          <p:nvPr/>
        </p:nvSpPr>
        <p:spPr bwMode="auto">
          <a:xfrm>
            <a:off x="2239963" y="1320800"/>
            <a:ext cx="2571750" cy="350838"/>
          </a:xfrm>
          <a:prstGeom prst="rect">
            <a:avLst/>
          </a:prstGeom>
          <a:noFill/>
          <a:ln w="9525">
            <a:noFill/>
            <a:miter lim="800000"/>
            <a:headEnd/>
            <a:tailEnd/>
          </a:ln>
        </p:spPr>
        <p:txBody>
          <a:bodyPr lIns="91431" tIns="45716" rIns="91431" bIns="45716">
            <a:spAutoFit/>
          </a:bodyPr>
          <a:lstStyle/>
          <a:p>
            <a:pPr>
              <a:buClr>
                <a:schemeClr val="bg2"/>
              </a:buClr>
            </a:pPr>
            <a:r>
              <a:rPr kumimoji="1" lang="en-US" sz="1700" b="1">
                <a:solidFill>
                  <a:srgbClr val="009999"/>
                </a:solidFill>
                <a:ea typeface="New MingLiu" charset="-120"/>
                <a:cs typeface="Times New Roman" pitchFamily="18" charset="0"/>
              </a:rPr>
              <a:t>Private Cloud</a:t>
            </a:r>
          </a:p>
        </p:txBody>
      </p:sp>
      <p:sp>
        <p:nvSpPr>
          <p:cNvPr id="2343944" name="Text Box 9"/>
          <p:cNvSpPr txBox="1">
            <a:spLocks noChangeArrowheads="1"/>
          </p:cNvSpPr>
          <p:nvPr/>
        </p:nvSpPr>
        <p:spPr bwMode="auto">
          <a:xfrm>
            <a:off x="6858000" y="1320800"/>
            <a:ext cx="2143125" cy="350838"/>
          </a:xfrm>
          <a:prstGeom prst="rect">
            <a:avLst/>
          </a:prstGeom>
          <a:noFill/>
          <a:ln w="9525">
            <a:noFill/>
            <a:miter lim="800000"/>
            <a:headEnd/>
            <a:tailEnd/>
          </a:ln>
        </p:spPr>
        <p:txBody>
          <a:bodyPr lIns="91431" tIns="45716" rIns="91431" bIns="45716">
            <a:spAutoFit/>
          </a:bodyPr>
          <a:lstStyle/>
          <a:p>
            <a:pPr>
              <a:buClr>
                <a:schemeClr val="bg2"/>
              </a:buClr>
            </a:pPr>
            <a:r>
              <a:rPr kumimoji="1" lang="en-US" sz="1700" b="1">
                <a:solidFill>
                  <a:srgbClr val="009999"/>
                </a:solidFill>
                <a:ea typeface="New MingLiu" charset="-120"/>
                <a:cs typeface="Times New Roman" pitchFamily="18" charset="0"/>
              </a:rPr>
              <a:t>Public Cloud </a:t>
            </a:r>
          </a:p>
        </p:txBody>
      </p:sp>
      <p:sp>
        <p:nvSpPr>
          <p:cNvPr id="2343945" name="AutoShape 11"/>
          <p:cNvSpPr>
            <a:spLocks noChangeArrowheads="1"/>
          </p:cNvSpPr>
          <p:nvPr/>
        </p:nvSpPr>
        <p:spPr bwMode="auto">
          <a:xfrm>
            <a:off x="1006475" y="2239963"/>
            <a:ext cx="1347788" cy="1471612"/>
          </a:xfrm>
          <a:prstGeom prst="roundRect">
            <a:avLst>
              <a:gd name="adj" fmla="val 8972"/>
            </a:avLst>
          </a:prstGeom>
          <a:solidFill>
            <a:srgbClr val="009999">
              <a:alpha val="25000"/>
            </a:srgb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46" name="Rectangle 14"/>
          <p:cNvSpPr>
            <a:spLocks noChangeArrowheads="1"/>
          </p:cNvSpPr>
          <p:nvPr/>
        </p:nvSpPr>
        <p:spPr bwMode="auto">
          <a:xfrm>
            <a:off x="1123950" y="3078163"/>
            <a:ext cx="1131888" cy="365125"/>
          </a:xfrm>
          <a:prstGeom prst="rect">
            <a:avLst/>
          </a:prstGeom>
          <a:noFill/>
          <a:ln w="9525">
            <a:noFill/>
            <a:miter lim="800000"/>
            <a:headEnd/>
            <a:tailEnd/>
          </a:ln>
        </p:spPr>
        <p:txBody>
          <a:bodyPr lIns="0" tIns="0" rIns="0" bIns="0">
            <a:spAutoFit/>
          </a:bodyPr>
          <a:lstStyle/>
          <a:p>
            <a:r>
              <a:rPr lang="en-US" b="1">
                <a:ea typeface="MS PGothic" pitchFamily="34" charset="-128"/>
                <a:cs typeface="Times New Roman" pitchFamily="18" charset="0"/>
              </a:rPr>
              <a:t>Enterprise Operated</a:t>
            </a:r>
            <a:endParaRPr lang="en-US" baseline="-25000">
              <a:ea typeface="MS PGothic" pitchFamily="34" charset="-128"/>
              <a:cs typeface="Times New Roman" pitchFamily="18" charset="0"/>
            </a:endParaRPr>
          </a:p>
        </p:txBody>
      </p:sp>
      <p:pic>
        <p:nvPicPr>
          <p:cNvPr id="2343947" name="Picture 18" descr="dark1"/>
          <p:cNvPicPr>
            <a:picLocks noChangeAspect="1" noChangeArrowheads="1"/>
          </p:cNvPicPr>
          <p:nvPr/>
        </p:nvPicPr>
        <p:blipFill>
          <a:blip r:embed="rId29"/>
          <a:srcRect/>
          <a:stretch>
            <a:fillRect/>
          </a:stretch>
        </p:blipFill>
        <p:spPr bwMode="auto">
          <a:xfrm>
            <a:off x="1211263" y="2332038"/>
            <a:ext cx="1035050" cy="654050"/>
          </a:xfrm>
          <a:prstGeom prst="rect">
            <a:avLst/>
          </a:prstGeom>
          <a:noFill/>
          <a:ln w="9525">
            <a:noFill/>
            <a:miter lim="800000"/>
            <a:headEnd/>
            <a:tailEnd/>
          </a:ln>
        </p:spPr>
      </p:pic>
      <p:sp>
        <p:nvSpPr>
          <p:cNvPr id="2343948" name="Text Box 17"/>
          <p:cNvSpPr txBox="1">
            <a:spLocks noChangeArrowheads="1"/>
          </p:cNvSpPr>
          <p:nvPr>
            <p:custDataLst>
              <p:tags r:id="rId1"/>
            </p:custDataLst>
          </p:nvPr>
        </p:nvSpPr>
        <p:spPr bwMode="auto">
          <a:xfrm>
            <a:off x="130175" y="4927600"/>
            <a:ext cx="844550" cy="257175"/>
          </a:xfrm>
          <a:prstGeom prst="rect">
            <a:avLst/>
          </a:prstGeom>
          <a:solidFill>
            <a:srgbClr val="009999"/>
          </a:solidFill>
          <a:ln w="9525">
            <a:noFill/>
            <a:miter lim="800000"/>
            <a:headEnd/>
            <a:tailEnd/>
          </a:ln>
        </p:spPr>
        <p:txBody>
          <a:bodyPr lIns="0" tIns="18288" rIns="0" bIns="18288" anchor="ctr" anchorCtr="1"/>
          <a:lstStyle/>
          <a:p>
            <a:r>
              <a:rPr lang="en-US" b="1">
                <a:solidFill>
                  <a:schemeClr val="bg1"/>
                </a:solidFill>
              </a:rPr>
              <a:t>Location</a:t>
            </a:r>
          </a:p>
        </p:txBody>
      </p:sp>
      <p:sp>
        <p:nvSpPr>
          <p:cNvPr id="2343949" name="Line 26"/>
          <p:cNvSpPr>
            <a:spLocks noChangeShapeType="1"/>
          </p:cNvSpPr>
          <p:nvPr>
            <p:custDataLst>
              <p:tags r:id="rId2"/>
            </p:custDataLst>
          </p:nvPr>
        </p:nvSpPr>
        <p:spPr bwMode="auto">
          <a:xfrm flipV="1">
            <a:off x="130175" y="5713413"/>
            <a:ext cx="8740775" cy="1587"/>
          </a:xfrm>
          <a:prstGeom prst="line">
            <a:avLst/>
          </a:prstGeom>
          <a:noFill/>
          <a:ln w="9525">
            <a:solidFill>
              <a:srgbClr val="009999"/>
            </a:solidFill>
            <a:prstDash val="dash"/>
            <a:round/>
            <a:headEnd/>
            <a:tailEnd/>
          </a:ln>
        </p:spPr>
        <p:txBody>
          <a:bodyPr/>
          <a:lstStyle/>
          <a:p>
            <a:endParaRPr lang="en-US"/>
          </a:p>
        </p:txBody>
      </p:sp>
      <p:sp>
        <p:nvSpPr>
          <p:cNvPr id="2343951" name="Line 64"/>
          <p:cNvSpPr>
            <a:spLocks noChangeShapeType="1"/>
          </p:cNvSpPr>
          <p:nvPr>
            <p:custDataLst>
              <p:tags r:id="rId3"/>
            </p:custDataLst>
          </p:nvPr>
        </p:nvSpPr>
        <p:spPr bwMode="auto">
          <a:xfrm flipV="1">
            <a:off x="136525" y="5248275"/>
            <a:ext cx="8742363" cy="1588"/>
          </a:xfrm>
          <a:prstGeom prst="line">
            <a:avLst/>
          </a:prstGeom>
          <a:noFill/>
          <a:ln w="9525">
            <a:solidFill>
              <a:srgbClr val="009999"/>
            </a:solidFill>
            <a:prstDash val="dash"/>
            <a:round/>
            <a:headEnd/>
            <a:tailEnd/>
          </a:ln>
        </p:spPr>
        <p:txBody>
          <a:bodyPr/>
          <a:lstStyle/>
          <a:p>
            <a:endParaRPr lang="en-US"/>
          </a:p>
        </p:txBody>
      </p:sp>
      <p:sp>
        <p:nvSpPr>
          <p:cNvPr id="2343952" name="Line 68"/>
          <p:cNvSpPr>
            <a:spLocks noChangeShapeType="1"/>
          </p:cNvSpPr>
          <p:nvPr>
            <p:custDataLst>
              <p:tags r:id="rId4"/>
            </p:custDataLst>
          </p:nvPr>
        </p:nvSpPr>
        <p:spPr bwMode="auto">
          <a:xfrm flipV="1">
            <a:off x="82550" y="4838700"/>
            <a:ext cx="8740775" cy="1588"/>
          </a:xfrm>
          <a:prstGeom prst="line">
            <a:avLst/>
          </a:prstGeom>
          <a:noFill/>
          <a:ln w="9525">
            <a:solidFill>
              <a:srgbClr val="009999"/>
            </a:solidFill>
            <a:prstDash val="dash"/>
            <a:round/>
            <a:headEnd/>
            <a:tailEnd/>
          </a:ln>
        </p:spPr>
        <p:txBody>
          <a:bodyPr/>
          <a:lstStyle/>
          <a:p>
            <a:endParaRPr lang="en-US"/>
          </a:p>
        </p:txBody>
      </p:sp>
      <p:sp>
        <p:nvSpPr>
          <p:cNvPr id="459848" name="Text Box 72"/>
          <p:cNvSpPr txBox="1">
            <a:spLocks noChangeArrowheads="1"/>
          </p:cNvSpPr>
          <p:nvPr/>
        </p:nvSpPr>
        <p:spPr bwMode="auto">
          <a:xfrm>
            <a:off x="1143000" y="4891088"/>
            <a:ext cx="1066800" cy="274637"/>
          </a:xfrm>
          <a:prstGeom prst="rect">
            <a:avLst/>
          </a:prstGeom>
          <a:noFill/>
          <a:ln w="9525">
            <a:noFill/>
            <a:miter lim="800000"/>
            <a:headEnd/>
            <a:tailEnd/>
          </a:ln>
          <a:effectLst>
            <a:prstShdw prst="shdw17" dist="17961" dir="2700000">
              <a:srgbClr val="485297"/>
            </a:prstShdw>
          </a:effectLst>
        </p:spPr>
        <p:txBody>
          <a:bodyPr>
            <a:spAutoFit/>
          </a:bodyPr>
          <a:lstStyle/>
          <a:p>
            <a:pPr algn="l"/>
            <a:r>
              <a:rPr lang="en-US">
                <a:solidFill>
                  <a:schemeClr val="tx2"/>
                </a:solidFill>
              </a:rPr>
              <a:t>On premises</a:t>
            </a:r>
          </a:p>
        </p:txBody>
      </p:sp>
      <p:sp>
        <p:nvSpPr>
          <p:cNvPr id="2343954" name="Rectangle 21"/>
          <p:cNvSpPr>
            <a:spLocks noChangeArrowheads="1"/>
          </p:cNvSpPr>
          <p:nvPr/>
        </p:nvSpPr>
        <p:spPr bwMode="auto">
          <a:xfrm>
            <a:off x="7415213" y="1763713"/>
            <a:ext cx="1116012" cy="212725"/>
          </a:xfrm>
          <a:prstGeom prst="rect">
            <a:avLst/>
          </a:prstGeom>
          <a:noFill/>
          <a:ln w="9525">
            <a:noFill/>
            <a:miter lim="800000"/>
            <a:headEnd/>
            <a:tailEnd/>
          </a:ln>
        </p:spPr>
        <p:txBody>
          <a:bodyPr lIns="0" tIns="0" rIns="0" bIns="0">
            <a:spAutoFit/>
          </a:bodyPr>
          <a:lstStyle/>
          <a:p>
            <a:r>
              <a:rPr lang="en-US" sz="1400" b="1">
                <a:ea typeface="MS PGothic" pitchFamily="34" charset="-128"/>
                <a:cs typeface="Times New Roman" pitchFamily="18" charset="0"/>
              </a:rPr>
              <a:t>Multi-tenant</a:t>
            </a:r>
            <a:endParaRPr lang="en-US" sz="1400" baseline="-25000">
              <a:ea typeface="MS PGothic" pitchFamily="34" charset="-128"/>
              <a:cs typeface="Times New Roman" pitchFamily="18" charset="0"/>
            </a:endParaRPr>
          </a:p>
        </p:txBody>
      </p:sp>
      <p:grpSp>
        <p:nvGrpSpPr>
          <p:cNvPr id="2343955" name="Group 22"/>
          <p:cNvGrpSpPr>
            <a:grpSpLocks/>
          </p:cNvGrpSpPr>
          <p:nvPr/>
        </p:nvGrpSpPr>
        <p:grpSpPr bwMode="auto">
          <a:xfrm>
            <a:off x="7404100" y="2270125"/>
            <a:ext cx="1082675" cy="738188"/>
            <a:chOff x="4749" y="1942"/>
            <a:chExt cx="948" cy="697"/>
          </a:xfrm>
        </p:grpSpPr>
        <p:sp>
          <p:nvSpPr>
            <p:cNvPr id="2343956" name="AutoShape 23"/>
            <p:cNvSpPr>
              <a:spLocks noChangeArrowheads="1"/>
            </p:cNvSpPr>
            <p:nvPr/>
          </p:nvSpPr>
          <p:spPr bwMode="auto">
            <a:xfrm rot="-5400000">
              <a:off x="5303" y="2175"/>
              <a:ext cx="512" cy="141"/>
            </a:xfrm>
            <a:prstGeom prst="rightArrow">
              <a:avLst>
                <a:gd name="adj1" fmla="val 76537"/>
                <a:gd name="adj2" fmla="val 66824"/>
              </a:avLst>
            </a:prstGeom>
            <a:gradFill rotWithShape="1">
              <a:gsLst>
                <a:gs pos="0">
                  <a:srgbClr val="FFFFFF"/>
                </a:gs>
                <a:gs pos="100000">
                  <a:srgbClr val="B9C1FD"/>
                </a:gs>
              </a:gsLst>
              <a:lin ang="0" scaled="1"/>
            </a:gradFill>
            <a:ln w="9525">
              <a:noFill/>
              <a:miter lim="800000"/>
              <a:headEnd/>
              <a:tailEnd/>
            </a:ln>
          </p:spPr>
          <p:txBody>
            <a:bodyPr vert="eaVert"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57" name="AutoShape 24"/>
            <p:cNvSpPr>
              <a:spLocks noChangeArrowheads="1"/>
            </p:cNvSpPr>
            <p:nvPr/>
          </p:nvSpPr>
          <p:spPr bwMode="auto">
            <a:xfrm rot="-5400000">
              <a:off x="4675" y="2262"/>
              <a:ext cx="528" cy="142"/>
            </a:xfrm>
            <a:prstGeom prst="rightArrow">
              <a:avLst>
                <a:gd name="adj1" fmla="val 76537"/>
                <a:gd name="adj2" fmla="val 68427"/>
              </a:avLst>
            </a:prstGeom>
            <a:gradFill rotWithShape="1">
              <a:gsLst>
                <a:gs pos="0">
                  <a:srgbClr val="FFFFFF"/>
                </a:gs>
                <a:gs pos="100000">
                  <a:srgbClr val="B9C1FD"/>
                </a:gs>
              </a:gsLst>
              <a:lin ang="0" scaled="1"/>
            </a:gradFill>
            <a:ln w="9525">
              <a:noFill/>
              <a:miter lim="800000"/>
              <a:headEnd/>
              <a:tailEnd/>
            </a:ln>
          </p:spPr>
          <p:txBody>
            <a:bodyPr vert="eaVert"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58" name="AutoShape 25"/>
            <p:cNvSpPr>
              <a:spLocks noChangeArrowheads="1"/>
            </p:cNvSpPr>
            <p:nvPr/>
          </p:nvSpPr>
          <p:spPr bwMode="auto">
            <a:xfrm rot="-5400000">
              <a:off x="4852" y="2135"/>
              <a:ext cx="527" cy="141"/>
            </a:xfrm>
            <a:prstGeom prst="rightArrow">
              <a:avLst>
                <a:gd name="adj1" fmla="val 76537"/>
                <a:gd name="adj2" fmla="val 68782"/>
              </a:avLst>
            </a:prstGeom>
            <a:gradFill rotWithShape="1">
              <a:gsLst>
                <a:gs pos="0">
                  <a:srgbClr val="FFFFFF"/>
                </a:gs>
                <a:gs pos="100000">
                  <a:srgbClr val="B9C1FD"/>
                </a:gs>
              </a:gsLst>
              <a:lin ang="0" scaled="1"/>
            </a:gradFill>
            <a:ln w="9525">
              <a:noFill/>
              <a:miter lim="800000"/>
              <a:headEnd/>
              <a:tailEnd/>
            </a:ln>
          </p:spPr>
          <p:txBody>
            <a:bodyPr vert="eaVert"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59" name="AutoShape 26"/>
            <p:cNvSpPr>
              <a:spLocks noChangeArrowheads="1"/>
            </p:cNvSpPr>
            <p:nvPr/>
          </p:nvSpPr>
          <p:spPr bwMode="auto">
            <a:xfrm rot="-5400000">
              <a:off x="5103" y="2189"/>
              <a:ext cx="512" cy="141"/>
            </a:xfrm>
            <a:prstGeom prst="rightArrow">
              <a:avLst>
                <a:gd name="adj1" fmla="val 76537"/>
                <a:gd name="adj2" fmla="val 66824"/>
              </a:avLst>
            </a:prstGeom>
            <a:gradFill rotWithShape="1">
              <a:gsLst>
                <a:gs pos="0">
                  <a:srgbClr val="FFFFFF"/>
                </a:gs>
                <a:gs pos="100000">
                  <a:srgbClr val="B9C1FD"/>
                </a:gs>
              </a:gsLst>
              <a:lin ang="0" scaled="1"/>
            </a:gradFill>
            <a:ln w="9525">
              <a:noFill/>
              <a:miter lim="800000"/>
              <a:headEnd/>
              <a:tailEnd/>
            </a:ln>
          </p:spPr>
          <p:txBody>
            <a:bodyPr vert="eaVert"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pic>
          <p:nvPicPr>
            <p:cNvPr id="2343960" name="Picture 27" descr="dark1"/>
            <p:cNvPicPr>
              <a:picLocks noChangeAspect="1" noChangeArrowheads="1"/>
            </p:cNvPicPr>
            <p:nvPr/>
          </p:nvPicPr>
          <p:blipFill>
            <a:blip r:embed="rId29"/>
            <a:srcRect/>
            <a:stretch>
              <a:fillRect/>
            </a:stretch>
          </p:blipFill>
          <p:spPr bwMode="auto">
            <a:xfrm>
              <a:off x="4749" y="2041"/>
              <a:ext cx="948" cy="598"/>
            </a:xfrm>
            <a:prstGeom prst="rect">
              <a:avLst/>
            </a:prstGeom>
            <a:noFill/>
            <a:ln w="9525">
              <a:noFill/>
              <a:miter lim="800000"/>
              <a:headEnd/>
              <a:tailEnd/>
            </a:ln>
          </p:spPr>
        </p:pic>
      </p:grpSp>
      <p:sp>
        <p:nvSpPr>
          <p:cNvPr id="2343961" name="AutoShape 2"/>
          <p:cNvSpPr>
            <a:spLocks noChangeArrowheads="1"/>
          </p:cNvSpPr>
          <p:nvPr/>
        </p:nvSpPr>
        <p:spPr bwMode="auto">
          <a:xfrm>
            <a:off x="7423150" y="2027238"/>
            <a:ext cx="230188" cy="196850"/>
          </a:xfrm>
          <a:prstGeom prst="roundRect">
            <a:avLst>
              <a:gd name="adj" fmla="val 8972"/>
            </a:avLst>
          </a:prstGeom>
          <a:solidFill>
            <a:schemeClr val="bg1">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62" name="AutoShape 2"/>
          <p:cNvSpPr>
            <a:spLocks noChangeArrowheads="1"/>
          </p:cNvSpPr>
          <p:nvPr/>
        </p:nvSpPr>
        <p:spPr bwMode="auto">
          <a:xfrm>
            <a:off x="7697788" y="1982788"/>
            <a:ext cx="230187" cy="196850"/>
          </a:xfrm>
          <a:prstGeom prst="roundRect">
            <a:avLst>
              <a:gd name="adj" fmla="val 8972"/>
            </a:avLst>
          </a:prstGeom>
          <a:solidFill>
            <a:schemeClr val="bg1">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63" name="AutoShape 2"/>
          <p:cNvSpPr>
            <a:spLocks noChangeArrowheads="1"/>
          </p:cNvSpPr>
          <p:nvPr/>
        </p:nvSpPr>
        <p:spPr bwMode="auto">
          <a:xfrm>
            <a:off x="7975600" y="1982788"/>
            <a:ext cx="230188" cy="196850"/>
          </a:xfrm>
          <a:prstGeom prst="roundRect">
            <a:avLst>
              <a:gd name="adj" fmla="val 8972"/>
            </a:avLst>
          </a:prstGeom>
          <a:solidFill>
            <a:schemeClr val="bg1">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64" name="AutoShape 2"/>
          <p:cNvSpPr>
            <a:spLocks noChangeArrowheads="1"/>
          </p:cNvSpPr>
          <p:nvPr/>
        </p:nvSpPr>
        <p:spPr bwMode="auto">
          <a:xfrm>
            <a:off x="8242300" y="2027238"/>
            <a:ext cx="230188" cy="196850"/>
          </a:xfrm>
          <a:prstGeom prst="roundRect">
            <a:avLst>
              <a:gd name="adj" fmla="val 8972"/>
            </a:avLst>
          </a:prstGeom>
          <a:solidFill>
            <a:schemeClr val="bg1">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65" name="Line 65"/>
          <p:cNvSpPr>
            <a:spLocks noChangeShapeType="1"/>
          </p:cNvSpPr>
          <p:nvPr>
            <p:custDataLst>
              <p:tags r:id="rId5"/>
            </p:custDataLst>
          </p:nvPr>
        </p:nvSpPr>
        <p:spPr bwMode="auto">
          <a:xfrm flipV="1">
            <a:off x="136525" y="1692275"/>
            <a:ext cx="8742363" cy="1588"/>
          </a:xfrm>
          <a:prstGeom prst="line">
            <a:avLst/>
          </a:prstGeom>
          <a:noFill/>
          <a:ln w="9525">
            <a:solidFill>
              <a:srgbClr val="009999"/>
            </a:solidFill>
            <a:prstDash val="dash"/>
            <a:round/>
            <a:headEnd/>
            <a:tailEnd/>
          </a:ln>
        </p:spPr>
        <p:txBody>
          <a:bodyPr/>
          <a:lstStyle/>
          <a:p>
            <a:endParaRPr lang="en-US"/>
          </a:p>
        </p:txBody>
      </p:sp>
      <p:sp>
        <p:nvSpPr>
          <p:cNvPr id="2343968" name="Text Box 21"/>
          <p:cNvSpPr txBox="1">
            <a:spLocks noChangeArrowheads="1"/>
          </p:cNvSpPr>
          <p:nvPr>
            <p:custDataLst>
              <p:tags r:id="rId6"/>
            </p:custDataLst>
          </p:nvPr>
        </p:nvSpPr>
        <p:spPr bwMode="auto">
          <a:xfrm>
            <a:off x="2422525" y="4427538"/>
            <a:ext cx="1268413" cy="257175"/>
          </a:xfrm>
          <a:prstGeom prst="rect">
            <a:avLst/>
          </a:prstGeom>
          <a:noFill/>
          <a:ln w="9525">
            <a:noFill/>
            <a:miter lim="800000"/>
            <a:headEnd/>
            <a:tailEnd/>
          </a:ln>
        </p:spPr>
        <p:txBody>
          <a:bodyPr lIns="0" tIns="91440" rIns="0" bIns="91440"/>
          <a:lstStyle/>
          <a:p>
            <a:pPr>
              <a:lnSpc>
                <a:spcPct val="90000"/>
              </a:lnSpc>
              <a:spcAft>
                <a:spcPct val="5000"/>
              </a:spcAft>
            </a:pPr>
            <a:r>
              <a:rPr lang="en-US"/>
              <a:t>Single enterprise</a:t>
            </a:r>
          </a:p>
        </p:txBody>
      </p:sp>
      <p:sp>
        <p:nvSpPr>
          <p:cNvPr id="2343969" name="Text Box 24"/>
          <p:cNvSpPr txBox="1">
            <a:spLocks noChangeArrowheads="1"/>
          </p:cNvSpPr>
          <p:nvPr>
            <p:custDataLst>
              <p:tags r:id="rId7"/>
            </p:custDataLst>
          </p:nvPr>
        </p:nvSpPr>
        <p:spPr bwMode="auto">
          <a:xfrm>
            <a:off x="7223125" y="4427538"/>
            <a:ext cx="1524000" cy="304800"/>
          </a:xfrm>
          <a:prstGeom prst="rect">
            <a:avLst/>
          </a:prstGeom>
          <a:noFill/>
          <a:ln w="9525">
            <a:noFill/>
            <a:miter lim="800000"/>
            <a:headEnd/>
            <a:tailEnd/>
          </a:ln>
        </p:spPr>
        <p:txBody>
          <a:bodyPr lIns="0" tIns="91440" rIns="0" bIns="91440"/>
          <a:lstStyle/>
          <a:p>
            <a:pPr>
              <a:lnSpc>
                <a:spcPct val="90000"/>
              </a:lnSpc>
              <a:spcAft>
                <a:spcPct val="5000"/>
              </a:spcAft>
            </a:pPr>
            <a:r>
              <a:rPr lang="en-US"/>
              <a:t>Any enterprise/ user</a:t>
            </a:r>
          </a:p>
        </p:txBody>
      </p:sp>
      <p:sp>
        <p:nvSpPr>
          <p:cNvPr id="2343971" name="Text Box 30"/>
          <p:cNvSpPr txBox="1">
            <a:spLocks noChangeArrowheads="1"/>
          </p:cNvSpPr>
          <p:nvPr>
            <p:custDataLst>
              <p:tags r:id="rId8"/>
            </p:custDataLst>
          </p:nvPr>
        </p:nvSpPr>
        <p:spPr bwMode="auto">
          <a:xfrm>
            <a:off x="136525" y="4427538"/>
            <a:ext cx="844550" cy="320675"/>
          </a:xfrm>
          <a:prstGeom prst="rect">
            <a:avLst/>
          </a:prstGeom>
          <a:solidFill>
            <a:srgbClr val="009999"/>
          </a:solidFill>
          <a:ln w="9525">
            <a:noFill/>
            <a:miter lim="800000"/>
            <a:headEnd/>
            <a:tailEnd/>
          </a:ln>
        </p:spPr>
        <p:txBody>
          <a:bodyPr lIns="0" tIns="18288" rIns="0" bIns="18288" anchor="ctr" anchorCtr="1"/>
          <a:lstStyle/>
          <a:p>
            <a:r>
              <a:rPr lang="en-US" b="1">
                <a:solidFill>
                  <a:schemeClr val="bg1"/>
                </a:solidFill>
              </a:rPr>
              <a:t>Consumer</a:t>
            </a:r>
          </a:p>
        </p:txBody>
      </p:sp>
      <p:sp>
        <p:nvSpPr>
          <p:cNvPr id="2343972" name="Text Box 18"/>
          <p:cNvSpPr txBox="1">
            <a:spLocks noChangeArrowheads="1"/>
          </p:cNvSpPr>
          <p:nvPr>
            <p:custDataLst>
              <p:tags r:id="rId9"/>
            </p:custDataLst>
          </p:nvPr>
        </p:nvSpPr>
        <p:spPr bwMode="auto">
          <a:xfrm>
            <a:off x="130175" y="5354638"/>
            <a:ext cx="844550" cy="261937"/>
          </a:xfrm>
          <a:prstGeom prst="rect">
            <a:avLst/>
          </a:prstGeom>
          <a:solidFill>
            <a:srgbClr val="009999"/>
          </a:solidFill>
          <a:ln w="9525">
            <a:noFill/>
            <a:miter lim="800000"/>
            <a:headEnd/>
            <a:tailEnd/>
          </a:ln>
        </p:spPr>
        <p:txBody>
          <a:bodyPr lIns="0" tIns="18288" rIns="0" bIns="18288" anchor="ctr" anchorCtr="1"/>
          <a:lstStyle/>
          <a:p>
            <a:pPr>
              <a:spcBef>
                <a:spcPct val="50000"/>
              </a:spcBef>
            </a:pPr>
            <a:r>
              <a:rPr lang="en-US" b="1">
                <a:solidFill>
                  <a:schemeClr val="bg1"/>
                </a:solidFill>
              </a:rPr>
              <a:t>Access</a:t>
            </a:r>
          </a:p>
        </p:txBody>
      </p:sp>
      <p:sp>
        <p:nvSpPr>
          <p:cNvPr id="2" name="Text Box 72"/>
          <p:cNvSpPr txBox="1">
            <a:spLocks noChangeArrowheads="1"/>
          </p:cNvSpPr>
          <p:nvPr/>
        </p:nvSpPr>
        <p:spPr bwMode="auto">
          <a:xfrm>
            <a:off x="3886200" y="4903788"/>
            <a:ext cx="1066800" cy="274637"/>
          </a:xfrm>
          <a:prstGeom prst="rect">
            <a:avLst/>
          </a:prstGeom>
          <a:noFill/>
          <a:ln w="9525">
            <a:noFill/>
            <a:miter lim="800000"/>
            <a:headEnd/>
            <a:tailEnd/>
          </a:ln>
          <a:effectLst>
            <a:prstShdw prst="shdw17" dist="17961" dir="2700000">
              <a:srgbClr val="485297"/>
            </a:prstShdw>
          </a:effectLst>
        </p:spPr>
        <p:txBody>
          <a:bodyPr>
            <a:spAutoFit/>
          </a:bodyPr>
          <a:lstStyle/>
          <a:p>
            <a:r>
              <a:rPr lang="en-US">
                <a:solidFill>
                  <a:schemeClr val="tx2"/>
                </a:solidFill>
              </a:rPr>
              <a:t>Off-premises</a:t>
            </a:r>
          </a:p>
        </p:txBody>
      </p:sp>
      <p:sp>
        <p:nvSpPr>
          <p:cNvPr id="2343974" name="AutoShape 11"/>
          <p:cNvSpPr>
            <a:spLocks noChangeArrowheads="1"/>
          </p:cNvSpPr>
          <p:nvPr/>
        </p:nvSpPr>
        <p:spPr bwMode="auto">
          <a:xfrm>
            <a:off x="7315200" y="2239963"/>
            <a:ext cx="1347788" cy="1471612"/>
          </a:xfrm>
          <a:prstGeom prst="roundRect">
            <a:avLst>
              <a:gd name="adj" fmla="val 8972"/>
            </a:avLst>
          </a:prstGeom>
          <a:solidFill>
            <a:srgbClr val="009999">
              <a:alpha val="25000"/>
            </a:srgb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75" name="Rectangle 14"/>
          <p:cNvSpPr>
            <a:spLocks noChangeArrowheads="1"/>
          </p:cNvSpPr>
          <p:nvPr/>
        </p:nvSpPr>
        <p:spPr bwMode="auto">
          <a:xfrm>
            <a:off x="7326313" y="3103563"/>
            <a:ext cx="1304925" cy="365125"/>
          </a:xfrm>
          <a:prstGeom prst="rect">
            <a:avLst/>
          </a:prstGeom>
          <a:noFill/>
          <a:ln w="9525">
            <a:noFill/>
            <a:miter lim="800000"/>
            <a:headEnd/>
            <a:tailEnd/>
          </a:ln>
        </p:spPr>
        <p:txBody>
          <a:bodyPr lIns="0" tIns="0" rIns="0" bIns="0">
            <a:spAutoFit/>
          </a:bodyPr>
          <a:lstStyle/>
          <a:p>
            <a:r>
              <a:rPr lang="en-US" b="1">
                <a:ea typeface="MS PGothic" pitchFamily="34" charset="-128"/>
                <a:cs typeface="Times New Roman" pitchFamily="18" charset="0"/>
              </a:rPr>
              <a:t>Service Provider Operated</a:t>
            </a:r>
            <a:endParaRPr lang="en-US" baseline="-25000">
              <a:ea typeface="MS PGothic" pitchFamily="34" charset="-128"/>
              <a:cs typeface="Times New Roman" pitchFamily="18" charset="0"/>
            </a:endParaRPr>
          </a:p>
        </p:txBody>
      </p:sp>
      <p:sp>
        <p:nvSpPr>
          <p:cNvPr id="2343976" name="AutoShape 3"/>
          <p:cNvSpPr>
            <a:spLocks noChangeArrowheads="1"/>
          </p:cNvSpPr>
          <p:nvPr/>
        </p:nvSpPr>
        <p:spPr bwMode="auto">
          <a:xfrm>
            <a:off x="2378075" y="1676400"/>
            <a:ext cx="1333500" cy="1392238"/>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77" name="Rectangle 4"/>
          <p:cNvSpPr>
            <a:spLocks noChangeArrowheads="1"/>
          </p:cNvSpPr>
          <p:nvPr/>
        </p:nvSpPr>
        <p:spPr bwMode="auto">
          <a:xfrm>
            <a:off x="2443163" y="1766888"/>
            <a:ext cx="1165225" cy="425450"/>
          </a:xfrm>
          <a:prstGeom prst="rect">
            <a:avLst/>
          </a:prstGeom>
          <a:noFill/>
          <a:ln w="9525">
            <a:noFill/>
            <a:miter lim="800000"/>
            <a:headEnd/>
            <a:tailEnd/>
          </a:ln>
        </p:spPr>
        <p:txBody>
          <a:bodyPr lIns="0" tIns="0" rIns="0" bIns="0">
            <a:spAutoFit/>
          </a:bodyPr>
          <a:lstStyle/>
          <a:p>
            <a:r>
              <a:rPr lang="en-US" sz="1400" b="1">
                <a:ea typeface="MS PGothic" pitchFamily="34" charset="-128"/>
                <a:cs typeface="Times New Roman" pitchFamily="18" charset="0"/>
              </a:rPr>
              <a:t>Enterprise</a:t>
            </a:r>
            <a:br>
              <a:rPr lang="en-US" sz="1400" b="1">
                <a:ea typeface="MS PGothic" pitchFamily="34" charset="-128"/>
                <a:cs typeface="Times New Roman" pitchFamily="18" charset="0"/>
              </a:rPr>
            </a:br>
            <a:r>
              <a:rPr lang="en-US" sz="1400" b="1">
                <a:ea typeface="MS PGothic" pitchFamily="34" charset="-128"/>
                <a:cs typeface="Times New Roman" pitchFamily="18" charset="0"/>
              </a:rPr>
              <a:t>Data Center</a:t>
            </a:r>
            <a:endParaRPr lang="en-US" sz="1400" baseline="-25000">
              <a:ea typeface="MS PGothic" pitchFamily="34" charset="-128"/>
              <a:cs typeface="Times New Roman" pitchFamily="18" charset="0"/>
            </a:endParaRPr>
          </a:p>
        </p:txBody>
      </p:sp>
      <p:sp>
        <p:nvSpPr>
          <p:cNvPr id="2343978" name="AutoShape 11"/>
          <p:cNvSpPr>
            <a:spLocks noChangeArrowheads="1"/>
          </p:cNvSpPr>
          <p:nvPr/>
        </p:nvSpPr>
        <p:spPr bwMode="auto">
          <a:xfrm>
            <a:off x="2378075" y="2239963"/>
            <a:ext cx="1347788" cy="1471612"/>
          </a:xfrm>
          <a:prstGeom prst="roundRect">
            <a:avLst>
              <a:gd name="adj" fmla="val 8972"/>
            </a:avLst>
          </a:prstGeom>
          <a:solidFill>
            <a:srgbClr val="009999">
              <a:alpha val="25000"/>
            </a:srgb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79" name="Rectangle 14"/>
          <p:cNvSpPr>
            <a:spLocks noChangeArrowheads="1"/>
          </p:cNvSpPr>
          <p:nvPr/>
        </p:nvSpPr>
        <p:spPr bwMode="auto">
          <a:xfrm>
            <a:off x="2419350" y="3087688"/>
            <a:ext cx="1243013" cy="365125"/>
          </a:xfrm>
          <a:prstGeom prst="rect">
            <a:avLst/>
          </a:prstGeom>
          <a:noFill/>
          <a:ln w="9525">
            <a:noFill/>
            <a:miter lim="800000"/>
            <a:headEnd/>
            <a:tailEnd/>
          </a:ln>
        </p:spPr>
        <p:txBody>
          <a:bodyPr lIns="0" tIns="0" rIns="0" bIns="0">
            <a:spAutoFit/>
          </a:bodyPr>
          <a:lstStyle/>
          <a:p>
            <a:r>
              <a:rPr lang="en-US" b="1">
                <a:ea typeface="MS PGothic" pitchFamily="34" charset="-128"/>
                <a:cs typeface="Times New Roman" pitchFamily="18" charset="0"/>
              </a:rPr>
              <a:t>Service Provider</a:t>
            </a:r>
          </a:p>
          <a:p>
            <a:r>
              <a:rPr lang="en-US" b="1">
                <a:ea typeface="MS PGothic" pitchFamily="34" charset="-128"/>
                <a:cs typeface="Times New Roman" pitchFamily="18" charset="0"/>
              </a:rPr>
              <a:t>Operated</a:t>
            </a:r>
            <a:endParaRPr lang="en-US" baseline="-25000">
              <a:ea typeface="MS PGothic" pitchFamily="34" charset="-128"/>
              <a:cs typeface="Times New Roman" pitchFamily="18" charset="0"/>
            </a:endParaRPr>
          </a:p>
        </p:txBody>
      </p:sp>
      <p:pic>
        <p:nvPicPr>
          <p:cNvPr id="2343980" name="Picture 18" descr="dark1"/>
          <p:cNvPicPr>
            <a:picLocks noChangeAspect="1" noChangeArrowheads="1"/>
          </p:cNvPicPr>
          <p:nvPr/>
        </p:nvPicPr>
        <p:blipFill>
          <a:blip r:embed="rId29"/>
          <a:srcRect/>
          <a:stretch>
            <a:fillRect/>
          </a:stretch>
        </p:blipFill>
        <p:spPr bwMode="auto">
          <a:xfrm>
            <a:off x="2582863" y="2332038"/>
            <a:ext cx="1035050" cy="654050"/>
          </a:xfrm>
          <a:prstGeom prst="rect">
            <a:avLst/>
          </a:prstGeom>
          <a:noFill/>
          <a:ln w="9525">
            <a:noFill/>
            <a:miter lim="800000"/>
            <a:headEnd/>
            <a:tailEnd/>
          </a:ln>
        </p:spPr>
      </p:pic>
      <p:sp>
        <p:nvSpPr>
          <p:cNvPr id="2343981" name="Rectangle 20"/>
          <p:cNvSpPr>
            <a:spLocks noChangeArrowheads="1"/>
          </p:cNvSpPr>
          <p:nvPr/>
        </p:nvSpPr>
        <p:spPr bwMode="auto">
          <a:xfrm>
            <a:off x="5213350" y="1779588"/>
            <a:ext cx="1300163" cy="212725"/>
          </a:xfrm>
          <a:prstGeom prst="rect">
            <a:avLst/>
          </a:prstGeom>
          <a:noFill/>
          <a:ln w="9525">
            <a:noFill/>
            <a:miter lim="800000"/>
            <a:headEnd/>
            <a:tailEnd/>
          </a:ln>
        </p:spPr>
        <p:txBody>
          <a:bodyPr lIns="0" tIns="0" rIns="0" bIns="0">
            <a:spAutoFit/>
          </a:bodyPr>
          <a:lstStyle/>
          <a:p>
            <a:r>
              <a:rPr lang="en-US" sz="1400" b="1">
                <a:ea typeface="MS PGothic" pitchFamily="34" charset="-128"/>
                <a:cs typeface="Times New Roman" pitchFamily="18" charset="0"/>
              </a:rPr>
              <a:t>Enterprises</a:t>
            </a:r>
            <a:endParaRPr lang="en-US" sz="1400" baseline="-25000">
              <a:ea typeface="MS PGothic" pitchFamily="34" charset="-128"/>
              <a:cs typeface="Times New Roman" pitchFamily="18" charset="0"/>
            </a:endParaRPr>
          </a:p>
        </p:txBody>
      </p:sp>
      <p:grpSp>
        <p:nvGrpSpPr>
          <p:cNvPr id="2343982" name="Group 46"/>
          <p:cNvGrpSpPr>
            <a:grpSpLocks/>
          </p:cNvGrpSpPr>
          <p:nvPr/>
        </p:nvGrpSpPr>
        <p:grpSpPr bwMode="auto">
          <a:xfrm>
            <a:off x="5351463" y="2228850"/>
            <a:ext cx="1082675" cy="787400"/>
            <a:chOff x="3952" y="1592"/>
            <a:chExt cx="682" cy="496"/>
          </a:xfrm>
        </p:grpSpPr>
        <p:sp>
          <p:nvSpPr>
            <p:cNvPr id="2343983" name="AutoShape 30"/>
            <p:cNvSpPr>
              <a:spLocks noChangeArrowheads="1"/>
            </p:cNvSpPr>
            <p:nvPr/>
          </p:nvSpPr>
          <p:spPr bwMode="auto">
            <a:xfrm rot="-5400000">
              <a:off x="4274" y="1775"/>
              <a:ext cx="342" cy="101"/>
            </a:xfrm>
            <a:prstGeom prst="rightArrow">
              <a:avLst>
                <a:gd name="adj1" fmla="val 76537"/>
                <a:gd name="adj2" fmla="val 62314"/>
              </a:avLst>
            </a:prstGeom>
            <a:gradFill rotWithShape="1">
              <a:gsLst>
                <a:gs pos="0">
                  <a:srgbClr val="FFFFFF"/>
                </a:gs>
                <a:gs pos="100000">
                  <a:srgbClr val="B9C1FD"/>
                </a:gs>
              </a:gsLst>
              <a:lin ang="0" scaled="1"/>
            </a:gradFill>
            <a:ln w="9525">
              <a:noFill/>
              <a:miter lim="800000"/>
              <a:headEnd/>
              <a:tailEnd/>
            </a:ln>
          </p:spPr>
          <p:txBody>
            <a:bodyPr vert="eaVert"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84" name="AutoShape 31"/>
            <p:cNvSpPr>
              <a:spLocks noChangeArrowheads="1"/>
            </p:cNvSpPr>
            <p:nvPr/>
          </p:nvSpPr>
          <p:spPr bwMode="auto">
            <a:xfrm rot="-5400000">
              <a:off x="3922" y="1797"/>
              <a:ext cx="352" cy="102"/>
            </a:xfrm>
            <a:prstGeom prst="rightArrow">
              <a:avLst>
                <a:gd name="adj1" fmla="val 76537"/>
                <a:gd name="adj2" fmla="val 63508"/>
              </a:avLst>
            </a:prstGeom>
            <a:gradFill rotWithShape="1">
              <a:gsLst>
                <a:gs pos="0">
                  <a:srgbClr val="FFFFFF"/>
                </a:gs>
                <a:gs pos="100000">
                  <a:srgbClr val="B9C1FD"/>
                </a:gs>
              </a:gsLst>
              <a:lin ang="0" scaled="1"/>
            </a:gradFill>
            <a:ln w="9525">
              <a:noFill/>
              <a:miter lim="800000"/>
              <a:headEnd/>
              <a:tailEnd/>
            </a:ln>
          </p:spPr>
          <p:txBody>
            <a:bodyPr vert="eaVert"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85" name="AutoShape 33"/>
            <p:cNvSpPr>
              <a:spLocks noChangeArrowheads="1"/>
            </p:cNvSpPr>
            <p:nvPr/>
          </p:nvSpPr>
          <p:spPr bwMode="auto">
            <a:xfrm rot="-5400000">
              <a:off x="4094" y="1712"/>
              <a:ext cx="342" cy="101"/>
            </a:xfrm>
            <a:prstGeom prst="rightArrow">
              <a:avLst>
                <a:gd name="adj1" fmla="val 76537"/>
                <a:gd name="adj2" fmla="val 62314"/>
              </a:avLst>
            </a:prstGeom>
            <a:gradFill rotWithShape="1">
              <a:gsLst>
                <a:gs pos="0">
                  <a:srgbClr val="FFFFFF"/>
                </a:gs>
                <a:gs pos="100000">
                  <a:srgbClr val="B9C1FD"/>
                </a:gs>
              </a:gsLst>
              <a:lin ang="0" scaled="1"/>
            </a:gradFill>
            <a:ln w="9525">
              <a:noFill/>
              <a:miter lim="800000"/>
              <a:headEnd/>
              <a:tailEnd/>
            </a:ln>
          </p:spPr>
          <p:txBody>
            <a:bodyPr vert="eaVert"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pic>
          <p:nvPicPr>
            <p:cNvPr id="2343986" name="Picture 34" descr="dark1"/>
            <p:cNvPicPr>
              <a:picLocks noChangeAspect="1" noChangeArrowheads="1"/>
            </p:cNvPicPr>
            <p:nvPr/>
          </p:nvPicPr>
          <p:blipFill>
            <a:blip r:embed="rId29"/>
            <a:srcRect/>
            <a:stretch>
              <a:fillRect/>
            </a:stretch>
          </p:blipFill>
          <p:spPr bwMode="auto">
            <a:xfrm>
              <a:off x="3952" y="1689"/>
              <a:ext cx="682" cy="399"/>
            </a:xfrm>
            <a:prstGeom prst="rect">
              <a:avLst/>
            </a:prstGeom>
            <a:noFill/>
            <a:ln w="9525">
              <a:noFill/>
              <a:miter lim="800000"/>
              <a:headEnd/>
              <a:tailEnd/>
            </a:ln>
          </p:spPr>
        </p:pic>
      </p:grpSp>
      <p:sp>
        <p:nvSpPr>
          <p:cNvPr id="2343987" name="AutoShape 2"/>
          <p:cNvSpPr>
            <a:spLocks noChangeArrowheads="1"/>
          </p:cNvSpPr>
          <p:nvPr/>
        </p:nvSpPr>
        <p:spPr bwMode="auto">
          <a:xfrm>
            <a:off x="5437188" y="2084388"/>
            <a:ext cx="230187" cy="196850"/>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88" name="AutoShape 2"/>
          <p:cNvSpPr>
            <a:spLocks noChangeArrowheads="1"/>
          </p:cNvSpPr>
          <p:nvPr/>
        </p:nvSpPr>
        <p:spPr bwMode="auto">
          <a:xfrm>
            <a:off x="5726113" y="2000250"/>
            <a:ext cx="230187" cy="196850"/>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89" name="AutoShape 2"/>
          <p:cNvSpPr>
            <a:spLocks noChangeArrowheads="1"/>
          </p:cNvSpPr>
          <p:nvPr/>
        </p:nvSpPr>
        <p:spPr bwMode="auto">
          <a:xfrm>
            <a:off x="6018213" y="2071688"/>
            <a:ext cx="230187" cy="196850"/>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90" name="AutoShape 28"/>
          <p:cNvSpPr>
            <a:spLocks noChangeArrowheads="1"/>
          </p:cNvSpPr>
          <p:nvPr/>
        </p:nvSpPr>
        <p:spPr bwMode="auto">
          <a:xfrm>
            <a:off x="5257800" y="2239963"/>
            <a:ext cx="1293813" cy="1471612"/>
          </a:xfrm>
          <a:prstGeom prst="roundRect">
            <a:avLst>
              <a:gd name="adj" fmla="val 8972"/>
            </a:avLst>
          </a:prstGeom>
          <a:solidFill>
            <a:srgbClr val="009999">
              <a:alpha val="25000"/>
            </a:srgbClr>
          </a:solidFill>
          <a:ln w="9525">
            <a:noFill/>
            <a:round/>
            <a:headEnd/>
            <a:tailEnd/>
          </a:ln>
        </p:spPr>
        <p:txBody>
          <a:bodyPr wrap="none" lIns="91431" tIns="45716" rIns="91431" bIns="45716" anchor="ctr"/>
          <a:lstStyle/>
          <a:p>
            <a:pPr>
              <a:lnSpc>
                <a:spcPct val="90000"/>
              </a:lnSpc>
            </a:pPr>
            <a:endParaRPr lang="en-US" sz="2000">
              <a:ea typeface="MS PGothic" pitchFamily="34" charset="-128"/>
              <a:cs typeface="Times New Roman" pitchFamily="18" charset="0"/>
            </a:endParaRPr>
          </a:p>
        </p:txBody>
      </p:sp>
      <p:sp>
        <p:nvSpPr>
          <p:cNvPr id="2343991" name="Rectangle 14"/>
          <p:cNvSpPr>
            <a:spLocks noChangeArrowheads="1"/>
          </p:cNvSpPr>
          <p:nvPr/>
        </p:nvSpPr>
        <p:spPr bwMode="auto">
          <a:xfrm>
            <a:off x="5194300" y="3090863"/>
            <a:ext cx="1371600" cy="365125"/>
          </a:xfrm>
          <a:prstGeom prst="rect">
            <a:avLst/>
          </a:prstGeom>
          <a:noFill/>
          <a:ln w="9525">
            <a:noFill/>
            <a:miter lim="800000"/>
            <a:headEnd/>
            <a:tailEnd/>
          </a:ln>
        </p:spPr>
        <p:txBody>
          <a:bodyPr lIns="0" tIns="0" rIns="0" bIns="0">
            <a:spAutoFit/>
          </a:bodyPr>
          <a:lstStyle/>
          <a:p>
            <a:r>
              <a:rPr lang="en-US" b="1">
                <a:ea typeface="MS PGothic" pitchFamily="34" charset="-128"/>
                <a:cs typeface="Times New Roman" pitchFamily="18" charset="0"/>
              </a:rPr>
              <a:t>Service Provider Operated</a:t>
            </a:r>
            <a:endParaRPr lang="en-US" baseline="-25000">
              <a:ea typeface="MS PGothic" pitchFamily="34" charset="-128"/>
              <a:cs typeface="Times New Roman" pitchFamily="18" charset="0"/>
            </a:endParaRPr>
          </a:p>
        </p:txBody>
      </p:sp>
      <p:sp>
        <p:nvSpPr>
          <p:cNvPr id="2343992" name="AutoShape 3"/>
          <p:cNvSpPr>
            <a:spLocks noChangeArrowheads="1"/>
          </p:cNvSpPr>
          <p:nvPr/>
        </p:nvSpPr>
        <p:spPr bwMode="auto">
          <a:xfrm>
            <a:off x="3733800" y="1679575"/>
            <a:ext cx="1333500" cy="1392238"/>
          </a:xfrm>
          <a:prstGeom prst="roundRect">
            <a:avLst>
              <a:gd name="adj" fmla="val 8972"/>
            </a:avLst>
          </a:prstGeom>
          <a:solidFill>
            <a:schemeClr val="bg2">
              <a:alpha val="39000"/>
            </a:scheme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93" name="Rectangle 4"/>
          <p:cNvSpPr>
            <a:spLocks noChangeArrowheads="1"/>
          </p:cNvSpPr>
          <p:nvPr/>
        </p:nvSpPr>
        <p:spPr bwMode="auto">
          <a:xfrm>
            <a:off x="3798888" y="1770063"/>
            <a:ext cx="1165225" cy="349250"/>
          </a:xfrm>
          <a:prstGeom prst="rect">
            <a:avLst/>
          </a:prstGeom>
          <a:noFill/>
          <a:ln w="9525">
            <a:noFill/>
            <a:miter lim="800000"/>
            <a:headEnd/>
            <a:tailEnd/>
          </a:ln>
        </p:spPr>
        <p:txBody>
          <a:bodyPr lIns="0" tIns="0" rIns="0" bIns="0">
            <a:spAutoFit/>
          </a:bodyPr>
          <a:lstStyle/>
          <a:p>
            <a:r>
              <a:rPr lang="en-US" sz="1400" b="1">
                <a:ea typeface="MS PGothic" pitchFamily="34" charset="-128"/>
                <a:cs typeface="Times New Roman" pitchFamily="18" charset="0"/>
              </a:rPr>
              <a:t>Enterprise</a:t>
            </a:r>
            <a:br>
              <a:rPr lang="en-US" sz="1400" b="1">
                <a:ea typeface="MS PGothic" pitchFamily="34" charset="-128"/>
                <a:cs typeface="Times New Roman" pitchFamily="18" charset="0"/>
              </a:rPr>
            </a:br>
            <a:endParaRPr lang="en-US" sz="1400" baseline="-25000">
              <a:ea typeface="MS PGothic" pitchFamily="34" charset="-128"/>
              <a:cs typeface="Times New Roman" pitchFamily="18" charset="0"/>
            </a:endParaRPr>
          </a:p>
        </p:txBody>
      </p:sp>
      <p:sp>
        <p:nvSpPr>
          <p:cNvPr id="2343994" name="AutoShape 11"/>
          <p:cNvSpPr>
            <a:spLocks noChangeArrowheads="1"/>
          </p:cNvSpPr>
          <p:nvPr/>
        </p:nvSpPr>
        <p:spPr bwMode="auto">
          <a:xfrm>
            <a:off x="3749675" y="2239963"/>
            <a:ext cx="1347788" cy="1471612"/>
          </a:xfrm>
          <a:prstGeom prst="roundRect">
            <a:avLst>
              <a:gd name="adj" fmla="val 8972"/>
            </a:avLst>
          </a:prstGeom>
          <a:solidFill>
            <a:srgbClr val="009999">
              <a:alpha val="25000"/>
            </a:srgbClr>
          </a:solidFill>
          <a:ln w="9525">
            <a:noFill/>
            <a:round/>
            <a:headEnd/>
            <a:tailEnd/>
          </a:ln>
        </p:spPr>
        <p:txBody>
          <a:bodyPr wrap="none" lIns="91431" tIns="45716" rIns="91431" bIns="45716" anchor="ctr"/>
          <a:lstStyle/>
          <a:p>
            <a:pPr algn="l">
              <a:lnSpc>
                <a:spcPct val="90000"/>
              </a:lnSpc>
            </a:pPr>
            <a:endParaRPr lang="en-US" sz="2000">
              <a:solidFill>
                <a:schemeClr val="hlink"/>
              </a:solidFill>
              <a:ea typeface="MS PGothic" pitchFamily="34" charset="-128"/>
              <a:cs typeface="Times New Roman" pitchFamily="18" charset="0"/>
            </a:endParaRPr>
          </a:p>
        </p:txBody>
      </p:sp>
      <p:sp>
        <p:nvSpPr>
          <p:cNvPr id="2343995" name="Rectangle 14"/>
          <p:cNvSpPr>
            <a:spLocks noChangeArrowheads="1"/>
          </p:cNvSpPr>
          <p:nvPr/>
        </p:nvSpPr>
        <p:spPr bwMode="auto">
          <a:xfrm>
            <a:off x="3794125" y="3063875"/>
            <a:ext cx="1258888" cy="547688"/>
          </a:xfrm>
          <a:prstGeom prst="rect">
            <a:avLst/>
          </a:prstGeom>
          <a:noFill/>
          <a:ln w="9525">
            <a:noFill/>
            <a:miter lim="800000"/>
            <a:headEnd/>
            <a:tailEnd/>
          </a:ln>
        </p:spPr>
        <p:txBody>
          <a:bodyPr lIns="0" tIns="0" rIns="0" bIns="0">
            <a:spAutoFit/>
          </a:bodyPr>
          <a:lstStyle/>
          <a:p>
            <a:r>
              <a:rPr lang="en-US" b="1">
                <a:ea typeface="MS PGothic" pitchFamily="34" charset="-128"/>
                <a:cs typeface="Times New Roman" pitchFamily="18" charset="0"/>
              </a:rPr>
              <a:t>Service Provider Hosted &amp; Operated</a:t>
            </a:r>
            <a:endParaRPr lang="en-US" baseline="-25000">
              <a:ea typeface="MS PGothic" pitchFamily="34" charset="-128"/>
              <a:cs typeface="Times New Roman" pitchFamily="18" charset="0"/>
            </a:endParaRPr>
          </a:p>
        </p:txBody>
      </p:sp>
      <p:pic>
        <p:nvPicPr>
          <p:cNvPr id="2343996" name="Picture 18" descr="dark1"/>
          <p:cNvPicPr>
            <a:picLocks noChangeAspect="1" noChangeArrowheads="1"/>
          </p:cNvPicPr>
          <p:nvPr/>
        </p:nvPicPr>
        <p:blipFill>
          <a:blip r:embed="rId29"/>
          <a:srcRect/>
          <a:stretch>
            <a:fillRect/>
          </a:stretch>
        </p:blipFill>
        <p:spPr bwMode="auto">
          <a:xfrm>
            <a:off x="3932238" y="2332038"/>
            <a:ext cx="1035050" cy="654050"/>
          </a:xfrm>
          <a:prstGeom prst="rect">
            <a:avLst/>
          </a:prstGeom>
          <a:noFill/>
          <a:ln w="9525">
            <a:noFill/>
            <a:miter lim="800000"/>
            <a:headEnd/>
            <a:tailEnd/>
          </a:ln>
        </p:spPr>
      </p:pic>
      <p:sp>
        <p:nvSpPr>
          <p:cNvPr id="2343997" name="Line 34"/>
          <p:cNvSpPr>
            <a:spLocks noChangeShapeType="1"/>
          </p:cNvSpPr>
          <p:nvPr>
            <p:custDataLst>
              <p:tags r:id="rId10"/>
            </p:custDataLst>
          </p:nvPr>
        </p:nvSpPr>
        <p:spPr bwMode="auto">
          <a:xfrm>
            <a:off x="3552825" y="5465763"/>
            <a:ext cx="1366838" cy="1587"/>
          </a:xfrm>
          <a:prstGeom prst="line">
            <a:avLst/>
          </a:prstGeom>
          <a:noFill/>
          <a:ln w="9525" cap="rnd">
            <a:solidFill>
              <a:schemeClr val="bg2"/>
            </a:solidFill>
            <a:prstDash val="sysDot"/>
            <a:round/>
            <a:headEnd/>
            <a:tailEnd type="triangle" w="med" len="med"/>
          </a:ln>
        </p:spPr>
        <p:txBody>
          <a:bodyPr/>
          <a:lstStyle/>
          <a:p>
            <a:endParaRPr lang="en-US"/>
          </a:p>
        </p:txBody>
      </p:sp>
      <p:sp>
        <p:nvSpPr>
          <p:cNvPr id="2343998" name="Line 34"/>
          <p:cNvSpPr>
            <a:spLocks noChangeShapeType="1"/>
          </p:cNvSpPr>
          <p:nvPr>
            <p:custDataLst>
              <p:tags r:id="rId11"/>
            </p:custDataLst>
          </p:nvPr>
        </p:nvSpPr>
        <p:spPr bwMode="auto">
          <a:xfrm rot="10800000">
            <a:off x="1114425" y="5465763"/>
            <a:ext cx="1366838" cy="1587"/>
          </a:xfrm>
          <a:prstGeom prst="line">
            <a:avLst/>
          </a:prstGeom>
          <a:noFill/>
          <a:ln w="9525" cap="rnd">
            <a:solidFill>
              <a:schemeClr val="bg2"/>
            </a:solidFill>
            <a:prstDash val="sysDot"/>
            <a:round/>
            <a:headEnd/>
            <a:tailEnd type="triangle" w="med" len="med"/>
          </a:ln>
        </p:spPr>
        <p:txBody>
          <a:bodyPr/>
          <a:lstStyle/>
          <a:p>
            <a:endParaRPr lang="en-US"/>
          </a:p>
        </p:txBody>
      </p:sp>
      <p:sp>
        <p:nvSpPr>
          <p:cNvPr id="3" name="Text Box 72"/>
          <p:cNvSpPr txBox="1">
            <a:spLocks noChangeArrowheads="1"/>
          </p:cNvSpPr>
          <p:nvPr/>
        </p:nvSpPr>
        <p:spPr bwMode="auto">
          <a:xfrm>
            <a:off x="2362200" y="4906963"/>
            <a:ext cx="1447800" cy="274637"/>
          </a:xfrm>
          <a:prstGeom prst="rect">
            <a:avLst/>
          </a:prstGeom>
          <a:noFill/>
          <a:ln w="9525">
            <a:noFill/>
            <a:miter lim="800000"/>
            <a:headEnd/>
            <a:tailEnd/>
          </a:ln>
          <a:effectLst>
            <a:prstShdw prst="shdw17" dist="17961" dir="2700000">
              <a:srgbClr val="485297"/>
            </a:prstShdw>
          </a:effectLst>
        </p:spPr>
        <p:txBody>
          <a:bodyPr>
            <a:spAutoFit/>
          </a:bodyPr>
          <a:lstStyle/>
          <a:p>
            <a:r>
              <a:rPr lang="en-US">
                <a:solidFill>
                  <a:schemeClr val="tx2"/>
                </a:solidFill>
              </a:rPr>
              <a:t>On or off premises</a:t>
            </a:r>
          </a:p>
        </p:txBody>
      </p:sp>
      <p:sp>
        <p:nvSpPr>
          <p:cNvPr id="2344000" name="Text Box 82"/>
          <p:cNvSpPr txBox="1">
            <a:spLocks noChangeArrowheads="1"/>
          </p:cNvSpPr>
          <p:nvPr>
            <p:custDataLst>
              <p:tags r:id="rId12"/>
            </p:custDataLst>
          </p:nvPr>
        </p:nvSpPr>
        <p:spPr bwMode="auto">
          <a:xfrm>
            <a:off x="2041525" y="5257800"/>
            <a:ext cx="1981200" cy="276225"/>
          </a:xfrm>
          <a:prstGeom prst="rect">
            <a:avLst/>
          </a:prstGeom>
          <a:solidFill>
            <a:schemeClr val="bg1"/>
          </a:solidFill>
          <a:ln w="9525">
            <a:noFill/>
            <a:miter lim="800000"/>
            <a:headEnd/>
            <a:tailEnd/>
          </a:ln>
        </p:spPr>
        <p:txBody>
          <a:bodyPr lIns="0" tIns="91440" rIns="0" bIns="0" anchor="ctr"/>
          <a:lstStyle/>
          <a:p>
            <a:pPr>
              <a:lnSpc>
                <a:spcPct val="90000"/>
              </a:lnSpc>
              <a:spcAft>
                <a:spcPct val="5000"/>
              </a:spcAft>
            </a:pPr>
            <a:r>
              <a:rPr lang="en-US"/>
              <a:t>Intranet or internal network</a:t>
            </a:r>
          </a:p>
        </p:txBody>
      </p:sp>
      <p:sp>
        <p:nvSpPr>
          <p:cNvPr id="2344001" name="Text Box 22"/>
          <p:cNvSpPr txBox="1">
            <a:spLocks noChangeArrowheads="1"/>
          </p:cNvSpPr>
          <p:nvPr>
            <p:custDataLst>
              <p:tags r:id="rId13"/>
            </p:custDataLst>
          </p:nvPr>
        </p:nvSpPr>
        <p:spPr bwMode="auto">
          <a:xfrm>
            <a:off x="5013325" y="5289550"/>
            <a:ext cx="1927225" cy="381000"/>
          </a:xfrm>
          <a:prstGeom prst="rect">
            <a:avLst/>
          </a:prstGeom>
          <a:solidFill>
            <a:schemeClr val="bg1"/>
          </a:solidFill>
          <a:ln w="9525">
            <a:noFill/>
            <a:miter lim="800000"/>
            <a:headEnd/>
            <a:tailEnd/>
          </a:ln>
        </p:spPr>
        <p:txBody>
          <a:bodyPr lIns="0" tIns="91440" rIns="0" bIns="0" anchor="ctr"/>
          <a:lstStyle/>
          <a:p>
            <a:pPr>
              <a:lnSpc>
                <a:spcPct val="90000"/>
              </a:lnSpc>
              <a:spcAft>
                <a:spcPct val="5000"/>
              </a:spcAft>
            </a:pPr>
            <a:r>
              <a:rPr lang="en-US"/>
              <a:t>Virtual Private Network (VPN) or public internet</a:t>
            </a:r>
          </a:p>
        </p:txBody>
      </p:sp>
      <p:sp>
        <p:nvSpPr>
          <p:cNvPr id="2344002" name="Text Box 82"/>
          <p:cNvSpPr txBox="1">
            <a:spLocks noChangeArrowheads="1"/>
          </p:cNvSpPr>
          <p:nvPr>
            <p:custDataLst>
              <p:tags r:id="rId14"/>
            </p:custDataLst>
          </p:nvPr>
        </p:nvSpPr>
        <p:spPr bwMode="auto">
          <a:xfrm>
            <a:off x="7223125" y="5249863"/>
            <a:ext cx="1409700" cy="228600"/>
          </a:xfrm>
          <a:prstGeom prst="rect">
            <a:avLst/>
          </a:prstGeom>
          <a:noFill/>
          <a:ln w="9525">
            <a:noFill/>
            <a:miter lim="800000"/>
            <a:headEnd/>
            <a:tailEnd/>
          </a:ln>
        </p:spPr>
        <p:txBody>
          <a:bodyPr lIns="0" tIns="91440" rIns="0" bIns="0"/>
          <a:lstStyle/>
          <a:p>
            <a:pPr>
              <a:lnSpc>
                <a:spcPct val="90000"/>
              </a:lnSpc>
              <a:spcAft>
                <a:spcPct val="5000"/>
              </a:spcAft>
            </a:pPr>
            <a:r>
              <a:rPr lang="en-US"/>
              <a:t>Public Internet</a:t>
            </a:r>
          </a:p>
        </p:txBody>
      </p:sp>
      <p:sp>
        <p:nvSpPr>
          <p:cNvPr id="2344003" name="Text Box 24"/>
          <p:cNvSpPr txBox="1">
            <a:spLocks noChangeArrowheads="1"/>
          </p:cNvSpPr>
          <p:nvPr>
            <p:custDataLst>
              <p:tags r:id="rId15"/>
            </p:custDataLst>
          </p:nvPr>
        </p:nvSpPr>
        <p:spPr bwMode="auto">
          <a:xfrm>
            <a:off x="5121275" y="4427538"/>
            <a:ext cx="1524000" cy="304800"/>
          </a:xfrm>
          <a:prstGeom prst="rect">
            <a:avLst/>
          </a:prstGeom>
          <a:noFill/>
          <a:ln w="9525">
            <a:noFill/>
            <a:miter lim="800000"/>
            <a:headEnd/>
            <a:tailEnd/>
          </a:ln>
        </p:spPr>
        <p:txBody>
          <a:bodyPr lIns="0" tIns="91440" rIns="0" bIns="91440"/>
          <a:lstStyle/>
          <a:p>
            <a:pPr>
              <a:lnSpc>
                <a:spcPct val="90000"/>
              </a:lnSpc>
              <a:spcAft>
                <a:spcPct val="5000"/>
              </a:spcAft>
            </a:pPr>
            <a:r>
              <a:rPr lang="en-US"/>
              <a:t>Multiple enterprises</a:t>
            </a:r>
          </a:p>
        </p:txBody>
      </p:sp>
      <p:sp>
        <p:nvSpPr>
          <p:cNvPr id="2344004" name="Line 34"/>
          <p:cNvSpPr>
            <a:spLocks noChangeShapeType="1"/>
          </p:cNvSpPr>
          <p:nvPr>
            <p:custDataLst>
              <p:tags r:id="rId16"/>
            </p:custDataLst>
          </p:nvPr>
        </p:nvSpPr>
        <p:spPr bwMode="auto">
          <a:xfrm>
            <a:off x="3562350" y="4654550"/>
            <a:ext cx="1366838" cy="1588"/>
          </a:xfrm>
          <a:prstGeom prst="line">
            <a:avLst/>
          </a:prstGeom>
          <a:noFill/>
          <a:ln w="9525" cap="rnd">
            <a:solidFill>
              <a:schemeClr val="bg2"/>
            </a:solidFill>
            <a:prstDash val="sysDot"/>
            <a:round/>
            <a:headEnd/>
            <a:tailEnd type="triangle" w="med" len="med"/>
          </a:ln>
        </p:spPr>
        <p:txBody>
          <a:bodyPr/>
          <a:lstStyle/>
          <a:p>
            <a:endParaRPr lang="en-US"/>
          </a:p>
        </p:txBody>
      </p:sp>
      <p:sp>
        <p:nvSpPr>
          <p:cNvPr id="2344005" name="Line 34"/>
          <p:cNvSpPr>
            <a:spLocks noChangeShapeType="1"/>
          </p:cNvSpPr>
          <p:nvPr>
            <p:custDataLst>
              <p:tags r:id="rId17"/>
            </p:custDataLst>
          </p:nvPr>
        </p:nvSpPr>
        <p:spPr bwMode="auto">
          <a:xfrm rot="10800000">
            <a:off x="1123950" y="4654550"/>
            <a:ext cx="1366838" cy="1588"/>
          </a:xfrm>
          <a:prstGeom prst="line">
            <a:avLst/>
          </a:prstGeom>
          <a:noFill/>
          <a:ln w="9525" cap="rnd">
            <a:solidFill>
              <a:schemeClr val="bg2"/>
            </a:solidFill>
            <a:prstDash val="sysDot"/>
            <a:round/>
            <a:headEnd/>
            <a:tailEnd type="triangle" w="med" len="med"/>
          </a:ln>
        </p:spPr>
        <p:txBody>
          <a:bodyPr/>
          <a:lstStyle/>
          <a:p>
            <a:endParaRPr lang="en-US"/>
          </a:p>
        </p:txBody>
      </p:sp>
      <p:sp>
        <p:nvSpPr>
          <p:cNvPr id="2344006" name="Line 37"/>
          <p:cNvSpPr>
            <a:spLocks noChangeShapeType="1"/>
          </p:cNvSpPr>
          <p:nvPr>
            <p:custDataLst>
              <p:tags r:id="rId18"/>
            </p:custDataLst>
          </p:nvPr>
        </p:nvSpPr>
        <p:spPr bwMode="auto">
          <a:xfrm flipV="1">
            <a:off x="5113338" y="5054600"/>
            <a:ext cx="3500437" cy="1588"/>
          </a:xfrm>
          <a:prstGeom prst="line">
            <a:avLst/>
          </a:prstGeom>
          <a:noFill/>
          <a:ln w="9525" cap="rnd">
            <a:solidFill>
              <a:schemeClr val="bg2"/>
            </a:solidFill>
            <a:prstDash val="sysDot"/>
            <a:round/>
            <a:headEnd/>
            <a:tailEnd type="triangle" w="med" len="med"/>
          </a:ln>
        </p:spPr>
        <p:txBody>
          <a:bodyPr/>
          <a:lstStyle/>
          <a:p>
            <a:endParaRPr lang="en-US"/>
          </a:p>
        </p:txBody>
      </p:sp>
      <p:sp>
        <p:nvSpPr>
          <p:cNvPr id="2344008" name="Line 37"/>
          <p:cNvSpPr>
            <a:spLocks noChangeShapeType="1"/>
          </p:cNvSpPr>
          <p:nvPr>
            <p:custDataLst>
              <p:tags r:id="rId19"/>
            </p:custDataLst>
          </p:nvPr>
        </p:nvSpPr>
        <p:spPr bwMode="auto">
          <a:xfrm flipV="1">
            <a:off x="5105400" y="5467350"/>
            <a:ext cx="3500438" cy="1588"/>
          </a:xfrm>
          <a:prstGeom prst="line">
            <a:avLst/>
          </a:prstGeom>
          <a:noFill/>
          <a:ln w="9525" cap="rnd">
            <a:solidFill>
              <a:schemeClr val="bg2"/>
            </a:solidFill>
            <a:prstDash val="sysDot"/>
            <a:round/>
            <a:headEnd/>
            <a:tailEnd type="triangle" w="med" len="med"/>
          </a:ln>
        </p:spPr>
        <p:txBody>
          <a:bodyPr/>
          <a:lstStyle/>
          <a:p>
            <a:endParaRPr lang="en-US"/>
          </a:p>
        </p:txBody>
      </p:sp>
      <p:sp>
        <p:nvSpPr>
          <p:cNvPr id="2344009" name="Line 73"/>
          <p:cNvSpPr>
            <a:spLocks noChangeShapeType="1"/>
          </p:cNvSpPr>
          <p:nvPr/>
        </p:nvSpPr>
        <p:spPr bwMode="auto">
          <a:xfrm>
            <a:off x="7010400" y="1006475"/>
            <a:ext cx="0" cy="5538788"/>
          </a:xfrm>
          <a:prstGeom prst="line">
            <a:avLst/>
          </a:prstGeom>
          <a:noFill/>
          <a:ln w="9525">
            <a:solidFill>
              <a:srgbClr val="009999"/>
            </a:solidFill>
            <a:prstDash val="dash"/>
            <a:round/>
            <a:headEnd/>
            <a:tailEnd/>
          </a:ln>
          <a:effectLst/>
        </p:spPr>
        <p:txBody>
          <a:bodyPr/>
          <a:lstStyle/>
          <a:p>
            <a:endParaRPr lang="en-US"/>
          </a:p>
        </p:txBody>
      </p:sp>
      <p:sp>
        <p:nvSpPr>
          <p:cNvPr id="2344010" name="Text Box 29"/>
          <p:cNvSpPr txBox="1">
            <a:spLocks noChangeArrowheads="1"/>
          </p:cNvSpPr>
          <p:nvPr>
            <p:custDataLst>
              <p:tags r:id="rId20"/>
            </p:custDataLst>
          </p:nvPr>
        </p:nvSpPr>
        <p:spPr bwMode="auto">
          <a:xfrm>
            <a:off x="136525" y="5907088"/>
            <a:ext cx="838200" cy="417512"/>
          </a:xfrm>
          <a:prstGeom prst="rect">
            <a:avLst/>
          </a:prstGeom>
          <a:solidFill>
            <a:srgbClr val="009999"/>
          </a:solidFill>
          <a:ln w="9525">
            <a:noFill/>
            <a:miter lim="800000"/>
            <a:headEnd/>
            <a:tailEnd/>
          </a:ln>
        </p:spPr>
        <p:txBody>
          <a:bodyPr lIns="0" tIns="18288" rIns="0" bIns="18288" anchor="ctr" anchorCtr="1"/>
          <a:lstStyle/>
          <a:p>
            <a:pPr>
              <a:spcBef>
                <a:spcPct val="50000"/>
              </a:spcBef>
            </a:pPr>
            <a:r>
              <a:rPr lang="en-US" b="1">
                <a:solidFill>
                  <a:schemeClr val="bg1"/>
                </a:solidFill>
              </a:rPr>
              <a:t>Workload</a:t>
            </a:r>
          </a:p>
        </p:txBody>
      </p:sp>
      <p:sp>
        <p:nvSpPr>
          <p:cNvPr id="2344012" name="Text Box 21"/>
          <p:cNvSpPr txBox="1">
            <a:spLocks noChangeArrowheads="1"/>
          </p:cNvSpPr>
          <p:nvPr>
            <p:custDataLst>
              <p:tags r:id="rId21"/>
            </p:custDataLst>
          </p:nvPr>
        </p:nvSpPr>
        <p:spPr bwMode="auto">
          <a:xfrm>
            <a:off x="5113338" y="5834063"/>
            <a:ext cx="1676400" cy="434975"/>
          </a:xfrm>
          <a:prstGeom prst="rect">
            <a:avLst/>
          </a:prstGeom>
          <a:noFill/>
          <a:ln w="9525">
            <a:noFill/>
            <a:miter lim="800000"/>
            <a:headEnd/>
            <a:tailEnd/>
          </a:ln>
        </p:spPr>
        <p:txBody>
          <a:bodyPr lIns="0" tIns="91440" rIns="0" bIns="91440" anchor="ctr"/>
          <a:lstStyle/>
          <a:p>
            <a:pPr>
              <a:lnSpc>
                <a:spcPct val="90000"/>
              </a:lnSpc>
              <a:spcAft>
                <a:spcPct val="5000"/>
              </a:spcAft>
            </a:pPr>
            <a:r>
              <a:rPr lang="en-US"/>
              <a:t>Less sensitive data and core business processes</a:t>
            </a:r>
          </a:p>
        </p:txBody>
      </p:sp>
      <p:sp>
        <p:nvSpPr>
          <p:cNvPr id="2344013" name="Text Box 21"/>
          <p:cNvSpPr txBox="1">
            <a:spLocks noChangeArrowheads="1"/>
          </p:cNvSpPr>
          <p:nvPr>
            <p:custDataLst>
              <p:tags r:id="rId22"/>
            </p:custDataLst>
          </p:nvPr>
        </p:nvSpPr>
        <p:spPr bwMode="auto">
          <a:xfrm>
            <a:off x="7162800" y="5897563"/>
            <a:ext cx="1676400" cy="434975"/>
          </a:xfrm>
          <a:prstGeom prst="rect">
            <a:avLst/>
          </a:prstGeom>
          <a:noFill/>
          <a:ln w="9525">
            <a:noFill/>
            <a:miter lim="800000"/>
            <a:headEnd/>
            <a:tailEnd/>
          </a:ln>
        </p:spPr>
        <p:txBody>
          <a:bodyPr lIns="0" tIns="91440" rIns="0" bIns="91440" anchor="ctr"/>
          <a:lstStyle/>
          <a:p>
            <a:pPr>
              <a:lnSpc>
                <a:spcPct val="90000"/>
              </a:lnSpc>
              <a:spcAft>
                <a:spcPct val="5000"/>
              </a:spcAft>
            </a:pPr>
            <a:r>
              <a:rPr lang="en-US"/>
              <a:t>Non-sensitive enterprise apps, data, analytics, collaboration, storage, rapid prototyping</a:t>
            </a:r>
          </a:p>
        </p:txBody>
      </p:sp>
      <p:sp>
        <p:nvSpPr>
          <p:cNvPr id="2344014" name="Line 34"/>
          <p:cNvSpPr>
            <a:spLocks noChangeShapeType="1"/>
          </p:cNvSpPr>
          <p:nvPr>
            <p:custDataLst>
              <p:tags r:id="rId23"/>
            </p:custDataLst>
          </p:nvPr>
        </p:nvSpPr>
        <p:spPr bwMode="auto">
          <a:xfrm>
            <a:off x="3565525" y="6088063"/>
            <a:ext cx="1366838" cy="1587"/>
          </a:xfrm>
          <a:prstGeom prst="line">
            <a:avLst/>
          </a:prstGeom>
          <a:noFill/>
          <a:ln w="9525" cap="rnd">
            <a:solidFill>
              <a:schemeClr val="bg2"/>
            </a:solidFill>
            <a:prstDash val="sysDot"/>
            <a:round/>
            <a:headEnd/>
            <a:tailEnd type="triangle" w="med" len="med"/>
          </a:ln>
        </p:spPr>
        <p:txBody>
          <a:bodyPr/>
          <a:lstStyle/>
          <a:p>
            <a:endParaRPr lang="en-US"/>
          </a:p>
        </p:txBody>
      </p:sp>
      <p:sp>
        <p:nvSpPr>
          <p:cNvPr id="2344015" name="Line 34"/>
          <p:cNvSpPr>
            <a:spLocks noChangeShapeType="1"/>
          </p:cNvSpPr>
          <p:nvPr>
            <p:custDataLst>
              <p:tags r:id="rId24"/>
            </p:custDataLst>
          </p:nvPr>
        </p:nvSpPr>
        <p:spPr bwMode="auto">
          <a:xfrm rot="10800000">
            <a:off x="1127125" y="6088063"/>
            <a:ext cx="1366838" cy="1587"/>
          </a:xfrm>
          <a:prstGeom prst="line">
            <a:avLst/>
          </a:prstGeom>
          <a:noFill/>
          <a:ln w="9525" cap="rnd">
            <a:solidFill>
              <a:schemeClr val="bg2"/>
            </a:solidFill>
            <a:prstDash val="sysDot"/>
            <a:round/>
            <a:headEnd/>
            <a:tailEnd type="triangle" w="med" len="med"/>
          </a:ln>
        </p:spPr>
        <p:txBody>
          <a:bodyPr/>
          <a:lstStyle/>
          <a:p>
            <a:endParaRPr lang="en-US"/>
          </a:p>
        </p:txBody>
      </p:sp>
      <p:sp>
        <p:nvSpPr>
          <p:cNvPr id="2344016" name="Text Box 21"/>
          <p:cNvSpPr txBox="1">
            <a:spLocks noChangeArrowheads="1"/>
          </p:cNvSpPr>
          <p:nvPr>
            <p:custDataLst>
              <p:tags r:id="rId25"/>
            </p:custDataLst>
          </p:nvPr>
        </p:nvSpPr>
        <p:spPr bwMode="auto">
          <a:xfrm>
            <a:off x="1905000" y="5842000"/>
            <a:ext cx="2438400" cy="434975"/>
          </a:xfrm>
          <a:prstGeom prst="rect">
            <a:avLst/>
          </a:prstGeom>
          <a:solidFill>
            <a:schemeClr val="bg1"/>
          </a:solidFill>
          <a:ln w="9525">
            <a:noFill/>
            <a:miter lim="800000"/>
            <a:headEnd/>
            <a:tailEnd/>
          </a:ln>
        </p:spPr>
        <p:txBody>
          <a:bodyPr lIns="0" tIns="91440" rIns="0" bIns="91440" anchor="ctr"/>
          <a:lstStyle/>
          <a:p>
            <a:pPr>
              <a:lnSpc>
                <a:spcPct val="90000"/>
              </a:lnSpc>
              <a:spcAft>
                <a:spcPct val="5000"/>
              </a:spcAft>
            </a:pPr>
            <a:r>
              <a:rPr lang="en-US"/>
              <a:t>All types including sensitive data and core business processes</a:t>
            </a:r>
          </a:p>
        </p:txBody>
      </p:sp>
      <p:sp>
        <p:nvSpPr>
          <p:cNvPr id="2344017" name="Line 26"/>
          <p:cNvSpPr>
            <a:spLocks noChangeShapeType="1"/>
          </p:cNvSpPr>
          <p:nvPr>
            <p:custDataLst>
              <p:tags r:id="rId26"/>
            </p:custDataLst>
          </p:nvPr>
        </p:nvSpPr>
        <p:spPr bwMode="auto">
          <a:xfrm flipV="1">
            <a:off x="109538" y="6484938"/>
            <a:ext cx="8740775" cy="1587"/>
          </a:xfrm>
          <a:prstGeom prst="line">
            <a:avLst/>
          </a:prstGeom>
          <a:noFill/>
          <a:ln w="9525">
            <a:solidFill>
              <a:srgbClr val="009999"/>
            </a:solidFill>
            <a:prstDash val="dash"/>
            <a:round/>
            <a:headEnd/>
            <a:tailEnd/>
          </a:ln>
        </p:spPr>
        <p:txBody>
          <a:bodyPr/>
          <a:lstStyle/>
          <a:p>
            <a:endParaRPr lang="en-US"/>
          </a:p>
        </p:txBody>
      </p:sp>
      <p:sp>
        <p:nvSpPr>
          <p:cNvPr id="2344018"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Importance of cloud </a:t>
            </a:r>
          </a:p>
        </p:txBody>
      </p:sp>
      <p:sp>
        <p:nvSpPr>
          <p:cNvPr id="2344020" name="Text Box 84"/>
          <p:cNvSpPr txBox="1">
            <a:spLocks noChangeArrowheads="1"/>
          </p:cNvSpPr>
          <p:nvPr/>
        </p:nvSpPr>
        <p:spPr bwMode="auto">
          <a:xfrm>
            <a:off x="6765925" y="4068763"/>
            <a:ext cx="1096963" cy="274637"/>
          </a:xfrm>
          <a:prstGeom prst="rect">
            <a:avLst/>
          </a:prstGeom>
          <a:noFill/>
          <a:ln w="19050" algn="ctr">
            <a:noFill/>
            <a:miter lim="800000"/>
            <a:headEnd/>
            <a:tailEnd/>
          </a:ln>
          <a:effectLst/>
        </p:spPr>
        <p:txBody>
          <a:bodyPr>
            <a:spAutoFit/>
          </a:bodyPr>
          <a:lstStyle/>
          <a:p>
            <a:pPr>
              <a:spcBef>
                <a:spcPct val="50000"/>
              </a:spcBef>
            </a:pPr>
            <a:r>
              <a:rPr lang="en-US"/>
              <a:t>Open</a:t>
            </a:r>
          </a:p>
        </p:txBody>
      </p:sp>
      <p:sp>
        <p:nvSpPr>
          <p:cNvPr id="2344021" name="Line 85"/>
          <p:cNvSpPr>
            <a:spLocks noChangeShapeType="1"/>
          </p:cNvSpPr>
          <p:nvPr/>
        </p:nvSpPr>
        <p:spPr bwMode="auto">
          <a:xfrm>
            <a:off x="2057400" y="4343400"/>
            <a:ext cx="5622925" cy="0"/>
          </a:xfrm>
          <a:prstGeom prst="line">
            <a:avLst/>
          </a:prstGeom>
          <a:noFill/>
          <a:ln w="19050">
            <a:solidFill>
              <a:srgbClr val="009999"/>
            </a:solidFill>
            <a:round/>
            <a:headEnd type="triangle" w="med" len="med"/>
            <a:tailEnd type="triangle" w="med" len="med"/>
          </a:ln>
          <a:effectLst/>
        </p:spPr>
        <p:txBody>
          <a:bodyPr/>
          <a:lstStyle/>
          <a:p>
            <a:endParaRPr lang="en-US"/>
          </a:p>
        </p:txBody>
      </p:sp>
      <p:sp>
        <p:nvSpPr>
          <p:cNvPr id="2344022" name="Text Box 86"/>
          <p:cNvSpPr txBox="1">
            <a:spLocks noChangeArrowheads="1"/>
          </p:cNvSpPr>
          <p:nvPr/>
        </p:nvSpPr>
        <p:spPr bwMode="auto">
          <a:xfrm>
            <a:off x="1874838" y="4068763"/>
            <a:ext cx="1096962" cy="274637"/>
          </a:xfrm>
          <a:prstGeom prst="rect">
            <a:avLst/>
          </a:prstGeom>
          <a:noFill/>
          <a:ln w="19050" algn="ctr">
            <a:noFill/>
            <a:miter lim="800000"/>
            <a:headEnd/>
            <a:tailEnd/>
          </a:ln>
          <a:effectLst/>
        </p:spPr>
        <p:txBody>
          <a:bodyPr>
            <a:spAutoFit/>
          </a:bodyPr>
          <a:lstStyle/>
          <a:p>
            <a:pPr>
              <a:spcBef>
                <a:spcPct val="50000"/>
              </a:spcBef>
            </a:pPr>
            <a:r>
              <a:rPr lang="en-US"/>
              <a:t>Closed</a:t>
            </a:r>
          </a:p>
        </p:txBody>
      </p:sp>
      <p:sp>
        <p:nvSpPr>
          <p:cNvPr id="2344025" name="Oval 89"/>
          <p:cNvSpPr>
            <a:spLocks noChangeArrowheads="1"/>
          </p:cNvSpPr>
          <p:nvPr/>
        </p:nvSpPr>
        <p:spPr bwMode="auto">
          <a:xfrm>
            <a:off x="4754563" y="3475038"/>
            <a:ext cx="868362" cy="549275"/>
          </a:xfrm>
          <a:prstGeom prst="ellipse">
            <a:avLst/>
          </a:prstGeom>
          <a:solidFill>
            <a:srgbClr val="F8F8F8"/>
          </a:solidFill>
          <a:ln w="19050" algn="ctr">
            <a:solidFill>
              <a:srgbClr val="009999"/>
            </a:solidFill>
            <a:round/>
            <a:headEnd/>
            <a:tailEnd/>
          </a:ln>
          <a:effectLst/>
        </p:spPr>
        <p:txBody>
          <a:bodyPr wrap="none" anchor="ctr"/>
          <a:lstStyle/>
          <a:p>
            <a:r>
              <a:rPr lang="en-US"/>
              <a:t>Retail</a:t>
            </a:r>
          </a:p>
        </p:txBody>
      </p:sp>
      <p:sp>
        <p:nvSpPr>
          <p:cNvPr id="2344026" name="Oval 90"/>
          <p:cNvSpPr>
            <a:spLocks noChangeArrowheads="1"/>
          </p:cNvSpPr>
          <p:nvPr/>
        </p:nvSpPr>
        <p:spPr bwMode="auto">
          <a:xfrm>
            <a:off x="685800" y="3473450"/>
            <a:ext cx="868363" cy="549275"/>
          </a:xfrm>
          <a:prstGeom prst="ellipse">
            <a:avLst/>
          </a:prstGeom>
          <a:solidFill>
            <a:srgbClr val="F8F8F8"/>
          </a:solidFill>
          <a:ln w="19050" algn="ctr">
            <a:solidFill>
              <a:srgbClr val="009999"/>
            </a:solidFill>
            <a:round/>
            <a:headEnd/>
            <a:tailEnd/>
          </a:ln>
          <a:effectLst/>
        </p:spPr>
        <p:txBody>
          <a:bodyPr wrap="none" anchor="ctr"/>
          <a:lstStyle/>
          <a:p>
            <a:r>
              <a:rPr lang="en-US"/>
              <a:t>Intelligence</a:t>
            </a:r>
          </a:p>
        </p:txBody>
      </p:sp>
      <p:sp>
        <p:nvSpPr>
          <p:cNvPr id="2344027" name="Oval 91"/>
          <p:cNvSpPr>
            <a:spLocks noChangeArrowheads="1"/>
          </p:cNvSpPr>
          <p:nvPr/>
        </p:nvSpPr>
        <p:spPr bwMode="auto">
          <a:xfrm>
            <a:off x="2103438" y="3473450"/>
            <a:ext cx="868362" cy="549275"/>
          </a:xfrm>
          <a:prstGeom prst="ellipse">
            <a:avLst/>
          </a:prstGeom>
          <a:solidFill>
            <a:srgbClr val="F8F8F8"/>
          </a:solidFill>
          <a:ln w="19050" algn="ctr">
            <a:solidFill>
              <a:srgbClr val="009999"/>
            </a:solidFill>
            <a:round/>
            <a:headEnd/>
            <a:tailEnd/>
          </a:ln>
          <a:effectLst/>
        </p:spPr>
        <p:txBody>
          <a:bodyPr wrap="none" anchor="ctr"/>
          <a:lstStyle/>
          <a:p>
            <a:r>
              <a:rPr lang="en-US"/>
              <a:t>Banking</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BB730F55-5876-4723-9E41-E7ED16EB03C3}" type="slidenum">
              <a:rPr lang="en-US"/>
              <a:pPr>
                <a:defRPr/>
              </a:pPr>
              <a:t>13</a:t>
            </a:fld>
            <a:endParaRPr lang="en-US"/>
          </a:p>
        </p:txBody>
      </p:sp>
      <p:sp>
        <p:nvSpPr>
          <p:cNvPr id="10" name="Footer Placeholder 4"/>
          <p:cNvSpPr>
            <a:spLocks noGrp="1"/>
          </p:cNvSpPr>
          <p:nvPr>
            <p:ph type="ftr" sz="quarter" idx="11"/>
          </p:nvPr>
        </p:nvSpPr>
        <p:spPr/>
        <p:txBody>
          <a:bodyPr/>
          <a:lstStyle/>
          <a:p>
            <a:r>
              <a:rPr lang="en-US"/>
              <a:t>	The Power of Cloud</a:t>
            </a:r>
          </a:p>
        </p:txBody>
      </p:sp>
      <p:pic>
        <p:nvPicPr>
          <p:cNvPr id="2341890" name="Picture 4"/>
          <p:cNvPicPr>
            <a:picLocks noChangeAspect="1" noChangeArrowheads="1"/>
          </p:cNvPicPr>
          <p:nvPr/>
        </p:nvPicPr>
        <p:blipFill>
          <a:blip r:embed="rId3"/>
          <a:srcRect l="22939" t="16698"/>
          <a:stretch>
            <a:fillRect/>
          </a:stretch>
        </p:blipFill>
        <p:spPr bwMode="auto">
          <a:xfrm>
            <a:off x="549275" y="5121275"/>
            <a:ext cx="1873250" cy="1204913"/>
          </a:xfrm>
          <a:prstGeom prst="rect">
            <a:avLst/>
          </a:prstGeom>
          <a:noFill/>
          <a:ln w="9525">
            <a:solidFill>
              <a:srgbClr val="C0C0C0"/>
            </a:solidFill>
            <a:miter lim="800000"/>
            <a:headEnd/>
            <a:tailEnd/>
          </a:ln>
        </p:spPr>
      </p:pic>
      <p:pic>
        <p:nvPicPr>
          <p:cNvPr id="2341891" name="Picture 5"/>
          <p:cNvPicPr>
            <a:picLocks noChangeAspect="1" noChangeArrowheads="1"/>
          </p:cNvPicPr>
          <p:nvPr/>
        </p:nvPicPr>
        <p:blipFill>
          <a:blip r:embed="rId4"/>
          <a:srcRect/>
          <a:stretch>
            <a:fillRect/>
          </a:stretch>
        </p:blipFill>
        <p:spPr bwMode="auto">
          <a:xfrm>
            <a:off x="684213" y="1417638"/>
            <a:ext cx="1295400" cy="1508125"/>
          </a:xfrm>
          <a:prstGeom prst="rect">
            <a:avLst/>
          </a:prstGeom>
          <a:noFill/>
          <a:ln w="9525">
            <a:solidFill>
              <a:srgbClr val="C0C0C0"/>
            </a:solidFill>
            <a:miter lim="800000"/>
            <a:headEnd/>
            <a:tailEnd/>
          </a:ln>
        </p:spPr>
      </p:pic>
      <p:pic>
        <p:nvPicPr>
          <p:cNvPr id="2341892" name="Picture 7" descr="p_110106-F-6655M-005"/>
          <p:cNvPicPr>
            <a:picLocks noChangeAspect="1" noChangeArrowheads="1"/>
          </p:cNvPicPr>
          <p:nvPr/>
        </p:nvPicPr>
        <p:blipFill>
          <a:blip r:embed="rId5"/>
          <a:srcRect/>
          <a:stretch>
            <a:fillRect/>
          </a:stretch>
        </p:blipFill>
        <p:spPr bwMode="auto">
          <a:xfrm>
            <a:off x="6264275" y="3246438"/>
            <a:ext cx="2239963" cy="1403350"/>
          </a:xfrm>
          <a:prstGeom prst="rect">
            <a:avLst/>
          </a:prstGeom>
          <a:noFill/>
          <a:ln w="9525">
            <a:noFill/>
            <a:miter lim="800000"/>
            <a:headEnd/>
            <a:tailEnd/>
          </a:ln>
        </p:spPr>
      </p:pic>
      <p:sp>
        <p:nvSpPr>
          <p:cNvPr id="2341893" name="Rectangle 5"/>
          <p:cNvSpPr>
            <a:spLocks noGrp="1" noChangeArrowheads="1"/>
          </p:cNvSpPr>
          <p:nvPr>
            <p:ph type="title"/>
          </p:nvPr>
        </p:nvSpPr>
        <p:spPr>
          <a:noFill/>
          <a:ln/>
        </p:spPr>
        <p:txBody>
          <a:bodyPr/>
          <a:lstStyle/>
          <a:p>
            <a:r>
              <a:rPr lang="en-GB" smtClean="0">
                <a:solidFill>
                  <a:schemeClr val="tx1"/>
                </a:solidFill>
              </a:rPr>
              <a:t>Cloud Computing is building momentum in the Federal Government</a:t>
            </a:r>
            <a:endParaRPr lang="en-US" smtClean="0">
              <a:solidFill>
                <a:schemeClr val="tx1"/>
              </a:solidFill>
            </a:endParaRPr>
          </a:p>
        </p:txBody>
      </p:sp>
      <p:sp>
        <p:nvSpPr>
          <p:cNvPr id="2341894" name="Rectangle 6"/>
          <p:cNvSpPr>
            <a:spLocks noGrp="1" noChangeArrowheads="1"/>
          </p:cNvSpPr>
          <p:nvPr>
            <p:ph type="body" idx="1"/>
          </p:nvPr>
        </p:nvSpPr>
        <p:spPr>
          <a:xfrm>
            <a:off x="2205038" y="1463675"/>
            <a:ext cx="5888037" cy="1587500"/>
          </a:xfrm>
        </p:spPr>
        <p:txBody>
          <a:bodyPr/>
          <a:lstStyle/>
          <a:p>
            <a:pPr>
              <a:lnSpc>
                <a:spcPct val="90000"/>
              </a:lnSpc>
              <a:spcBef>
                <a:spcPct val="30000"/>
              </a:spcBef>
              <a:buFont typeface="Wingdings" pitchFamily="2" charset="2"/>
              <a:buNone/>
            </a:pPr>
            <a:r>
              <a:rPr lang="en-GB" b="1" smtClean="0"/>
              <a:t>2010 White House/OMB 25 Point IT Reform Plan</a:t>
            </a:r>
          </a:p>
          <a:p>
            <a:pPr>
              <a:lnSpc>
                <a:spcPct val="90000"/>
              </a:lnSpc>
              <a:spcBef>
                <a:spcPct val="30000"/>
              </a:spcBef>
            </a:pPr>
            <a:r>
              <a:rPr lang="en-GB" smtClean="0"/>
              <a:t>Consolidate at least 800 Data Centers by 2015	</a:t>
            </a:r>
          </a:p>
          <a:p>
            <a:pPr>
              <a:lnSpc>
                <a:spcPct val="90000"/>
              </a:lnSpc>
              <a:spcBef>
                <a:spcPct val="30000"/>
              </a:spcBef>
            </a:pPr>
            <a:r>
              <a:rPr lang="en-GB" smtClean="0"/>
              <a:t>Cloud First – </a:t>
            </a:r>
            <a:r>
              <a:rPr lang="en-GB" b="1" smtClean="0">
                <a:solidFill>
                  <a:srgbClr val="009999"/>
                </a:solidFill>
              </a:rPr>
              <a:t>choose cloud</a:t>
            </a:r>
            <a:r>
              <a:rPr lang="en-GB" smtClean="0"/>
              <a:t> whenever possible</a:t>
            </a:r>
          </a:p>
          <a:p>
            <a:pPr lvl="1">
              <a:lnSpc>
                <a:spcPct val="90000"/>
              </a:lnSpc>
              <a:spcBef>
                <a:spcPct val="30000"/>
              </a:spcBef>
            </a:pPr>
            <a:r>
              <a:rPr lang="en-GB" smtClean="0"/>
              <a:t>Identify 3 Cloud initiatives within 3 months (March 2011)</a:t>
            </a:r>
          </a:p>
          <a:p>
            <a:pPr lvl="1">
              <a:lnSpc>
                <a:spcPct val="90000"/>
              </a:lnSpc>
              <a:spcBef>
                <a:spcPct val="30000"/>
              </a:spcBef>
            </a:pPr>
            <a:r>
              <a:rPr lang="en-GB" smtClean="0"/>
              <a:t>Implement 1 w/in 12 months, other 2 w/in 18 months</a:t>
            </a:r>
          </a:p>
          <a:p>
            <a:pPr>
              <a:lnSpc>
                <a:spcPct val="90000"/>
              </a:lnSpc>
              <a:spcBef>
                <a:spcPct val="30000"/>
              </a:spcBef>
              <a:buFont typeface="Wingdings" pitchFamily="2" charset="2"/>
              <a:buNone/>
            </a:pPr>
            <a:endParaRPr lang="en-GB" sz="800" b="1" smtClean="0"/>
          </a:p>
        </p:txBody>
      </p:sp>
      <p:sp>
        <p:nvSpPr>
          <p:cNvPr id="2341895" name="Rectangle 7"/>
          <p:cNvSpPr>
            <a:spLocks noChangeArrowheads="1"/>
          </p:cNvSpPr>
          <p:nvPr/>
        </p:nvSpPr>
        <p:spPr bwMode="auto">
          <a:xfrm>
            <a:off x="457200" y="3363913"/>
            <a:ext cx="6126163" cy="1346200"/>
          </a:xfrm>
          <a:prstGeom prst="rect">
            <a:avLst/>
          </a:prstGeom>
          <a:noFill/>
          <a:ln w="9525">
            <a:noFill/>
            <a:miter lim="800000"/>
            <a:headEnd/>
            <a:tailEnd/>
          </a:ln>
          <a:effectLst/>
        </p:spPr>
        <p:txBody>
          <a:bodyPr/>
          <a:lstStyle/>
          <a:p>
            <a:pPr marL="173038" indent="-173038" algn="l" eaLnBrk="0" hangingPunct="0">
              <a:lnSpc>
                <a:spcPct val="95000"/>
              </a:lnSpc>
              <a:spcBef>
                <a:spcPct val="20000"/>
              </a:spcBef>
              <a:buClr>
                <a:schemeClr val="tx1"/>
              </a:buClr>
              <a:buFont typeface="Wingdings" pitchFamily="2" charset="2"/>
              <a:buNone/>
            </a:pPr>
            <a:r>
              <a:rPr lang="en-GB" sz="1600" b="1"/>
              <a:t>Former SecDef Gates DoD 23 point Acquisition Reform</a:t>
            </a:r>
          </a:p>
          <a:p>
            <a:pPr marL="173038" indent="-173038" algn="l" eaLnBrk="0" hangingPunct="0">
              <a:lnSpc>
                <a:spcPct val="95000"/>
              </a:lnSpc>
              <a:spcBef>
                <a:spcPct val="20000"/>
              </a:spcBef>
              <a:buClr>
                <a:schemeClr val="tx1"/>
              </a:buClr>
              <a:buFont typeface="Wingdings" pitchFamily="2" charset="2"/>
              <a:buChar char="§"/>
            </a:pPr>
            <a:r>
              <a:rPr lang="en-GB" sz="1600"/>
              <a:t>$100B reduction over 5 years</a:t>
            </a:r>
          </a:p>
          <a:p>
            <a:pPr marL="173038" indent="-173038" algn="l" eaLnBrk="0" hangingPunct="0">
              <a:lnSpc>
                <a:spcPct val="95000"/>
              </a:lnSpc>
              <a:spcBef>
                <a:spcPct val="20000"/>
              </a:spcBef>
              <a:buClr>
                <a:schemeClr val="tx1"/>
              </a:buClr>
              <a:buFont typeface="Wingdings" pitchFamily="2" charset="2"/>
              <a:buChar char="§"/>
            </a:pPr>
            <a:r>
              <a:rPr lang="en-GB" sz="1600" b="1">
                <a:solidFill>
                  <a:srgbClr val="009999"/>
                </a:solidFill>
              </a:rPr>
              <a:t>Reduce Duplication</a:t>
            </a:r>
          </a:p>
          <a:p>
            <a:pPr marL="173038" indent="-173038" algn="l" eaLnBrk="0" hangingPunct="0">
              <a:lnSpc>
                <a:spcPct val="95000"/>
              </a:lnSpc>
              <a:spcBef>
                <a:spcPct val="20000"/>
              </a:spcBef>
              <a:buClr>
                <a:schemeClr val="tx1"/>
              </a:buClr>
              <a:buFont typeface="Wingdings" pitchFamily="2" charset="2"/>
              <a:buChar char="§"/>
            </a:pPr>
            <a:r>
              <a:rPr lang="en-GB" sz="1600"/>
              <a:t>Mandate Affordability - affordable acquisition targets</a:t>
            </a:r>
          </a:p>
        </p:txBody>
      </p:sp>
      <p:sp>
        <p:nvSpPr>
          <p:cNvPr id="2341896" name="Rectangle 8"/>
          <p:cNvSpPr>
            <a:spLocks noChangeArrowheads="1"/>
          </p:cNvSpPr>
          <p:nvPr/>
        </p:nvSpPr>
        <p:spPr bwMode="auto">
          <a:xfrm>
            <a:off x="2743200" y="4840288"/>
            <a:ext cx="6292850" cy="1598612"/>
          </a:xfrm>
          <a:prstGeom prst="rect">
            <a:avLst/>
          </a:prstGeom>
          <a:noFill/>
          <a:ln w="9525">
            <a:noFill/>
            <a:miter lim="800000"/>
            <a:headEnd/>
            <a:tailEnd/>
          </a:ln>
          <a:effectLst/>
        </p:spPr>
        <p:txBody>
          <a:bodyPr/>
          <a:lstStyle/>
          <a:p>
            <a:pPr marL="173038" indent="-173038" algn="l" eaLnBrk="0" hangingPunct="0">
              <a:lnSpc>
                <a:spcPct val="95000"/>
              </a:lnSpc>
              <a:spcBef>
                <a:spcPct val="20000"/>
              </a:spcBef>
              <a:buClr>
                <a:schemeClr val="tx1"/>
              </a:buClr>
              <a:buFont typeface="Wingdings" pitchFamily="2" charset="2"/>
              <a:buNone/>
            </a:pPr>
            <a:endParaRPr lang="en-GB" sz="800" b="1"/>
          </a:p>
          <a:p>
            <a:pPr marL="173038" indent="-173038" algn="l" eaLnBrk="0" hangingPunct="0">
              <a:lnSpc>
                <a:spcPct val="95000"/>
              </a:lnSpc>
              <a:spcBef>
                <a:spcPct val="20000"/>
              </a:spcBef>
              <a:buClr>
                <a:schemeClr val="tx1"/>
              </a:buClr>
              <a:buFont typeface="Wingdings" pitchFamily="2" charset="2"/>
              <a:buNone/>
            </a:pPr>
            <a:r>
              <a:rPr lang="en-US" sz="1600" b="1"/>
              <a:t>2011 National Defense Authorization Bill 6523</a:t>
            </a:r>
          </a:p>
          <a:p>
            <a:pPr marL="173038" indent="-173038" algn="l" eaLnBrk="0" hangingPunct="0">
              <a:lnSpc>
                <a:spcPct val="95000"/>
              </a:lnSpc>
              <a:spcBef>
                <a:spcPct val="20000"/>
              </a:spcBef>
              <a:buClr>
                <a:schemeClr val="tx1"/>
              </a:buClr>
              <a:buFont typeface="Wingdings" pitchFamily="2" charset="2"/>
              <a:buChar char="§"/>
            </a:pPr>
            <a:r>
              <a:rPr lang="en-US" sz="1600" b="1">
                <a:solidFill>
                  <a:srgbClr val="009999"/>
                </a:solidFill>
              </a:rPr>
              <a:t>Pilot</a:t>
            </a:r>
            <a:r>
              <a:rPr lang="en-US" sz="1600" b="1"/>
              <a:t> </a:t>
            </a:r>
            <a:r>
              <a:rPr lang="en-US" sz="1600"/>
              <a:t>threat sensing and security of </a:t>
            </a:r>
            <a:r>
              <a:rPr lang="en-US" sz="1600" b="1">
                <a:solidFill>
                  <a:srgbClr val="009999"/>
                </a:solidFill>
              </a:rPr>
              <a:t>cloud computing</a:t>
            </a:r>
            <a:r>
              <a:rPr lang="en-US" sz="1600"/>
              <a:t> infrastructure</a:t>
            </a:r>
          </a:p>
          <a:p>
            <a:pPr marL="173038" indent="-173038" algn="l" eaLnBrk="0" hangingPunct="0">
              <a:lnSpc>
                <a:spcPct val="95000"/>
              </a:lnSpc>
              <a:spcBef>
                <a:spcPct val="20000"/>
              </a:spcBef>
              <a:buClr>
                <a:schemeClr val="tx1"/>
              </a:buClr>
              <a:buFont typeface="Wingdings" pitchFamily="2" charset="2"/>
              <a:buChar char="§"/>
            </a:pPr>
            <a:r>
              <a:rPr lang="en-US" sz="1600" b="1">
                <a:solidFill>
                  <a:srgbClr val="009999"/>
                </a:solidFill>
              </a:rPr>
              <a:t>Assess</a:t>
            </a:r>
            <a:r>
              <a:rPr lang="en-US" sz="1600"/>
              <a:t> capabilities of government and </a:t>
            </a:r>
            <a:r>
              <a:rPr lang="en-US" sz="1600" b="1">
                <a:solidFill>
                  <a:srgbClr val="009999"/>
                </a:solidFill>
              </a:rPr>
              <a:t>commercial secure cloud environments</a:t>
            </a:r>
            <a:endParaRPr lang="en-US" sz="1600">
              <a:solidFill>
                <a:srgbClr val="00999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8C3462A6-D22E-4D7D-8EFE-C30671E47D3F}" type="slidenum">
              <a:rPr lang="en-US"/>
              <a:pPr>
                <a:defRPr/>
              </a:pPr>
              <a:t>14</a:t>
            </a:fld>
            <a:endParaRPr lang="en-US"/>
          </a:p>
        </p:txBody>
      </p:sp>
      <p:sp>
        <p:nvSpPr>
          <p:cNvPr id="6" name="Footer Placeholder 4"/>
          <p:cNvSpPr>
            <a:spLocks noGrp="1"/>
          </p:cNvSpPr>
          <p:nvPr>
            <p:ph type="ftr" sz="quarter" idx="11"/>
          </p:nvPr>
        </p:nvSpPr>
        <p:spPr/>
        <p:txBody>
          <a:bodyPr/>
          <a:lstStyle/>
          <a:p>
            <a:r>
              <a:rPr lang="en-US"/>
              <a:t>	The Power of Cloud</a:t>
            </a:r>
          </a:p>
        </p:txBody>
      </p:sp>
      <p:sp>
        <p:nvSpPr>
          <p:cNvPr id="2348034" name="Rectangle 2"/>
          <p:cNvSpPr>
            <a:spLocks noChangeArrowheads="1"/>
          </p:cNvSpPr>
          <p:nvPr/>
        </p:nvSpPr>
        <p:spPr bwMode="auto">
          <a:xfrm>
            <a:off x="593725" y="4068763"/>
            <a:ext cx="8047038" cy="868362"/>
          </a:xfrm>
          <a:prstGeom prst="rect">
            <a:avLst/>
          </a:prstGeom>
          <a:noFill/>
          <a:ln w="19050" algn="ctr">
            <a:solidFill>
              <a:srgbClr val="009999"/>
            </a:solidFill>
            <a:miter lim="800000"/>
            <a:headEnd/>
            <a:tailEnd/>
          </a:ln>
          <a:effectLst/>
        </p:spPr>
        <p:txBody>
          <a:bodyPr wrap="none" anchor="ctr"/>
          <a:lstStyle/>
          <a:p>
            <a:endParaRPr lang="en-US"/>
          </a:p>
        </p:txBody>
      </p:sp>
      <p:sp>
        <p:nvSpPr>
          <p:cNvPr id="2348035" name="Rectangle 3"/>
          <p:cNvSpPr>
            <a:spLocks noGrp="1" noChangeArrowheads="1"/>
          </p:cNvSpPr>
          <p:nvPr>
            <p:ph type="title"/>
          </p:nvPr>
        </p:nvSpPr>
        <p:spPr/>
        <p:txBody>
          <a:bodyPr/>
          <a:lstStyle/>
          <a:p>
            <a:r>
              <a:rPr lang="en-US" smtClean="0">
                <a:solidFill>
                  <a:schemeClr val="tx1"/>
                </a:solidFill>
              </a:rPr>
              <a:t>Today’s discussion …</a:t>
            </a:r>
          </a:p>
        </p:txBody>
      </p:sp>
      <p:sp>
        <p:nvSpPr>
          <p:cNvPr id="2348036" name="Rectangle 4"/>
          <p:cNvSpPr>
            <a:spLocks noGrp="1" noChangeArrowheads="1"/>
          </p:cNvSpPr>
          <p:nvPr>
            <p:ph type="body" idx="1"/>
          </p:nvPr>
        </p:nvSpPr>
        <p:spPr>
          <a:xfrm>
            <a:off x="730250" y="2549525"/>
            <a:ext cx="7635875" cy="3165475"/>
          </a:xfrm>
        </p:spPr>
        <p:txBody>
          <a:bodyPr/>
          <a:lstStyle/>
          <a:p>
            <a:pPr marL="304800" indent="-304800">
              <a:buFont typeface="Wingdings" pitchFamily="2" charset="2"/>
              <a:buAutoNum type="arabicPeriod"/>
            </a:pPr>
            <a:r>
              <a:rPr lang="en-US" smtClean="0"/>
              <a:t>New thinking on how cloud continues to expand business models</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Cloud variations and what works best where</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b="1" smtClean="0"/>
              <a:t>Unique challenges of adopting cloud in a government setting</a:t>
            </a:r>
          </a:p>
          <a:p>
            <a:pPr marL="304800" indent="-304800">
              <a:buFont typeface="Wingdings" pitchFamily="2" charset="2"/>
              <a:buAutoNum type="arabicPeriod"/>
            </a:pPr>
            <a:endParaRPr lang="en-US" b="1"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Future opportunities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3"/>
          <p:cNvSpPr>
            <a:spLocks noGrp="1"/>
          </p:cNvSpPr>
          <p:nvPr>
            <p:ph type="sldNum" sz="quarter" idx="10"/>
          </p:nvPr>
        </p:nvSpPr>
        <p:spPr/>
        <p:txBody>
          <a:bodyPr/>
          <a:lstStyle/>
          <a:p>
            <a:pPr>
              <a:defRPr/>
            </a:pPr>
            <a:fld id="{1870EE14-B624-4492-B547-8F90336F2596}" type="slidenum">
              <a:rPr lang="en-US"/>
              <a:pPr>
                <a:defRPr/>
              </a:pPr>
              <a:t>15</a:t>
            </a:fld>
            <a:endParaRPr lang="en-US"/>
          </a:p>
        </p:txBody>
      </p:sp>
      <p:sp>
        <p:nvSpPr>
          <p:cNvPr id="59" name="Footer Placeholder 4"/>
          <p:cNvSpPr>
            <a:spLocks noGrp="1"/>
          </p:cNvSpPr>
          <p:nvPr>
            <p:ph type="ftr" sz="quarter" idx="11"/>
          </p:nvPr>
        </p:nvSpPr>
        <p:spPr/>
        <p:txBody>
          <a:bodyPr/>
          <a:lstStyle/>
          <a:p>
            <a:r>
              <a:rPr lang="en-US"/>
              <a:t>	The Power of Cloud</a:t>
            </a:r>
          </a:p>
        </p:txBody>
      </p:sp>
      <p:sp>
        <p:nvSpPr>
          <p:cNvPr id="2352132" name="Rectangle 4"/>
          <p:cNvSpPr>
            <a:spLocks noGrp="1" noChangeArrowheads="1"/>
          </p:cNvSpPr>
          <p:nvPr>
            <p:ph type="title"/>
          </p:nvPr>
        </p:nvSpPr>
        <p:spPr>
          <a:noFill/>
          <a:ln/>
        </p:spPr>
        <p:txBody>
          <a:bodyPr lIns="91431" tIns="45716" rIns="91431" bIns="45716" anchor="t"/>
          <a:lstStyle/>
          <a:p>
            <a:pPr eaLnBrk="1" hangingPunct="1"/>
            <a:r>
              <a:rPr lang="en-US" smtClean="0">
                <a:solidFill>
                  <a:schemeClr val="tx1"/>
                </a:solidFill>
                <a:ea typeface="MS PGothic" pitchFamily="34" charset="-128"/>
                <a:cs typeface="Times New Roman" pitchFamily="18" charset="0"/>
              </a:rPr>
              <a:t>Cloud adoption necessitates consideration of specific factors, irrespective of government or commercial context …</a:t>
            </a:r>
          </a:p>
        </p:txBody>
      </p:sp>
      <p:graphicFrame>
        <p:nvGraphicFramePr>
          <p:cNvPr id="2352265" name="Group 137"/>
          <p:cNvGraphicFramePr>
            <a:graphicFrameLocks noGrp="1"/>
          </p:cNvGraphicFramePr>
          <p:nvPr>
            <p:ph idx="1"/>
          </p:nvPr>
        </p:nvGraphicFramePr>
        <p:xfrm>
          <a:off x="320675" y="1655763"/>
          <a:ext cx="2743200" cy="4837113"/>
        </p:xfrm>
        <a:graphic>
          <a:graphicData uri="http://schemas.openxmlformats.org/drawingml/2006/table">
            <a:tbl>
              <a:tblPr/>
              <a:tblGrid>
                <a:gridCol w="2743200"/>
              </a:tblGrid>
              <a:tr h="633413">
                <a:tc>
                  <a:txBody>
                    <a:bodyPr/>
                    <a:lstStyle/>
                    <a:p>
                      <a:pPr marL="0" marR="0" lvl="0" indent="0" algn="l" defTabSz="914400" rtl="0" eaLnBrk="1" fontAlgn="base" latinLnBrk="0" hangingPunct="1">
                        <a:lnSpc>
                          <a:spcPct val="100000"/>
                        </a:lnSpc>
                        <a:spcBef>
                          <a:spcPct val="0"/>
                        </a:spcBef>
                        <a:spcAft>
                          <a:spcPts val="300"/>
                        </a:spcAft>
                        <a:buClrTx/>
                        <a:buSzTx/>
                        <a:buFontTx/>
                        <a:buNone/>
                        <a:tabLst/>
                      </a:pPr>
                      <a:r>
                        <a:rPr kumimoji="0" lang="en-US" sz="1600" b="1" i="0" u="none" strike="noStrike" cap="none" normalizeH="0" baseline="0" smtClean="0">
                          <a:ln>
                            <a:noFill/>
                          </a:ln>
                          <a:solidFill>
                            <a:srgbClr val="000000"/>
                          </a:solidFill>
                          <a:effectLst/>
                          <a:latin typeface="Arial" charset="0"/>
                          <a:ea typeface="MS PGothic" pitchFamily="34" charset="-128"/>
                          <a:cs typeface="Arial" charset="0"/>
                        </a:rPr>
                        <a:t>Security</a:t>
                      </a:r>
                    </a:p>
                  </a:txBody>
                  <a:tcPr horzOverflow="overflow">
                    <a:lnL cap="flat">
                      <a:noFill/>
                    </a:lnL>
                    <a:lnR cap="flat">
                      <a:noFill/>
                    </a:lnR>
                    <a:lnT cap="flat">
                      <a:noFill/>
                    </a:lnT>
                    <a:lnB>
                      <a:noFill/>
                    </a:lnB>
                    <a:lnTlToBr>
                      <a:noFill/>
                    </a:lnTlToBr>
                    <a:lnBlToTr>
                      <a:noFill/>
                    </a:lnBlToTr>
                    <a:noFill/>
                  </a:tcPr>
                </a:tc>
              </a:tr>
              <a:tr h="635000">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673100">
                <a:tc>
                  <a:txBody>
                    <a:bodyPr/>
                    <a:lstStyle/>
                    <a:p>
                      <a:pPr marL="0" marR="0" lvl="0" indent="0" algn="l" defTabSz="914400" rtl="0" eaLnBrk="1" fontAlgn="base" latinLnBrk="0" hangingPunct="1">
                        <a:lnSpc>
                          <a:spcPct val="100000"/>
                        </a:lnSpc>
                        <a:spcBef>
                          <a:spcPct val="0"/>
                        </a:spcBef>
                        <a:spcAft>
                          <a:spcPts val="30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Applications selection</a:t>
                      </a: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635000">
                <a:tc>
                  <a:txBody>
                    <a:bodyPr/>
                    <a:lstStyle/>
                    <a:p>
                      <a:pPr marL="0" marR="0" lvl="0" indent="0" algn="l" defTabSz="914400" rtl="0" eaLnBrk="1" fontAlgn="base" latinLnBrk="0" hangingPunct="1">
                        <a:lnSpc>
                          <a:spcPct val="100000"/>
                        </a:lnSpc>
                        <a:spcBef>
                          <a:spcPct val="0"/>
                        </a:spcBef>
                        <a:spcAft>
                          <a:spcPts val="30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806450">
                <a:tc>
                  <a:txBody>
                    <a:bodyPr/>
                    <a:lstStyle/>
                    <a:p>
                      <a:pPr marL="0" marR="0" lvl="0" indent="0" algn="l" defTabSz="914400" rtl="0" eaLnBrk="1" fontAlgn="base" latinLnBrk="0" hangingPunct="1">
                        <a:lnSpc>
                          <a:spcPct val="100000"/>
                        </a:lnSpc>
                        <a:spcBef>
                          <a:spcPct val="0"/>
                        </a:spcBef>
                        <a:spcAft>
                          <a:spcPts val="30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Dependence on specific cloud providers (lock-in)</a:t>
                      </a: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0"/>
                        </a:spcBef>
                        <a:spcAft>
                          <a:spcPts val="30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631825">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smtClean="0">
                          <a:ln>
                            <a:noFill/>
                          </a:ln>
                          <a:solidFill>
                            <a:srgbClr val="000000"/>
                          </a:solidFill>
                          <a:effectLst/>
                          <a:latin typeface="Arial" charset="0"/>
                          <a:cs typeface="Arial" charset="0"/>
                        </a:rPr>
                        <a:t>Organization</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2352254" name="AutoShape 126"/>
          <p:cNvSpPr>
            <a:spLocks noChangeArrowheads="1"/>
          </p:cNvSpPr>
          <p:nvPr/>
        </p:nvSpPr>
        <p:spPr bwMode="auto">
          <a:xfrm>
            <a:off x="2835275" y="1463675"/>
            <a:ext cx="3154363" cy="593725"/>
          </a:xfrm>
          <a:prstGeom prst="wedgeRoundRectCallout">
            <a:avLst>
              <a:gd name="adj1" fmla="val -95042"/>
              <a:gd name="adj2" fmla="val 14171"/>
              <a:gd name="adj3" fmla="val 16667"/>
            </a:avLst>
          </a:prstGeom>
          <a:solidFill>
            <a:srgbClr val="F8F8F8"/>
          </a:solidFill>
          <a:ln w="19050" algn="ctr">
            <a:solidFill>
              <a:srgbClr val="009999"/>
            </a:solidFill>
            <a:miter lim="800000"/>
            <a:headEnd/>
            <a:tailEnd/>
          </a:ln>
          <a:effectLst/>
        </p:spPr>
        <p:txBody>
          <a:bodyPr/>
          <a:lstStyle/>
          <a:p>
            <a:pPr algn="l">
              <a:spcBef>
                <a:spcPts val="300"/>
              </a:spcBef>
              <a:spcAft>
                <a:spcPct val="40000"/>
              </a:spcAft>
            </a:pPr>
            <a:r>
              <a:rPr lang="en-US" sz="1400" b="1">
                <a:solidFill>
                  <a:srgbClr val="009999"/>
                </a:solidFill>
              </a:rPr>
              <a:t>Are there risks associated with data location and access?</a:t>
            </a:r>
          </a:p>
        </p:txBody>
      </p:sp>
      <p:sp>
        <p:nvSpPr>
          <p:cNvPr id="2352255" name="AutoShape 127"/>
          <p:cNvSpPr>
            <a:spLocks noChangeArrowheads="1"/>
          </p:cNvSpPr>
          <p:nvPr/>
        </p:nvSpPr>
        <p:spPr bwMode="auto">
          <a:xfrm>
            <a:off x="6218238" y="1828800"/>
            <a:ext cx="2514600" cy="776288"/>
          </a:xfrm>
          <a:prstGeom prst="wedgeRoundRectCallout">
            <a:avLst>
              <a:gd name="adj1" fmla="val -224306"/>
              <a:gd name="adj2" fmla="val 28935"/>
              <a:gd name="adj3" fmla="val 16667"/>
            </a:avLst>
          </a:prstGeom>
          <a:solidFill>
            <a:srgbClr val="F8F8F8"/>
          </a:solidFill>
          <a:ln w="19050" algn="ctr">
            <a:solidFill>
              <a:srgbClr val="009999"/>
            </a:solidFill>
            <a:miter lim="800000"/>
            <a:headEnd/>
            <a:tailEnd/>
          </a:ln>
          <a:effectLst/>
        </p:spPr>
        <p:txBody>
          <a:bodyPr/>
          <a:lstStyle/>
          <a:p>
            <a:pPr algn="l">
              <a:spcBef>
                <a:spcPts val="300"/>
              </a:spcBef>
              <a:spcAft>
                <a:spcPct val="40000"/>
              </a:spcAft>
            </a:pPr>
            <a:r>
              <a:rPr lang="en-US" sz="1400" b="1">
                <a:solidFill>
                  <a:srgbClr val="009999"/>
                </a:solidFill>
              </a:rPr>
              <a:t>Will cloud deliver better outcomes than non-cloud solutions?</a:t>
            </a:r>
          </a:p>
        </p:txBody>
      </p:sp>
      <p:sp>
        <p:nvSpPr>
          <p:cNvPr id="2352256" name="AutoShape 128"/>
          <p:cNvSpPr>
            <a:spLocks noChangeArrowheads="1"/>
          </p:cNvSpPr>
          <p:nvPr/>
        </p:nvSpPr>
        <p:spPr bwMode="auto">
          <a:xfrm>
            <a:off x="3382963" y="2789238"/>
            <a:ext cx="2514600" cy="641350"/>
          </a:xfrm>
          <a:prstGeom prst="wedgeRoundRectCallout">
            <a:avLst>
              <a:gd name="adj1" fmla="val -76389"/>
              <a:gd name="adj2" fmla="val 6685"/>
              <a:gd name="adj3" fmla="val 16667"/>
            </a:avLst>
          </a:prstGeom>
          <a:solidFill>
            <a:srgbClr val="F8F8F8"/>
          </a:solidFill>
          <a:ln w="19050" algn="ctr">
            <a:solidFill>
              <a:srgbClr val="009999"/>
            </a:solidFill>
            <a:miter lim="800000"/>
            <a:headEnd/>
            <a:tailEnd/>
          </a:ln>
          <a:effectLst/>
        </p:spPr>
        <p:txBody>
          <a:bodyPr/>
          <a:lstStyle/>
          <a:p>
            <a:pPr algn="l">
              <a:spcBef>
                <a:spcPts val="300"/>
              </a:spcBef>
              <a:spcAft>
                <a:spcPct val="40000"/>
              </a:spcAft>
            </a:pPr>
            <a:r>
              <a:rPr lang="en-US" sz="1400" b="1">
                <a:solidFill>
                  <a:srgbClr val="009999"/>
                </a:solidFill>
              </a:rPr>
              <a:t>What applications will be compatible with cloud?</a:t>
            </a:r>
          </a:p>
        </p:txBody>
      </p:sp>
      <p:sp>
        <p:nvSpPr>
          <p:cNvPr id="2352257" name="AutoShape 129"/>
          <p:cNvSpPr>
            <a:spLocks noChangeArrowheads="1"/>
          </p:cNvSpPr>
          <p:nvPr/>
        </p:nvSpPr>
        <p:spPr bwMode="auto">
          <a:xfrm>
            <a:off x="3154363" y="5670550"/>
            <a:ext cx="3154362" cy="593725"/>
          </a:xfrm>
          <a:prstGeom prst="wedgeRoundRectCallout">
            <a:avLst>
              <a:gd name="adj1" fmla="val -92125"/>
              <a:gd name="adj2" fmla="val 17648"/>
              <a:gd name="adj3" fmla="val 16667"/>
            </a:avLst>
          </a:prstGeom>
          <a:solidFill>
            <a:srgbClr val="F8F8F8"/>
          </a:solidFill>
          <a:ln w="19050" algn="ctr">
            <a:solidFill>
              <a:srgbClr val="009999"/>
            </a:solidFill>
            <a:miter lim="800000"/>
            <a:headEnd/>
            <a:tailEnd/>
          </a:ln>
          <a:effectLst/>
        </p:spPr>
        <p:txBody>
          <a:bodyPr/>
          <a:lstStyle/>
          <a:p>
            <a:pPr algn="l">
              <a:spcBef>
                <a:spcPts val="300"/>
              </a:spcBef>
              <a:spcAft>
                <a:spcPct val="40000"/>
              </a:spcAft>
            </a:pPr>
            <a:r>
              <a:rPr lang="en-US" sz="1400" b="1">
                <a:solidFill>
                  <a:srgbClr val="009999"/>
                </a:solidFill>
              </a:rPr>
              <a:t>What process, organization and cultural change is needed? </a:t>
            </a:r>
          </a:p>
        </p:txBody>
      </p:sp>
      <p:sp>
        <p:nvSpPr>
          <p:cNvPr id="2352258" name="AutoShape 130"/>
          <p:cNvSpPr>
            <a:spLocks noChangeArrowheads="1"/>
          </p:cNvSpPr>
          <p:nvPr/>
        </p:nvSpPr>
        <p:spPr bwMode="auto">
          <a:xfrm>
            <a:off x="6308725" y="4754563"/>
            <a:ext cx="2514600" cy="823912"/>
          </a:xfrm>
          <a:prstGeom prst="wedgeRoundRectCallout">
            <a:avLst>
              <a:gd name="adj1" fmla="val -180935"/>
              <a:gd name="adj2" fmla="val 20134"/>
              <a:gd name="adj3" fmla="val 16667"/>
            </a:avLst>
          </a:prstGeom>
          <a:solidFill>
            <a:srgbClr val="F8F8F8"/>
          </a:solidFill>
          <a:ln w="19050" algn="ctr">
            <a:solidFill>
              <a:srgbClr val="009999"/>
            </a:solidFill>
            <a:miter lim="800000"/>
            <a:headEnd/>
            <a:tailEnd/>
          </a:ln>
          <a:effectLst/>
        </p:spPr>
        <p:txBody>
          <a:bodyPr/>
          <a:lstStyle/>
          <a:p>
            <a:pPr algn="l">
              <a:spcBef>
                <a:spcPts val="300"/>
              </a:spcBef>
              <a:spcAft>
                <a:spcPct val="40000"/>
              </a:spcAft>
            </a:pPr>
            <a:r>
              <a:rPr lang="en-US" sz="1400" b="1">
                <a:solidFill>
                  <a:srgbClr val="009999"/>
                </a:solidFill>
              </a:rPr>
              <a:t>Will specific service commitments be required?</a:t>
            </a:r>
          </a:p>
        </p:txBody>
      </p:sp>
      <p:sp>
        <p:nvSpPr>
          <p:cNvPr id="2352259" name="AutoShape 131"/>
          <p:cNvSpPr>
            <a:spLocks noChangeArrowheads="1"/>
          </p:cNvSpPr>
          <p:nvPr/>
        </p:nvSpPr>
        <p:spPr bwMode="auto">
          <a:xfrm>
            <a:off x="3063875" y="3978275"/>
            <a:ext cx="2925763" cy="777875"/>
          </a:xfrm>
          <a:prstGeom prst="wedgeRoundRectCallout">
            <a:avLst>
              <a:gd name="adj1" fmla="val -58463"/>
              <a:gd name="adj2" fmla="val 16940"/>
              <a:gd name="adj3" fmla="val 16667"/>
            </a:avLst>
          </a:prstGeom>
          <a:solidFill>
            <a:srgbClr val="F8F8F8"/>
          </a:solidFill>
          <a:ln w="19050" algn="ctr">
            <a:solidFill>
              <a:srgbClr val="009999"/>
            </a:solidFill>
            <a:miter lim="800000"/>
            <a:headEnd/>
            <a:tailEnd/>
          </a:ln>
          <a:effectLst/>
        </p:spPr>
        <p:txBody>
          <a:bodyPr/>
          <a:lstStyle/>
          <a:p>
            <a:pPr algn="l">
              <a:spcBef>
                <a:spcPts val="300"/>
              </a:spcBef>
              <a:spcAft>
                <a:spcPct val="40000"/>
              </a:spcAft>
            </a:pPr>
            <a:r>
              <a:rPr lang="en-US" sz="1400" b="1">
                <a:solidFill>
                  <a:srgbClr val="009999"/>
                </a:solidFill>
              </a:rPr>
              <a:t>Are there implications for open versus proprietary standards?</a:t>
            </a:r>
          </a:p>
        </p:txBody>
      </p:sp>
      <p:sp>
        <p:nvSpPr>
          <p:cNvPr id="2352260" name="AutoShape 132"/>
          <p:cNvSpPr>
            <a:spLocks noChangeArrowheads="1"/>
          </p:cNvSpPr>
          <p:nvPr/>
        </p:nvSpPr>
        <p:spPr bwMode="auto">
          <a:xfrm>
            <a:off x="6264275" y="3154363"/>
            <a:ext cx="2514600" cy="823912"/>
          </a:xfrm>
          <a:prstGeom prst="wedgeRoundRectCallout">
            <a:avLst>
              <a:gd name="adj1" fmla="val -193750"/>
              <a:gd name="adj2" fmla="val 29190"/>
              <a:gd name="adj3" fmla="val 16667"/>
            </a:avLst>
          </a:prstGeom>
          <a:solidFill>
            <a:srgbClr val="F8F8F8"/>
          </a:solidFill>
          <a:ln w="19050" algn="ctr">
            <a:solidFill>
              <a:srgbClr val="009999"/>
            </a:solidFill>
            <a:miter lim="800000"/>
            <a:headEnd/>
            <a:tailEnd/>
          </a:ln>
          <a:effectLst/>
        </p:spPr>
        <p:txBody>
          <a:bodyPr/>
          <a:lstStyle/>
          <a:p>
            <a:pPr algn="l">
              <a:spcBef>
                <a:spcPts val="300"/>
              </a:spcBef>
              <a:spcAft>
                <a:spcPct val="40000"/>
              </a:spcAft>
            </a:pPr>
            <a:r>
              <a:rPr lang="en-US" sz="1400" b="1">
                <a:solidFill>
                  <a:srgbClr val="009999"/>
                </a:solidFill>
              </a:rPr>
              <a:t>Will there be network alternatives and back-ups?</a:t>
            </a:r>
          </a:p>
        </p:txBody>
      </p:sp>
      <p:graphicFrame>
        <p:nvGraphicFramePr>
          <p:cNvPr id="2352266" name="Group 138"/>
          <p:cNvGraphicFramePr>
            <a:graphicFrameLocks noGrp="1"/>
          </p:cNvGraphicFramePr>
          <p:nvPr/>
        </p:nvGraphicFramePr>
        <p:xfrm>
          <a:off x="319088" y="1600200"/>
          <a:ext cx="2789237" cy="5075240"/>
        </p:xfrm>
        <a:graphic>
          <a:graphicData uri="http://schemas.openxmlformats.org/drawingml/2006/table">
            <a:tbl>
              <a:tblPr/>
              <a:tblGrid>
                <a:gridCol w="2789237"/>
              </a:tblGrid>
              <a:tr h="665163">
                <a:tc>
                  <a:txBody>
                    <a:bodyPr/>
                    <a:lstStyle/>
                    <a:p>
                      <a:pPr marL="0" marR="0" lvl="0" indent="0" algn="l" defTabSz="914400" rtl="0" eaLnBrk="1" fontAlgn="base" latinLnBrk="0" hangingPunct="1">
                        <a:lnSpc>
                          <a:spcPct val="100000"/>
                        </a:lnSpc>
                        <a:spcBef>
                          <a:spcPct val="0"/>
                        </a:spcBef>
                        <a:spcAft>
                          <a:spcPts val="300"/>
                        </a:spcAft>
                        <a:buClrTx/>
                        <a:buSzTx/>
                        <a:buFontTx/>
                        <a:buNone/>
                        <a:tabLst/>
                      </a:pPr>
                      <a:endParaRPr kumimoji="0" lang="en-US" sz="1600" b="1" i="0" u="none" strike="noStrike" cap="none" normalizeH="0" baseline="0" smtClean="0">
                        <a:ln>
                          <a:noFill/>
                        </a:ln>
                        <a:solidFill>
                          <a:srgbClr val="000000"/>
                        </a:solidFill>
                        <a:effectLst/>
                        <a:latin typeface="Arial" charset="0"/>
                        <a:ea typeface="MS PGothic" pitchFamily="34" charset="-128"/>
                        <a:cs typeface="Arial" charset="0"/>
                      </a:endParaRPr>
                    </a:p>
                  </a:txBody>
                  <a:tcPr horzOverflow="overflow">
                    <a:lnL cap="flat">
                      <a:noFill/>
                    </a:lnL>
                    <a:lnR cap="flat">
                      <a:noFill/>
                    </a:lnR>
                    <a:lnT cap="flat">
                      <a:noFill/>
                    </a:lnT>
                    <a:lnB>
                      <a:noFill/>
                    </a:lnB>
                    <a:lnTlToBr>
                      <a:noFill/>
                    </a:lnTlToBr>
                    <a:lnBlToTr>
                      <a:noFill/>
                    </a:lnBlToTr>
                    <a:noFill/>
                  </a:tcPr>
                </a:tc>
              </a:tr>
              <a:tr h="665163">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Performance</a:t>
                      </a:r>
                    </a:p>
                  </a:txBody>
                  <a:tcPr horzOverflow="overflow">
                    <a:lnL cap="flat">
                      <a:noFill/>
                    </a:lnL>
                    <a:lnR cap="flat">
                      <a:noFill/>
                    </a:lnR>
                    <a:lnT>
                      <a:noFill/>
                    </a:lnT>
                    <a:lnB>
                      <a:noFill/>
                    </a:lnB>
                    <a:lnTlToBr>
                      <a:noFill/>
                    </a:lnTlToBr>
                    <a:lnBlToTr>
                      <a:noFill/>
                    </a:lnBlToTr>
                    <a:noFill/>
                  </a:tcPr>
                </a:tc>
              </a:tr>
              <a:tr h="706438">
                <a:tc>
                  <a:txBody>
                    <a:bodyPr/>
                    <a:lstStyle/>
                    <a:p>
                      <a:pPr marL="0" marR="0" lvl="0" indent="0" algn="l" defTabSz="914400" rtl="0" eaLnBrk="1" fontAlgn="base" latinLnBrk="0" hangingPunct="1">
                        <a:lnSpc>
                          <a:spcPct val="100000"/>
                        </a:lnSpc>
                        <a:spcBef>
                          <a:spcPct val="0"/>
                        </a:spcBef>
                        <a:spcAft>
                          <a:spcPts val="30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0"/>
                        </a:spcBef>
                        <a:spcAft>
                          <a:spcPts val="30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Network dependence</a:t>
                      </a: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846138">
                <a:tc>
                  <a:txBody>
                    <a:bodyPr/>
                    <a:lstStyle/>
                    <a:p>
                      <a:pPr marL="0" marR="0" lvl="0" indent="0" algn="l" defTabSz="914400" rtl="0" eaLnBrk="1" fontAlgn="base" latinLnBrk="0" hangingPunct="1">
                        <a:lnSpc>
                          <a:spcPct val="100000"/>
                        </a:lnSpc>
                        <a:spcBef>
                          <a:spcPct val="0"/>
                        </a:spcBef>
                        <a:spcAft>
                          <a:spcPts val="30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862013">
                <a:tc>
                  <a:txBody>
                    <a:bodyPr/>
                    <a:lstStyle/>
                    <a:p>
                      <a:pPr marL="0" marR="0" lvl="0" indent="0" algn="l" defTabSz="914400" rtl="0" eaLnBrk="1" fontAlgn="base" latinLnBrk="0" hangingPunct="1">
                        <a:lnSpc>
                          <a:spcPct val="100000"/>
                        </a:lnSpc>
                        <a:spcBef>
                          <a:spcPct val="0"/>
                        </a:spcBef>
                        <a:spcAft>
                          <a:spcPts val="30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Service level agreements (SLAs)</a:t>
                      </a:r>
                      <a:endParaRPr kumimoji="0" lang="en-US" sz="16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663575">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endParaRPr kumimoji="0" lang="en-US" sz="1600" b="1" i="0" u="none" strike="noStrike" cap="none" normalizeH="0" baseline="0" smtClean="0">
                        <a:ln>
                          <a:noFill/>
                        </a:ln>
                        <a:solidFill>
                          <a:srgbClr val="000000"/>
                        </a:solidFill>
                        <a:effectLst/>
                        <a:latin typeface="Arial" charset="0"/>
                        <a:cs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
          <p:cNvSpPr>
            <a:spLocks noGrp="1"/>
          </p:cNvSpPr>
          <p:nvPr>
            <p:ph type="sldNum" sz="quarter" idx="10"/>
          </p:nvPr>
        </p:nvSpPr>
        <p:spPr/>
        <p:txBody>
          <a:bodyPr/>
          <a:lstStyle/>
          <a:p>
            <a:pPr>
              <a:defRPr/>
            </a:pPr>
            <a:fld id="{0F8BF3FA-FA60-42AB-92E6-1B15A9A6DDDE}" type="slidenum">
              <a:rPr lang="en-US"/>
              <a:pPr>
                <a:defRPr/>
              </a:pPr>
              <a:t>16</a:t>
            </a:fld>
            <a:endParaRPr lang="en-US"/>
          </a:p>
        </p:txBody>
      </p:sp>
      <p:sp>
        <p:nvSpPr>
          <p:cNvPr id="34" name="Footer Placeholder 4"/>
          <p:cNvSpPr>
            <a:spLocks noGrp="1"/>
          </p:cNvSpPr>
          <p:nvPr>
            <p:ph type="ftr" sz="quarter" idx="11"/>
          </p:nvPr>
        </p:nvSpPr>
        <p:spPr/>
        <p:txBody>
          <a:bodyPr/>
          <a:lstStyle/>
          <a:p>
            <a:r>
              <a:rPr lang="en-US"/>
              <a:t>	The Power of Cloud</a:t>
            </a:r>
          </a:p>
        </p:txBody>
      </p:sp>
      <p:sp>
        <p:nvSpPr>
          <p:cNvPr id="2349058" name="Rectangle 2"/>
          <p:cNvSpPr>
            <a:spLocks noGrp="1" noChangeArrowheads="1"/>
          </p:cNvSpPr>
          <p:nvPr>
            <p:ph type="title"/>
          </p:nvPr>
        </p:nvSpPr>
        <p:spPr>
          <a:noFill/>
          <a:ln/>
        </p:spPr>
        <p:txBody>
          <a:bodyPr/>
          <a:lstStyle/>
          <a:p>
            <a:r>
              <a:rPr lang="en-US" smtClean="0">
                <a:solidFill>
                  <a:schemeClr val="tx1"/>
                </a:solidFill>
              </a:rPr>
              <a:t>…however, there are some unique challenges in embracing cloud in a defense and security-services context</a:t>
            </a:r>
          </a:p>
        </p:txBody>
      </p:sp>
      <p:graphicFrame>
        <p:nvGraphicFramePr>
          <p:cNvPr id="2349162" name="Group 106"/>
          <p:cNvGraphicFramePr>
            <a:graphicFrameLocks noGrp="1"/>
          </p:cNvGraphicFramePr>
          <p:nvPr>
            <p:ph idx="1"/>
          </p:nvPr>
        </p:nvGraphicFramePr>
        <p:xfrm>
          <a:off x="1325563" y="1600200"/>
          <a:ext cx="7543800" cy="4857752"/>
        </p:xfrm>
        <a:graphic>
          <a:graphicData uri="http://schemas.openxmlformats.org/drawingml/2006/table">
            <a:tbl>
              <a:tblPr/>
              <a:tblGrid>
                <a:gridCol w="2057400"/>
                <a:gridCol w="5486400"/>
              </a:tblGrid>
              <a:tr h="915988">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Government imposes mandates and/or directions</a:t>
                      </a:r>
                    </a:p>
                  </a:txBody>
                  <a:tcPr horzOverflow="overflow">
                    <a:lnL cap="flat">
                      <a:noFill/>
                    </a:lnL>
                    <a:lnR>
                      <a:noFill/>
                    </a:lnR>
                    <a:lnT cap="flat">
                      <a:noFill/>
                    </a:lnT>
                    <a:lnB>
                      <a:noFill/>
                    </a:lnB>
                    <a:lnTlToBr>
                      <a:noFill/>
                    </a:lnTlToBr>
                    <a:lnBlToTr>
                      <a:noFill/>
                    </a:lnBlToTr>
                    <a:solidFill>
                      <a:srgbClr val="EAEAEA"/>
                    </a:solidFill>
                  </a:tcPr>
                </a:tc>
                <a:tc>
                  <a:txBody>
                    <a:bodyPr/>
                    <a:lstStyle/>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Creates constraints on activities</a:t>
                      </a:r>
                    </a:p>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Most efficient solution may not be feasible  </a:t>
                      </a:r>
                    </a:p>
                  </a:txBody>
                  <a:tcPr horzOverflow="overflow">
                    <a:lnL>
                      <a:noFill/>
                    </a:lnL>
                    <a:lnR cap="flat">
                      <a:noFill/>
                    </a:lnR>
                    <a:lnT cap="flat">
                      <a:noFill/>
                    </a:lnT>
                    <a:lnB>
                      <a:noFill/>
                    </a:lnB>
                    <a:lnTlToBr>
                      <a:noFill/>
                    </a:lnTlToBr>
                    <a:lnBlToTr>
                      <a:noFill/>
                    </a:lnBlToTr>
                    <a:solidFill>
                      <a:srgbClr val="EAEAEA"/>
                    </a:solidFill>
                  </a:tcPr>
                </a:tc>
              </a:tr>
              <a:tr h="1243013">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Stakeholders have non-negotiable priorities</a:t>
                      </a:r>
                    </a:p>
                  </a:txBody>
                  <a:tcPr horzOverflow="overflow">
                    <a:lnL cap="flat">
                      <a:noFill/>
                    </a:lnL>
                    <a:lnR>
                      <a:noFill/>
                    </a:lnR>
                    <a:lnT>
                      <a:noFill/>
                    </a:lnT>
                    <a:lnB>
                      <a:noFill/>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Projects are mission-ed to deliver specific outcomes</a:t>
                      </a:r>
                    </a:p>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May be inconsistent with coordinating for overall optimization </a:t>
                      </a:r>
                    </a:p>
                  </a:txBody>
                  <a:tcPr horzOverflow="overflow">
                    <a:lnL>
                      <a:noFill/>
                    </a:lnL>
                    <a:lnR cap="flat">
                      <a:noFill/>
                    </a:lnR>
                    <a:lnT>
                      <a:noFill/>
                    </a:lnT>
                    <a:lnB>
                      <a:noFill/>
                    </a:lnB>
                    <a:lnTlToBr>
                      <a:noFill/>
                    </a:lnTlToBr>
                    <a:lnBlToTr>
                      <a:noFill/>
                    </a:lnBlToTr>
                    <a:noFill/>
                  </a:tcPr>
                </a:tc>
              </a:tr>
              <a:tr h="995363">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Private clouds are ubiquitous</a:t>
                      </a:r>
                    </a:p>
                  </a:txBody>
                  <a:tcPr horzOverflow="overflow">
                    <a:lnL cap="flat">
                      <a:noFill/>
                    </a:lnL>
                    <a:lnR>
                      <a:noFill/>
                    </a:lnR>
                    <a:lnT>
                      <a:noFill/>
                    </a:lnT>
                    <a:lnB>
                      <a:noFill/>
                    </a:lnB>
                    <a:lnTlToBr>
                      <a:noFill/>
                    </a:lnTlToBr>
                    <a:lnBlToTr>
                      <a:noFill/>
                    </a:lnBlToTr>
                    <a:solidFill>
                      <a:srgbClr val="EAEAEA"/>
                    </a:solidFill>
                  </a:tcPr>
                </a:tc>
                <a:tc>
                  <a:txBody>
                    <a:bodyPr/>
                    <a:lstStyle/>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Constrains many of the intrinsic benefits of cloud</a:t>
                      </a:r>
                    </a:p>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Implies duplication of hardware and software</a:t>
                      </a:r>
                    </a:p>
                  </a:txBody>
                  <a:tcPr horzOverflow="overflow">
                    <a:lnL>
                      <a:noFill/>
                    </a:lnL>
                    <a:lnR cap="flat">
                      <a:noFill/>
                    </a:lnR>
                    <a:lnT>
                      <a:noFill/>
                    </a:lnT>
                    <a:lnB>
                      <a:noFill/>
                    </a:lnB>
                    <a:lnTlToBr>
                      <a:noFill/>
                    </a:lnTlToBr>
                    <a:lnBlToTr>
                      <a:noFill/>
                    </a:lnBlToTr>
                    <a:solidFill>
                      <a:srgbClr val="EAEAEA"/>
                    </a:solidFill>
                  </a:tcPr>
                </a:tc>
              </a:tr>
              <a:tr h="731838">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Security is absolute</a:t>
                      </a:r>
                    </a:p>
                  </a:txBody>
                  <a:tcPr horzOverflow="overflow">
                    <a:lnL cap="flat">
                      <a:noFill/>
                    </a:lnL>
                    <a:lnR>
                      <a:noFill/>
                    </a:lnR>
                    <a:lnT>
                      <a:noFill/>
                    </a:lnT>
                    <a:lnB>
                      <a:noFill/>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Failure in security could be life-threatening</a:t>
                      </a:r>
                    </a:p>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Any solution must guarantee absolute security</a:t>
                      </a:r>
                    </a:p>
                  </a:txBody>
                  <a:tcPr horzOverflow="overflow">
                    <a:lnL>
                      <a:noFill/>
                    </a:lnL>
                    <a:lnR cap="flat">
                      <a:noFill/>
                    </a:lnR>
                    <a:lnT>
                      <a:noFill/>
                    </a:lnT>
                    <a:lnB>
                      <a:noFill/>
                    </a:lnB>
                    <a:lnTlToBr>
                      <a:noFill/>
                    </a:lnTlToBr>
                    <a:lnBlToTr>
                      <a:noFill/>
                    </a:lnBlToTr>
                    <a:noFill/>
                  </a:tcPr>
                </a:tc>
              </a:tr>
              <a:tr h="971550">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smtClean="0">
                          <a:ln>
                            <a:noFill/>
                          </a:ln>
                          <a:solidFill>
                            <a:schemeClr val="tx1"/>
                          </a:solidFill>
                          <a:effectLst/>
                          <a:latin typeface="Arial" charset="0"/>
                          <a:cs typeface="Arial" charset="0"/>
                        </a:rPr>
                        <a:t>Economics are different</a:t>
                      </a:r>
                    </a:p>
                  </a:txBody>
                  <a:tcPr horzOverflow="overflow">
                    <a:lnL cap="flat">
                      <a:noFill/>
                    </a:lnL>
                    <a:lnR>
                      <a:noFill/>
                    </a:lnR>
                    <a:lnT>
                      <a:noFill/>
                    </a:lnT>
                    <a:lnB cap="flat">
                      <a:noFill/>
                    </a:lnB>
                    <a:lnTlToBr>
                      <a:noFill/>
                    </a:lnTlToBr>
                    <a:lnBlToTr>
                      <a:noFill/>
                    </a:lnBlToTr>
                    <a:solidFill>
                      <a:srgbClr val="EAEAEA"/>
                    </a:solidFill>
                  </a:tcPr>
                </a:tc>
                <a:tc>
                  <a:txBody>
                    <a:bodyPr/>
                    <a:lstStyle/>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Budget allocation process creates distortions in short/long run tradeoffs</a:t>
                      </a:r>
                    </a:p>
                    <a:p>
                      <a:pPr marL="176213" marR="0" lvl="0" indent="-176213" algn="l" defTabSz="914400" rtl="0" eaLnBrk="0" fontAlgn="base" latinLnBrk="0" hangingPunct="0">
                        <a:lnSpc>
                          <a:spcPct val="100000"/>
                        </a:lnSpc>
                        <a:spcBef>
                          <a:spcPct val="20000"/>
                        </a:spcBef>
                        <a:spcAft>
                          <a:spcPct val="0"/>
                        </a:spcAft>
                        <a:buClr>
                          <a:schemeClr val="tx1"/>
                        </a:buClr>
                        <a:buSzTx/>
                        <a:buFont typeface="Wingdings" pitchFamily="2" charset="2"/>
                        <a:buChar char="§"/>
                        <a:tabLst/>
                      </a:pPr>
                      <a:r>
                        <a:rPr kumimoji="0" lang="en-US" sz="1600" b="0" i="0" u="none" strike="noStrike" cap="none" normalizeH="0" baseline="0" smtClean="0">
                          <a:ln>
                            <a:noFill/>
                          </a:ln>
                          <a:solidFill>
                            <a:schemeClr val="tx1"/>
                          </a:solidFill>
                          <a:effectLst/>
                          <a:latin typeface="Arial" charset="0"/>
                          <a:cs typeface="Arial" charset="0"/>
                        </a:rPr>
                        <a:t>Immature cost allocation accounting</a:t>
                      </a:r>
                    </a:p>
                  </a:txBody>
                  <a:tcPr horzOverflow="overflow">
                    <a:lnL>
                      <a:noFill/>
                    </a:lnL>
                    <a:lnR cap="flat">
                      <a:noFill/>
                    </a:lnR>
                    <a:lnT>
                      <a:noFill/>
                    </a:lnT>
                    <a:lnB cap="flat">
                      <a:noFill/>
                    </a:lnB>
                    <a:lnTlToBr>
                      <a:noFill/>
                    </a:lnTlToBr>
                    <a:lnBlToTr>
                      <a:noFill/>
                    </a:lnBlToTr>
                    <a:solidFill>
                      <a:srgbClr val="EAEAEA"/>
                    </a:solidFill>
                  </a:tcPr>
                </a:tc>
              </a:tr>
            </a:tbl>
          </a:graphicData>
        </a:graphic>
      </p:graphicFrame>
      <p:pic>
        <p:nvPicPr>
          <p:cNvPr id="2349133" name="Picture 77" descr="s1"/>
          <p:cNvPicPr>
            <a:picLocks noChangeAspect="1" noChangeArrowheads="1"/>
          </p:cNvPicPr>
          <p:nvPr/>
        </p:nvPicPr>
        <p:blipFill>
          <a:blip r:embed="rId2"/>
          <a:srcRect/>
          <a:stretch>
            <a:fillRect/>
          </a:stretch>
        </p:blipFill>
        <p:spPr bwMode="auto">
          <a:xfrm>
            <a:off x="411163" y="1646238"/>
            <a:ext cx="731837" cy="731837"/>
          </a:xfrm>
          <a:prstGeom prst="rect">
            <a:avLst/>
          </a:prstGeom>
          <a:noFill/>
        </p:spPr>
      </p:pic>
      <p:pic>
        <p:nvPicPr>
          <p:cNvPr id="2349134" name="Picture 78" descr="s2"/>
          <p:cNvPicPr>
            <a:picLocks noChangeAspect="1" noChangeArrowheads="1"/>
          </p:cNvPicPr>
          <p:nvPr/>
        </p:nvPicPr>
        <p:blipFill>
          <a:blip r:embed="rId3"/>
          <a:srcRect/>
          <a:stretch>
            <a:fillRect/>
          </a:stretch>
        </p:blipFill>
        <p:spPr bwMode="auto">
          <a:xfrm>
            <a:off x="365125" y="2651125"/>
            <a:ext cx="823913" cy="742950"/>
          </a:xfrm>
          <a:prstGeom prst="rect">
            <a:avLst/>
          </a:prstGeom>
          <a:noFill/>
        </p:spPr>
      </p:pic>
      <p:pic>
        <p:nvPicPr>
          <p:cNvPr id="2349135" name="Picture 79" descr="s3"/>
          <p:cNvPicPr>
            <a:picLocks noChangeAspect="1" noChangeArrowheads="1"/>
          </p:cNvPicPr>
          <p:nvPr/>
        </p:nvPicPr>
        <p:blipFill>
          <a:blip r:embed="rId4"/>
          <a:srcRect/>
          <a:stretch>
            <a:fillRect/>
          </a:stretch>
        </p:blipFill>
        <p:spPr bwMode="auto">
          <a:xfrm>
            <a:off x="274638" y="3900488"/>
            <a:ext cx="912812" cy="717550"/>
          </a:xfrm>
          <a:prstGeom prst="rect">
            <a:avLst/>
          </a:prstGeom>
          <a:noFill/>
        </p:spPr>
      </p:pic>
      <p:pic>
        <p:nvPicPr>
          <p:cNvPr id="2349136" name="Picture 80" descr="s4"/>
          <p:cNvPicPr>
            <a:picLocks noChangeAspect="1" noChangeArrowheads="1"/>
          </p:cNvPicPr>
          <p:nvPr/>
        </p:nvPicPr>
        <p:blipFill>
          <a:blip r:embed="rId5"/>
          <a:srcRect/>
          <a:stretch>
            <a:fillRect/>
          </a:stretch>
        </p:blipFill>
        <p:spPr bwMode="auto">
          <a:xfrm>
            <a:off x="411163" y="4754563"/>
            <a:ext cx="658812" cy="731837"/>
          </a:xfrm>
          <a:prstGeom prst="rect">
            <a:avLst/>
          </a:prstGeom>
          <a:noFill/>
        </p:spPr>
      </p:pic>
      <p:pic>
        <p:nvPicPr>
          <p:cNvPr id="2349137" name="Picture 81" descr="s5"/>
          <p:cNvPicPr>
            <a:picLocks noChangeAspect="1" noChangeArrowheads="1"/>
          </p:cNvPicPr>
          <p:nvPr/>
        </p:nvPicPr>
        <p:blipFill>
          <a:blip r:embed="rId6"/>
          <a:srcRect/>
          <a:stretch>
            <a:fillRect/>
          </a:stretch>
        </p:blipFill>
        <p:spPr bwMode="auto">
          <a:xfrm>
            <a:off x="365125" y="5635625"/>
            <a:ext cx="777875" cy="58261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C12A6E45-37D7-4331-B992-B3BFEA19B755}" type="slidenum">
              <a:rPr lang="en-US"/>
              <a:pPr>
                <a:defRPr/>
              </a:pPr>
              <a:t>17</a:t>
            </a:fld>
            <a:endParaRPr lang="en-US"/>
          </a:p>
        </p:txBody>
      </p:sp>
      <p:sp>
        <p:nvSpPr>
          <p:cNvPr id="6" name="Footer Placeholder 4"/>
          <p:cNvSpPr>
            <a:spLocks noGrp="1"/>
          </p:cNvSpPr>
          <p:nvPr>
            <p:ph type="ftr" sz="quarter" idx="11"/>
          </p:nvPr>
        </p:nvSpPr>
        <p:spPr/>
        <p:txBody>
          <a:bodyPr/>
          <a:lstStyle/>
          <a:p>
            <a:r>
              <a:rPr lang="en-US"/>
              <a:t>	The Power of Cloud</a:t>
            </a:r>
          </a:p>
        </p:txBody>
      </p:sp>
      <p:sp>
        <p:nvSpPr>
          <p:cNvPr id="2347010" name="Rectangle 2"/>
          <p:cNvSpPr>
            <a:spLocks noChangeArrowheads="1"/>
          </p:cNvSpPr>
          <p:nvPr/>
        </p:nvSpPr>
        <p:spPr bwMode="auto">
          <a:xfrm>
            <a:off x="593725" y="4937125"/>
            <a:ext cx="8047038" cy="868363"/>
          </a:xfrm>
          <a:prstGeom prst="rect">
            <a:avLst/>
          </a:prstGeom>
          <a:noFill/>
          <a:ln w="19050" algn="ctr">
            <a:solidFill>
              <a:srgbClr val="009999"/>
            </a:solidFill>
            <a:miter lim="800000"/>
            <a:headEnd/>
            <a:tailEnd/>
          </a:ln>
          <a:effectLst/>
        </p:spPr>
        <p:txBody>
          <a:bodyPr wrap="none" anchor="ctr"/>
          <a:lstStyle/>
          <a:p>
            <a:endParaRPr lang="en-US"/>
          </a:p>
        </p:txBody>
      </p:sp>
      <p:sp>
        <p:nvSpPr>
          <p:cNvPr id="2347011" name="Rectangle 3"/>
          <p:cNvSpPr>
            <a:spLocks noGrp="1" noChangeArrowheads="1"/>
          </p:cNvSpPr>
          <p:nvPr>
            <p:ph type="title"/>
          </p:nvPr>
        </p:nvSpPr>
        <p:spPr/>
        <p:txBody>
          <a:bodyPr/>
          <a:lstStyle/>
          <a:p>
            <a:r>
              <a:rPr lang="en-US" smtClean="0">
                <a:solidFill>
                  <a:schemeClr val="tx1"/>
                </a:solidFill>
              </a:rPr>
              <a:t>Today’s discussion …</a:t>
            </a:r>
          </a:p>
        </p:txBody>
      </p:sp>
      <p:sp>
        <p:nvSpPr>
          <p:cNvPr id="2347012" name="Rectangle 4"/>
          <p:cNvSpPr>
            <a:spLocks noGrp="1" noChangeArrowheads="1"/>
          </p:cNvSpPr>
          <p:nvPr>
            <p:ph type="body" idx="1"/>
          </p:nvPr>
        </p:nvSpPr>
        <p:spPr>
          <a:xfrm>
            <a:off x="731838" y="2560638"/>
            <a:ext cx="7635875" cy="3165475"/>
          </a:xfrm>
        </p:spPr>
        <p:txBody>
          <a:bodyPr/>
          <a:lstStyle/>
          <a:p>
            <a:pPr marL="304800" indent="-304800">
              <a:buFont typeface="Wingdings" pitchFamily="2" charset="2"/>
              <a:buAutoNum type="arabicPeriod"/>
            </a:pPr>
            <a:r>
              <a:rPr lang="en-US" smtClean="0"/>
              <a:t>New thinking on how cloud continues to expand business models</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Cloud variations and what works best where</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Unique challenges of adopting cloud in a government setting</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b="1" smtClean="0"/>
              <a:t>Future opportunities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6"/>
          <p:cNvSpPr>
            <a:spLocks noGrp="1" noChangeArrowheads="1"/>
          </p:cNvSpPr>
          <p:nvPr>
            <p:ph type="sldNum" sz="quarter" idx="10"/>
          </p:nvPr>
        </p:nvSpPr>
        <p:spPr>
          <a:ln/>
        </p:spPr>
        <p:txBody>
          <a:bodyPr/>
          <a:lstStyle/>
          <a:p>
            <a:pPr>
              <a:defRPr/>
            </a:pPr>
            <a:fld id="{0D9464B8-5BA2-462A-8FAC-8204597B83DA}" type="slidenum">
              <a:rPr lang="en-US"/>
              <a:pPr>
                <a:defRPr/>
              </a:pPr>
              <a:t>18</a:t>
            </a:fld>
            <a:endParaRPr lang="en-US"/>
          </a:p>
        </p:txBody>
      </p:sp>
      <p:sp>
        <p:nvSpPr>
          <p:cNvPr id="26" name="Rectangle 7"/>
          <p:cNvSpPr>
            <a:spLocks noGrp="1" noChangeArrowheads="1"/>
          </p:cNvSpPr>
          <p:nvPr>
            <p:ph type="ftr" sz="quarter" idx="11"/>
          </p:nvPr>
        </p:nvSpPr>
        <p:spPr>
          <a:ln/>
        </p:spPr>
        <p:txBody>
          <a:bodyPr/>
          <a:lstStyle/>
          <a:p>
            <a:r>
              <a:rPr lang="en-US"/>
              <a:t>	The Power of Cloud</a:t>
            </a:r>
          </a:p>
        </p:txBody>
      </p:sp>
      <p:sp>
        <p:nvSpPr>
          <p:cNvPr id="2361346" name="Rectangle 2"/>
          <p:cNvSpPr>
            <a:spLocks noGrp="1" noChangeArrowheads="1"/>
          </p:cNvSpPr>
          <p:nvPr>
            <p:ph type="title" idx="4294967295"/>
          </p:nvPr>
        </p:nvSpPr>
        <p:spPr>
          <a:xfrm>
            <a:off x="182563" y="685800"/>
            <a:ext cx="8751887" cy="641350"/>
          </a:xfrm>
        </p:spPr>
        <p:txBody>
          <a:bodyPr lIns="91432" tIns="45716" rIns="91432" bIns="45716"/>
          <a:lstStyle/>
          <a:p>
            <a:r>
              <a:rPr lang="en-US" sz="2000" smtClean="0">
                <a:solidFill>
                  <a:schemeClr val="tx1"/>
                </a:solidFill>
              </a:rPr>
              <a:t>Cloud empowers six potentially “game changing” business enablers that apply to government and the military as well</a:t>
            </a:r>
          </a:p>
        </p:txBody>
      </p:sp>
      <p:sp>
        <p:nvSpPr>
          <p:cNvPr id="2361347" name="Rectangle 3"/>
          <p:cNvSpPr>
            <a:spLocks noChangeArrowheads="1"/>
          </p:cNvSpPr>
          <p:nvPr/>
        </p:nvSpPr>
        <p:spPr bwMode="auto">
          <a:xfrm>
            <a:off x="365125" y="6369050"/>
            <a:ext cx="8275638" cy="214313"/>
          </a:xfrm>
          <a:prstGeom prst="rect">
            <a:avLst/>
          </a:prstGeom>
          <a:noFill/>
          <a:ln w="9525">
            <a:noFill/>
            <a:miter lim="800000"/>
            <a:headEnd/>
            <a:tailEnd/>
          </a:ln>
        </p:spPr>
        <p:txBody>
          <a:bodyPr lIns="91432" tIns="46034" rIns="91432" bIns="46034"/>
          <a:lstStyle/>
          <a:p>
            <a:pPr marL="400050" indent="-400050" algn="l" eaLnBrk="0" hangingPunct="0"/>
            <a:r>
              <a:rPr lang="en-US" sz="800">
                <a:ea typeface="MS PGothic" pitchFamily="34" charset="-128"/>
              </a:rPr>
              <a:t>Source:	IBV Analysis</a:t>
            </a:r>
          </a:p>
        </p:txBody>
      </p:sp>
      <p:pic>
        <p:nvPicPr>
          <p:cNvPr id="2361348" name="Picture 4" descr="9191"/>
          <p:cNvPicPr>
            <a:picLocks noChangeAspect="1" noChangeArrowheads="1"/>
          </p:cNvPicPr>
          <p:nvPr/>
        </p:nvPicPr>
        <p:blipFill>
          <a:blip r:embed="rId3"/>
          <a:srcRect/>
          <a:stretch>
            <a:fillRect/>
          </a:stretch>
        </p:blipFill>
        <p:spPr bwMode="auto">
          <a:xfrm>
            <a:off x="593725" y="1782763"/>
            <a:ext cx="7634288" cy="4489450"/>
          </a:xfrm>
          <a:prstGeom prst="rect">
            <a:avLst/>
          </a:prstGeom>
          <a:noFill/>
        </p:spPr>
      </p:pic>
      <p:sp>
        <p:nvSpPr>
          <p:cNvPr id="2361349" name="Text Box 5"/>
          <p:cNvSpPr txBox="1">
            <a:spLocks noChangeArrowheads="1"/>
          </p:cNvSpPr>
          <p:nvPr/>
        </p:nvSpPr>
        <p:spPr bwMode="auto">
          <a:xfrm>
            <a:off x="228600" y="1508125"/>
            <a:ext cx="8640763" cy="336550"/>
          </a:xfrm>
          <a:prstGeom prst="rect">
            <a:avLst/>
          </a:prstGeom>
          <a:noFill/>
          <a:ln w="19050" algn="ctr">
            <a:noFill/>
            <a:miter lim="800000"/>
            <a:headEnd/>
            <a:tailEnd/>
          </a:ln>
          <a:effectLst/>
        </p:spPr>
        <p:txBody>
          <a:bodyPr>
            <a:spAutoFit/>
          </a:bodyPr>
          <a:lstStyle/>
          <a:p>
            <a:pPr>
              <a:spcBef>
                <a:spcPct val="50000"/>
              </a:spcBef>
            </a:pPr>
            <a:r>
              <a:rPr lang="en-US" sz="1600" b="1">
                <a:solidFill>
                  <a:srgbClr val="009999"/>
                </a:solidFill>
              </a:rPr>
              <a:t>Cloud’s Business Enablers</a:t>
            </a:r>
          </a:p>
        </p:txBody>
      </p:sp>
      <p:sp>
        <p:nvSpPr>
          <p:cNvPr id="2361350" name="Rectangle 21"/>
          <p:cNvSpPr>
            <a:spLocks noChangeArrowheads="1"/>
          </p:cNvSpPr>
          <p:nvPr/>
        </p:nvSpPr>
        <p:spPr bwMode="gray">
          <a:xfrm>
            <a:off x="1874838" y="2468563"/>
            <a:ext cx="1096962" cy="457200"/>
          </a:xfrm>
          <a:prstGeom prst="rect">
            <a:avLst/>
          </a:prstGeom>
          <a:solidFill>
            <a:schemeClr val="bg1"/>
          </a:solidFill>
          <a:ln w="12700">
            <a:noFill/>
            <a:miter lim="800000"/>
            <a:headEnd/>
            <a:tailEnd/>
          </a:ln>
        </p:spPr>
        <p:txBody>
          <a:bodyPr lIns="91432" tIns="45716" rIns="91432" bIns="45716" anchor="ctr"/>
          <a:lstStyle/>
          <a:p>
            <a:pPr algn="l" eaLnBrk="0" hangingPunct="0"/>
            <a:r>
              <a:rPr lang="en-US" sz="1400" b="1"/>
              <a:t>Cost Flexibility</a:t>
            </a:r>
          </a:p>
        </p:txBody>
      </p:sp>
      <p:sp>
        <p:nvSpPr>
          <p:cNvPr id="2361351" name="Oval 35"/>
          <p:cNvSpPr>
            <a:spLocks noChangeArrowheads="1"/>
          </p:cNvSpPr>
          <p:nvPr/>
        </p:nvSpPr>
        <p:spPr bwMode="auto">
          <a:xfrm>
            <a:off x="1462088" y="2514600"/>
            <a:ext cx="411162" cy="366713"/>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1</a:t>
            </a:r>
          </a:p>
        </p:txBody>
      </p:sp>
      <p:sp>
        <p:nvSpPr>
          <p:cNvPr id="2361352" name="Text Box 29"/>
          <p:cNvSpPr txBox="1">
            <a:spLocks noChangeArrowheads="1"/>
          </p:cNvSpPr>
          <p:nvPr/>
        </p:nvSpPr>
        <p:spPr bwMode="auto">
          <a:xfrm>
            <a:off x="1143000" y="2925763"/>
            <a:ext cx="2193925" cy="457200"/>
          </a:xfrm>
          <a:prstGeom prst="rect">
            <a:avLst/>
          </a:prstGeom>
          <a:solidFill>
            <a:schemeClr val="bg1"/>
          </a:solidFill>
          <a:ln w="9525">
            <a:noFill/>
            <a:miter lim="800000"/>
            <a:headEnd/>
            <a:tailEnd/>
          </a:ln>
        </p:spPr>
        <p:txBody>
          <a:bodyPr lIns="0" tIns="45716" rIns="0" bIns="45716"/>
          <a:lstStyle/>
          <a:p>
            <a:pPr marL="115888" indent="-115888" algn="l">
              <a:buFont typeface="Wingdings" pitchFamily="2" charset="2"/>
              <a:buChar char="§"/>
            </a:pPr>
            <a:r>
              <a:rPr lang="en-US"/>
              <a:t>Shifts fixed to variable cost</a:t>
            </a:r>
          </a:p>
          <a:p>
            <a:pPr marL="115888" indent="-115888" algn="l">
              <a:buFont typeface="Wingdings" pitchFamily="2" charset="2"/>
              <a:buChar char="§"/>
            </a:pPr>
            <a:r>
              <a:rPr lang="en-US"/>
              <a:t>Pay as and when needed</a:t>
            </a:r>
          </a:p>
          <a:p>
            <a:pPr marL="115888" indent="-115888" algn="l" eaLnBrk="0" hangingPunct="0">
              <a:spcBef>
                <a:spcPct val="5000"/>
              </a:spcBef>
              <a:buClr>
                <a:schemeClr val="tx1"/>
              </a:buClr>
              <a:buFont typeface="Wingdings" pitchFamily="2" charset="2"/>
              <a:buChar char="§"/>
            </a:pPr>
            <a:endParaRPr lang="en-US"/>
          </a:p>
        </p:txBody>
      </p:sp>
      <p:sp>
        <p:nvSpPr>
          <p:cNvPr id="2361353" name="Rectangle 21"/>
          <p:cNvSpPr>
            <a:spLocks noChangeArrowheads="1"/>
          </p:cNvSpPr>
          <p:nvPr/>
        </p:nvSpPr>
        <p:spPr bwMode="gray">
          <a:xfrm>
            <a:off x="4618038" y="2011363"/>
            <a:ext cx="1233487" cy="457200"/>
          </a:xfrm>
          <a:prstGeom prst="rect">
            <a:avLst/>
          </a:prstGeom>
          <a:solidFill>
            <a:schemeClr val="bg1"/>
          </a:solidFill>
          <a:ln w="12700">
            <a:noFill/>
            <a:miter lim="800000"/>
            <a:headEnd/>
            <a:tailEnd/>
          </a:ln>
        </p:spPr>
        <p:txBody>
          <a:bodyPr lIns="91432" tIns="45716" rIns="91432" bIns="45716" anchor="ctr"/>
          <a:lstStyle/>
          <a:p>
            <a:pPr algn="l" eaLnBrk="0" hangingPunct="0"/>
            <a:r>
              <a:rPr lang="en-US" sz="1400" b="1"/>
              <a:t>Business Scalability</a:t>
            </a:r>
          </a:p>
        </p:txBody>
      </p:sp>
      <p:sp>
        <p:nvSpPr>
          <p:cNvPr id="2361354" name="Oval 36"/>
          <p:cNvSpPr>
            <a:spLocks noChangeArrowheads="1"/>
          </p:cNvSpPr>
          <p:nvPr/>
        </p:nvSpPr>
        <p:spPr bwMode="auto">
          <a:xfrm>
            <a:off x="4206875" y="2055813"/>
            <a:ext cx="411163" cy="366712"/>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2</a:t>
            </a:r>
          </a:p>
        </p:txBody>
      </p:sp>
      <p:sp>
        <p:nvSpPr>
          <p:cNvPr id="2361355" name="Text Box 29"/>
          <p:cNvSpPr txBox="1">
            <a:spLocks noChangeArrowheads="1"/>
          </p:cNvSpPr>
          <p:nvPr/>
        </p:nvSpPr>
        <p:spPr bwMode="auto">
          <a:xfrm>
            <a:off x="3886200" y="2468563"/>
            <a:ext cx="2147888"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Provides limitless, cost-effective computing capacity to support growth</a:t>
            </a:r>
          </a:p>
        </p:txBody>
      </p:sp>
      <p:sp>
        <p:nvSpPr>
          <p:cNvPr id="2361356" name="Rectangle 21"/>
          <p:cNvSpPr>
            <a:spLocks noChangeArrowheads="1"/>
          </p:cNvSpPr>
          <p:nvPr/>
        </p:nvSpPr>
        <p:spPr bwMode="gray">
          <a:xfrm>
            <a:off x="7132638" y="4754563"/>
            <a:ext cx="1279525" cy="457200"/>
          </a:xfrm>
          <a:prstGeom prst="rect">
            <a:avLst/>
          </a:prstGeom>
          <a:solidFill>
            <a:schemeClr val="bg1"/>
          </a:solidFill>
          <a:ln w="12700" algn="ctr">
            <a:noFill/>
            <a:miter lim="800000"/>
            <a:headEnd/>
            <a:tailEnd/>
          </a:ln>
          <a:effectLst/>
        </p:spPr>
        <p:txBody>
          <a:bodyPr lIns="91432" tIns="45716" rIns="91432" bIns="45716" anchor="ctr"/>
          <a:lstStyle/>
          <a:p>
            <a:pPr algn="l" eaLnBrk="0" hangingPunct="0"/>
            <a:r>
              <a:rPr lang="en-US" sz="1400" b="1"/>
              <a:t>Masked Complexity</a:t>
            </a:r>
          </a:p>
        </p:txBody>
      </p:sp>
      <p:sp>
        <p:nvSpPr>
          <p:cNvPr id="2361357" name="Oval 38"/>
          <p:cNvSpPr>
            <a:spLocks noChangeArrowheads="1"/>
          </p:cNvSpPr>
          <p:nvPr/>
        </p:nvSpPr>
        <p:spPr bwMode="auto">
          <a:xfrm>
            <a:off x="6721475" y="4799013"/>
            <a:ext cx="411163" cy="366712"/>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4</a:t>
            </a:r>
          </a:p>
        </p:txBody>
      </p:sp>
      <p:sp>
        <p:nvSpPr>
          <p:cNvPr id="2361358" name="Text Box 29"/>
          <p:cNvSpPr txBox="1">
            <a:spLocks noChangeArrowheads="1"/>
          </p:cNvSpPr>
          <p:nvPr/>
        </p:nvSpPr>
        <p:spPr bwMode="auto">
          <a:xfrm>
            <a:off x="6400800" y="5211763"/>
            <a:ext cx="2286000"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Expands product sophistication</a:t>
            </a:r>
          </a:p>
          <a:p>
            <a:pPr marL="115888" indent="-115888" algn="l">
              <a:buFont typeface="Wingdings" pitchFamily="2" charset="2"/>
              <a:buChar char="§"/>
            </a:pPr>
            <a:r>
              <a:rPr lang="en-US"/>
              <a:t>Simpler for customers/users</a:t>
            </a:r>
          </a:p>
        </p:txBody>
      </p:sp>
      <p:sp>
        <p:nvSpPr>
          <p:cNvPr id="2361359" name="Rectangle 21"/>
          <p:cNvSpPr>
            <a:spLocks noChangeArrowheads="1"/>
          </p:cNvSpPr>
          <p:nvPr/>
        </p:nvSpPr>
        <p:spPr bwMode="gray">
          <a:xfrm>
            <a:off x="4162425" y="5349875"/>
            <a:ext cx="1370013" cy="457200"/>
          </a:xfrm>
          <a:prstGeom prst="rect">
            <a:avLst/>
          </a:prstGeom>
          <a:solidFill>
            <a:schemeClr val="bg1"/>
          </a:solidFill>
          <a:ln w="12700">
            <a:noFill/>
            <a:miter lim="800000"/>
            <a:headEnd/>
            <a:tailEnd/>
          </a:ln>
        </p:spPr>
        <p:txBody>
          <a:bodyPr lIns="43247" tIns="45716" rIns="43247" bIns="45716" anchor="ctr"/>
          <a:lstStyle/>
          <a:p>
            <a:pPr algn="l" eaLnBrk="0" hangingPunct="0"/>
            <a:r>
              <a:rPr lang="en-US" altLang="ja-JP" sz="1400" b="1">
                <a:ea typeface="MS PGothic" pitchFamily="34" charset="-128"/>
              </a:rPr>
              <a:t>Context-driven Variability </a:t>
            </a:r>
            <a:endParaRPr lang="en-US" sz="1400" b="1">
              <a:ea typeface="MS PGothic" pitchFamily="34" charset="-128"/>
            </a:endParaRPr>
          </a:p>
        </p:txBody>
      </p:sp>
      <p:sp>
        <p:nvSpPr>
          <p:cNvPr id="2361360" name="Oval 39"/>
          <p:cNvSpPr>
            <a:spLocks noChangeArrowheads="1"/>
          </p:cNvSpPr>
          <p:nvPr/>
        </p:nvSpPr>
        <p:spPr bwMode="auto">
          <a:xfrm>
            <a:off x="3751263" y="5394325"/>
            <a:ext cx="411162" cy="366713"/>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5</a:t>
            </a:r>
          </a:p>
        </p:txBody>
      </p:sp>
      <p:sp>
        <p:nvSpPr>
          <p:cNvPr id="2361361" name="Text Box 29"/>
          <p:cNvSpPr txBox="1">
            <a:spLocks noChangeArrowheads="1"/>
          </p:cNvSpPr>
          <p:nvPr/>
        </p:nvSpPr>
        <p:spPr bwMode="auto">
          <a:xfrm>
            <a:off x="3430588" y="5807075"/>
            <a:ext cx="1965325"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User defined experiences</a:t>
            </a:r>
          </a:p>
          <a:p>
            <a:pPr marL="115888" indent="-115888" algn="l">
              <a:buFont typeface="Wingdings" pitchFamily="2" charset="2"/>
              <a:buChar char="§"/>
            </a:pPr>
            <a:r>
              <a:rPr lang="en-US"/>
              <a:t>Increases relevance</a:t>
            </a:r>
          </a:p>
        </p:txBody>
      </p:sp>
      <p:sp>
        <p:nvSpPr>
          <p:cNvPr id="2361362" name="Rectangle 21"/>
          <p:cNvSpPr>
            <a:spLocks noChangeArrowheads="1"/>
          </p:cNvSpPr>
          <p:nvPr/>
        </p:nvSpPr>
        <p:spPr bwMode="gray">
          <a:xfrm>
            <a:off x="1325563" y="4708525"/>
            <a:ext cx="1417637" cy="457200"/>
          </a:xfrm>
          <a:prstGeom prst="rect">
            <a:avLst/>
          </a:prstGeom>
          <a:solidFill>
            <a:schemeClr val="bg1"/>
          </a:solidFill>
          <a:ln w="12700" algn="ctr">
            <a:noFill/>
            <a:miter lim="800000"/>
            <a:headEnd/>
            <a:tailEnd/>
          </a:ln>
          <a:effectLst/>
        </p:spPr>
        <p:txBody>
          <a:bodyPr lIns="91432" tIns="45716" rIns="91432" bIns="45716" anchor="ctr"/>
          <a:lstStyle/>
          <a:p>
            <a:pPr algn="l" eaLnBrk="0" hangingPunct="0"/>
            <a:r>
              <a:rPr lang="en-US" sz="1400" b="1"/>
              <a:t>Ecosystem Connectivity</a:t>
            </a:r>
            <a:r>
              <a:rPr lang="en-US" sz="1400"/>
              <a:t> </a:t>
            </a:r>
          </a:p>
        </p:txBody>
      </p:sp>
      <p:sp>
        <p:nvSpPr>
          <p:cNvPr id="2361363" name="Oval 40"/>
          <p:cNvSpPr>
            <a:spLocks noChangeArrowheads="1"/>
          </p:cNvSpPr>
          <p:nvPr/>
        </p:nvSpPr>
        <p:spPr bwMode="auto">
          <a:xfrm>
            <a:off x="914400" y="4752975"/>
            <a:ext cx="411163" cy="366713"/>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6</a:t>
            </a:r>
          </a:p>
        </p:txBody>
      </p:sp>
      <p:sp>
        <p:nvSpPr>
          <p:cNvPr id="2361364" name="Text Box 29"/>
          <p:cNvSpPr txBox="1">
            <a:spLocks noChangeArrowheads="1"/>
          </p:cNvSpPr>
          <p:nvPr/>
        </p:nvSpPr>
        <p:spPr bwMode="auto">
          <a:xfrm>
            <a:off x="593725" y="5165725"/>
            <a:ext cx="1828800"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New value nets</a:t>
            </a:r>
          </a:p>
          <a:p>
            <a:pPr marL="115888" indent="-115888" algn="l">
              <a:buFont typeface="Wingdings" pitchFamily="2" charset="2"/>
              <a:buChar char="§"/>
            </a:pPr>
            <a:r>
              <a:rPr lang="en-US"/>
              <a:t>Potential new businesses</a:t>
            </a:r>
          </a:p>
        </p:txBody>
      </p:sp>
      <p:sp>
        <p:nvSpPr>
          <p:cNvPr id="2361365" name="Rectangle 21"/>
          <p:cNvSpPr>
            <a:spLocks noChangeArrowheads="1"/>
          </p:cNvSpPr>
          <p:nvPr/>
        </p:nvSpPr>
        <p:spPr bwMode="gray">
          <a:xfrm>
            <a:off x="7224713" y="2514600"/>
            <a:ext cx="1325562" cy="457200"/>
          </a:xfrm>
          <a:prstGeom prst="rect">
            <a:avLst/>
          </a:prstGeom>
          <a:solidFill>
            <a:schemeClr val="bg1"/>
          </a:solidFill>
          <a:ln w="12700">
            <a:noFill/>
            <a:miter lim="800000"/>
            <a:headEnd/>
            <a:tailEnd/>
          </a:ln>
        </p:spPr>
        <p:txBody>
          <a:bodyPr lIns="91432" tIns="45716" rIns="91432" bIns="45716" anchor="ctr"/>
          <a:lstStyle/>
          <a:p>
            <a:pPr algn="l" eaLnBrk="0" hangingPunct="0"/>
            <a:r>
              <a:rPr lang="en-US" sz="1400" b="1"/>
              <a:t>Market Adaptability</a:t>
            </a:r>
          </a:p>
        </p:txBody>
      </p:sp>
      <p:sp>
        <p:nvSpPr>
          <p:cNvPr id="2361366" name="Text Box 29"/>
          <p:cNvSpPr txBox="1">
            <a:spLocks noChangeArrowheads="1"/>
          </p:cNvSpPr>
          <p:nvPr/>
        </p:nvSpPr>
        <p:spPr bwMode="auto">
          <a:xfrm>
            <a:off x="6492875" y="2971800"/>
            <a:ext cx="1920875"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Faster time to market</a:t>
            </a:r>
          </a:p>
          <a:p>
            <a:pPr marL="115888" indent="-115888" algn="l">
              <a:buFont typeface="Wingdings" pitchFamily="2" charset="2"/>
              <a:buChar char="§"/>
            </a:pPr>
            <a:r>
              <a:rPr lang="en-US"/>
              <a:t>Supports experimentation</a:t>
            </a:r>
          </a:p>
        </p:txBody>
      </p:sp>
      <p:sp>
        <p:nvSpPr>
          <p:cNvPr id="2361367" name="Oval 36"/>
          <p:cNvSpPr>
            <a:spLocks noChangeArrowheads="1"/>
          </p:cNvSpPr>
          <p:nvPr/>
        </p:nvSpPr>
        <p:spPr bwMode="auto">
          <a:xfrm>
            <a:off x="6813550" y="2560638"/>
            <a:ext cx="411163" cy="366712"/>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3</a:t>
            </a:r>
          </a:p>
        </p:txBody>
      </p:sp>
      <p:sp>
        <p:nvSpPr>
          <p:cNvPr id="2361368"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Cloud’s business enablers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22E253BB-C140-4727-90D4-79A6BBE2D008}" type="slidenum">
              <a:rPr lang="en-US"/>
              <a:pPr>
                <a:defRPr/>
              </a:pPr>
              <a:t>19</a:t>
            </a:fld>
            <a:endParaRPr lang="en-US"/>
          </a:p>
        </p:txBody>
      </p:sp>
      <p:sp>
        <p:nvSpPr>
          <p:cNvPr id="8" name="Footer Placeholder 4"/>
          <p:cNvSpPr>
            <a:spLocks noGrp="1"/>
          </p:cNvSpPr>
          <p:nvPr>
            <p:ph type="ftr" sz="quarter" idx="11"/>
          </p:nvPr>
        </p:nvSpPr>
        <p:spPr/>
        <p:txBody>
          <a:bodyPr/>
          <a:lstStyle/>
          <a:p>
            <a:r>
              <a:rPr lang="en-US"/>
              <a:t>	The Power of Cloud</a:t>
            </a:r>
          </a:p>
        </p:txBody>
      </p:sp>
      <p:sp>
        <p:nvSpPr>
          <p:cNvPr id="2351106" name="Rectangle 2"/>
          <p:cNvSpPr>
            <a:spLocks noGrp="1" noChangeArrowheads="1"/>
          </p:cNvSpPr>
          <p:nvPr>
            <p:ph type="title"/>
          </p:nvPr>
        </p:nvSpPr>
        <p:spPr>
          <a:noFill/>
          <a:ln/>
        </p:spPr>
        <p:txBody>
          <a:bodyPr/>
          <a:lstStyle/>
          <a:p>
            <a:r>
              <a:rPr lang="en-US" smtClean="0">
                <a:solidFill>
                  <a:schemeClr val="tx1"/>
                </a:solidFill>
              </a:rPr>
              <a:t>The six cloud enablers can expand capability &amp; decrease cost for the military, intelligence services,&amp; government generally</a:t>
            </a:r>
          </a:p>
        </p:txBody>
      </p:sp>
      <p:sp>
        <p:nvSpPr>
          <p:cNvPr id="2351108" name="AutoShape 4"/>
          <p:cNvSpPr>
            <a:spLocks noChangeArrowheads="1"/>
          </p:cNvSpPr>
          <p:nvPr/>
        </p:nvSpPr>
        <p:spPr bwMode="auto">
          <a:xfrm>
            <a:off x="411163" y="1508125"/>
            <a:ext cx="3976687" cy="2468563"/>
          </a:xfrm>
          <a:prstGeom prst="cloudCallout">
            <a:avLst>
              <a:gd name="adj1" fmla="val -44014"/>
              <a:gd name="adj2" fmla="val 55593"/>
            </a:avLst>
          </a:prstGeom>
          <a:solidFill>
            <a:srgbClr val="EAEAEA"/>
          </a:solidFill>
          <a:ln w="19050">
            <a:solidFill>
              <a:srgbClr val="009999"/>
            </a:solidFill>
            <a:round/>
            <a:headEnd/>
            <a:tailEnd/>
          </a:ln>
          <a:effectLst/>
        </p:spPr>
        <p:txBody>
          <a:bodyPr/>
          <a:lstStyle/>
          <a:p>
            <a:r>
              <a:rPr lang="en-US" sz="1600"/>
              <a:t>Dramatic cuts in defense spending will provide increased motivation to share benefits of cloud infrastructure spending to move away from “me too” investments</a:t>
            </a:r>
          </a:p>
        </p:txBody>
      </p:sp>
      <p:sp>
        <p:nvSpPr>
          <p:cNvPr id="2351110" name="AutoShape 6"/>
          <p:cNvSpPr>
            <a:spLocks noChangeArrowheads="1"/>
          </p:cNvSpPr>
          <p:nvPr/>
        </p:nvSpPr>
        <p:spPr bwMode="auto">
          <a:xfrm flipH="1">
            <a:off x="503238" y="3978275"/>
            <a:ext cx="3976687" cy="2468563"/>
          </a:xfrm>
          <a:prstGeom prst="cloudCallout">
            <a:avLst>
              <a:gd name="adj1" fmla="val -49005"/>
              <a:gd name="adj2" fmla="val 47491"/>
            </a:avLst>
          </a:prstGeom>
          <a:solidFill>
            <a:srgbClr val="F8F8F8"/>
          </a:solidFill>
          <a:ln w="19050">
            <a:solidFill>
              <a:srgbClr val="009999"/>
            </a:solidFill>
            <a:round/>
            <a:headEnd/>
            <a:tailEnd/>
          </a:ln>
          <a:effectLst/>
        </p:spPr>
        <p:txBody>
          <a:bodyPr/>
          <a:lstStyle/>
          <a:p>
            <a:r>
              <a:rPr lang="en-US" sz="1600"/>
              <a:t>Recognition that cloud environment is consistent with comprehensive security, stringent clearance algorithms and data segregation will drive expanded application</a:t>
            </a:r>
          </a:p>
        </p:txBody>
      </p:sp>
      <p:sp>
        <p:nvSpPr>
          <p:cNvPr id="2351111" name="AutoShape 7"/>
          <p:cNvSpPr>
            <a:spLocks noChangeArrowheads="1"/>
          </p:cNvSpPr>
          <p:nvPr/>
        </p:nvSpPr>
        <p:spPr bwMode="auto">
          <a:xfrm>
            <a:off x="4846638" y="4024313"/>
            <a:ext cx="3976687" cy="2468562"/>
          </a:xfrm>
          <a:prstGeom prst="cloudCallout">
            <a:avLst>
              <a:gd name="adj1" fmla="val -52394"/>
              <a:gd name="adj2" fmla="val -30259"/>
            </a:avLst>
          </a:prstGeom>
          <a:solidFill>
            <a:srgbClr val="EAEAEA"/>
          </a:solidFill>
          <a:ln w="19050">
            <a:solidFill>
              <a:srgbClr val="009999"/>
            </a:solidFill>
            <a:round/>
            <a:headEnd/>
            <a:tailEnd/>
          </a:ln>
          <a:effectLst/>
        </p:spPr>
        <p:txBody>
          <a:bodyPr/>
          <a:lstStyle/>
          <a:p>
            <a:r>
              <a:rPr lang="en-US" sz="1600"/>
              <a:t>Development of app-like interfaces and mobile functionality in globally accessible cloud environments expands field access and capability</a:t>
            </a:r>
          </a:p>
        </p:txBody>
      </p:sp>
      <p:sp>
        <p:nvSpPr>
          <p:cNvPr id="2351109" name="AutoShape 5"/>
          <p:cNvSpPr>
            <a:spLocks noChangeArrowheads="1"/>
          </p:cNvSpPr>
          <p:nvPr/>
        </p:nvSpPr>
        <p:spPr bwMode="auto">
          <a:xfrm flipH="1">
            <a:off x="4525963" y="1508125"/>
            <a:ext cx="3976687" cy="2468563"/>
          </a:xfrm>
          <a:prstGeom prst="cloudCallout">
            <a:avLst>
              <a:gd name="adj1" fmla="val -44014"/>
              <a:gd name="adj2" fmla="val 55593"/>
            </a:avLst>
          </a:prstGeom>
          <a:solidFill>
            <a:srgbClr val="F8F8F8"/>
          </a:solidFill>
          <a:ln w="19050">
            <a:solidFill>
              <a:srgbClr val="009999"/>
            </a:solidFill>
            <a:round/>
            <a:headEnd/>
            <a:tailEnd/>
          </a:ln>
          <a:effectLst/>
        </p:spPr>
        <p:txBody>
          <a:bodyPr/>
          <a:lstStyle/>
          <a:p>
            <a:r>
              <a:rPr lang="en-US" sz="1600"/>
              <a:t>Synthesis of structured and unstructured data in a cloud environment with analytics and inference engines such as </a:t>
            </a:r>
            <a:r>
              <a:rPr lang="en-US" sz="1600" i="1"/>
              <a:t>Watson</a:t>
            </a:r>
            <a:r>
              <a:rPr lang="en-US" sz="1600"/>
              <a:t> can create immense value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ED10897B-74B7-427D-9C6E-2C2136965C37}" type="slidenum">
              <a:rPr lang="en-US"/>
              <a:pPr>
                <a:defRPr/>
              </a:pPr>
              <a:t>2</a:t>
            </a:fld>
            <a:endParaRPr lang="en-US"/>
          </a:p>
        </p:txBody>
      </p:sp>
      <p:sp>
        <p:nvSpPr>
          <p:cNvPr id="6" name="Footer Placeholder 4"/>
          <p:cNvSpPr>
            <a:spLocks noGrp="1"/>
          </p:cNvSpPr>
          <p:nvPr>
            <p:ph type="ftr" sz="quarter" idx="11"/>
          </p:nvPr>
        </p:nvSpPr>
        <p:spPr/>
        <p:txBody>
          <a:bodyPr/>
          <a:lstStyle/>
          <a:p>
            <a:r>
              <a:rPr lang="en-US"/>
              <a:t>	The Power of Cloud</a:t>
            </a:r>
          </a:p>
        </p:txBody>
      </p:sp>
      <p:sp>
        <p:nvSpPr>
          <p:cNvPr id="2336772" name="Rectangle 4"/>
          <p:cNvSpPr>
            <a:spLocks noChangeArrowheads="1"/>
          </p:cNvSpPr>
          <p:nvPr/>
        </p:nvSpPr>
        <p:spPr bwMode="auto">
          <a:xfrm>
            <a:off x="593725" y="2286000"/>
            <a:ext cx="8047038" cy="868363"/>
          </a:xfrm>
          <a:prstGeom prst="rect">
            <a:avLst/>
          </a:prstGeom>
          <a:noFill/>
          <a:ln w="19050" algn="ctr">
            <a:solidFill>
              <a:srgbClr val="009999"/>
            </a:solidFill>
            <a:miter lim="800000"/>
            <a:headEnd/>
            <a:tailEnd/>
          </a:ln>
          <a:effectLst/>
        </p:spPr>
        <p:txBody>
          <a:bodyPr wrap="none" anchor="ctr"/>
          <a:lstStyle/>
          <a:p>
            <a:endParaRPr lang="en-US"/>
          </a:p>
        </p:txBody>
      </p:sp>
      <p:sp>
        <p:nvSpPr>
          <p:cNvPr id="2336770" name="Rectangle 2"/>
          <p:cNvSpPr>
            <a:spLocks noGrp="1" noChangeArrowheads="1"/>
          </p:cNvSpPr>
          <p:nvPr>
            <p:ph type="title"/>
          </p:nvPr>
        </p:nvSpPr>
        <p:spPr/>
        <p:txBody>
          <a:bodyPr/>
          <a:lstStyle/>
          <a:p>
            <a:r>
              <a:rPr lang="en-US" smtClean="0">
                <a:solidFill>
                  <a:schemeClr val="tx1"/>
                </a:solidFill>
              </a:rPr>
              <a:t>Today’s discussion …</a:t>
            </a:r>
          </a:p>
        </p:txBody>
      </p:sp>
      <p:sp>
        <p:nvSpPr>
          <p:cNvPr id="2336771" name="Rectangle 3"/>
          <p:cNvSpPr>
            <a:spLocks noGrp="1" noChangeArrowheads="1"/>
          </p:cNvSpPr>
          <p:nvPr>
            <p:ph type="body" idx="1"/>
          </p:nvPr>
        </p:nvSpPr>
        <p:spPr>
          <a:xfrm>
            <a:off x="730250" y="2549525"/>
            <a:ext cx="7635875" cy="3165475"/>
          </a:xfrm>
        </p:spPr>
        <p:txBody>
          <a:bodyPr/>
          <a:lstStyle/>
          <a:p>
            <a:pPr marL="304800" indent="-304800">
              <a:buFont typeface="Wingdings" pitchFamily="2" charset="2"/>
              <a:buAutoNum type="arabicPeriod"/>
            </a:pPr>
            <a:r>
              <a:rPr lang="en-US" b="1" smtClean="0"/>
              <a:t>New thinking on how cloud continues to expand business models</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Cloud variations and what works best where</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Unique challenges of adopting cloud in a government setting</a:t>
            </a:r>
          </a:p>
          <a:p>
            <a:pPr marL="304800" indent="-304800">
              <a:buFont typeface="Wingdings" pitchFamily="2" charset="2"/>
              <a:buAutoNum type="arabicPeriod"/>
            </a:pPr>
            <a:endParaRPr lang="en-US" smtClean="0"/>
          </a:p>
          <a:p>
            <a:pPr marL="304800" indent="-304800">
              <a:buFont typeface="Wingdings" pitchFamily="2" charset="2"/>
              <a:buAutoNum type="arabicPeriod"/>
            </a:pPr>
            <a:endParaRPr lang="en-US" smtClean="0"/>
          </a:p>
          <a:p>
            <a:pPr marL="304800" indent="-304800">
              <a:buFont typeface="Wingdings" pitchFamily="2" charset="2"/>
              <a:buAutoNum type="arabicPeriod"/>
            </a:pPr>
            <a:r>
              <a:rPr lang="en-US" smtClean="0"/>
              <a:t>Future opportunities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ABE1A601-2D9C-40D5-89E2-CD653EA00810}" type="slidenum">
              <a:rPr lang="en-US"/>
              <a:pPr>
                <a:defRPr/>
              </a:pPr>
              <a:t>20</a:t>
            </a:fld>
            <a:endParaRPr lang="en-US"/>
          </a:p>
        </p:txBody>
      </p:sp>
      <p:sp>
        <p:nvSpPr>
          <p:cNvPr id="8" name="Footer Placeholder 4"/>
          <p:cNvSpPr>
            <a:spLocks noGrp="1"/>
          </p:cNvSpPr>
          <p:nvPr>
            <p:ph type="ftr" sz="quarter" idx="11"/>
          </p:nvPr>
        </p:nvSpPr>
        <p:spPr/>
        <p:txBody>
          <a:bodyPr/>
          <a:lstStyle/>
          <a:p>
            <a:r>
              <a:rPr lang="en-US"/>
              <a:t>	The Power of Cloud</a:t>
            </a:r>
          </a:p>
        </p:txBody>
      </p:sp>
      <p:sp>
        <p:nvSpPr>
          <p:cNvPr id="2328578" name="Rectangle 2"/>
          <p:cNvSpPr>
            <a:spLocks noGrp="1" noChangeArrowheads="1"/>
          </p:cNvSpPr>
          <p:nvPr>
            <p:ph type="title"/>
          </p:nvPr>
        </p:nvSpPr>
        <p:spPr>
          <a:noFill/>
          <a:ln/>
        </p:spPr>
        <p:txBody>
          <a:bodyPr/>
          <a:lstStyle/>
          <a:p>
            <a:r>
              <a:rPr lang="en-US" smtClean="0">
                <a:solidFill>
                  <a:schemeClr val="tx1"/>
                </a:solidFill>
              </a:rPr>
              <a:t>Thank you …</a:t>
            </a:r>
          </a:p>
        </p:txBody>
      </p:sp>
      <p:sp>
        <p:nvSpPr>
          <p:cNvPr id="2328579" name="Rectangle 3"/>
          <p:cNvSpPr>
            <a:spLocks noGrp="1" noChangeArrowheads="1"/>
          </p:cNvSpPr>
          <p:nvPr>
            <p:ph type="body" idx="1"/>
          </p:nvPr>
        </p:nvSpPr>
        <p:spPr>
          <a:xfrm>
            <a:off x="681038" y="1863725"/>
            <a:ext cx="4006850" cy="4491038"/>
          </a:xfrm>
        </p:spPr>
        <p:txBody>
          <a:bodyPr/>
          <a:lstStyle/>
          <a:p>
            <a:pPr marL="0" indent="0">
              <a:buFont typeface="Wingdings" pitchFamily="2" charset="2"/>
              <a:buNone/>
            </a:pPr>
            <a:r>
              <a:rPr lang="en-US" b="1" smtClean="0"/>
              <a:t>Dr. Saul J. Berman</a:t>
            </a:r>
          </a:p>
          <a:p>
            <a:pPr marL="0" indent="0">
              <a:buFont typeface="Wingdings" pitchFamily="2" charset="2"/>
              <a:buNone/>
            </a:pPr>
            <a:r>
              <a:rPr lang="en-US" b="1" smtClean="0"/>
              <a:t>Global Lead Partner Strategy &amp; Transformation</a:t>
            </a:r>
          </a:p>
          <a:p>
            <a:pPr marL="0" indent="0">
              <a:buFont typeface="Wingdings" pitchFamily="2" charset="2"/>
              <a:buNone/>
            </a:pPr>
            <a:r>
              <a:rPr lang="en-US" b="1" smtClean="0"/>
              <a:t>IBM Global Business Services</a:t>
            </a:r>
          </a:p>
          <a:p>
            <a:pPr marL="0" indent="0">
              <a:buFont typeface="Wingdings" pitchFamily="2" charset="2"/>
              <a:buNone/>
            </a:pPr>
            <a:endParaRPr lang="en-US" b="1" smtClean="0"/>
          </a:p>
          <a:p>
            <a:pPr marL="0" indent="0">
              <a:buFont typeface="Wingdings" pitchFamily="2" charset="2"/>
              <a:buNone/>
            </a:pPr>
            <a:r>
              <a:rPr lang="en-US" smtClean="0"/>
              <a:t>E-mail: saul.berman@us.ibm.com</a:t>
            </a:r>
          </a:p>
          <a:p>
            <a:pPr marL="0" indent="0">
              <a:buFont typeface="Wingdings" pitchFamily="2" charset="2"/>
              <a:buNone/>
            </a:pPr>
            <a:r>
              <a:rPr lang="en-US" smtClean="0"/>
              <a:t>Phone: +1 (818) 539-3353</a:t>
            </a:r>
          </a:p>
          <a:p>
            <a:pPr marL="0" indent="0">
              <a:buFont typeface="Wingdings" pitchFamily="2" charset="2"/>
              <a:buNone/>
            </a:pPr>
            <a:endParaRPr lang="en-US" smtClean="0"/>
          </a:p>
          <a:p>
            <a:pPr marL="0" indent="0">
              <a:buFont typeface="Wingdings" pitchFamily="2" charset="2"/>
              <a:buNone/>
            </a:pPr>
            <a:r>
              <a:rPr lang="en-US" smtClean="0"/>
              <a:t>Follow me on twitter @thnqtnq</a:t>
            </a:r>
          </a:p>
          <a:p>
            <a:pPr marL="0" indent="0">
              <a:buFont typeface="Wingdings" pitchFamily="2" charset="2"/>
              <a:buNone/>
            </a:pPr>
            <a:endParaRPr lang="en-US" smtClean="0"/>
          </a:p>
          <a:p>
            <a:pPr marL="0" indent="0">
              <a:buFont typeface="Wingdings" pitchFamily="2" charset="2"/>
              <a:buNone/>
            </a:pPr>
            <a:r>
              <a:rPr lang="en-US" smtClean="0"/>
              <a:t>My book is available now: </a:t>
            </a:r>
            <a:r>
              <a:rPr lang="en-US" smtClean="0">
                <a:hlinkClick r:id="rId2"/>
              </a:rPr>
              <a:t>Not for Free - Revenue Strategies for a New World</a:t>
            </a:r>
            <a:endParaRPr lang="en-US" smtClean="0"/>
          </a:p>
        </p:txBody>
      </p:sp>
      <p:sp>
        <p:nvSpPr>
          <p:cNvPr id="2328580" name="Text Box 4"/>
          <p:cNvSpPr txBox="1">
            <a:spLocks noChangeArrowheads="1"/>
          </p:cNvSpPr>
          <p:nvPr/>
        </p:nvSpPr>
        <p:spPr bwMode="auto">
          <a:xfrm>
            <a:off x="5418138" y="2697163"/>
            <a:ext cx="3352800" cy="18034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r"/>
            <a:r>
              <a:rPr lang="en-US" sz="1600">
                <a:ea typeface="MS PGothic" pitchFamily="34" charset="-128"/>
              </a:rPr>
              <a:t>For more information on IBV publications, download the IBM IBV app on from the Apple App Store or on Android (type IBM IBV)</a:t>
            </a:r>
          </a:p>
          <a:p>
            <a:pPr algn="r"/>
            <a:endParaRPr lang="en-US" sz="1600">
              <a:ea typeface="MS PGothic" pitchFamily="34" charset="-128"/>
            </a:endParaRPr>
          </a:p>
          <a:p>
            <a:pPr algn="r"/>
            <a:r>
              <a:rPr lang="en-US" sz="1600">
                <a:ea typeface="MS PGothic" pitchFamily="34" charset="-128"/>
              </a:rPr>
              <a:t>Or online at: </a:t>
            </a:r>
            <a:r>
              <a:rPr lang="en-US" sz="1600">
                <a:ea typeface="MS PGothic" pitchFamily="34" charset="-128"/>
                <a:hlinkClick r:id="rId3"/>
              </a:rPr>
              <a:t>www.ibm.com/www.ibm.com/iibv</a:t>
            </a:r>
            <a:endParaRPr lang="en-US" sz="1600">
              <a:ea typeface="MS PGothic" pitchFamily="34" charset="-128"/>
            </a:endParaRPr>
          </a:p>
        </p:txBody>
      </p:sp>
      <p:pic>
        <p:nvPicPr>
          <p:cNvPr id="2328581" name="Picture 5" descr="1"/>
          <p:cNvPicPr>
            <a:picLocks noChangeAspect="1" noChangeArrowheads="1"/>
          </p:cNvPicPr>
          <p:nvPr/>
        </p:nvPicPr>
        <p:blipFill>
          <a:blip r:embed="rId4"/>
          <a:srcRect/>
          <a:stretch>
            <a:fillRect/>
          </a:stretch>
        </p:blipFill>
        <p:spPr bwMode="auto">
          <a:xfrm>
            <a:off x="4456113" y="1887538"/>
            <a:ext cx="4238625" cy="596900"/>
          </a:xfrm>
          <a:prstGeom prst="rect">
            <a:avLst/>
          </a:prstGeom>
          <a:noFill/>
          <a:ln w="9525">
            <a:solidFill>
              <a:schemeClr val="tx1"/>
            </a:solidFill>
            <a:miter lim="800000"/>
            <a:headEnd/>
            <a:tailEnd/>
          </a:ln>
        </p:spPr>
      </p:pic>
      <p:sp>
        <p:nvSpPr>
          <p:cNvPr id="2328582"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For more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ph type="sldNum" sz="quarter" idx="10"/>
          </p:nvPr>
        </p:nvSpPr>
        <p:spPr/>
        <p:txBody>
          <a:bodyPr/>
          <a:lstStyle/>
          <a:p>
            <a:pPr>
              <a:defRPr/>
            </a:pPr>
            <a:fld id="{3BD6B191-9ED5-43D0-8E32-9E92B457B2F3}" type="slidenum">
              <a:rPr lang="en-US"/>
              <a:pPr>
                <a:defRPr/>
              </a:pPr>
              <a:t>3</a:t>
            </a:fld>
            <a:endParaRPr lang="en-US"/>
          </a:p>
        </p:txBody>
      </p:sp>
      <p:sp>
        <p:nvSpPr>
          <p:cNvPr id="13" name="Footer Placeholder 3"/>
          <p:cNvSpPr>
            <a:spLocks noGrp="1"/>
          </p:cNvSpPr>
          <p:nvPr>
            <p:ph type="ftr" sz="quarter" idx="11"/>
          </p:nvPr>
        </p:nvSpPr>
        <p:spPr/>
        <p:txBody>
          <a:bodyPr/>
          <a:lstStyle/>
          <a:p>
            <a:r>
              <a:rPr lang="en-US"/>
              <a:t>	The Power of Cloud</a:t>
            </a:r>
          </a:p>
        </p:txBody>
      </p:sp>
      <p:pic>
        <p:nvPicPr>
          <p:cNvPr id="1319976" name="Picture 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56013" y="3519488"/>
            <a:ext cx="1668462" cy="1255712"/>
          </a:xfrm>
          <a:prstGeom prst="rect">
            <a:avLst/>
          </a:prstGeom>
          <a:noFill/>
          <a:ln w="9525" algn="ctr">
            <a:noFill/>
            <a:miter lim="800000"/>
            <a:headEnd/>
            <a:tailEnd/>
          </a:ln>
        </p:spPr>
      </p:pic>
      <p:sp>
        <p:nvSpPr>
          <p:cNvPr id="1319938" name="Rectangle 2"/>
          <p:cNvSpPr>
            <a:spLocks noGrp="1" noChangeArrowheads="1"/>
          </p:cNvSpPr>
          <p:nvPr>
            <p:ph type="title"/>
          </p:nvPr>
        </p:nvSpPr>
        <p:spPr/>
        <p:txBody>
          <a:bodyPr/>
          <a:lstStyle/>
          <a:p>
            <a:r>
              <a:rPr lang="en-US" smtClean="0">
                <a:solidFill>
                  <a:schemeClr val="tx1"/>
                </a:solidFill>
              </a:rPr>
              <a:t>Envisioning the full potential of cloud requires organizations to challenge existing approaches in their business and industry</a:t>
            </a:r>
          </a:p>
        </p:txBody>
      </p:sp>
      <p:sp>
        <p:nvSpPr>
          <p:cNvPr id="1319974" name="AutoShape 38"/>
          <p:cNvSpPr>
            <a:spLocks noChangeArrowheads="1"/>
          </p:cNvSpPr>
          <p:nvPr/>
        </p:nvSpPr>
        <p:spPr bwMode="auto">
          <a:xfrm>
            <a:off x="5440363" y="2103438"/>
            <a:ext cx="3379787" cy="1222375"/>
          </a:xfrm>
          <a:prstGeom prst="cloudCallout">
            <a:avLst>
              <a:gd name="adj1" fmla="val -48264"/>
              <a:gd name="adj2" fmla="val 51269"/>
            </a:avLst>
          </a:prstGeom>
          <a:solidFill>
            <a:schemeClr val="accent2"/>
          </a:solidFill>
          <a:ln w="9525">
            <a:solidFill>
              <a:schemeClr val="hlink"/>
            </a:solidFill>
            <a:round/>
            <a:headEnd/>
            <a:tailEnd/>
          </a:ln>
          <a:effectLst/>
        </p:spPr>
        <p:txBody>
          <a:bodyPr>
            <a:spAutoFit/>
          </a:bodyPr>
          <a:lstStyle/>
          <a:p>
            <a:r>
              <a:rPr lang="en-US" b="1"/>
              <a:t>… you could reach unaddressed customers and target them based on their individualized preferences?</a:t>
            </a:r>
            <a:r>
              <a:rPr lang="en-US" sz="1000" b="1"/>
              <a:t> </a:t>
            </a:r>
          </a:p>
        </p:txBody>
      </p:sp>
      <p:sp>
        <p:nvSpPr>
          <p:cNvPr id="1319977" name="Text Box 41"/>
          <p:cNvSpPr txBox="1">
            <a:spLocks noChangeArrowheads="1"/>
          </p:cNvSpPr>
          <p:nvPr/>
        </p:nvSpPr>
        <p:spPr bwMode="auto">
          <a:xfrm>
            <a:off x="801688" y="1674813"/>
            <a:ext cx="7291387" cy="336550"/>
          </a:xfrm>
          <a:prstGeom prst="rect">
            <a:avLst/>
          </a:prstGeom>
          <a:noFill/>
          <a:ln w="19050" algn="ctr">
            <a:noFill/>
            <a:miter lim="800000"/>
            <a:headEnd/>
            <a:tailEnd/>
          </a:ln>
          <a:effectLst/>
        </p:spPr>
        <p:txBody>
          <a:bodyPr wrap="none">
            <a:spAutoFit/>
          </a:bodyPr>
          <a:lstStyle/>
          <a:p>
            <a:r>
              <a:rPr lang="en-US" sz="1600" b="1" i="1">
                <a:solidFill>
                  <a:srgbClr val="009999"/>
                </a:solidFill>
              </a:rPr>
              <a:t>Reflecting on your business, question yourself – “What you would do if…</a:t>
            </a:r>
          </a:p>
        </p:txBody>
      </p:sp>
      <p:sp>
        <p:nvSpPr>
          <p:cNvPr id="1319982" name="AutoShape 46"/>
          <p:cNvSpPr>
            <a:spLocks noChangeArrowheads="1"/>
          </p:cNvSpPr>
          <p:nvPr/>
        </p:nvSpPr>
        <p:spPr bwMode="auto">
          <a:xfrm>
            <a:off x="2239963" y="2165350"/>
            <a:ext cx="2713037" cy="1222375"/>
          </a:xfrm>
          <a:prstGeom prst="cloudCallout">
            <a:avLst>
              <a:gd name="adj1" fmla="val 30046"/>
              <a:gd name="adj2" fmla="val 87944"/>
            </a:avLst>
          </a:prstGeom>
          <a:solidFill>
            <a:schemeClr val="accent2"/>
          </a:solidFill>
          <a:ln w="9525">
            <a:solidFill>
              <a:schemeClr val="accent1"/>
            </a:solidFill>
            <a:round/>
            <a:headEnd/>
            <a:tailEnd/>
          </a:ln>
          <a:effectLst/>
        </p:spPr>
        <p:txBody>
          <a:bodyPr>
            <a:spAutoFit/>
          </a:bodyPr>
          <a:lstStyle/>
          <a:p>
            <a:r>
              <a:rPr lang="en-US" b="1"/>
              <a:t>… you had access to unlimited computing resources to scale your business? </a:t>
            </a:r>
          </a:p>
        </p:txBody>
      </p:sp>
      <p:sp>
        <p:nvSpPr>
          <p:cNvPr id="1319984" name="AutoShape 48"/>
          <p:cNvSpPr>
            <a:spLocks noChangeArrowheads="1"/>
          </p:cNvSpPr>
          <p:nvPr/>
        </p:nvSpPr>
        <p:spPr bwMode="auto">
          <a:xfrm>
            <a:off x="1187450" y="5041900"/>
            <a:ext cx="3063875" cy="1222375"/>
          </a:xfrm>
          <a:prstGeom prst="cloudCallout">
            <a:avLst>
              <a:gd name="adj1" fmla="val 57255"/>
              <a:gd name="adj2" fmla="val -47153"/>
            </a:avLst>
          </a:prstGeom>
          <a:solidFill>
            <a:schemeClr val="accent2"/>
          </a:solidFill>
          <a:ln w="9525">
            <a:solidFill>
              <a:schemeClr val="accent1"/>
            </a:solidFill>
            <a:round/>
            <a:headEnd/>
            <a:tailEnd/>
          </a:ln>
          <a:effectLst/>
        </p:spPr>
        <p:txBody>
          <a:bodyPr>
            <a:spAutoFit/>
          </a:bodyPr>
          <a:lstStyle/>
          <a:p>
            <a:r>
              <a:rPr lang="en-US" b="1"/>
              <a:t>… you could easily and seamlessly connect and collaborate with business partners and customers?</a:t>
            </a:r>
          </a:p>
        </p:txBody>
      </p:sp>
      <p:sp>
        <p:nvSpPr>
          <p:cNvPr id="1319985" name="AutoShape 49"/>
          <p:cNvSpPr>
            <a:spLocks noChangeArrowheads="1"/>
          </p:cNvSpPr>
          <p:nvPr/>
        </p:nvSpPr>
        <p:spPr bwMode="auto">
          <a:xfrm>
            <a:off x="5165725" y="5264150"/>
            <a:ext cx="2968625" cy="1501775"/>
          </a:xfrm>
          <a:prstGeom prst="cloudCallout">
            <a:avLst>
              <a:gd name="adj1" fmla="val -58023"/>
              <a:gd name="adj2" fmla="val -73736"/>
            </a:avLst>
          </a:prstGeom>
          <a:solidFill>
            <a:schemeClr val="accent2"/>
          </a:solidFill>
          <a:ln w="9525">
            <a:solidFill>
              <a:schemeClr val="hlink"/>
            </a:solidFill>
            <a:round/>
            <a:headEnd/>
            <a:tailEnd/>
          </a:ln>
          <a:effectLst/>
        </p:spPr>
        <p:txBody>
          <a:bodyPr>
            <a:spAutoFit/>
          </a:bodyPr>
          <a:lstStyle/>
          <a:p>
            <a:r>
              <a:rPr lang="en-US" b="1"/>
              <a:t>… you could inexpensively and rapidly develop and launch new product &amp; service offerings?</a:t>
            </a:r>
          </a:p>
        </p:txBody>
      </p:sp>
      <p:sp>
        <p:nvSpPr>
          <p:cNvPr id="1319987" name="AutoShape 51"/>
          <p:cNvSpPr>
            <a:spLocks noChangeArrowheads="1"/>
          </p:cNvSpPr>
          <p:nvPr/>
        </p:nvSpPr>
        <p:spPr bwMode="auto">
          <a:xfrm>
            <a:off x="6034088" y="3382963"/>
            <a:ext cx="2971800" cy="1782762"/>
          </a:xfrm>
          <a:prstGeom prst="cloudCallout">
            <a:avLst>
              <a:gd name="adj1" fmla="val -67042"/>
              <a:gd name="adj2" fmla="val -6662"/>
            </a:avLst>
          </a:prstGeom>
          <a:solidFill>
            <a:schemeClr val="accent2"/>
          </a:solidFill>
          <a:ln w="9525">
            <a:solidFill>
              <a:schemeClr val="hlink"/>
            </a:solidFill>
            <a:round/>
            <a:headEnd/>
            <a:tailEnd/>
          </a:ln>
          <a:effectLst/>
        </p:spPr>
        <p:txBody>
          <a:bodyPr>
            <a:spAutoFit/>
          </a:bodyPr>
          <a:lstStyle/>
          <a:p>
            <a:r>
              <a:rPr lang="en-US" b="1"/>
              <a:t>…you could give any of your customers access to any of your products and services anytime, anywhere, on any device?</a:t>
            </a:r>
          </a:p>
        </p:txBody>
      </p:sp>
      <p:sp>
        <p:nvSpPr>
          <p:cNvPr id="1319988" name="AutoShape 52"/>
          <p:cNvSpPr>
            <a:spLocks noChangeArrowheads="1"/>
          </p:cNvSpPr>
          <p:nvPr/>
        </p:nvSpPr>
        <p:spPr bwMode="auto">
          <a:xfrm>
            <a:off x="136525" y="3390900"/>
            <a:ext cx="2813050" cy="1501775"/>
          </a:xfrm>
          <a:prstGeom prst="cloudCallout">
            <a:avLst>
              <a:gd name="adj1" fmla="val 73704"/>
              <a:gd name="adj2" fmla="val 2954"/>
            </a:avLst>
          </a:prstGeom>
          <a:solidFill>
            <a:schemeClr val="accent2"/>
          </a:solidFill>
          <a:ln w="9525">
            <a:solidFill>
              <a:schemeClr val="accent1"/>
            </a:solidFill>
            <a:round/>
            <a:headEnd/>
            <a:tailEnd/>
          </a:ln>
          <a:effectLst/>
        </p:spPr>
        <p:txBody>
          <a:bodyPr>
            <a:spAutoFit/>
          </a:bodyPr>
          <a:lstStyle/>
          <a:p>
            <a:r>
              <a:rPr lang="en-US" b="1"/>
              <a:t>…you could redefine your role in your industry and change your competitive positioning?</a:t>
            </a:r>
          </a:p>
        </p:txBody>
      </p:sp>
      <p:sp>
        <p:nvSpPr>
          <p:cNvPr id="1319995"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19982"/>
                                        </p:tgtEl>
                                        <p:attrNameLst>
                                          <p:attrName>style.visibility</p:attrName>
                                        </p:attrNameLst>
                                      </p:cBhvr>
                                      <p:to>
                                        <p:strVal val="visible"/>
                                      </p:to>
                                    </p:set>
                                    <p:animEffect transition="in" filter="blinds(horizontal)">
                                      <p:cBhvr>
                                        <p:cTn id="7" dur="500"/>
                                        <p:tgtEl>
                                          <p:spTgt spid="13199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19974"/>
                                        </p:tgtEl>
                                        <p:attrNameLst>
                                          <p:attrName>style.visibility</p:attrName>
                                        </p:attrNameLst>
                                      </p:cBhvr>
                                      <p:to>
                                        <p:strVal val="visible"/>
                                      </p:to>
                                    </p:set>
                                    <p:animEffect transition="in" filter="blinds(horizontal)">
                                      <p:cBhvr>
                                        <p:cTn id="12" dur="500"/>
                                        <p:tgtEl>
                                          <p:spTgt spid="13199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19987"/>
                                        </p:tgtEl>
                                        <p:attrNameLst>
                                          <p:attrName>style.visibility</p:attrName>
                                        </p:attrNameLst>
                                      </p:cBhvr>
                                      <p:to>
                                        <p:strVal val="visible"/>
                                      </p:to>
                                    </p:set>
                                    <p:animEffect transition="in" filter="blinds(horizontal)">
                                      <p:cBhvr>
                                        <p:cTn id="17" dur="500"/>
                                        <p:tgtEl>
                                          <p:spTgt spid="131998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19985"/>
                                        </p:tgtEl>
                                        <p:attrNameLst>
                                          <p:attrName>style.visibility</p:attrName>
                                        </p:attrNameLst>
                                      </p:cBhvr>
                                      <p:to>
                                        <p:strVal val="visible"/>
                                      </p:to>
                                    </p:set>
                                    <p:animEffect transition="in" filter="blinds(horizontal)">
                                      <p:cBhvr>
                                        <p:cTn id="22" dur="500"/>
                                        <p:tgtEl>
                                          <p:spTgt spid="131998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19984"/>
                                        </p:tgtEl>
                                        <p:attrNameLst>
                                          <p:attrName>style.visibility</p:attrName>
                                        </p:attrNameLst>
                                      </p:cBhvr>
                                      <p:to>
                                        <p:strVal val="visible"/>
                                      </p:to>
                                    </p:set>
                                    <p:animEffect transition="in" filter="blinds(horizontal)">
                                      <p:cBhvr>
                                        <p:cTn id="27" dur="500"/>
                                        <p:tgtEl>
                                          <p:spTgt spid="131998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19988"/>
                                        </p:tgtEl>
                                        <p:attrNameLst>
                                          <p:attrName>style.visibility</p:attrName>
                                        </p:attrNameLst>
                                      </p:cBhvr>
                                      <p:to>
                                        <p:strVal val="visible"/>
                                      </p:to>
                                    </p:set>
                                    <p:animEffect transition="in" filter="blinds(horizontal)">
                                      <p:cBhvr>
                                        <p:cTn id="32" dur="500"/>
                                        <p:tgtEl>
                                          <p:spTgt spid="1319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9974" grpId="0" animBg="1"/>
      <p:bldP spid="1319982" grpId="0" animBg="1"/>
      <p:bldP spid="1319984" grpId="0" animBg="1"/>
      <p:bldP spid="1319985" grpId="0" animBg="1"/>
      <p:bldP spid="1319987" grpId="0" animBg="1"/>
      <p:bldP spid="131998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3"/>
          <p:cNvSpPr>
            <a:spLocks noGrp="1"/>
          </p:cNvSpPr>
          <p:nvPr>
            <p:ph type="sldNum" sz="quarter" idx="10"/>
          </p:nvPr>
        </p:nvSpPr>
        <p:spPr/>
        <p:txBody>
          <a:bodyPr/>
          <a:lstStyle/>
          <a:p>
            <a:pPr>
              <a:defRPr/>
            </a:pPr>
            <a:fld id="{3597D576-F57F-4EC2-96ED-88F151D061C3}" type="slidenum">
              <a:rPr lang="en-US"/>
              <a:pPr>
                <a:defRPr/>
              </a:pPr>
              <a:t>4</a:t>
            </a:fld>
            <a:endParaRPr lang="en-US"/>
          </a:p>
        </p:txBody>
      </p:sp>
      <p:sp>
        <p:nvSpPr>
          <p:cNvPr id="55" name="Footer Placeholder 4"/>
          <p:cNvSpPr>
            <a:spLocks noGrp="1"/>
          </p:cNvSpPr>
          <p:nvPr>
            <p:ph type="ftr" sz="quarter" idx="11"/>
          </p:nvPr>
        </p:nvSpPr>
        <p:spPr/>
        <p:txBody>
          <a:bodyPr/>
          <a:lstStyle/>
          <a:p>
            <a:r>
              <a:rPr lang="en-US"/>
              <a:t>	The Power of Cloud</a:t>
            </a:r>
          </a:p>
        </p:txBody>
      </p:sp>
      <p:sp>
        <p:nvSpPr>
          <p:cNvPr id="2249730" name="AutoShape 2"/>
          <p:cNvSpPr>
            <a:spLocks noChangeAspect="1" noChangeArrowheads="1" noTextEdit="1"/>
          </p:cNvSpPr>
          <p:nvPr/>
        </p:nvSpPr>
        <p:spPr bwMode="auto">
          <a:xfrm>
            <a:off x="4646613" y="1646238"/>
            <a:ext cx="3948112" cy="4114800"/>
          </a:xfrm>
          <a:prstGeom prst="rect">
            <a:avLst/>
          </a:prstGeom>
          <a:noFill/>
          <a:ln w="9525">
            <a:noFill/>
            <a:miter lim="800000"/>
            <a:headEnd/>
            <a:tailEnd/>
          </a:ln>
        </p:spPr>
        <p:txBody>
          <a:bodyPr/>
          <a:lstStyle/>
          <a:p>
            <a:endParaRPr lang="en-US"/>
          </a:p>
        </p:txBody>
      </p:sp>
      <p:graphicFrame>
        <p:nvGraphicFramePr>
          <p:cNvPr id="2249731" name="Object 3"/>
          <p:cNvGraphicFramePr>
            <a:graphicFrameLocks noChangeAspect="1"/>
          </p:cNvGraphicFramePr>
          <p:nvPr/>
        </p:nvGraphicFramePr>
        <p:xfrm>
          <a:off x="373063" y="2322513"/>
          <a:ext cx="3703637" cy="3659187"/>
        </p:xfrm>
        <a:graphic>
          <a:graphicData uri="http://schemas.openxmlformats.org/presentationml/2006/ole">
            <p:oleObj spid="_x0000_s2249731" name="Chart" r:id="rId4" imgW="4286385" imgH="4467135" progId="MSGraph.Chart.8">
              <p:embed followColorScheme="full"/>
            </p:oleObj>
          </a:graphicData>
        </a:graphic>
      </p:graphicFrame>
      <p:sp>
        <p:nvSpPr>
          <p:cNvPr id="2249733" name="Rectangle 5"/>
          <p:cNvSpPr>
            <a:spLocks noGrp="1" noChangeArrowheads="1"/>
          </p:cNvSpPr>
          <p:nvPr>
            <p:ph type="title"/>
          </p:nvPr>
        </p:nvSpPr>
        <p:spPr/>
        <p:txBody>
          <a:bodyPr/>
          <a:lstStyle/>
          <a:p>
            <a:r>
              <a:rPr lang="en-US" smtClean="0">
                <a:solidFill>
                  <a:schemeClr val="tx1"/>
                </a:solidFill>
              </a:rPr>
              <a:t>Cloud is widely recognized as an increasingly important technology; adoption is expected to accelerate rapidly in the coming years</a:t>
            </a:r>
          </a:p>
        </p:txBody>
      </p:sp>
      <p:sp>
        <p:nvSpPr>
          <p:cNvPr id="2249744" name="Text Box 16"/>
          <p:cNvSpPr txBox="1">
            <a:spLocks noChangeArrowheads="1"/>
          </p:cNvSpPr>
          <p:nvPr/>
        </p:nvSpPr>
        <p:spPr bwMode="auto">
          <a:xfrm>
            <a:off x="182563" y="6164263"/>
            <a:ext cx="8458200" cy="458787"/>
          </a:xfrm>
          <a:prstGeom prst="rect">
            <a:avLst/>
          </a:prstGeom>
          <a:noFill/>
          <a:ln w="19050" algn="ctr">
            <a:noFill/>
            <a:miter lim="800000"/>
            <a:headEnd/>
            <a:tailEnd/>
          </a:ln>
          <a:effectLst/>
        </p:spPr>
        <p:txBody>
          <a:bodyPr>
            <a:spAutoFit/>
          </a:bodyPr>
          <a:lstStyle/>
          <a:p>
            <a:pPr algn="l"/>
            <a:r>
              <a:rPr lang="en-US" sz="800"/>
              <a:t>Source: (1) 2011 joint IBV/EIU Cloud-enabled Business Model Survey of 572 business &amp; IT leaders; Q4. Which of the following most accurately describes your organisation’s level of cloud technology adoption today and which do you expect will best describe it in three years?  </a:t>
            </a:r>
          </a:p>
          <a:p>
            <a:pPr algn="l"/>
            <a:r>
              <a:rPr lang="en-US" sz="800"/>
              <a:t>Sizing the cloud , Forrester Research, April 21, 2011;  http://www.cio.com/article/684338/Survey_CIOs_Are_Putting_the_Cloud_First</a:t>
            </a:r>
          </a:p>
        </p:txBody>
      </p:sp>
      <p:sp>
        <p:nvSpPr>
          <p:cNvPr id="2249745" name="Text Box 17"/>
          <p:cNvSpPr txBox="1">
            <a:spLocks noChangeArrowheads="1"/>
          </p:cNvSpPr>
          <p:nvPr/>
        </p:nvSpPr>
        <p:spPr bwMode="auto">
          <a:xfrm>
            <a:off x="3473450" y="2830513"/>
            <a:ext cx="695325" cy="260350"/>
          </a:xfrm>
          <a:prstGeom prst="rect">
            <a:avLst/>
          </a:prstGeom>
          <a:noFill/>
          <a:ln w="9525">
            <a:noFill/>
            <a:miter lim="800000"/>
            <a:headEnd/>
            <a:tailEnd/>
          </a:ln>
          <a:effectLst/>
        </p:spPr>
        <p:txBody>
          <a:bodyPr wrap="none">
            <a:spAutoFit/>
          </a:bodyPr>
          <a:lstStyle/>
          <a:p>
            <a:pPr algn="l"/>
            <a:r>
              <a:rPr lang="en-US" sz="1100" b="1">
                <a:ea typeface="MS PGothic" pitchFamily="34" charset="-128"/>
              </a:rPr>
              <a:t>Piloting</a:t>
            </a:r>
          </a:p>
        </p:txBody>
      </p:sp>
      <p:sp>
        <p:nvSpPr>
          <p:cNvPr id="2249746" name="Text Box 18"/>
          <p:cNvSpPr txBox="1">
            <a:spLocks noChangeArrowheads="1"/>
          </p:cNvSpPr>
          <p:nvPr/>
        </p:nvSpPr>
        <p:spPr bwMode="auto">
          <a:xfrm>
            <a:off x="3473450" y="3608388"/>
            <a:ext cx="798513" cy="260350"/>
          </a:xfrm>
          <a:prstGeom prst="rect">
            <a:avLst/>
          </a:prstGeom>
          <a:noFill/>
          <a:ln w="9525">
            <a:noFill/>
            <a:miter lim="800000"/>
            <a:headEnd/>
            <a:tailEnd/>
          </a:ln>
          <a:effectLst/>
        </p:spPr>
        <p:txBody>
          <a:bodyPr wrap="none">
            <a:spAutoFit/>
          </a:bodyPr>
          <a:lstStyle/>
          <a:p>
            <a:pPr algn="l"/>
            <a:r>
              <a:rPr lang="en-US" sz="1100" b="1">
                <a:ea typeface="MS PGothic" pitchFamily="34" charset="-128"/>
              </a:rPr>
              <a:t>Adopting</a:t>
            </a:r>
          </a:p>
        </p:txBody>
      </p:sp>
      <p:sp>
        <p:nvSpPr>
          <p:cNvPr id="2249747" name="Text Box 19"/>
          <p:cNvSpPr txBox="1">
            <a:spLocks noChangeArrowheads="1"/>
          </p:cNvSpPr>
          <p:nvPr/>
        </p:nvSpPr>
        <p:spPr bwMode="auto">
          <a:xfrm>
            <a:off x="3473450" y="4568825"/>
            <a:ext cx="1052513" cy="428625"/>
          </a:xfrm>
          <a:prstGeom prst="rect">
            <a:avLst/>
          </a:prstGeom>
          <a:noFill/>
          <a:ln w="9525">
            <a:noFill/>
            <a:miter lim="800000"/>
            <a:headEnd/>
            <a:tailEnd/>
          </a:ln>
          <a:effectLst/>
        </p:spPr>
        <p:txBody>
          <a:bodyPr wrap="none">
            <a:spAutoFit/>
          </a:bodyPr>
          <a:lstStyle/>
          <a:p>
            <a:pPr algn="l"/>
            <a:r>
              <a:rPr lang="en-US" sz="1100" b="1">
                <a:ea typeface="MS PGothic" pitchFamily="34" charset="-128"/>
              </a:rPr>
              <a:t>Substantially</a:t>
            </a:r>
            <a:br>
              <a:rPr lang="en-US" sz="1100" b="1">
                <a:ea typeface="MS PGothic" pitchFamily="34" charset="-128"/>
              </a:rPr>
            </a:br>
            <a:r>
              <a:rPr lang="en-US" sz="1100" b="1">
                <a:ea typeface="MS PGothic" pitchFamily="34" charset="-128"/>
              </a:rPr>
              <a:t>Implemented</a:t>
            </a:r>
          </a:p>
        </p:txBody>
      </p:sp>
      <p:sp>
        <p:nvSpPr>
          <p:cNvPr id="2249748" name="Line 20"/>
          <p:cNvSpPr>
            <a:spLocks noChangeShapeType="1"/>
          </p:cNvSpPr>
          <p:nvPr/>
        </p:nvSpPr>
        <p:spPr bwMode="auto">
          <a:xfrm flipV="1">
            <a:off x="1692275" y="4978400"/>
            <a:ext cx="1050925" cy="366713"/>
          </a:xfrm>
          <a:prstGeom prst="line">
            <a:avLst/>
          </a:prstGeom>
          <a:noFill/>
          <a:ln w="19050">
            <a:solidFill>
              <a:srgbClr val="777777"/>
            </a:solidFill>
            <a:round/>
            <a:headEnd/>
            <a:tailEnd type="triangle" w="med" len="med"/>
          </a:ln>
          <a:effectLst/>
        </p:spPr>
        <p:txBody>
          <a:bodyPr/>
          <a:lstStyle/>
          <a:p>
            <a:endParaRPr lang="en-US"/>
          </a:p>
        </p:txBody>
      </p:sp>
      <p:sp>
        <p:nvSpPr>
          <p:cNvPr id="2249749" name="Text Box 21"/>
          <p:cNvSpPr txBox="1">
            <a:spLocks noChangeArrowheads="1"/>
          </p:cNvSpPr>
          <p:nvPr/>
        </p:nvSpPr>
        <p:spPr bwMode="auto">
          <a:xfrm>
            <a:off x="2017713" y="5038725"/>
            <a:ext cx="514350" cy="182563"/>
          </a:xfrm>
          <a:prstGeom prst="rect">
            <a:avLst/>
          </a:prstGeom>
          <a:solidFill>
            <a:schemeClr val="bg1"/>
          </a:solidFill>
          <a:ln w="6350" algn="ctr">
            <a:noFill/>
            <a:miter lim="800000"/>
            <a:headEnd/>
            <a:tailEnd/>
          </a:ln>
          <a:effectLst/>
        </p:spPr>
        <p:txBody>
          <a:bodyPr wrap="none" lIns="18288" tIns="0" rIns="18288" bIns="0">
            <a:spAutoFit/>
          </a:bodyPr>
          <a:lstStyle/>
          <a:p>
            <a:pPr>
              <a:spcBef>
                <a:spcPct val="50000"/>
              </a:spcBef>
            </a:pPr>
            <a:r>
              <a:rPr lang="en-US"/>
              <a:t>+215%</a:t>
            </a:r>
          </a:p>
        </p:txBody>
      </p:sp>
      <p:sp>
        <p:nvSpPr>
          <p:cNvPr id="2249750" name="Line 22"/>
          <p:cNvSpPr>
            <a:spLocks noChangeShapeType="1"/>
          </p:cNvSpPr>
          <p:nvPr/>
        </p:nvSpPr>
        <p:spPr bwMode="auto">
          <a:xfrm flipV="1">
            <a:off x="1692275" y="3871913"/>
            <a:ext cx="1050925" cy="914400"/>
          </a:xfrm>
          <a:prstGeom prst="line">
            <a:avLst/>
          </a:prstGeom>
          <a:noFill/>
          <a:ln w="19050">
            <a:solidFill>
              <a:srgbClr val="777777"/>
            </a:solidFill>
            <a:round/>
            <a:headEnd/>
            <a:tailEnd type="triangle" w="med" len="med"/>
          </a:ln>
          <a:effectLst/>
        </p:spPr>
        <p:txBody>
          <a:bodyPr/>
          <a:lstStyle/>
          <a:p>
            <a:endParaRPr lang="en-US"/>
          </a:p>
        </p:txBody>
      </p:sp>
      <p:sp>
        <p:nvSpPr>
          <p:cNvPr id="2249751" name="Text Box 23"/>
          <p:cNvSpPr txBox="1">
            <a:spLocks noChangeArrowheads="1"/>
          </p:cNvSpPr>
          <p:nvPr/>
        </p:nvSpPr>
        <p:spPr bwMode="auto">
          <a:xfrm>
            <a:off x="1958975" y="4278313"/>
            <a:ext cx="430213" cy="182562"/>
          </a:xfrm>
          <a:prstGeom prst="rect">
            <a:avLst/>
          </a:prstGeom>
          <a:solidFill>
            <a:schemeClr val="bg1"/>
          </a:solidFill>
          <a:ln w="6350" algn="ctr">
            <a:noFill/>
            <a:miter lim="800000"/>
            <a:headEnd/>
            <a:tailEnd/>
          </a:ln>
          <a:effectLst/>
        </p:spPr>
        <p:txBody>
          <a:bodyPr wrap="none" lIns="18288" tIns="0" rIns="18288" bIns="0">
            <a:spAutoFit/>
          </a:bodyPr>
          <a:lstStyle/>
          <a:p>
            <a:pPr>
              <a:spcBef>
                <a:spcPct val="50000"/>
              </a:spcBef>
            </a:pPr>
            <a:r>
              <a:rPr lang="en-US"/>
              <a:t>+33%</a:t>
            </a:r>
          </a:p>
        </p:txBody>
      </p:sp>
      <p:sp>
        <p:nvSpPr>
          <p:cNvPr id="2249752" name="Text Box 24"/>
          <p:cNvSpPr txBox="1">
            <a:spLocks noChangeArrowheads="1"/>
          </p:cNvSpPr>
          <p:nvPr/>
        </p:nvSpPr>
        <p:spPr bwMode="auto">
          <a:xfrm>
            <a:off x="1130300" y="3006725"/>
            <a:ext cx="539750" cy="304800"/>
          </a:xfrm>
          <a:prstGeom prst="rect">
            <a:avLst/>
          </a:prstGeom>
          <a:noFill/>
          <a:ln w="9525">
            <a:noFill/>
            <a:miter lim="800000"/>
            <a:headEnd/>
            <a:tailEnd/>
          </a:ln>
          <a:effectLst/>
        </p:spPr>
        <p:txBody>
          <a:bodyPr wrap="none">
            <a:spAutoFit/>
          </a:bodyPr>
          <a:lstStyle/>
          <a:p>
            <a:pPr algn="l"/>
            <a:r>
              <a:rPr lang="en-US" sz="1400" b="1">
                <a:ea typeface="MS PGothic" pitchFamily="34" charset="-128"/>
              </a:rPr>
              <a:t>72%</a:t>
            </a:r>
          </a:p>
        </p:txBody>
      </p:sp>
      <p:sp>
        <p:nvSpPr>
          <p:cNvPr id="2249753" name="Text Box 25"/>
          <p:cNvSpPr txBox="1">
            <a:spLocks noChangeArrowheads="1"/>
          </p:cNvSpPr>
          <p:nvPr/>
        </p:nvSpPr>
        <p:spPr bwMode="auto">
          <a:xfrm>
            <a:off x="2833688" y="2430463"/>
            <a:ext cx="539750" cy="304800"/>
          </a:xfrm>
          <a:prstGeom prst="rect">
            <a:avLst/>
          </a:prstGeom>
          <a:noFill/>
          <a:ln w="9525">
            <a:noFill/>
            <a:miter lim="800000"/>
            <a:headEnd/>
            <a:tailEnd/>
          </a:ln>
          <a:effectLst/>
        </p:spPr>
        <p:txBody>
          <a:bodyPr wrap="none">
            <a:spAutoFit/>
          </a:bodyPr>
          <a:lstStyle/>
          <a:p>
            <a:pPr algn="l"/>
            <a:r>
              <a:rPr lang="en-US" sz="1400" b="1">
                <a:ea typeface="MS PGothic" pitchFamily="34" charset="-128"/>
              </a:rPr>
              <a:t>91%</a:t>
            </a:r>
          </a:p>
        </p:txBody>
      </p:sp>
      <p:sp>
        <p:nvSpPr>
          <p:cNvPr id="144397" name="Rectangle 13"/>
          <p:cNvSpPr>
            <a:spLocks noChangeArrowheads="1"/>
          </p:cNvSpPr>
          <p:nvPr/>
        </p:nvSpPr>
        <p:spPr bwMode="auto">
          <a:xfrm>
            <a:off x="503238" y="1631950"/>
            <a:ext cx="3657600" cy="700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eaLnBrk="0" hangingPunct="0"/>
            <a:r>
              <a:rPr lang="en-US" sz="1400" b="1">
                <a:solidFill>
                  <a:srgbClr val="009999"/>
                </a:solidFill>
                <a:ea typeface="MS PGothic" pitchFamily="34" charset="-128"/>
              </a:rPr>
              <a:t>What is Your Organization’s Level of Cloud Adoption?</a:t>
            </a:r>
            <a:endParaRPr lang="en-US" sz="1400">
              <a:solidFill>
                <a:srgbClr val="009999"/>
              </a:solidFill>
              <a:ea typeface="MS PGothic" pitchFamily="34" charset="-128"/>
            </a:endParaRPr>
          </a:p>
          <a:p>
            <a:pPr eaLnBrk="0" hangingPunct="0"/>
            <a:r>
              <a:rPr lang="en-US" i="1">
                <a:ea typeface="MS PGothic" pitchFamily="34" charset="-128"/>
              </a:rPr>
              <a:t>% of Respondents</a:t>
            </a:r>
          </a:p>
        </p:txBody>
      </p:sp>
      <p:sp>
        <p:nvSpPr>
          <p:cNvPr id="2249755"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Importance of cloud </a:t>
            </a:r>
          </a:p>
        </p:txBody>
      </p:sp>
      <p:sp>
        <p:nvSpPr>
          <p:cNvPr id="2249756" name="Text Box 28"/>
          <p:cNvSpPr txBox="1">
            <a:spLocks noChangeArrowheads="1"/>
          </p:cNvSpPr>
          <p:nvPr/>
        </p:nvSpPr>
        <p:spPr bwMode="auto">
          <a:xfrm>
            <a:off x="4572000" y="1631950"/>
            <a:ext cx="3978275" cy="517525"/>
          </a:xfrm>
          <a:prstGeom prst="rect">
            <a:avLst/>
          </a:prstGeom>
          <a:noFill/>
          <a:ln w="19050" algn="ctr">
            <a:noFill/>
            <a:miter lim="800000"/>
            <a:headEnd/>
            <a:tailEnd/>
          </a:ln>
          <a:effectLst/>
        </p:spPr>
        <p:txBody>
          <a:bodyPr>
            <a:spAutoFit/>
          </a:bodyPr>
          <a:lstStyle/>
          <a:p>
            <a:pPr>
              <a:spcBef>
                <a:spcPct val="50000"/>
              </a:spcBef>
            </a:pPr>
            <a:r>
              <a:rPr lang="en-US" sz="1400" b="1">
                <a:solidFill>
                  <a:srgbClr val="009999"/>
                </a:solidFill>
              </a:rPr>
              <a:t>The Global Cloud Computing Market is Forecast to Grow 22% per year through 2020</a:t>
            </a:r>
          </a:p>
        </p:txBody>
      </p:sp>
      <p:sp>
        <p:nvSpPr>
          <p:cNvPr id="2249757" name="Line 29"/>
          <p:cNvSpPr>
            <a:spLocks noChangeShapeType="1"/>
          </p:cNvSpPr>
          <p:nvPr/>
        </p:nvSpPr>
        <p:spPr bwMode="auto">
          <a:xfrm>
            <a:off x="5165725" y="2662238"/>
            <a:ext cx="3246438" cy="0"/>
          </a:xfrm>
          <a:prstGeom prst="line">
            <a:avLst/>
          </a:prstGeom>
          <a:noFill/>
          <a:ln w="19050">
            <a:solidFill>
              <a:schemeClr val="accent1"/>
            </a:solidFill>
            <a:prstDash val="sysDot"/>
            <a:round/>
            <a:headEnd/>
            <a:tailEnd/>
          </a:ln>
          <a:effectLst/>
        </p:spPr>
        <p:txBody>
          <a:bodyPr/>
          <a:lstStyle/>
          <a:p>
            <a:endParaRPr lang="en-US"/>
          </a:p>
        </p:txBody>
      </p:sp>
      <p:sp>
        <p:nvSpPr>
          <p:cNvPr id="2249758" name="Line 30"/>
          <p:cNvSpPr>
            <a:spLocks noChangeShapeType="1"/>
          </p:cNvSpPr>
          <p:nvPr/>
        </p:nvSpPr>
        <p:spPr bwMode="auto">
          <a:xfrm>
            <a:off x="5211763" y="3208338"/>
            <a:ext cx="3246437" cy="0"/>
          </a:xfrm>
          <a:prstGeom prst="line">
            <a:avLst/>
          </a:prstGeom>
          <a:noFill/>
          <a:ln w="19050">
            <a:solidFill>
              <a:schemeClr val="accent1"/>
            </a:solidFill>
            <a:prstDash val="sysDot"/>
            <a:round/>
            <a:headEnd/>
            <a:tailEnd/>
          </a:ln>
          <a:effectLst/>
        </p:spPr>
        <p:txBody>
          <a:bodyPr/>
          <a:lstStyle/>
          <a:p>
            <a:endParaRPr lang="en-US"/>
          </a:p>
        </p:txBody>
      </p:sp>
      <p:sp>
        <p:nvSpPr>
          <p:cNvPr id="2249759" name="Line 31"/>
          <p:cNvSpPr>
            <a:spLocks noChangeShapeType="1"/>
          </p:cNvSpPr>
          <p:nvPr/>
        </p:nvSpPr>
        <p:spPr bwMode="auto">
          <a:xfrm>
            <a:off x="5211763" y="3752850"/>
            <a:ext cx="3246437" cy="0"/>
          </a:xfrm>
          <a:prstGeom prst="line">
            <a:avLst/>
          </a:prstGeom>
          <a:noFill/>
          <a:ln w="19050">
            <a:solidFill>
              <a:schemeClr val="accent1"/>
            </a:solidFill>
            <a:prstDash val="sysDot"/>
            <a:round/>
            <a:headEnd/>
            <a:tailEnd/>
          </a:ln>
          <a:effectLst/>
        </p:spPr>
        <p:txBody>
          <a:bodyPr/>
          <a:lstStyle/>
          <a:p>
            <a:endParaRPr lang="en-US"/>
          </a:p>
        </p:txBody>
      </p:sp>
      <p:sp>
        <p:nvSpPr>
          <p:cNvPr id="2249760" name="Line 32"/>
          <p:cNvSpPr>
            <a:spLocks noChangeShapeType="1"/>
          </p:cNvSpPr>
          <p:nvPr/>
        </p:nvSpPr>
        <p:spPr bwMode="auto">
          <a:xfrm>
            <a:off x="5211763" y="4351338"/>
            <a:ext cx="3246437" cy="0"/>
          </a:xfrm>
          <a:prstGeom prst="line">
            <a:avLst/>
          </a:prstGeom>
          <a:noFill/>
          <a:ln w="19050">
            <a:solidFill>
              <a:schemeClr val="accent1"/>
            </a:solidFill>
            <a:prstDash val="sysDot"/>
            <a:round/>
            <a:headEnd/>
            <a:tailEnd/>
          </a:ln>
          <a:effectLst/>
        </p:spPr>
        <p:txBody>
          <a:bodyPr/>
          <a:lstStyle/>
          <a:p>
            <a:endParaRPr lang="en-US"/>
          </a:p>
        </p:txBody>
      </p:sp>
      <p:sp>
        <p:nvSpPr>
          <p:cNvPr id="2249761" name="Line 33"/>
          <p:cNvSpPr>
            <a:spLocks noChangeShapeType="1"/>
          </p:cNvSpPr>
          <p:nvPr/>
        </p:nvSpPr>
        <p:spPr bwMode="auto">
          <a:xfrm>
            <a:off x="5211763" y="4897438"/>
            <a:ext cx="3246437" cy="0"/>
          </a:xfrm>
          <a:prstGeom prst="line">
            <a:avLst/>
          </a:prstGeom>
          <a:noFill/>
          <a:ln w="19050">
            <a:solidFill>
              <a:schemeClr val="accent1"/>
            </a:solidFill>
            <a:prstDash val="sysDot"/>
            <a:round/>
            <a:headEnd/>
            <a:tailEnd/>
          </a:ln>
          <a:effectLst/>
        </p:spPr>
        <p:txBody>
          <a:bodyPr/>
          <a:lstStyle/>
          <a:p>
            <a:endParaRPr lang="en-US"/>
          </a:p>
        </p:txBody>
      </p:sp>
      <p:sp>
        <p:nvSpPr>
          <p:cNvPr id="2249762" name="Line 34"/>
          <p:cNvSpPr>
            <a:spLocks noChangeShapeType="1"/>
          </p:cNvSpPr>
          <p:nvPr/>
        </p:nvSpPr>
        <p:spPr bwMode="auto">
          <a:xfrm>
            <a:off x="5178425" y="2662238"/>
            <a:ext cx="0" cy="2860675"/>
          </a:xfrm>
          <a:prstGeom prst="line">
            <a:avLst/>
          </a:prstGeom>
          <a:noFill/>
          <a:ln w="0">
            <a:solidFill>
              <a:srgbClr val="000000"/>
            </a:solidFill>
            <a:round/>
            <a:headEnd/>
            <a:tailEnd/>
          </a:ln>
        </p:spPr>
        <p:txBody>
          <a:bodyPr/>
          <a:lstStyle/>
          <a:p>
            <a:endParaRPr lang="en-US"/>
          </a:p>
        </p:txBody>
      </p:sp>
      <p:sp>
        <p:nvSpPr>
          <p:cNvPr id="2249763" name="Line 35"/>
          <p:cNvSpPr>
            <a:spLocks noChangeShapeType="1"/>
          </p:cNvSpPr>
          <p:nvPr/>
        </p:nvSpPr>
        <p:spPr bwMode="auto">
          <a:xfrm>
            <a:off x="5149850" y="4903788"/>
            <a:ext cx="28575" cy="0"/>
          </a:xfrm>
          <a:prstGeom prst="line">
            <a:avLst/>
          </a:prstGeom>
          <a:noFill/>
          <a:ln w="0">
            <a:solidFill>
              <a:srgbClr val="000000"/>
            </a:solidFill>
            <a:round/>
            <a:headEnd/>
            <a:tailEnd/>
          </a:ln>
        </p:spPr>
        <p:txBody>
          <a:bodyPr/>
          <a:lstStyle/>
          <a:p>
            <a:endParaRPr lang="en-US"/>
          </a:p>
        </p:txBody>
      </p:sp>
      <p:sp>
        <p:nvSpPr>
          <p:cNvPr id="2249764" name="Line 36"/>
          <p:cNvSpPr>
            <a:spLocks noChangeShapeType="1"/>
          </p:cNvSpPr>
          <p:nvPr/>
        </p:nvSpPr>
        <p:spPr bwMode="auto">
          <a:xfrm>
            <a:off x="5137150" y="4378325"/>
            <a:ext cx="28575" cy="0"/>
          </a:xfrm>
          <a:prstGeom prst="line">
            <a:avLst/>
          </a:prstGeom>
          <a:noFill/>
          <a:ln w="0">
            <a:solidFill>
              <a:srgbClr val="000000"/>
            </a:solidFill>
            <a:round/>
            <a:headEnd/>
            <a:tailEnd/>
          </a:ln>
        </p:spPr>
        <p:txBody>
          <a:bodyPr/>
          <a:lstStyle/>
          <a:p>
            <a:endParaRPr lang="en-US"/>
          </a:p>
        </p:txBody>
      </p:sp>
      <p:sp>
        <p:nvSpPr>
          <p:cNvPr id="2249765" name="Line 37"/>
          <p:cNvSpPr>
            <a:spLocks noChangeShapeType="1"/>
          </p:cNvSpPr>
          <p:nvPr/>
        </p:nvSpPr>
        <p:spPr bwMode="auto">
          <a:xfrm>
            <a:off x="5127625" y="3775075"/>
            <a:ext cx="28575" cy="0"/>
          </a:xfrm>
          <a:prstGeom prst="line">
            <a:avLst/>
          </a:prstGeom>
          <a:noFill/>
          <a:ln w="0">
            <a:solidFill>
              <a:srgbClr val="000000"/>
            </a:solidFill>
            <a:round/>
            <a:headEnd/>
            <a:tailEnd/>
          </a:ln>
        </p:spPr>
        <p:txBody>
          <a:bodyPr/>
          <a:lstStyle/>
          <a:p>
            <a:endParaRPr lang="en-US"/>
          </a:p>
        </p:txBody>
      </p:sp>
      <p:sp>
        <p:nvSpPr>
          <p:cNvPr id="2249766" name="Line 38"/>
          <p:cNvSpPr>
            <a:spLocks noChangeShapeType="1"/>
          </p:cNvSpPr>
          <p:nvPr/>
        </p:nvSpPr>
        <p:spPr bwMode="auto">
          <a:xfrm>
            <a:off x="5149850" y="3232150"/>
            <a:ext cx="28575" cy="0"/>
          </a:xfrm>
          <a:prstGeom prst="line">
            <a:avLst/>
          </a:prstGeom>
          <a:noFill/>
          <a:ln w="0">
            <a:solidFill>
              <a:srgbClr val="000000"/>
            </a:solidFill>
            <a:round/>
            <a:headEnd/>
            <a:tailEnd/>
          </a:ln>
        </p:spPr>
        <p:txBody>
          <a:bodyPr/>
          <a:lstStyle/>
          <a:p>
            <a:endParaRPr lang="en-US"/>
          </a:p>
        </p:txBody>
      </p:sp>
      <p:sp>
        <p:nvSpPr>
          <p:cNvPr id="2249767" name="Line 39"/>
          <p:cNvSpPr>
            <a:spLocks noChangeShapeType="1"/>
          </p:cNvSpPr>
          <p:nvPr/>
        </p:nvSpPr>
        <p:spPr bwMode="auto">
          <a:xfrm>
            <a:off x="5149850" y="2687638"/>
            <a:ext cx="28575" cy="0"/>
          </a:xfrm>
          <a:prstGeom prst="line">
            <a:avLst/>
          </a:prstGeom>
          <a:noFill/>
          <a:ln w="0">
            <a:solidFill>
              <a:srgbClr val="000000"/>
            </a:solidFill>
            <a:round/>
            <a:headEnd/>
            <a:tailEnd/>
          </a:ln>
        </p:spPr>
        <p:txBody>
          <a:bodyPr/>
          <a:lstStyle/>
          <a:p>
            <a:endParaRPr lang="en-US"/>
          </a:p>
        </p:txBody>
      </p:sp>
      <p:sp>
        <p:nvSpPr>
          <p:cNvPr id="2249768" name="Rectangle 40"/>
          <p:cNvSpPr>
            <a:spLocks noChangeArrowheads="1"/>
          </p:cNvSpPr>
          <p:nvPr/>
        </p:nvSpPr>
        <p:spPr bwMode="auto">
          <a:xfrm>
            <a:off x="4840288" y="5389563"/>
            <a:ext cx="269875" cy="182562"/>
          </a:xfrm>
          <a:prstGeom prst="rect">
            <a:avLst/>
          </a:prstGeom>
          <a:noFill/>
          <a:ln w="9525">
            <a:noFill/>
            <a:miter lim="800000"/>
            <a:headEnd/>
            <a:tailEnd/>
          </a:ln>
        </p:spPr>
        <p:txBody>
          <a:bodyPr wrap="none" lIns="0" tIns="0" rIns="0" bIns="0">
            <a:spAutoFit/>
          </a:bodyPr>
          <a:lstStyle/>
          <a:p>
            <a:r>
              <a:rPr lang="en-US">
                <a:solidFill>
                  <a:srgbClr val="000000"/>
                </a:solidFill>
              </a:rPr>
              <a:t>$0B</a:t>
            </a:r>
            <a:endParaRPr lang="en-US"/>
          </a:p>
        </p:txBody>
      </p:sp>
      <p:sp>
        <p:nvSpPr>
          <p:cNvPr id="2249769" name="Rectangle 41"/>
          <p:cNvSpPr>
            <a:spLocks noChangeArrowheads="1"/>
          </p:cNvSpPr>
          <p:nvPr/>
        </p:nvSpPr>
        <p:spPr bwMode="auto">
          <a:xfrm>
            <a:off x="4768850" y="4772025"/>
            <a:ext cx="354013" cy="184150"/>
          </a:xfrm>
          <a:prstGeom prst="rect">
            <a:avLst/>
          </a:prstGeom>
          <a:noFill/>
          <a:ln w="9525">
            <a:noFill/>
            <a:miter lim="800000"/>
            <a:headEnd/>
            <a:tailEnd/>
          </a:ln>
        </p:spPr>
        <p:txBody>
          <a:bodyPr wrap="none" lIns="0" tIns="0" rIns="0" bIns="0">
            <a:spAutoFit/>
          </a:bodyPr>
          <a:lstStyle/>
          <a:p>
            <a:r>
              <a:rPr lang="en-US">
                <a:solidFill>
                  <a:srgbClr val="000000"/>
                </a:solidFill>
              </a:rPr>
              <a:t>$50B</a:t>
            </a:r>
            <a:endParaRPr lang="en-US"/>
          </a:p>
        </p:txBody>
      </p:sp>
      <p:sp>
        <p:nvSpPr>
          <p:cNvPr id="2249770" name="Rectangle 42"/>
          <p:cNvSpPr>
            <a:spLocks noChangeArrowheads="1"/>
          </p:cNvSpPr>
          <p:nvPr/>
        </p:nvSpPr>
        <p:spPr bwMode="auto">
          <a:xfrm>
            <a:off x="4692650" y="4243388"/>
            <a:ext cx="438150" cy="182562"/>
          </a:xfrm>
          <a:prstGeom prst="rect">
            <a:avLst/>
          </a:prstGeom>
          <a:noFill/>
          <a:ln w="9525">
            <a:noFill/>
            <a:miter lim="800000"/>
            <a:headEnd/>
            <a:tailEnd/>
          </a:ln>
        </p:spPr>
        <p:txBody>
          <a:bodyPr wrap="none" lIns="0" tIns="0" rIns="0" bIns="0">
            <a:spAutoFit/>
          </a:bodyPr>
          <a:lstStyle/>
          <a:p>
            <a:r>
              <a:rPr lang="en-US">
                <a:solidFill>
                  <a:srgbClr val="000000"/>
                </a:solidFill>
              </a:rPr>
              <a:t>$100B</a:t>
            </a:r>
            <a:endParaRPr lang="en-US"/>
          </a:p>
        </p:txBody>
      </p:sp>
      <p:sp>
        <p:nvSpPr>
          <p:cNvPr id="2249771" name="Rectangle 43"/>
          <p:cNvSpPr>
            <a:spLocks noChangeArrowheads="1"/>
          </p:cNvSpPr>
          <p:nvPr/>
        </p:nvSpPr>
        <p:spPr bwMode="auto">
          <a:xfrm>
            <a:off x="4683125" y="3643313"/>
            <a:ext cx="438150" cy="182562"/>
          </a:xfrm>
          <a:prstGeom prst="rect">
            <a:avLst/>
          </a:prstGeom>
          <a:noFill/>
          <a:ln w="9525">
            <a:noFill/>
            <a:miter lim="800000"/>
            <a:headEnd/>
            <a:tailEnd/>
          </a:ln>
        </p:spPr>
        <p:txBody>
          <a:bodyPr wrap="none" lIns="0" tIns="0" rIns="0" bIns="0">
            <a:spAutoFit/>
          </a:bodyPr>
          <a:lstStyle/>
          <a:p>
            <a:r>
              <a:rPr lang="en-US">
                <a:solidFill>
                  <a:srgbClr val="000000"/>
                </a:solidFill>
              </a:rPr>
              <a:t>$150B</a:t>
            </a:r>
            <a:endParaRPr lang="en-US"/>
          </a:p>
        </p:txBody>
      </p:sp>
      <p:sp>
        <p:nvSpPr>
          <p:cNvPr id="2249772" name="Rectangle 44"/>
          <p:cNvSpPr>
            <a:spLocks noChangeArrowheads="1"/>
          </p:cNvSpPr>
          <p:nvPr/>
        </p:nvSpPr>
        <p:spPr bwMode="auto">
          <a:xfrm>
            <a:off x="4705350" y="3098800"/>
            <a:ext cx="438150" cy="182563"/>
          </a:xfrm>
          <a:prstGeom prst="rect">
            <a:avLst/>
          </a:prstGeom>
          <a:noFill/>
          <a:ln w="9525">
            <a:noFill/>
            <a:miter lim="800000"/>
            <a:headEnd/>
            <a:tailEnd/>
          </a:ln>
        </p:spPr>
        <p:txBody>
          <a:bodyPr wrap="none" lIns="0" tIns="0" rIns="0" bIns="0">
            <a:spAutoFit/>
          </a:bodyPr>
          <a:lstStyle/>
          <a:p>
            <a:r>
              <a:rPr lang="en-US">
                <a:solidFill>
                  <a:srgbClr val="000000"/>
                </a:solidFill>
              </a:rPr>
              <a:t>$200B</a:t>
            </a:r>
            <a:endParaRPr lang="en-US"/>
          </a:p>
        </p:txBody>
      </p:sp>
      <p:sp>
        <p:nvSpPr>
          <p:cNvPr id="2249773" name="Rectangle 45"/>
          <p:cNvSpPr>
            <a:spLocks noChangeArrowheads="1"/>
          </p:cNvSpPr>
          <p:nvPr/>
        </p:nvSpPr>
        <p:spPr bwMode="auto">
          <a:xfrm>
            <a:off x="4705350" y="2552700"/>
            <a:ext cx="438150" cy="182563"/>
          </a:xfrm>
          <a:prstGeom prst="rect">
            <a:avLst/>
          </a:prstGeom>
          <a:noFill/>
          <a:ln w="9525">
            <a:noFill/>
            <a:miter lim="800000"/>
            <a:headEnd/>
            <a:tailEnd/>
          </a:ln>
        </p:spPr>
        <p:txBody>
          <a:bodyPr wrap="none" lIns="0" tIns="0" rIns="0" bIns="0">
            <a:spAutoFit/>
          </a:bodyPr>
          <a:lstStyle/>
          <a:p>
            <a:r>
              <a:rPr lang="en-US">
                <a:solidFill>
                  <a:srgbClr val="000000"/>
                </a:solidFill>
              </a:rPr>
              <a:t>$250B</a:t>
            </a:r>
            <a:endParaRPr lang="en-US"/>
          </a:p>
        </p:txBody>
      </p:sp>
      <p:sp>
        <p:nvSpPr>
          <p:cNvPr id="2249774" name="Rectangle 46"/>
          <p:cNvSpPr>
            <a:spLocks noChangeArrowheads="1"/>
          </p:cNvSpPr>
          <p:nvPr/>
        </p:nvSpPr>
        <p:spPr bwMode="auto">
          <a:xfrm>
            <a:off x="5041900" y="5715000"/>
            <a:ext cx="311150" cy="168275"/>
          </a:xfrm>
          <a:prstGeom prst="rect">
            <a:avLst/>
          </a:prstGeom>
          <a:noFill/>
          <a:ln w="9525">
            <a:noFill/>
            <a:miter lim="800000"/>
            <a:headEnd/>
            <a:tailEnd/>
          </a:ln>
        </p:spPr>
        <p:txBody>
          <a:bodyPr wrap="none" lIns="0" tIns="0" rIns="0" bIns="0">
            <a:spAutoFit/>
          </a:bodyPr>
          <a:lstStyle/>
          <a:p>
            <a:r>
              <a:rPr lang="en-US" sz="1100">
                <a:solidFill>
                  <a:srgbClr val="000000"/>
                </a:solidFill>
              </a:rPr>
              <a:t>2011</a:t>
            </a:r>
            <a:endParaRPr lang="en-US" sz="1100"/>
          </a:p>
        </p:txBody>
      </p:sp>
      <p:sp>
        <p:nvSpPr>
          <p:cNvPr id="2249775" name="Rectangle 47"/>
          <p:cNvSpPr>
            <a:spLocks noChangeArrowheads="1"/>
          </p:cNvSpPr>
          <p:nvPr/>
        </p:nvSpPr>
        <p:spPr bwMode="auto">
          <a:xfrm>
            <a:off x="6492875" y="5715000"/>
            <a:ext cx="311150" cy="168275"/>
          </a:xfrm>
          <a:prstGeom prst="rect">
            <a:avLst/>
          </a:prstGeom>
          <a:noFill/>
          <a:ln w="9525">
            <a:noFill/>
            <a:miter lim="800000"/>
            <a:headEnd/>
            <a:tailEnd/>
          </a:ln>
        </p:spPr>
        <p:txBody>
          <a:bodyPr wrap="none" lIns="0" tIns="0" rIns="0" bIns="0">
            <a:spAutoFit/>
          </a:bodyPr>
          <a:lstStyle/>
          <a:p>
            <a:r>
              <a:rPr lang="en-US" sz="1100">
                <a:solidFill>
                  <a:srgbClr val="000000"/>
                </a:solidFill>
              </a:rPr>
              <a:t>2015</a:t>
            </a:r>
            <a:endParaRPr lang="en-US" sz="1100"/>
          </a:p>
        </p:txBody>
      </p:sp>
      <p:sp>
        <p:nvSpPr>
          <p:cNvPr id="2249776" name="Rectangle 48"/>
          <p:cNvSpPr>
            <a:spLocks noChangeArrowheads="1"/>
          </p:cNvSpPr>
          <p:nvPr/>
        </p:nvSpPr>
        <p:spPr bwMode="auto">
          <a:xfrm>
            <a:off x="8301038" y="5715000"/>
            <a:ext cx="311150" cy="168275"/>
          </a:xfrm>
          <a:prstGeom prst="rect">
            <a:avLst/>
          </a:prstGeom>
          <a:noFill/>
          <a:ln w="9525">
            <a:noFill/>
            <a:miter lim="800000"/>
            <a:headEnd/>
            <a:tailEnd/>
          </a:ln>
        </p:spPr>
        <p:txBody>
          <a:bodyPr wrap="none" lIns="0" tIns="0" rIns="0" bIns="0">
            <a:spAutoFit/>
          </a:bodyPr>
          <a:lstStyle/>
          <a:p>
            <a:r>
              <a:rPr lang="en-US" sz="1100">
                <a:solidFill>
                  <a:srgbClr val="000000"/>
                </a:solidFill>
              </a:rPr>
              <a:t>2020</a:t>
            </a:r>
            <a:endParaRPr lang="en-US" sz="1100"/>
          </a:p>
        </p:txBody>
      </p:sp>
      <p:sp>
        <p:nvSpPr>
          <p:cNvPr id="2249777" name="Freeform 49"/>
          <p:cNvSpPr>
            <a:spLocks/>
          </p:cNvSpPr>
          <p:nvPr/>
        </p:nvSpPr>
        <p:spPr bwMode="auto">
          <a:xfrm>
            <a:off x="5187950" y="2752725"/>
            <a:ext cx="3241675" cy="2717800"/>
          </a:xfrm>
          <a:custGeom>
            <a:avLst/>
            <a:gdLst/>
            <a:ahLst/>
            <a:cxnLst>
              <a:cxn ang="0">
                <a:pos x="0" y="1435"/>
              </a:cxn>
              <a:cxn ang="0">
                <a:pos x="0" y="1195"/>
              </a:cxn>
              <a:cxn ang="0">
                <a:pos x="227" y="1071"/>
              </a:cxn>
              <a:cxn ang="0">
                <a:pos x="453" y="918"/>
              </a:cxn>
              <a:cxn ang="0">
                <a:pos x="680" y="736"/>
              </a:cxn>
              <a:cxn ang="0">
                <a:pos x="906" y="545"/>
              </a:cxn>
              <a:cxn ang="0">
                <a:pos x="1136" y="373"/>
              </a:cxn>
              <a:cxn ang="0">
                <a:pos x="1362" y="229"/>
              </a:cxn>
              <a:cxn ang="0">
                <a:pos x="1589" y="124"/>
              </a:cxn>
              <a:cxn ang="0">
                <a:pos x="1815" y="48"/>
              </a:cxn>
              <a:cxn ang="0">
                <a:pos x="2042" y="0"/>
              </a:cxn>
              <a:cxn ang="0">
                <a:pos x="2042" y="1435"/>
              </a:cxn>
              <a:cxn ang="0">
                <a:pos x="1815" y="1435"/>
              </a:cxn>
              <a:cxn ang="0">
                <a:pos x="1589" y="1435"/>
              </a:cxn>
              <a:cxn ang="0">
                <a:pos x="1362" y="1435"/>
              </a:cxn>
              <a:cxn ang="0">
                <a:pos x="1136" y="1435"/>
              </a:cxn>
              <a:cxn ang="0">
                <a:pos x="906" y="1435"/>
              </a:cxn>
              <a:cxn ang="0">
                <a:pos x="680" y="1435"/>
              </a:cxn>
              <a:cxn ang="0">
                <a:pos x="453" y="1435"/>
              </a:cxn>
              <a:cxn ang="0">
                <a:pos x="227" y="1435"/>
              </a:cxn>
              <a:cxn ang="0">
                <a:pos x="0" y="1435"/>
              </a:cxn>
            </a:cxnLst>
            <a:rect l="0" t="0" r="r" b="b"/>
            <a:pathLst>
              <a:path w="2042" h="1435">
                <a:moveTo>
                  <a:pt x="0" y="1435"/>
                </a:moveTo>
                <a:lnTo>
                  <a:pt x="0" y="1195"/>
                </a:lnTo>
                <a:lnTo>
                  <a:pt x="227" y="1071"/>
                </a:lnTo>
                <a:lnTo>
                  <a:pt x="453" y="918"/>
                </a:lnTo>
                <a:lnTo>
                  <a:pt x="680" y="736"/>
                </a:lnTo>
                <a:lnTo>
                  <a:pt x="906" y="545"/>
                </a:lnTo>
                <a:lnTo>
                  <a:pt x="1136" y="373"/>
                </a:lnTo>
                <a:lnTo>
                  <a:pt x="1362" y="229"/>
                </a:lnTo>
                <a:lnTo>
                  <a:pt x="1589" y="124"/>
                </a:lnTo>
                <a:lnTo>
                  <a:pt x="1815" y="48"/>
                </a:lnTo>
                <a:lnTo>
                  <a:pt x="2042" y="0"/>
                </a:lnTo>
                <a:lnTo>
                  <a:pt x="2042" y="1435"/>
                </a:lnTo>
                <a:lnTo>
                  <a:pt x="1815" y="1435"/>
                </a:lnTo>
                <a:lnTo>
                  <a:pt x="1589" y="1435"/>
                </a:lnTo>
                <a:lnTo>
                  <a:pt x="1362" y="1435"/>
                </a:lnTo>
                <a:lnTo>
                  <a:pt x="1136" y="1435"/>
                </a:lnTo>
                <a:lnTo>
                  <a:pt x="906" y="1435"/>
                </a:lnTo>
                <a:lnTo>
                  <a:pt x="680" y="1435"/>
                </a:lnTo>
                <a:lnTo>
                  <a:pt x="453" y="1435"/>
                </a:lnTo>
                <a:lnTo>
                  <a:pt x="227" y="1435"/>
                </a:lnTo>
                <a:lnTo>
                  <a:pt x="0" y="1435"/>
                </a:lnTo>
                <a:close/>
              </a:path>
            </a:pathLst>
          </a:custGeom>
          <a:solidFill>
            <a:srgbClr val="9999FF"/>
          </a:solidFill>
          <a:ln w="9525">
            <a:noFill/>
            <a:round/>
            <a:headEnd/>
            <a:tailEnd/>
          </a:ln>
        </p:spPr>
        <p:txBody>
          <a:bodyPr/>
          <a:lstStyle/>
          <a:p>
            <a:endParaRPr lang="en-US"/>
          </a:p>
        </p:txBody>
      </p:sp>
      <p:sp>
        <p:nvSpPr>
          <p:cNvPr id="2249778" name="Line 50"/>
          <p:cNvSpPr>
            <a:spLocks noChangeShapeType="1"/>
          </p:cNvSpPr>
          <p:nvPr/>
        </p:nvSpPr>
        <p:spPr bwMode="auto">
          <a:xfrm>
            <a:off x="5159375" y="5470525"/>
            <a:ext cx="28575" cy="0"/>
          </a:xfrm>
          <a:prstGeom prst="line">
            <a:avLst/>
          </a:prstGeom>
          <a:noFill/>
          <a:ln w="0">
            <a:solidFill>
              <a:srgbClr val="000000"/>
            </a:solidFill>
            <a:round/>
            <a:headEnd/>
            <a:tailEnd/>
          </a:ln>
        </p:spPr>
        <p:txBody>
          <a:bodyPr/>
          <a:lstStyle/>
          <a:p>
            <a:endParaRPr lang="en-US"/>
          </a:p>
        </p:txBody>
      </p:sp>
      <p:sp>
        <p:nvSpPr>
          <p:cNvPr id="2249779" name="Line 51"/>
          <p:cNvSpPr>
            <a:spLocks noChangeShapeType="1"/>
          </p:cNvSpPr>
          <p:nvPr/>
        </p:nvSpPr>
        <p:spPr bwMode="auto">
          <a:xfrm>
            <a:off x="5187950" y="5470525"/>
            <a:ext cx="3241675" cy="0"/>
          </a:xfrm>
          <a:prstGeom prst="line">
            <a:avLst/>
          </a:prstGeom>
          <a:noFill/>
          <a:ln w="0">
            <a:solidFill>
              <a:srgbClr val="000000"/>
            </a:solidFill>
            <a:round/>
            <a:headEnd/>
            <a:tailEnd/>
          </a:ln>
        </p:spPr>
        <p:txBody>
          <a:bodyPr/>
          <a:lstStyle/>
          <a:p>
            <a:endParaRPr lang="en-US"/>
          </a:p>
        </p:txBody>
      </p:sp>
      <p:sp>
        <p:nvSpPr>
          <p:cNvPr id="2249780" name="Line 52"/>
          <p:cNvSpPr>
            <a:spLocks noChangeShapeType="1"/>
          </p:cNvSpPr>
          <p:nvPr/>
        </p:nvSpPr>
        <p:spPr bwMode="auto">
          <a:xfrm flipV="1">
            <a:off x="5548313" y="5470525"/>
            <a:ext cx="0" cy="88900"/>
          </a:xfrm>
          <a:prstGeom prst="line">
            <a:avLst/>
          </a:prstGeom>
          <a:noFill/>
          <a:ln w="0">
            <a:solidFill>
              <a:srgbClr val="000000"/>
            </a:solidFill>
            <a:round/>
            <a:headEnd/>
            <a:tailEnd/>
          </a:ln>
        </p:spPr>
        <p:txBody>
          <a:bodyPr/>
          <a:lstStyle/>
          <a:p>
            <a:endParaRPr lang="en-US"/>
          </a:p>
        </p:txBody>
      </p:sp>
      <p:sp>
        <p:nvSpPr>
          <p:cNvPr id="2249781" name="Line 53"/>
          <p:cNvSpPr>
            <a:spLocks noChangeShapeType="1"/>
          </p:cNvSpPr>
          <p:nvPr/>
        </p:nvSpPr>
        <p:spPr bwMode="auto">
          <a:xfrm flipV="1">
            <a:off x="5907088" y="5470525"/>
            <a:ext cx="0" cy="88900"/>
          </a:xfrm>
          <a:prstGeom prst="line">
            <a:avLst/>
          </a:prstGeom>
          <a:noFill/>
          <a:ln w="0">
            <a:solidFill>
              <a:srgbClr val="000000"/>
            </a:solidFill>
            <a:round/>
            <a:headEnd/>
            <a:tailEnd/>
          </a:ln>
        </p:spPr>
        <p:txBody>
          <a:bodyPr/>
          <a:lstStyle/>
          <a:p>
            <a:endParaRPr lang="en-US"/>
          </a:p>
        </p:txBody>
      </p:sp>
      <p:sp>
        <p:nvSpPr>
          <p:cNvPr id="2249782" name="Line 54"/>
          <p:cNvSpPr>
            <a:spLocks noChangeShapeType="1"/>
          </p:cNvSpPr>
          <p:nvPr/>
        </p:nvSpPr>
        <p:spPr bwMode="auto">
          <a:xfrm flipV="1">
            <a:off x="6267450" y="5470525"/>
            <a:ext cx="0" cy="88900"/>
          </a:xfrm>
          <a:prstGeom prst="line">
            <a:avLst/>
          </a:prstGeom>
          <a:noFill/>
          <a:ln w="0">
            <a:solidFill>
              <a:srgbClr val="000000"/>
            </a:solidFill>
            <a:round/>
            <a:headEnd/>
            <a:tailEnd/>
          </a:ln>
        </p:spPr>
        <p:txBody>
          <a:bodyPr/>
          <a:lstStyle/>
          <a:p>
            <a:endParaRPr lang="en-US"/>
          </a:p>
        </p:txBody>
      </p:sp>
      <p:sp>
        <p:nvSpPr>
          <p:cNvPr id="2249783" name="Line 55"/>
          <p:cNvSpPr>
            <a:spLocks noChangeShapeType="1"/>
          </p:cNvSpPr>
          <p:nvPr/>
        </p:nvSpPr>
        <p:spPr bwMode="auto">
          <a:xfrm flipV="1">
            <a:off x="6626225" y="5470525"/>
            <a:ext cx="0" cy="88900"/>
          </a:xfrm>
          <a:prstGeom prst="line">
            <a:avLst/>
          </a:prstGeom>
          <a:noFill/>
          <a:ln w="0">
            <a:solidFill>
              <a:srgbClr val="000000"/>
            </a:solidFill>
            <a:round/>
            <a:headEnd/>
            <a:tailEnd/>
          </a:ln>
        </p:spPr>
        <p:txBody>
          <a:bodyPr/>
          <a:lstStyle/>
          <a:p>
            <a:endParaRPr lang="en-US"/>
          </a:p>
        </p:txBody>
      </p:sp>
      <p:sp>
        <p:nvSpPr>
          <p:cNvPr id="2249784" name="Line 56"/>
          <p:cNvSpPr>
            <a:spLocks noChangeShapeType="1"/>
          </p:cNvSpPr>
          <p:nvPr/>
        </p:nvSpPr>
        <p:spPr bwMode="auto">
          <a:xfrm flipV="1">
            <a:off x="6991350" y="5470525"/>
            <a:ext cx="0" cy="88900"/>
          </a:xfrm>
          <a:prstGeom prst="line">
            <a:avLst/>
          </a:prstGeom>
          <a:noFill/>
          <a:ln w="0">
            <a:solidFill>
              <a:srgbClr val="000000"/>
            </a:solidFill>
            <a:round/>
            <a:headEnd/>
            <a:tailEnd/>
          </a:ln>
        </p:spPr>
        <p:txBody>
          <a:bodyPr/>
          <a:lstStyle/>
          <a:p>
            <a:endParaRPr lang="en-US"/>
          </a:p>
        </p:txBody>
      </p:sp>
      <p:sp>
        <p:nvSpPr>
          <p:cNvPr id="2249785" name="Line 57"/>
          <p:cNvSpPr>
            <a:spLocks noChangeShapeType="1"/>
          </p:cNvSpPr>
          <p:nvPr/>
        </p:nvSpPr>
        <p:spPr bwMode="auto">
          <a:xfrm flipV="1">
            <a:off x="7350125" y="5470525"/>
            <a:ext cx="0" cy="88900"/>
          </a:xfrm>
          <a:prstGeom prst="line">
            <a:avLst/>
          </a:prstGeom>
          <a:noFill/>
          <a:ln w="0">
            <a:solidFill>
              <a:srgbClr val="000000"/>
            </a:solidFill>
            <a:round/>
            <a:headEnd/>
            <a:tailEnd/>
          </a:ln>
        </p:spPr>
        <p:txBody>
          <a:bodyPr/>
          <a:lstStyle/>
          <a:p>
            <a:endParaRPr lang="en-US"/>
          </a:p>
        </p:txBody>
      </p:sp>
      <p:sp>
        <p:nvSpPr>
          <p:cNvPr id="2249786" name="Line 58"/>
          <p:cNvSpPr>
            <a:spLocks noChangeShapeType="1"/>
          </p:cNvSpPr>
          <p:nvPr/>
        </p:nvSpPr>
        <p:spPr bwMode="auto">
          <a:xfrm flipV="1">
            <a:off x="7710488" y="5470525"/>
            <a:ext cx="0" cy="88900"/>
          </a:xfrm>
          <a:prstGeom prst="line">
            <a:avLst/>
          </a:prstGeom>
          <a:noFill/>
          <a:ln w="0">
            <a:solidFill>
              <a:srgbClr val="000000"/>
            </a:solidFill>
            <a:round/>
            <a:headEnd/>
            <a:tailEnd/>
          </a:ln>
        </p:spPr>
        <p:txBody>
          <a:bodyPr/>
          <a:lstStyle/>
          <a:p>
            <a:endParaRPr lang="en-US"/>
          </a:p>
        </p:txBody>
      </p:sp>
      <p:sp>
        <p:nvSpPr>
          <p:cNvPr id="2249787" name="Line 59"/>
          <p:cNvSpPr>
            <a:spLocks noChangeShapeType="1"/>
          </p:cNvSpPr>
          <p:nvPr/>
        </p:nvSpPr>
        <p:spPr bwMode="auto">
          <a:xfrm flipV="1">
            <a:off x="8069263" y="5470525"/>
            <a:ext cx="0" cy="88900"/>
          </a:xfrm>
          <a:prstGeom prst="line">
            <a:avLst/>
          </a:prstGeom>
          <a:noFill/>
          <a:ln w="0">
            <a:solidFill>
              <a:srgbClr val="000000"/>
            </a:solidFill>
            <a:round/>
            <a:headEnd/>
            <a:tailEnd/>
          </a:ln>
        </p:spPr>
        <p:txBody>
          <a:bodyPr/>
          <a:lstStyle/>
          <a:p>
            <a:endParaRPr lang="en-US"/>
          </a:p>
        </p:txBody>
      </p:sp>
      <p:sp>
        <p:nvSpPr>
          <p:cNvPr id="2249788" name="Line 60"/>
          <p:cNvSpPr>
            <a:spLocks noChangeShapeType="1"/>
          </p:cNvSpPr>
          <p:nvPr/>
        </p:nvSpPr>
        <p:spPr bwMode="auto">
          <a:xfrm flipV="1">
            <a:off x="8429625" y="5470525"/>
            <a:ext cx="0" cy="88900"/>
          </a:xfrm>
          <a:prstGeom prst="line">
            <a:avLst/>
          </a:prstGeom>
          <a:noFill/>
          <a:ln w="0">
            <a:solidFill>
              <a:srgbClr val="000000"/>
            </a:solidFill>
            <a:round/>
            <a:headEnd/>
            <a:tailEnd/>
          </a:ln>
        </p:spPr>
        <p:txBody>
          <a:bodyPr/>
          <a:lstStyle/>
          <a:p>
            <a:endParaRPr lang="en-US"/>
          </a:p>
        </p:txBody>
      </p:sp>
      <p:sp>
        <p:nvSpPr>
          <p:cNvPr id="2249789" name="Text Box 61"/>
          <p:cNvSpPr txBox="1">
            <a:spLocks noChangeArrowheads="1"/>
          </p:cNvSpPr>
          <p:nvPr/>
        </p:nvSpPr>
        <p:spPr bwMode="auto">
          <a:xfrm>
            <a:off x="8047038" y="2474913"/>
            <a:ext cx="596900" cy="260350"/>
          </a:xfrm>
          <a:prstGeom prst="rect">
            <a:avLst/>
          </a:prstGeom>
          <a:noFill/>
          <a:ln w="9525">
            <a:noFill/>
            <a:miter lim="800000"/>
            <a:headEnd/>
            <a:tailEnd/>
          </a:ln>
          <a:effectLst/>
        </p:spPr>
        <p:txBody>
          <a:bodyPr wrap="none">
            <a:spAutoFit/>
          </a:bodyPr>
          <a:lstStyle/>
          <a:p>
            <a:pPr algn="l"/>
            <a:r>
              <a:rPr lang="en-US" sz="1100" b="1">
                <a:ea typeface="MS PGothic" pitchFamily="34" charset="-128"/>
              </a:rPr>
              <a:t>$241B</a:t>
            </a:r>
          </a:p>
        </p:txBody>
      </p:sp>
      <p:sp>
        <p:nvSpPr>
          <p:cNvPr id="2249790" name="Text Box 62"/>
          <p:cNvSpPr txBox="1">
            <a:spLocks noChangeArrowheads="1"/>
          </p:cNvSpPr>
          <p:nvPr/>
        </p:nvSpPr>
        <p:spPr bwMode="auto">
          <a:xfrm>
            <a:off x="4892675" y="4975225"/>
            <a:ext cx="519113" cy="260350"/>
          </a:xfrm>
          <a:prstGeom prst="rect">
            <a:avLst/>
          </a:prstGeom>
          <a:noFill/>
          <a:ln w="9525">
            <a:noFill/>
            <a:miter lim="800000"/>
            <a:headEnd/>
            <a:tailEnd/>
          </a:ln>
          <a:effectLst/>
        </p:spPr>
        <p:txBody>
          <a:bodyPr wrap="none">
            <a:spAutoFit/>
          </a:bodyPr>
          <a:lstStyle/>
          <a:p>
            <a:pPr algn="l"/>
            <a:r>
              <a:rPr lang="en-US" sz="1100" b="1">
                <a:ea typeface="MS PGothic" pitchFamily="34" charset="-128"/>
              </a:rPr>
              <a:t>$41B</a:t>
            </a:r>
          </a:p>
        </p:txBody>
      </p:sp>
      <p:sp>
        <p:nvSpPr>
          <p:cNvPr id="2249791" name="Text Box 63"/>
          <p:cNvSpPr txBox="1">
            <a:spLocks noChangeArrowheads="1"/>
          </p:cNvSpPr>
          <p:nvPr/>
        </p:nvSpPr>
        <p:spPr bwMode="auto">
          <a:xfrm>
            <a:off x="6354763" y="3511550"/>
            <a:ext cx="596900" cy="260350"/>
          </a:xfrm>
          <a:prstGeom prst="rect">
            <a:avLst/>
          </a:prstGeom>
          <a:noFill/>
          <a:ln w="9525">
            <a:noFill/>
            <a:miter lim="800000"/>
            <a:headEnd/>
            <a:tailEnd/>
          </a:ln>
          <a:effectLst/>
        </p:spPr>
        <p:txBody>
          <a:bodyPr wrap="none">
            <a:spAutoFit/>
          </a:bodyPr>
          <a:lstStyle/>
          <a:p>
            <a:pPr algn="l"/>
            <a:r>
              <a:rPr lang="en-US" sz="1100" b="1">
                <a:ea typeface="MS PGothic" pitchFamily="34" charset="-128"/>
              </a:rPr>
              <a:t>$150B</a:t>
            </a:r>
          </a:p>
        </p:txBody>
      </p:sp>
      <p:sp>
        <p:nvSpPr>
          <p:cNvPr id="2249792" name="Rectangle 5"/>
          <p:cNvSpPr>
            <a:spLocks noChangeArrowheads="1"/>
          </p:cNvSpPr>
          <p:nvPr/>
        </p:nvSpPr>
        <p:spPr bwMode="auto">
          <a:xfrm>
            <a:off x="4937125" y="5838825"/>
            <a:ext cx="3992563" cy="241300"/>
          </a:xfrm>
          <a:prstGeom prst="rect">
            <a:avLst/>
          </a:prstGeom>
          <a:noFill/>
          <a:ln w="9525">
            <a:noFill/>
            <a:miter lim="800000"/>
            <a:headEnd/>
            <a:tailEnd/>
          </a:ln>
        </p:spPr>
        <p:txBody>
          <a:bodyPr tIns="46038" bIns="46038" anchor="b"/>
          <a:lstStyle/>
          <a:p>
            <a:pPr marL="400050" indent="-400050" algn="l" eaLnBrk="0" hangingPunct="0"/>
            <a:r>
              <a:rPr lang="en-US" sz="800"/>
              <a:t>Source:  Sizing the cloud, Forrester Research, Inc., April 21,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6"/>
          <p:cNvSpPr>
            <a:spLocks noGrp="1" noChangeArrowheads="1"/>
          </p:cNvSpPr>
          <p:nvPr>
            <p:ph type="sldNum" sz="quarter" idx="10"/>
          </p:nvPr>
        </p:nvSpPr>
        <p:spPr>
          <a:ln/>
        </p:spPr>
        <p:txBody>
          <a:bodyPr/>
          <a:lstStyle/>
          <a:p>
            <a:pPr>
              <a:defRPr/>
            </a:pPr>
            <a:fld id="{A2189ED6-104B-4A36-A770-F986E6D5508A}" type="slidenum">
              <a:rPr lang="en-US"/>
              <a:pPr>
                <a:defRPr/>
              </a:pPr>
              <a:t>5</a:t>
            </a:fld>
            <a:endParaRPr lang="en-US"/>
          </a:p>
        </p:txBody>
      </p:sp>
      <p:sp>
        <p:nvSpPr>
          <p:cNvPr id="26" name="Rectangle 7"/>
          <p:cNvSpPr>
            <a:spLocks noGrp="1" noChangeArrowheads="1"/>
          </p:cNvSpPr>
          <p:nvPr>
            <p:ph type="ftr" sz="quarter" idx="11"/>
          </p:nvPr>
        </p:nvSpPr>
        <p:spPr>
          <a:ln/>
        </p:spPr>
        <p:txBody>
          <a:bodyPr/>
          <a:lstStyle/>
          <a:p>
            <a:r>
              <a:rPr lang="en-US"/>
              <a:t>	The Power of Cloud</a:t>
            </a:r>
          </a:p>
        </p:txBody>
      </p:sp>
      <p:sp>
        <p:nvSpPr>
          <p:cNvPr id="2318338" name="Rectangle 2"/>
          <p:cNvSpPr>
            <a:spLocks noGrp="1" noChangeArrowheads="1"/>
          </p:cNvSpPr>
          <p:nvPr>
            <p:ph type="title" idx="4294967295"/>
          </p:nvPr>
        </p:nvSpPr>
        <p:spPr>
          <a:xfrm>
            <a:off x="163513" y="684213"/>
            <a:ext cx="8751887" cy="641350"/>
          </a:xfrm>
        </p:spPr>
        <p:txBody>
          <a:bodyPr lIns="91432" tIns="45716" rIns="91432" bIns="45716"/>
          <a:lstStyle/>
          <a:p>
            <a:r>
              <a:rPr lang="en-US" smtClean="0">
                <a:solidFill>
                  <a:schemeClr val="tx1"/>
                </a:solidFill>
              </a:rPr>
              <a:t>Cloud empowers six potentially “game changing” business enablers</a:t>
            </a:r>
          </a:p>
        </p:txBody>
      </p:sp>
      <p:sp>
        <p:nvSpPr>
          <p:cNvPr id="2318339" name="Rectangle 3"/>
          <p:cNvSpPr>
            <a:spLocks noChangeArrowheads="1"/>
          </p:cNvSpPr>
          <p:nvPr/>
        </p:nvSpPr>
        <p:spPr bwMode="auto">
          <a:xfrm>
            <a:off x="365125" y="6369050"/>
            <a:ext cx="8275638" cy="214313"/>
          </a:xfrm>
          <a:prstGeom prst="rect">
            <a:avLst/>
          </a:prstGeom>
          <a:noFill/>
          <a:ln w="9525">
            <a:noFill/>
            <a:miter lim="800000"/>
            <a:headEnd/>
            <a:tailEnd/>
          </a:ln>
        </p:spPr>
        <p:txBody>
          <a:bodyPr lIns="91432" tIns="46034" rIns="91432" bIns="46034"/>
          <a:lstStyle/>
          <a:p>
            <a:pPr marL="400050" indent="-400050" algn="l" eaLnBrk="0" hangingPunct="0"/>
            <a:r>
              <a:rPr lang="en-US" sz="800">
                <a:ea typeface="MS PGothic" pitchFamily="34" charset="-128"/>
              </a:rPr>
              <a:t>Source:	IBV Analysis</a:t>
            </a:r>
          </a:p>
        </p:txBody>
      </p:sp>
      <p:pic>
        <p:nvPicPr>
          <p:cNvPr id="2318340" name="Picture 4" descr="9191"/>
          <p:cNvPicPr>
            <a:picLocks noChangeAspect="1" noChangeArrowheads="1"/>
          </p:cNvPicPr>
          <p:nvPr/>
        </p:nvPicPr>
        <p:blipFill>
          <a:blip r:embed="rId3"/>
          <a:srcRect/>
          <a:stretch>
            <a:fillRect/>
          </a:stretch>
        </p:blipFill>
        <p:spPr bwMode="auto">
          <a:xfrm>
            <a:off x="593725" y="1782763"/>
            <a:ext cx="7634288" cy="4489450"/>
          </a:xfrm>
          <a:prstGeom prst="rect">
            <a:avLst/>
          </a:prstGeom>
          <a:noFill/>
        </p:spPr>
      </p:pic>
      <p:sp>
        <p:nvSpPr>
          <p:cNvPr id="2318341" name="Text Box 5"/>
          <p:cNvSpPr txBox="1">
            <a:spLocks noChangeArrowheads="1"/>
          </p:cNvSpPr>
          <p:nvPr/>
        </p:nvSpPr>
        <p:spPr bwMode="auto">
          <a:xfrm>
            <a:off x="228600" y="1508125"/>
            <a:ext cx="8640763" cy="336550"/>
          </a:xfrm>
          <a:prstGeom prst="rect">
            <a:avLst/>
          </a:prstGeom>
          <a:noFill/>
          <a:ln w="19050" algn="ctr">
            <a:noFill/>
            <a:miter lim="800000"/>
            <a:headEnd/>
            <a:tailEnd/>
          </a:ln>
          <a:effectLst/>
        </p:spPr>
        <p:txBody>
          <a:bodyPr>
            <a:spAutoFit/>
          </a:bodyPr>
          <a:lstStyle/>
          <a:p>
            <a:pPr>
              <a:spcBef>
                <a:spcPct val="50000"/>
              </a:spcBef>
            </a:pPr>
            <a:r>
              <a:rPr lang="en-US" sz="1600" b="1">
                <a:solidFill>
                  <a:srgbClr val="009999"/>
                </a:solidFill>
              </a:rPr>
              <a:t>Cloud’s Business Enablers</a:t>
            </a:r>
          </a:p>
        </p:txBody>
      </p:sp>
      <p:sp>
        <p:nvSpPr>
          <p:cNvPr id="2318343" name="Rectangle 21"/>
          <p:cNvSpPr>
            <a:spLocks noChangeArrowheads="1"/>
          </p:cNvSpPr>
          <p:nvPr/>
        </p:nvSpPr>
        <p:spPr bwMode="gray">
          <a:xfrm>
            <a:off x="1874838" y="2468563"/>
            <a:ext cx="1096962" cy="457200"/>
          </a:xfrm>
          <a:prstGeom prst="rect">
            <a:avLst/>
          </a:prstGeom>
          <a:solidFill>
            <a:schemeClr val="bg1"/>
          </a:solidFill>
          <a:ln w="12700">
            <a:noFill/>
            <a:miter lim="800000"/>
            <a:headEnd/>
            <a:tailEnd/>
          </a:ln>
        </p:spPr>
        <p:txBody>
          <a:bodyPr lIns="91432" tIns="45716" rIns="91432" bIns="45716" anchor="ctr"/>
          <a:lstStyle/>
          <a:p>
            <a:pPr algn="l" eaLnBrk="0" hangingPunct="0"/>
            <a:r>
              <a:rPr lang="en-US" sz="1400" b="1"/>
              <a:t>Cost Flexibility</a:t>
            </a:r>
          </a:p>
        </p:txBody>
      </p:sp>
      <p:sp>
        <p:nvSpPr>
          <p:cNvPr id="2318344" name="Oval 35"/>
          <p:cNvSpPr>
            <a:spLocks noChangeArrowheads="1"/>
          </p:cNvSpPr>
          <p:nvPr/>
        </p:nvSpPr>
        <p:spPr bwMode="auto">
          <a:xfrm>
            <a:off x="1462088" y="2514600"/>
            <a:ext cx="411162" cy="366713"/>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1</a:t>
            </a:r>
          </a:p>
        </p:txBody>
      </p:sp>
      <p:sp>
        <p:nvSpPr>
          <p:cNvPr id="2318345" name="Text Box 29"/>
          <p:cNvSpPr txBox="1">
            <a:spLocks noChangeArrowheads="1"/>
          </p:cNvSpPr>
          <p:nvPr/>
        </p:nvSpPr>
        <p:spPr bwMode="auto">
          <a:xfrm>
            <a:off x="1143000" y="2925763"/>
            <a:ext cx="2193925" cy="457200"/>
          </a:xfrm>
          <a:prstGeom prst="rect">
            <a:avLst/>
          </a:prstGeom>
          <a:solidFill>
            <a:schemeClr val="bg1"/>
          </a:solidFill>
          <a:ln w="9525">
            <a:noFill/>
            <a:miter lim="800000"/>
            <a:headEnd/>
            <a:tailEnd/>
          </a:ln>
        </p:spPr>
        <p:txBody>
          <a:bodyPr lIns="0" tIns="45716" rIns="0" bIns="45716"/>
          <a:lstStyle/>
          <a:p>
            <a:pPr marL="115888" indent="-115888" algn="l">
              <a:buFont typeface="Wingdings" pitchFamily="2" charset="2"/>
              <a:buChar char="§"/>
            </a:pPr>
            <a:r>
              <a:rPr lang="en-US"/>
              <a:t>Shifts fixed to variable cost</a:t>
            </a:r>
          </a:p>
          <a:p>
            <a:pPr marL="115888" indent="-115888" algn="l">
              <a:buFont typeface="Wingdings" pitchFamily="2" charset="2"/>
              <a:buChar char="§"/>
            </a:pPr>
            <a:r>
              <a:rPr lang="en-US"/>
              <a:t>Pay as and when needed</a:t>
            </a:r>
          </a:p>
          <a:p>
            <a:pPr marL="115888" indent="-115888" algn="l" eaLnBrk="0" hangingPunct="0">
              <a:spcBef>
                <a:spcPct val="5000"/>
              </a:spcBef>
              <a:buClr>
                <a:schemeClr val="tx1"/>
              </a:buClr>
              <a:buFont typeface="Wingdings" pitchFamily="2" charset="2"/>
              <a:buChar char="§"/>
            </a:pPr>
            <a:endParaRPr lang="en-US"/>
          </a:p>
        </p:txBody>
      </p:sp>
      <p:sp>
        <p:nvSpPr>
          <p:cNvPr id="2318347" name="Rectangle 21"/>
          <p:cNvSpPr>
            <a:spLocks noChangeArrowheads="1"/>
          </p:cNvSpPr>
          <p:nvPr/>
        </p:nvSpPr>
        <p:spPr bwMode="gray">
          <a:xfrm>
            <a:off x="4618038" y="2011363"/>
            <a:ext cx="1233487" cy="457200"/>
          </a:xfrm>
          <a:prstGeom prst="rect">
            <a:avLst/>
          </a:prstGeom>
          <a:solidFill>
            <a:schemeClr val="bg1"/>
          </a:solidFill>
          <a:ln w="12700">
            <a:noFill/>
            <a:miter lim="800000"/>
            <a:headEnd/>
            <a:tailEnd/>
          </a:ln>
        </p:spPr>
        <p:txBody>
          <a:bodyPr lIns="91432" tIns="45716" rIns="91432" bIns="45716" anchor="ctr"/>
          <a:lstStyle/>
          <a:p>
            <a:pPr algn="l" eaLnBrk="0" hangingPunct="0"/>
            <a:r>
              <a:rPr lang="en-US" sz="1400" b="1"/>
              <a:t>Business Scalability</a:t>
            </a:r>
          </a:p>
        </p:txBody>
      </p:sp>
      <p:sp>
        <p:nvSpPr>
          <p:cNvPr id="2318348" name="Oval 36"/>
          <p:cNvSpPr>
            <a:spLocks noChangeArrowheads="1"/>
          </p:cNvSpPr>
          <p:nvPr/>
        </p:nvSpPr>
        <p:spPr bwMode="auto">
          <a:xfrm>
            <a:off x="4206875" y="2055813"/>
            <a:ext cx="411163" cy="366712"/>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2</a:t>
            </a:r>
          </a:p>
        </p:txBody>
      </p:sp>
      <p:sp>
        <p:nvSpPr>
          <p:cNvPr id="2318349" name="Text Box 29"/>
          <p:cNvSpPr txBox="1">
            <a:spLocks noChangeArrowheads="1"/>
          </p:cNvSpPr>
          <p:nvPr/>
        </p:nvSpPr>
        <p:spPr bwMode="auto">
          <a:xfrm>
            <a:off x="3886200" y="2468563"/>
            <a:ext cx="2147888"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Provides limitless, cost-effective computing capacity to support growth</a:t>
            </a:r>
          </a:p>
        </p:txBody>
      </p:sp>
      <p:sp>
        <p:nvSpPr>
          <p:cNvPr id="2318351" name="Rectangle 21"/>
          <p:cNvSpPr>
            <a:spLocks noChangeArrowheads="1"/>
          </p:cNvSpPr>
          <p:nvPr/>
        </p:nvSpPr>
        <p:spPr bwMode="gray">
          <a:xfrm>
            <a:off x="7132638" y="4754563"/>
            <a:ext cx="1279525" cy="457200"/>
          </a:xfrm>
          <a:prstGeom prst="rect">
            <a:avLst/>
          </a:prstGeom>
          <a:solidFill>
            <a:schemeClr val="bg1"/>
          </a:solidFill>
          <a:ln w="12700" algn="ctr">
            <a:noFill/>
            <a:miter lim="800000"/>
            <a:headEnd/>
            <a:tailEnd/>
          </a:ln>
          <a:effectLst/>
        </p:spPr>
        <p:txBody>
          <a:bodyPr lIns="91432" tIns="45716" rIns="91432" bIns="45716" anchor="ctr"/>
          <a:lstStyle/>
          <a:p>
            <a:pPr algn="l" eaLnBrk="0" hangingPunct="0"/>
            <a:r>
              <a:rPr lang="en-US" sz="1400" b="1"/>
              <a:t>Masked Complexity</a:t>
            </a:r>
          </a:p>
        </p:txBody>
      </p:sp>
      <p:sp>
        <p:nvSpPr>
          <p:cNvPr id="2318352" name="Oval 38"/>
          <p:cNvSpPr>
            <a:spLocks noChangeArrowheads="1"/>
          </p:cNvSpPr>
          <p:nvPr/>
        </p:nvSpPr>
        <p:spPr bwMode="auto">
          <a:xfrm>
            <a:off x="6721475" y="4799013"/>
            <a:ext cx="411163" cy="366712"/>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4</a:t>
            </a:r>
          </a:p>
        </p:txBody>
      </p:sp>
      <p:sp>
        <p:nvSpPr>
          <p:cNvPr id="2318353" name="Text Box 29"/>
          <p:cNvSpPr txBox="1">
            <a:spLocks noChangeArrowheads="1"/>
          </p:cNvSpPr>
          <p:nvPr/>
        </p:nvSpPr>
        <p:spPr bwMode="auto">
          <a:xfrm>
            <a:off x="6400800" y="5211763"/>
            <a:ext cx="2286000"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Expands product sophistication</a:t>
            </a:r>
          </a:p>
          <a:p>
            <a:pPr marL="115888" indent="-115888" algn="l">
              <a:buFont typeface="Wingdings" pitchFamily="2" charset="2"/>
              <a:buChar char="§"/>
            </a:pPr>
            <a:r>
              <a:rPr lang="en-US"/>
              <a:t>Simpler for customers/users</a:t>
            </a:r>
          </a:p>
        </p:txBody>
      </p:sp>
      <p:sp>
        <p:nvSpPr>
          <p:cNvPr id="2318355" name="Rectangle 21"/>
          <p:cNvSpPr>
            <a:spLocks noChangeArrowheads="1"/>
          </p:cNvSpPr>
          <p:nvPr/>
        </p:nvSpPr>
        <p:spPr bwMode="gray">
          <a:xfrm>
            <a:off x="4162425" y="5349875"/>
            <a:ext cx="1370013" cy="457200"/>
          </a:xfrm>
          <a:prstGeom prst="rect">
            <a:avLst/>
          </a:prstGeom>
          <a:solidFill>
            <a:schemeClr val="bg1"/>
          </a:solidFill>
          <a:ln w="12700">
            <a:noFill/>
            <a:miter lim="800000"/>
            <a:headEnd/>
            <a:tailEnd/>
          </a:ln>
        </p:spPr>
        <p:txBody>
          <a:bodyPr lIns="43247" tIns="45716" rIns="43247" bIns="45716" anchor="ctr"/>
          <a:lstStyle/>
          <a:p>
            <a:pPr algn="l" eaLnBrk="0" hangingPunct="0"/>
            <a:r>
              <a:rPr lang="en-US" altLang="ja-JP" sz="1400" b="1">
                <a:ea typeface="MS PGothic" pitchFamily="34" charset="-128"/>
              </a:rPr>
              <a:t>Context-driven Variability </a:t>
            </a:r>
            <a:endParaRPr lang="en-US" sz="1400" b="1">
              <a:ea typeface="MS PGothic" pitchFamily="34" charset="-128"/>
            </a:endParaRPr>
          </a:p>
        </p:txBody>
      </p:sp>
      <p:sp>
        <p:nvSpPr>
          <p:cNvPr id="2318356" name="Oval 39"/>
          <p:cNvSpPr>
            <a:spLocks noChangeArrowheads="1"/>
          </p:cNvSpPr>
          <p:nvPr/>
        </p:nvSpPr>
        <p:spPr bwMode="auto">
          <a:xfrm>
            <a:off x="3751263" y="5394325"/>
            <a:ext cx="411162" cy="366713"/>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5</a:t>
            </a:r>
          </a:p>
        </p:txBody>
      </p:sp>
      <p:sp>
        <p:nvSpPr>
          <p:cNvPr id="2318357" name="Text Box 29"/>
          <p:cNvSpPr txBox="1">
            <a:spLocks noChangeArrowheads="1"/>
          </p:cNvSpPr>
          <p:nvPr/>
        </p:nvSpPr>
        <p:spPr bwMode="auto">
          <a:xfrm>
            <a:off x="3430588" y="5807075"/>
            <a:ext cx="1965325"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User defined experiences</a:t>
            </a:r>
          </a:p>
          <a:p>
            <a:pPr marL="115888" indent="-115888" algn="l">
              <a:buFont typeface="Wingdings" pitchFamily="2" charset="2"/>
              <a:buChar char="§"/>
            </a:pPr>
            <a:r>
              <a:rPr lang="en-US"/>
              <a:t>Increases relevance</a:t>
            </a:r>
          </a:p>
        </p:txBody>
      </p:sp>
      <p:sp>
        <p:nvSpPr>
          <p:cNvPr id="2318359" name="Rectangle 21"/>
          <p:cNvSpPr>
            <a:spLocks noChangeArrowheads="1"/>
          </p:cNvSpPr>
          <p:nvPr/>
        </p:nvSpPr>
        <p:spPr bwMode="gray">
          <a:xfrm>
            <a:off x="1325563" y="4708525"/>
            <a:ext cx="1417637" cy="457200"/>
          </a:xfrm>
          <a:prstGeom prst="rect">
            <a:avLst/>
          </a:prstGeom>
          <a:solidFill>
            <a:schemeClr val="bg1"/>
          </a:solidFill>
          <a:ln w="12700" algn="ctr">
            <a:noFill/>
            <a:miter lim="800000"/>
            <a:headEnd/>
            <a:tailEnd/>
          </a:ln>
          <a:effectLst/>
        </p:spPr>
        <p:txBody>
          <a:bodyPr lIns="91432" tIns="45716" rIns="91432" bIns="45716" anchor="ctr"/>
          <a:lstStyle/>
          <a:p>
            <a:pPr algn="l" eaLnBrk="0" hangingPunct="0"/>
            <a:r>
              <a:rPr lang="en-US" sz="1400" b="1"/>
              <a:t>Ecosystem Connectivity</a:t>
            </a:r>
            <a:r>
              <a:rPr lang="en-US" sz="1400"/>
              <a:t> </a:t>
            </a:r>
          </a:p>
        </p:txBody>
      </p:sp>
      <p:sp>
        <p:nvSpPr>
          <p:cNvPr id="2318360" name="Oval 40"/>
          <p:cNvSpPr>
            <a:spLocks noChangeArrowheads="1"/>
          </p:cNvSpPr>
          <p:nvPr/>
        </p:nvSpPr>
        <p:spPr bwMode="auto">
          <a:xfrm>
            <a:off x="914400" y="4752975"/>
            <a:ext cx="411163" cy="366713"/>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6</a:t>
            </a:r>
          </a:p>
        </p:txBody>
      </p:sp>
      <p:sp>
        <p:nvSpPr>
          <p:cNvPr id="2318361" name="Text Box 29"/>
          <p:cNvSpPr txBox="1">
            <a:spLocks noChangeArrowheads="1"/>
          </p:cNvSpPr>
          <p:nvPr/>
        </p:nvSpPr>
        <p:spPr bwMode="auto">
          <a:xfrm>
            <a:off x="593725" y="5165725"/>
            <a:ext cx="1828800"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New value nets</a:t>
            </a:r>
          </a:p>
          <a:p>
            <a:pPr marL="115888" indent="-115888" algn="l">
              <a:buFont typeface="Wingdings" pitchFamily="2" charset="2"/>
              <a:buChar char="§"/>
            </a:pPr>
            <a:r>
              <a:rPr lang="en-US"/>
              <a:t>Potential new businesses</a:t>
            </a:r>
          </a:p>
        </p:txBody>
      </p:sp>
      <p:sp>
        <p:nvSpPr>
          <p:cNvPr id="2318363" name="Rectangle 21"/>
          <p:cNvSpPr>
            <a:spLocks noChangeArrowheads="1"/>
          </p:cNvSpPr>
          <p:nvPr/>
        </p:nvSpPr>
        <p:spPr bwMode="gray">
          <a:xfrm>
            <a:off x="7224713" y="2514600"/>
            <a:ext cx="1325562" cy="457200"/>
          </a:xfrm>
          <a:prstGeom prst="rect">
            <a:avLst/>
          </a:prstGeom>
          <a:solidFill>
            <a:schemeClr val="bg1"/>
          </a:solidFill>
          <a:ln w="12700">
            <a:noFill/>
            <a:miter lim="800000"/>
            <a:headEnd/>
            <a:tailEnd/>
          </a:ln>
        </p:spPr>
        <p:txBody>
          <a:bodyPr lIns="91432" tIns="45716" rIns="91432" bIns="45716" anchor="ctr"/>
          <a:lstStyle/>
          <a:p>
            <a:pPr algn="l" eaLnBrk="0" hangingPunct="0"/>
            <a:r>
              <a:rPr lang="en-US" sz="1400" b="1"/>
              <a:t>Market Adaptability</a:t>
            </a:r>
          </a:p>
        </p:txBody>
      </p:sp>
      <p:sp>
        <p:nvSpPr>
          <p:cNvPr id="2318364" name="Text Box 29"/>
          <p:cNvSpPr txBox="1">
            <a:spLocks noChangeArrowheads="1"/>
          </p:cNvSpPr>
          <p:nvPr/>
        </p:nvSpPr>
        <p:spPr bwMode="auto">
          <a:xfrm>
            <a:off x="6492875" y="2971800"/>
            <a:ext cx="1920875" cy="457200"/>
          </a:xfrm>
          <a:prstGeom prst="rect">
            <a:avLst/>
          </a:prstGeom>
          <a:solidFill>
            <a:schemeClr val="bg1"/>
          </a:solidFill>
          <a:ln w="9525" algn="ctr">
            <a:noFill/>
            <a:miter lim="800000"/>
            <a:headEnd/>
            <a:tailEnd/>
          </a:ln>
          <a:effectLst/>
        </p:spPr>
        <p:txBody>
          <a:bodyPr lIns="0" tIns="45716" rIns="0" bIns="45716"/>
          <a:lstStyle/>
          <a:p>
            <a:pPr marL="115888" indent="-115888" algn="l">
              <a:buFont typeface="Wingdings" pitchFamily="2" charset="2"/>
              <a:buChar char="§"/>
            </a:pPr>
            <a:r>
              <a:rPr lang="en-US"/>
              <a:t>Faster time to market</a:t>
            </a:r>
          </a:p>
          <a:p>
            <a:pPr marL="115888" indent="-115888" algn="l">
              <a:buFont typeface="Wingdings" pitchFamily="2" charset="2"/>
              <a:buChar char="§"/>
            </a:pPr>
            <a:r>
              <a:rPr lang="en-US"/>
              <a:t>Supports experimentation</a:t>
            </a:r>
          </a:p>
        </p:txBody>
      </p:sp>
      <p:sp>
        <p:nvSpPr>
          <p:cNvPr id="2318365" name="Oval 36"/>
          <p:cNvSpPr>
            <a:spLocks noChangeArrowheads="1"/>
          </p:cNvSpPr>
          <p:nvPr/>
        </p:nvSpPr>
        <p:spPr bwMode="auto">
          <a:xfrm>
            <a:off x="6813550" y="2560638"/>
            <a:ext cx="411163" cy="366712"/>
          </a:xfrm>
          <a:prstGeom prst="ellipse">
            <a:avLst/>
          </a:prstGeom>
          <a:solidFill>
            <a:srgbClr val="009999"/>
          </a:solidFill>
          <a:ln w="9525" algn="ctr">
            <a:noFill/>
            <a:round/>
            <a:headEnd/>
            <a:tailEnd/>
          </a:ln>
          <a:effectLst/>
        </p:spPr>
        <p:txBody>
          <a:bodyPr wrap="none" lIns="0" tIns="0" rIns="0" bIns="0" anchor="ctr" anchorCtr="1"/>
          <a:lstStyle/>
          <a:p>
            <a:r>
              <a:rPr lang="en-US" sz="1600" b="1">
                <a:solidFill>
                  <a:schemeClr val="bg1"/>
                </a:solidFill>
              </a:rPr>
              <a:t>3</a:t>
            </a:r>
          </a:p>
        </p:txBody>
      </p:sp>
      <p:sp>
        <p:nvSpPr>
          <p:cNvPr id="2318366"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Cloud’s business enablers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pPr>
              <a:defRPr/>
            </a:pPr>
            <a:fld id="{7F9E6DCF-C839-4500-982C-86143FA6BB68}" type="slidenum">
              <a:rPr lang="en-US"/>
              <a:pPr>
                <a:defRPr/>
              </a:pPr>
              <a:t>6</a:t>
            </a:fld>
            <a:endParaRPr lang="en-US"/>
          </a:p>
        </p:txBody>
      </p:sp>
      <p:sp>
        <p:nvSpPr>
          <p:cNvPr id="26" name="Footer Placeholder 4"/>
          <p:cNvSpPr>
            <a:spLocks noGrp="1"/>
          </p:cNvSpPr>
          <p:nvPr>
            <p:ph type="ftr" sz="quarter" idx="11"/>
          </p:nvPr>
        </p:nvSpPr>
        <p:spPr/>
        <p:txBody>
          <a:bodyPr/>
          <a:lstStyle/>
          <a:p>
            <a:r>
              <a:rPr lang="en-US"/>
              <a:t>	The Power of Cloud</a:t>
            </a:r>
          </a:p>
        </p:txBody>
      </p:sp>
      <p:sp>
        <p:nvSpPr>
          <p:cNvPr id="1992706" name="Rectangle 2"/>
          <p:cNvSpPr>
            <a:spLocks noChangeArrowheads="1"/>
          </p:cNvSpPr>
          <p:nvPr/>
        </p:nvSpPr>
        <p:spPr bwMode="auto">
          <a:xfrm>
            <a:off x="4435475" y="4713288"/>
            <a:ext cx="914400" cy="914400"/>
          </a:xfrm>
          <a:prstGeom prst="rect">
            <a:avLst/>
          </a:prstGeom>
          <a:solidFill>
            <a:srgbClr val="DDDDDD"/>
          </a:solidFill>
          <a:ln w="19050" algn="ctr">
            <a:solidFill>
              <a:srgbClr val="DDDDDD"/>
            </a:solidFill>
            <a:miter lim="800000"/>
            <a:headEnd/>
            <a:tailEnd/>
          </a:ln>
          <a:effectLst/>
        </p:spPr>
        <p:txBody>
          <a:bodyPr wrap="none" anchor="ctr"/>
          <a:lstStyle/>
          <a:p>
            <a:endParaRPr lang="en-US"/>
          </a:p>
        </p:txBody>
      </p:sp>
      <p:sp>
        <p:nvSpPr>
          <p:cNvPr id="1992707" name="Rectangle 3"/>
          <p:cNvSpPr>
            <a:spLocks noChangeArrowheads="1"/>
          </p:cNvSpPr>
          <p:nvPr/>
        </p:nvSpPr>
        <p:spPr bwMode="auto">
          <a:xfrm>
            <a:off x="3429000" y="4302125"/>
            <a:ext cx="685800" cy="182563"/>
          </a:xfrm>
          <a:prstGeom prst="rect">
            <a:avLst/>
          </a:prstGeom>
          <a:solidFill>
            <a:srgbClr val="009999"/>
          </a:solidFill>
          <a:ln w="19050" algn="ctr">
            <a:noFill/>
            <a:miter lim="800000"/>
            <a:headEnd/>
            <a:tailEnd/>
          </a:ln>
          <a:effectLst/>
        </p:spPr>
        <p:txBody>
          <a:bodyPr wrap="none" anchor="ctr"/>
          <a:lstStyle/>
          <a:p>
            <a:endParaRPr lang="en-US"/>
          </a:p>
        </p:txBody>
      </p:sp>
      <p:sp>
        <p:nvSpPr>
          <p:cNvPr id="1992708" name="Rectangle 4"/>
          <p:cNvSpPr>
            <a:spLocks noChangeArrowheads="1"/>
          </p:cNvSpPr>
          <p:nvPr/>
        </p:nvSpPr>
        <p:spPr bwMode="auto">
          <a:xfrm>
            <a:off x="4022725" y="4297363"/>
            <a:ext cx="549275" cy="274637"/>
          </a:xfrm>
          <a:prstGeom prst="rect">
            <a:avLst/>
          </a:prstGeom>
          <a:solidFill>
            <a:srgbClr val="009999"/>
          </a:solidFill>
          <a:ln w="19050" algn="ctr">
            <a:noFill/>
            <a:miter lim="800000"/>
            <a:headEnd/>
            <a:tailEnd/>
          </a:ln>
          <a:effectLst/>
        </p:spPr>
        <p:txBody>
          <a:bodyPr wrap="none" anchor="ctr"/>
          <a:lstStyle/>
          <a:p>
            <a:endParaRPr lang="en-US"/>
          </a:p>
        </p:txBody>
      </p:sp>
      <p:sp>
        <p:nvSpPr>
          <p:cNvPr id="1992709" name="AutoShape 5"/>
          <p:cNvSpPr>
            <a:spLocks noChangeArrowheads="1"/>
          </p:cNvSpPr>
          <p:nvPr/>
        </p:nvSpPr>
        <p:spPr bwMode="auto">
          <a:xfrm rot="-4271287">
            <a:off x="1504157" y="2837656"/>
            <a:ext cx="1874838" cy="4022725"/>
          </a:xfrm>
          <a:prstGeom prst="rtTriangle">
            <a:avLst/>
          </a:prstGeom>
          <a:solidFill>
            <a:srgbClr val="DDDDDD"/>
          </a:solidFill>
          <a:ln w="19050" algn="ctr">
            <a:solidFill>
              <a:srgbClr val="DDDDDD"/>
            </a:solidFill>
            <a:miter lim="800000"/>
            <a:headEnd/>
            <a:tailEnd/>
          </a:ln>
          <a:effectLst/>
        </p:spPr>
        <p:txBody>
          <a:bodyPr wrap="none" anchor="ctr"/>
          <a:lstStyle/>
          <a:p>
            <a:endParaRPr lang="en-US"/>
          </a:p>
        </p:txBody>
      </p:sp>
      <p:sp>
        <p:nvSpPr>
          <p:cNvPr id="1992710" name="AutoShape 6"/>
          <p:cNvSpPr>
            <a:spLocks noChangeArrowheads="1"/>
          </p:cNvSpPr>
          <p:nvPr/>
        </p:nvSpPr>
        <p:spPr bwMode="auto">
          <a:xfrm>
            <a:off x="7589838" y="4572000"/>
            <a:ext cx="1233487" cy="503238"/>
          </a:xfrm>
          <a:prstGeom prst="rtTriangle">
            <a:avLst/>
          </a:prstGeom>
          <a:solidFill>
            <a:srgbClr val="DDDDDD"/>
          </a:solidFill>
          <a:ln w="19050" algn="ctr">
            <a:solidFill>
              <a:srgbClr val="DDDDDD"/>
            </a:solidFill>
            <a:miter lim="800000"/>
            <a:headEnd/>
            <a:tailEnd/>
          </a:ln>
          <a:effectLst/>
        </p:spPr>
        <p:txBody>
          <a:bodyPr wrap="none" anchor="ctr"/>
          <a:lstStyle/>
          <a:p>
            <a:endParaRPr lang="en-US"/>
          </a:p>
        </p:txBody>
      </p:sp>
      <p:sp>
        <p:nvSpPr>
          <p:cNvPr id="1992711" name="Rectangle 7"/>
          <p:cNvSpPr>
            <a:spLocks noChangeArrowheads="1"/>
          </p:cNvSpPr>
          <p:nvPr/>
        </p:nvSpPr>
        <p:spPr bwMode="auto">
          <a:xfrm>
            <a:off x="4618038" y="4576763"/>
            <a:ext cx="3017837" cy="639762"/>
          </a:xfrm>
          <a:prstGeom prst="rect">
            <a:avLst/>
          </a:prstGeom>
          <a:solidFill>
            <a:srgbClr val="DDDDDD"/>
          </a:solidFill>
          <a:ln w="19050" algn="ctr">
            <a:solidFill>
              <a:srgbClr val="DDDDDD"/>
            </a:solidFill>
            <a:miter lim="800000"/>
            <a:headEnd/>
            <a:tailEnd/>
          </a:ln>
          <a:effectLst/>
        </p:spPr>
        <p:txBody>
          <a:bodyPr wrap="none" anchor="ctr"/>
          <a:lstStyle/>
          <a:p>
            <a:endParaRPr lang="en-US"/>
          </a:p>
        </p:txBody>
      </p:sp>
      <p:sp>
        <p:nvSpPr>
          <p:cNvPr id="1992712" name="Rectangle 8"/>
          <p:cNvSpPr>
            <a:spLocks noChangeArrowheads="1"/>
          </p:cNvSpPr>
          <p:nvPr/>
        </p:nvSpPr>
        <p:spPr bwMode="auto">
          <a:xfrm>
            <a:off x="228600" y="5078413"/>
            <a:ext cx="8640763" cy="1417637"/>
          </a:xfrm>
          <a:prstGeom prst="rect">
            <a:avLst/>
          </a:prstGeom>
          <a:solidFill>
            <a:srgbClr val="DDDDDD"/>
          </a:solidFill>
          <a:ln w="19050" algn="ctr">
            <a:solidFill>
              <a:srgbClr val="DDDDDD"/>
            </a:solidFill>
            <a:miter lim="800000"/>
            <a:headEnd/>
            <a:tailEnd/>
          </a:ln>
          <a:effectLst/>
        </p:spPr>
        <p:txBody>
          <a:bodyPr wrap="none" anchor="ctr"/>
          <a:lstStyle/>
          <a:p>
            <a:endParaRPr lang="en-US"/>
          </a:p>
        </p:txBody>
      </p:sp>
      <p:sp>
        <p:nvSpPr>
          <p:cNvPr id="1992713" name="AutoShape 9"/>
          <p:cNvSpPr>
            <a:spLocks noChangeArrowheads="1"/>
          </p:cNvSpPr>
          <p:nvPr/>
        </p:nvSpPr>
        <p:spPr bwMode="auto">
          <a:xfrm rot="217289">
            <a:off x="933450" y="1828800"/>
            <a:ext cx="3273425" cy="2643188"/>
          </a:xfrm>
          <a:prstGeom prst="rtTriangle">
            <a:avLst/>
          </a:prstGeom>
          <a:solidFill>
            <a:srgbClr val="009999"/>
          </a:solidFill>
          <a:ln w="19050" algn="ctr">
            <a:noFill/>
            <a:miter lim="800000"/>
            <a:headEnd/>
            <a:tailEnd/>
          </a:ln>
          <a:effectLst/>
        </p:spPr>
        <p:txBody>
          <a:bodyPr wrap="none" anchor="ctr"/>
          <a:lstStyle/>
          <a:p>
            <a:endParaRPr lang="en-US"/>
          </a:p>
        </p:txBody>
      </p:sp>
      <p:sp>
        <p:nvSpPr>
          <p:cNvPr id="1992714" name="Rectangle 10"/>
          <p:cNvSpPr>
            <a:spLocks noChangeArrowheads="1"/>
          </p:cNvSpPr>
          <p:nvPr/>
        </p:nvSpPr>
        <p:spPr bwMode="auto">
          <a:xfrm>
            <a:off x="777875" y="1558925"/>
            <a:ext cx="3794125" cy="2830513"/>
          </a:xfrm>
          <a:prstGeom prst="rect">
            <a:avLst/>
          </a:prstGeom>
          <a:solidFill>
            <a:srgbClr val="009999"/>
          </a:solidFill>
          <a:ln w="19050" algn="ctr">
            <a:noFill/>
            <a:miter lim="800000"/>
            <a:headEnd/>
            <a:tailEnd/>
          </a:ln>
          <a:effectLst/>
        </p:spPr>
        <p:txBody>
          <a:bodyPr wrap="none" anchor="ctr"/>
          <a:lstStyle/>
          <a:p>
            <a:endParaRPr lang="en-US"/>
          </a:p>
        </p:txBody>
      </p:sp>
      <p:sp>
        <p:nvSpPr>
          <p:cNvPr id="1992715" name="Rectangle 3"/>
          <p:cNvSpPr>
            <a:spLocks noChangeArrowheads="1"/>
          </p:cNvSpPr>
          <p:nvPr/>
        </p:nvSpPr>
        <p:spPr bwMode="auto">
          <a:xfrm>
            <a:off x="4602163" y="1554163"/>
            <a:ext cx="3016250" cy="3016250"/>
          </a:xfrm>
          <a:prstGeom prst="rect">
            <a:avLst/>
          </a:prstGeom>
          <a:noFill/>
          <a:ln w="19050">
            <a:solidFill>
              <a:schemeClr val="tx1"/>
            </a:solidFill>
            <a:miter lim="800000"/>
            <a:headEnd/>
            <a:tailEnd/>
          </a:ln>
          <a:effectLst/>
        </p:spPr>
        <p:txBody>
          <a:bodyPr wrap="none" lIns="91432" tIns="45716" rIns="91432" bIns="45716" anchor="ctr"/>
          <a:lstStyle/>
          <a:p>
            <a:endParaRPr lang="en-US"/>
          </a:p>
        </p:txBody>
      </p:sp>
      <p:sp>
        <p:nvSpPr>
          <p:cNvPr id="1992716" name="Line 58"/>
          <p:cNvSpPr>
            <a:spLocks noChangeShapeType="1"/>
          </p:cNvSpPr>
          <p:nvPr/>
        </p:nvSpPr>
        <p:spPr bwMode="auto">
          <a:xfrm flipV="1">
            <a:off x="4602163" y="1555750"/>
            <a:ext cx="0" cy="3016250"/>
          </a:xfrm>
          <a:prstGeom prst="line">
            <a:avLst/>
          </a:prstGeom>
          <a:noFill/>
          <a:ln w="19050">
            <a:solidFill>
              <a:schemeClr val="tx1"/>
            </a:solidFill>
            <a:round/>
            <a:headEnd/>
            <a:tailEnd type="triangle" w="med" len="med"/>
          </a:ln>
          <a:effectLst/>
        </p:spPr>
        <p:txBody>
          <a:bodyPr/>
          <a:lstStyle/>
          <a:p>
            <a:endParaRPr lang="en-US"/>
          </a:p>
        </p:txBody>
      </p:sp>
      <p:sp>
        <p:nvSpPr>
          <p:cNvPr id="1992717" name="Line 57"/>
          <p:cNvSpPr>
            <a:spLocks noChangeShapeType="1"/>
          </p:cNvSpPr>
          <p:nvPr/>
        </p:nvSpPr>
        <p:spPr bwMode="auto">
          <a:xfrm>
            <a:off x="4602163" y="4573588"/>
            <a:ext cx="3016250" cy="0"/>
          </a:xfrm>
          <a:prstGeom prst="line">
            <a:avLst/>
          </a:prstGeom>
          <a:noFill/>
          <a:ln w="19050">
            <a:solidFill>
              <a:srgbClr val="DDDDDD"/>
            </a:solidFill>
            <a:round/>
            <a:headEnd/>
            <a:tailEnd type="triangle" w="med" len="med"/>
          </a:ln>
        </p:spPr>
        <p:txBody>
          <a:bodyPr/>
          <a:lstStyle/>
          <a:p>
            <a:endParaRPr lang="en-US"/>
          </a:p>
        </p:txBody>
      </p:sp>
      <p:sp>
        <p:nvSpPr>
          <p:cNvPr id="1992718" name="AutoShape 112"/>
          <p:cNvSpPr>
            <a:spLocks noChangeArrowheads="1"/>
          </p:cNvSpPr>
          <p:nvPr/>
        </p:nvSpPr>
        <p:spPr bwMode="auto">
          <a:xfrm>
            <a:off x="5013325" y="4087813"/>
            <a:ext cx="2605088" cy="485775"/>
          </a:xfrm>
          <a:prstGeom prst="rightArrow">
            <a:avLst>
              <a:gd name="adj1" fmla="val 54250"/>
              <a:gd name="adj2" fmla="val 54943"/>
            </a:avLst>
          </a:prstGeom>
          <a:solidFill>
            <a:srgbClr val="DDDDDD"/>
          </a:solidFill>
          <a:ln w="6350">
            <a:solidFill>
              <a:schemeClr val="tx1"/>
            </a:solidFill>
            <a:miter lim="800000"/>
            <a:headEnd/>
            <a:tailEnd/>
          </a:ln>
        </p:spPr>
        <p:txBody>
          <a:bodyPr wrap="none" lIns="91432" tIns="45716" rIns="91432" bIns="45716" anchor="ctr"/>
          <a:lstStyle/>
          <a:p>
            <a:r>
              <a:rPr lang="en-US" sz="1300" b="1"/>
              <a:t>Customer Value Proposition</a:t>
            </a:r>
          </a:p>
        </p:txBody>
      </p:sp>
      <p:sp>
        <p:nvSpPr>
          <p:cNvPr id="1992719" name="Rectangle 18"/>
          <p:cNvSpPr>
            <a:spLocks noChangeArrowheads="1"/>
          </p:cNvSpPr>
          <p:nvPr/>
        </p:nvSpPr>
        <p:spPr bwMode="auto">
          <a:xfrm>
            <a:off x="228600" y="4983163"/>
            <a:ext cx="2895600" cy="1219200"/>
          </a:xfrm>
          <a:prstGeom prst="rect">
            <a:avLst/>
          </a:prstGeom>
          <a:noFill/>
          <a:ln w="9525" algn="ctr">
            <a:noFill/>
            <a:miter lim="800000"/>
            <a:headEnd/>
            <a:tailEnd/>
          </a:ln>
          <a:effectLst/>
        </p:spPr>
        <p:txBody>
          <a:bodyPr lIns="91432" tIns="137148" rIns="91432" bIns="45716"/>
          <a:lstStyle/>
          <a:p>
            <a:pPr marL="173038" indent="-173038" algn="l" eaLnBrk="0" hangingPunct="0">
              <a:spcBef>
                <a:spcPct val="20000"/>
              </a:spcBef>
              <a:buClr>
                <a:schemeClr val="tx1"/>
              </a:buClr>
              <a:buFont typeface="Wingdings" pitchFamily="2" charset="2"/>
              <a:buNone/>
            </a:pPr>
            <a:r>
              <a:rPr lang="en-US" sz="1400" b="1"/>
              <a:t>What is my customer value proposition?</a:t>
            </a:r>
          </a:p>
          <a:p>
            <a:pPr marL="173038" indent="-173038" algn="l" eaLnBrk="0" hangingPunct="0">
              <a:spcBef>
                <a:spcPct val="10000"/>
              </a:spcBef>
              <a:buClr>
                <a:schemeClr val="tx1"/>
              </a:buClr>
              <a:buFont typeface="Wingdings" pitchFamily="2" charset="2"/>
              <a:buChar char="§"/>
            </a:pPr>
            <a:r>
              <a:rPr lang="en-US" sz="1400"/>
              <a:t>What mix of products and services?</a:t>
            </a:r>
          </a:p>
          <a:p>
            <a:pPr marL="173038" indent="-173038" algn="l" eaLnBrk="0" hangingPunct="0">
              <a:spcBef>
                <a:spcPct val="10000"/>
              </a:spcBef>
              <a:buClr>
                <a:schemeClr val="tx1"/>
              </a:buClr>
              <a:buFont typeface="Wingdings" pitchFamily="2" charset="2"/>
              <a:buChar char="§"/>
            </a:pPr>
            <a:r>
              <a:rPr lang="en-US" sz="1400"/>
              <a:t>Which customer needs are being satisfied?</a:t>
            </a:r>
          </a:p>
        </p:txBody>
      </p:sp>
      <p:sp>
        <p:nvSpPr>
          <p:cNvPr id="1992720" name="Rectangle 30"/>
          <p:cNvSpPr>
            <a:spLocks noChangeArrowheads="1"/>
          </p:cNvSpPr>
          <p:nvPr/>
        </p:nvSpPr>
        <p:spPr bwMode="auto">
          <a:xfrm>
            <a:off x="914400" y="3017838"/>
            <a:ext cx="3200400" cy="1111250"/>
          </a:xfrm>
          <a:prstGeom prst="rect">
            <a:avLst/>
          </a:prstGeom>
          <a:noFill/>
          <a:ln w="9525">
            <a:noFill/>
            <a:miter lim="800000"/>
            <a:headEnd/>
            <a:tailEnd/>
          </a:ln>
        </p:spPr>
        <p:txBody>
          <a:bodyPr lIns="91432" tIns="137148" rIns="91432" bIns="45716"/>
          <a:lstStyle/>
          <a:p>
            <a:pPr marL="173038" indent="-173038" algn="l" eaLnBrk="0" hangingPunct="0">
              <a:spcBef>
                <a:spcPct val="20000"/>
              </a:spcBef>
              <a:buClr>
                <a:schemeClr val="bg1"/>
              </a:buClr>
              <a:buFont typeface="Wingdings" pitchFamily="2" charset="2"/>
              <a:buNone/>
            </a:pPr>
            <a:r>
              <a:rPr lang="en-US" sz="1400" b="1">
                <a:solidFill>
                  <a:schemeClr val="bg1"/>
                </a:solidFill>
              </a:rPr>
              <a:t>How will I do what I do?</a:t>
            </a:r>
          </a:p>
          <a:p>
            <a:pPr marL="173038" indent="-173038" algn="l" eaLnBrk="0" hangingPunct="0">
              <a:spcBef>
                <a:spcPct val="20000"/>
              </a:spcBef>
              <a:buClr>
                <a:schemeClr val="bg1"/>
              </a:buClr>
              <a:buFont typeface="Wingdings" pitchFamily="2" charset="2"/>
              <a:buChar char="§"/>
            </a:pPr>
            <a:r>
              <a:rPr lang="en-US" sz="1400">
                <a:solidFill>
                  <a:schemeClr val="bg1"/>
                </a:solidFill>
              </a:rPr>
              <a:t>What kind of delivery structures?</a:t>
            </a:r>
          </a:p>
          <a:p>
            <a:pPr marL="173038" indent="-173038" algn="l" eaLnBrk="0" hangingPunct="0">
              <a:spcBef>
                <a:spcPct val="20000"/>
              </a:spcBef>
              <a:buClr>
                <a:schemeClr val="bg1"/>
              </a:buClr>
              <a:buFont typeface="Wingdings" pitchFamily="2" charset="2"/>
              <a:buChar char="§"/>
            </a:pPr>
            <a:r>
              <a:rPr lang="en-US" sz="1400">
                <a:solidFill>
                  <a:schemeClr val="bg1"/>
                </a:solidFill>
              </a:rPr>
              <a:t>Which operating model?</a:t>
            </a:r>
          </a:p>
          <a:p>
            <a:pPr marL="173038" indent="-173038" algn="l" eaLnBrk="0" hangingPunct="0">
              <a:spcBef>
                <a:spcPct val="20000"/>
              </a:spcBef>
              <a:buClr>
                <a:schemeClr val="bg1"/>
              </a:buClr>
              <a:buFont typeface="Wingdings" pitchFamily="2" charset="2"/>
              <a:buChar char="§"/>
            </a:pPr>
            <a:r>
              <a:rPr lang="en-US" sz="1400">
                <a:solidFill>
                  <a:schemeClr val="bg1"/>
                </a:solidFill>
              </a:rPr>
              <a:t>What is the cost structure?</a:t>
            </a:r>
          </a:p>
        </p:txBody>
      </p:sp>
      <p:sp>
        <p:nvSpPr>
          <p:cNvPr id="1992721" name="Rectangle 20"/>
          <p:cNvSpPr>
            <a:spLocks noChangeArrowheads="1"/>
          </p:cNvSpPr>
          <p:nvPr/>
        </p:nvSpPr>
        <p:spPr bwMode="auto">
          <a:xfrm>
            <a:off x="914400" y="1692275"/>
            <a:ext cx="3352800" cy="1173163"/>
          </a:xfrm>
          <a:prstGeom prst="rect">
            <a:avLst/>
          </a:prstGeom>
          <a:noFill/>
          <a:ln w="9525">
            <a:noFill/>
            <a:miter lim="800000"/>
            <a:headEnd/>
            <a:tailEnd/>
          </a:ln>
        </p:spPr>
        <p:txBody>
          <a:bodyPr lIns="91432" tIns="137148" rIns="91432" bIns="45716"/>
          <a:lstStyle/>
          <a:p>
            <a:pPr marL="173038" indent="-173038" algn="l" eaLnBrk="0" hangingPunct="0">
              <a:spcBef>
                <a:spcPct val="20000"/>
              </a:spcBef>
              <a:buClr>
                <a:schemeClr val="bg1"/>
              </a:buClr>
              <a:buFont typeface="Wingdings" pitchFamily="2" charset="2"/>
              <a:buNone/>
            </a:pPr>
            <a:r>
              <a:rPr lang="en-US" sz="1400" b="1">
                <a:solidFill>
                  <a:schemeClr val="bg1"/>
                </a:solidFill>
              </a:rPr>
              <a:t>What is my role in the value chain?</a:t>
            </a:r>
          </a:p>
          <a:p>
            <a:pPr marL="173038" indent="-173038" algn="l" eaLnBrk="0" hangingPunct="0">
              <a:spcBef>
                <a:spcPct val="20000"/>
              </a:spcBef>
              <a:buClr>
                <a:schemeClr val="bg1"/>
              </a:buClr>
              <a:buFont typeface="Wingdings" pitchFamily="2" charset="2"/>
              <a:buChar char="§"/>
            </a:pPr>
            <a:r>
              <a:rPr lang="en-US" sz="1400">
                <a:solidFill>
                  <a:schemeClr val="bg1"/>
                </a:solidFill>
              </a:rPr>
              <a:t>What to do and when to rely on others?</a:t>
            </a:r>
          </a:p>
          <a:p>
            <a:pPr marL="173038" indent="-173038" algn="l" eaLnBrk="0" hangingPunct="0">
              <a:spcBef>
                <a:spcPct val="20000"/>
              </a:spcBef>
              <a:buClr>
                <a:schemeClr val="bg1"/>
              </a:buClr>
              <a:buFont typeface="Wingdings" pitchFamily="2" charset="2"/>
              <a:buChar char="§"/>
            </a:pPr>
            <a:r>
              <a:rPr lang="en-US" sz="1400">
                <a:solidFill>
                  <a:schemeClr val="bg1"/>
                </a:solidFill>
              </a:rPr>
              <a:t>Where to specialize and how </a:t>
            </a:r>
            <a:br>
              <a:rPr lang="en-US" sz="1400">
                <a:solidFill>
                  <a:schemeClr val="bg1"/>
                </a:solidFill>
              </a:rPr>
            </a:br>
            <a:r>
              <a:rPr lang="en-US" sz="1400">
                <a:solidFill>
                  <a:schemeClr val="bg1"/>
                </a:solidFill>
              </a:rPr>
              <a:t>to set up interdependent networks?</a:t>
            </a:r>
          </a:p>
        </p:txBody>
      </p:sp>
      <p:sp>
        <p:nvSpPr>
          <p:cNvPr id="1992722" name="AutoShape 91"/>
          <p:cNvSpPr>
            <a:spLocks noChangeArrowheads="1"/>
          </p:cNvSpPr>
          <p:nvPr/>
        </p:nvSpPr>
        <p:spPr bwMode="auto">
          <a:xfrm rot="-5400000">
            <a:off x="3542507" y="2618581"/>
            <a:ext cx="2605088" cy="485775"/>
          </a:xfrm>
          <a:prstGeom prst="rightArrow">
            <a:avLst>
              <a:gd name="adj1" fmla="val 54250"/>
              <a:gd name="adj2" fmla="val 54943"/>
            </a:avLst>
          </a:prstGeom>
          <a:solidFill>
            <a:srgbClr val="009999"/>
          </a:solidFill>
          <a:ln w="6350">
            <a:solidFill>
              <a:schemeClr val="tx1"/>
            </a:solidFill>
            <a:miter lim="800000"/>
            <a:headEnd/>
            <a:tailEnd/>
          </a:ln>
        </p:spPr>
        <p:txBody>
          <a:bodyPr wrap="none" lIns="91432" tIns="45716" rIns="91432" bIns="45716" anchor="ctr"/>
          <a:lstStyle/>
          <a:p>
            <a:r>
              <a:rPr lang="en-US" sz="1300" b="1">
                <a:solidFill>
                  <a:schemeClr val="bg1"/>
                </a:solidFill>
              </a:rPr>
              <a:t>Value Chain</a:t>
            </a:r>
          </a:p>
        </p:txBody>
      </p:sp>
      <p:sp>
        <p:nvSpPr>
          <p:cNvPr id="1992723" name="Rectangle 18"/>
          <p:cNvSpPr>
            <a:spLocks noChangeArrowheads="1"/>
          </p:cNvSpPr>
          <p:nvPr/>
        </p:nvSpPr>
        <p:spPr bwMode="auto">
          <a:xfrm>
            <a:off x="3200400" y="4983163"/>
            <a:ext cx="3048000" cy="1371600"/>
          </a:xfrm>
          <a:prstGeom prst="rect">
            <a:avLst/>
          </a:prstGeom>
          <a:noFill/>
          <a:ln w="9525" algn="ctr">
            <a:solidFill>
              <a:srgbClr val="DDDDDD"/>
            </a:solidFill>
            <a:miter lim="800000"/>
            <a:headEnd/>
            <a:tailEnd/>
          </a:ln>
          <a:effectLst/>
        </p:spPr>
        <p:txBody>
          <a:bodyPr lIns="91432" tIns="137148" rIns="91432" bIns="45716"/>
          <a:lstStyle/>
          <a:p>
            <a:pPr marL="173038" indent="-173038" algn="l" eaLnBrk="0" hangingPunct="0">
              <a:spcBef>
                <a:spcPct val="20000"/>
              </a:spcBef>
              <a:buClr>
                <a:schemeClr val="tx1"/>
              </a:buClr>
              <a:buFont typeface="Wingdings" pitchFamily="2" charset="2"/>
              <a:buNone/>
            </a:pPr>
            <a:r>
              <a:rPr lang="en-US" sz="1400" b="1"/>
              <a:t>Which customers am I serving?</a:t>
            </a:r>
          </a:p>
          <a:p>
            <a:pPr marL="173038" indent="-173038" algn="l" eaLnBrk="0" hangingPunct="0">
              <a:spcBef>
                <a:spcPct val="20000"/>
              </a:spcBef>
              <a:buClr>
                <a:schemeClr val="tx1"/>
              </a:buClr>
              <a:buFont typeface="Wingdings" pitchFamily="2" charset="2"/>
              <a:buChar char="§"/>
            </a:pPr>
            <a:r>
              <a:rPr lang="en-US" sz="1400"/>
              <a:t>Which customer segments?</a:t>
            </a:r>
          </a:p>
          <a:p>
            <a:pPr marL="173038" indent="-173038" algn="l" eaLnBrk="0" hangingPunct="0">
              <a:spcBef>
                <a:spcPct val="20000"/>
              </a:spcBef>
              <a:buClr>
                <a:schemeClr val="tx1"/>
              </a:buClr>
              <a:buFont typeface="Wingdings" pitchFamily="2" charset="2"/>
              <a:buChar char="§"/>
            </a:pPr>
            <a:r>
              <a:rPr lang="en-US" sz="1400"/>
              <a:t>What type of relationships to maintain?</a:t>
            </a:r>
          </a:p>
          <a:p>
            <a:pPr marL="173038" indent="-173038" algn="l" eaLnBrk="0" hangingPunct="0">
              <a:spcBef>
                <a:spcPct val="20000"/>
              </a:spcBef>
              <a:buClr>
                <a:schemeClr val="tx1"/>
              </a:buClr>
              <a:buFont typeface="Wingdings" pitchFamily="2" charset="2"/>
              <a:buChar char="§"/>
            </a:pPr>
            <a:r>
              <a:rPr lang="en-US" sz="1400"/>
              <a:t>Which channels?</a:t>
            </a:r>
          </a:p>
        </p:txBody>
      </p:sp>
      <p:sp>
        <p:nvSpPr>
          <p:cNvPr id="1992724" name="Rectangle 18"/>
          <p:cNvSpPr>
            <a:spLocks noChangeArrowheads="1"/>
          </p:cNvSpPr>
          <p:nvPr/>
        </p:nvSpPr>
        <p:spPr bwMode="auto">
          <a:xfrm>
            <a:off x="6324600" y="4983163"/>
            <a:ext cx="2667000" cy="990600"/>
          </a:xfrm>
          <a:prstGeom prst="rect">
            <a:avLst/>
          </a:prstGeom>
          <a:noFill/>
          <a:ln w="9525" algn="ctr">
            <a:noFill/>
            <a:miter lim="800000"/>
            <a:headEnd/>
            <a:tailEnd/>
          </a:ln>
          <a:effectLst/>
        </p:spPr>
        <p:txBody>
          <a:bodyPr lIns="91432" tIns="137148" rIns="91432" bIns="45716"/>
          <a:lstStyle/>
          <a:p>
            <a:pPr marL="173038" indent="-173038" algn="l" eaLnBrk="0" hangingPunct="0">
              <a:spcBef>
                <a:spcPct val="20000"/>
              </a:spcBef>
              <a:buClr>
                <a:schemeClr val="tx1"/>
              </a:buClr>
              <a:buFont typeface="Wingdings" pitchFamily="2" charset="2"/>
              <a:buNone/>
            </a:pPr>
            <a:r>
              <a:rPr lang="en-US" sz="1400" b="1"/>
              <a:t>How do I generate revenue?</a:t>
            </a:r>
          </a:p>
          <a:p>
            <a:pPr marL="173038" indent="-173038" algn="l" eaLnBrk="0" hangingPunct="0">
              <a:spcBef>
                <a:spcPct val="20000"/>
              </a:spcBef>
              <a:buClr>
                <a:schemeClr val="tx1"/>
              </a:buClr>
              <a:buFont typeface="Wingdings" pitchFamily="2" charset="2"/>
              <a:buChar char="§"/>
            </a:pPr>
            <a:r>
              <a:rPr lang="en-US" sz="1400"/>
              <a:t>Which pricing models?</a:t>
            </a:r>
          </a:p>
          <a:p>
            <a:pPr marL="173038" indent="-173038" algn="l" eaLnBrk="0" hangingPunct="0">
              <a:spcBef>
                <a:spcPct val="20000"/>
              </a:spcBef>
              <a:buClr>
                <a:schemeClr val="tx1"/>
              </a:buClr>
              <a:buFont typeface="Wingdings" pitchFamily="2" charset="2"/>
              <a:buChar char="§"/>
            </a:pPr>
            <a:r>
              <a:rPr lang="en-US" sz="1400"/>
              <a:t>How and where to capture value?</a:t>
            </a:r>
          </a:p>
        </p:txBody>
      </p:sp>
      <p:sp>
        <p:nvSpPr>
          <p:cNvPr id="1992725" name="Rectangle 21"/>
          <p:cNvSpPr>
            <a:spLocks noGrp="1" noChangeArrowheads="1"/>
          </p:cNvSpPr>
          <p:nvPr>
            <p:ph type="title"/>
          </p:nvPr>
        </p:nvSpPr>
        <p:spPr>
          <a:xfrm>
            <a:off x="138113" y="503238"/>
            <a:ext cx="8959850" cy="815975"/>
          </a:xfrm>
        </p:spPr>
        <p:txBody>
          <a:bodyPr/>
          <a:lstStyle/>
          <a:p>
            <a:r>
              <a:rPr lang="en-US" smtClean="0">
                <a:solidFill>
                  <a:schemeClr val="tx1"/>
                </a:solidFill>
              </a:rPr>
              <a:t>Cloud business enablers are already driving innovation across company/industry value chains and customer value propositions</a:t>
            </a:r>
          </a:p>
        </p:txBody>
      </p:sp>
      <p:sp>
        <p:nvSpPr>
          <p:cNvPr id="1992726" name="Slide Number Placeholder 3"/>
          <p:cNvSpPr txBox="1">
            <a:spLocks noGrp="1"/>
          </p:cNvSpPr>
          <p:nvPr/>
        </p:nvSpPr>
        <p:spPr bwMode="black">
          <a:xfrm>
            <a:off x="182563" y="6537325"/>
            <a:ext cx="366712" cy="184150"/>
          </a:xfrm>
          <a:prstGeom prst="rect">
            <a:avLst/>
          </a:prstGeom>
          <a:noFill/>
          <a:ln w="9525">
            <a:noFill/>
            <a:miter lim="800000"/>
            <a:headEnd/>
            <a:tailEnd/>
          </a:ln>
        </p:spPr>
        <p:txBody>
          <a:bodyPr lIns="92075" tIns="46038" rIns="92075" bIns="46038"/>
          <a:lstStyle/>
          <a:p>
            <a:pPr algn="l"/>
            <a:fld id="{C2E695CC-F0BA-4F57-ADC1-1B8592A07F20}" type="slidenum">
              <a:rPr lang="en-US" sz="800"/>
              <a:pPr algn="l"/>
              <a:t>6</a:t>
            </a:fld>
            <a:endParaRPr lang="en-US" sz="800"/>
          </a:p>
        </p:txBody>
      </p:sp>
      <p:sp>
        <p:nvSpPr>
          <p:cNvPr id="1992729" name="Text Box 23"/>
          <p:cNvSpPr txBox="1">
            <a:spLocks noChangeArrowheads="1"/>
          </p:cNvSpPr>
          <p:nvPr/>
        </p:nvSpPr>
        <p:spPr bwMode="auto">
          <a:xfrm>
            <a:off x="5029200" y="2701925"/>
            <a:ext cx="2514600" cy="228600"/>
          </a:xfrm>
          <a:prstGeom prst="rect">
            <a:avLst/>
          </a:prstGeom>
          <a:noFill/>
          <a:ln w="9525" algn="ctr">
            <a:noFill/>
            <a:miter lim="800000"/>
            <a:headEnd/>
            <a:tailEnd/>
          </a:ln>
          <a:effectLst/>
        </p:spPr>
        <p:txBody>
          <a:bodyPr lIns="91432" tIns="45716" rIns="91432" bIns="45716"/>
          <a:lstStyle/>
          <a:p>
            <a:r>
              <a:rPr lang="en-US" sz="1600" b="1"/>
              <a:t>Cloud Enablement Framework</a:t>
            </a:r>
          </a:p>
        </p:txBody>
      </p:sp>
      <p:sp>
        <p:nvSpPr>
          <p:cNvPr id="1992738"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Cloud enablement framework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3"/>
          <p:cNvSpPr>
            <a:spLocks noGrp="1"/>
          </p:cNvSpPr>
          <p:nvPr>
            <p:ph type="sldNum" sz="quarter" idx="10"/>
          </p:nvPr>
        </p:nvSpPr>
        <p:spPr/>
        <p:txBody>
          <a:bodyPr/>
          <a:lstStyle/>
          <a:p>
            <a:pPr>
              <a:defRPr/>
            </a:pPr>
            <a:fld id="{1311F2D2-51CD-4E02-ACD1-2D54353ECFE5}" type="slidenum">
              <a:rPr lang="en-US"/>
              <a:pPr>
                <a:defRPr/>
              </a:pPr>
              <a:t>7</a:t>
            </a:fld>
            <a:endParaRPr lang="en-US"/>
          </a:p>
        </p:txBody>
      </p:sp>
      <p:sp>
        <p:nvSpPr>
          <p:cNvPr id="32" name="Footer Placeholder 4"/>
          <p:cNvSpPr>
            <a:spLocks noGrp="1"/>
          </p:cNvSpPr>
          <p:nvPr>
            <p:ph type="ftr" sz="quarter" idx="11"/>
          </p:nvPr>
        </p:nvSpPr>
        <p:spPr/>
        <p:txBody>
          <a:bodyPr/>
          <a:lstStyle/>
          <a:p>
            <a:r>
              <a:rPr lang="en-US"/>
              <a:t>	The Power of Cloud</a:t>
            </a:r>
          </a:p>
        </p:txBody>
      </p:sp>
      <p:sp>
        <p:nvSpPr>
          <p:cNvPr id="1878018" name="Rectangle 2"/>
          <p:cNvSpPr>
            <a:spLocks noGrp="1" noChangeArrowheads="1"/>
          </p:cNvSpPr>
          <p:nvPr>
            <p:ph type="title"/>
          </p:nvPr>
        </p:nvSpPr>
        <p:spPr>
          <a:xfrm>
            <a:off x="182563" y="515938"/>
            <a:ext cx="8778875" cy="815975"/>
          </a:xfrm>
        </p:spPr>
        <p:txBody>
          <a:bodyPr/>
          <a:lstStyle/>
          <a:p>
            <a:r>
              <a:rPr lang="en-US" smtClean="0">
                <a:solidFill>
                  <a:schemeClr val="tx1"/>
                </a:solidFill>
              </a:rPr>
              <a:t>We classify organizations according to the extent to which their use of cloud impacts value chains and value propositions</a:t>
            </a:r>
          </a:p>
        </p:txBody>
      </p:sp>
      <p:sp>
        <p:nvSpPr>
          <p:cNvPr id="1878020" name="Rectangle 26"/>
          <p:cNvSpPr>
            <a:spLocks noChangeArrowheads="1"/>
          </p:cNvSpPr>
          <p:nvPr/>
        </p:nvSpPr>
        <p:spPr bwMode="auto">
          <a:xfrm>
            <a:off x="4937125" y="2103438"/>
            <a:ext cx="3795713" cy="1254125"/>
          </a:xfrm>
          <a:prstGeom prst="rect">
            <a:avLst/>
          </a:prstGeom>
          <a:noFill/>
          <a:ln w="25400" algn="ctr">
            <a:noFill/>
            <a:miter lim="800000"/>
            <a:headEnd/>
            <a:tailEnd/>
          </a:ln>
          <a:effectLst/>
        </p:spPr>
        <p:txBody>
          <a:bodyPr lIns="45716" tIns="48327" rIns="45716" bIns="48327">
            <a:spAutoFit/>
          </a:bodyPr>
          <a:lstStyle/>
          <a:p>
            <a:pPr marL="173038" indent="-173038" algn="l" defTabSz="966788">
              <a:spcBef>
                <a:spcPct val="15000"/>
              </a:spcBef>
            </a:pPr>
            <a:r>
              <a:rPr lang="en-US" sz="1400" b="1">
                <a:solidFill>
                  <a:srgbClr val="009999"/>
                </a:solidFill>
              </a:rPr>
              <a:t>Disruptors</a:t>
            </a:r>
            <a:r>
              <a:rPr lang="en-US" sz="1400"/>
              <a:t> </a:t>
            </a:r>
          </a:p>
          <a:p>
            <a:pPr marL="173038" indent="-173038" algn="l" defTabSz="966788">
              <a:spcBef>
                <a:spcPct val="15000"/>
              </a:spcBef>
              <a:buFontTx/>
              <a:buChar char="•"/>
            </a:pPr>
            <a:r>
              <a:rPr lang="en-US" sz="1400"/>
              <a:t>Create radically different value propositions</a:t>
            </a:r>
          </a:p>
          <a:p>
            <a:pPr marL="173038" indent="-173038" algn="l" defTabSz="966788">
              <a:spcBef>
                <a:spcPct val="15000"/>
              </a:spcBef>
              <a:buFontTx/>
              <a:buChar char="•"/>
            </a:pPr>
            <a:r>
              <a:rPr lang="en-US" sz="1400"/>
              <a:t>Generate new customer needs/segments. </a:t>
            </a:r>
          </a:p>
          <a:p>
            <a:pPr marL="173038" indent="-173038" algn="l" defTabSz="966788">
              <a:spcBef>
                <a:spcPct val="15000"/>
              </a:spcBef>
              <a:buFontTx/>
              <a:buChar char="•"/>
            </a:pPr>
            <a:r>
              <a:rPr lang="en-US" sz="1400"/>
              <a:t>Disintermediate existing industries and/or create new ecosystems</a:t>
            </a:r>
          </a:p>
        </p:txBody>
      </p:sp>
      <p:sp>
        <p:nvSpPr>
          <p:cNvPr id="1878021" name="Rectangle 26"/>
          <p:cNvSpPr>
            <a:spLocks noChangeArrowheads="1"/>
          </p:cNvSpPr>
          <p:nvPr/>
        </p:nvSpPr>
        <p:spPr bwMode="auto">
          <a:xfrm>
            <a:off x="4937125" y="3511550"/>
            <a:ext cx="3657600" cy="1222375"/>
          </a:xfrm>
          <a:prstGeom prst="rect">
            <a:avLst/>
          </a:prstGeom>
          <a:noFill/>
          <a:ln w="25400" algn="ctr">
            <a:noFill/>
            <a:miter lim="800000"/>
            <a:headEnd/>
            <a:tailEnd/>
          </a:ln>
          <a:effectLst/>
        </p:spPr>
        <p:txBody>
          <a:bodyPr lIns="45716" tIns="48327" rIns="45716" bIns="48327">
            <a:spAutoFit/>
          </a:bodyPr>
          <a:lstStyle/>
          <a:p>
            <a:pPr marL="173038" indent="-173038" algn="l" defTabSz="966788">
              <a:spcBef>
                <a:spcPct val="15000"/>
              </a:spcBef>
            </a:pPr>
            <a:r>
              <a:rPr lang="en-US" sz="1400" b="1">
                <a:solidFill>
                  <a:srgbClr val="009999"/>
                </a:solidFill>
              </a:rPr>
              <a:t>Innovators</a:t>
            </a:r>
            <a:r>
              <a:rPr lang="en-US" sz="1400"/>
              <a:t> </a:t>
            </a:r>
          </a:p>
          <a:p>
            <a:pPr marL="173038" indent="-173038" algn="l" defTabSz="966788">
              <a:spcBef>
                <a:spcPct val="15000"/>
              </a:spcBef>
              <a:buFontTx/>
              <a:buChar char="•"/>
            </a:pPr>
            <a:r>
              <a:rPr lang="en-US" sz="1400"/>
              <a:t>Significantly extend customer value propositions to develop new revenues</a:t>
            </a:r>
          </a:p>
          <a:p>
            <a:pPr marL="173038" indent="-173038" algn="l" defTabSz="966788">
              <a:spcBef>
                <a:spcPct val="15000"/>
              </a:spcBef>
              <a:buFontTx/>
              <a:buChar char="•"/>
            </a:pPr>
            <a:r>
              <a:rPr lang="en-US" sz="1400"/>
              <a:t>Transform their role within their industry and/or enter a different industry ecosystem</a:t>
            </a:r>
          </a:p>
        </p:txBody>
      </p:sp>
      <p:sp>
        <p:nvSpPr>
          <p:cNvPr id="1878022" name="Rectangle 26"/>
          <p:cNvSpPr>
            <a:spLocks noChangeArrowheads="1"/>
          </p:cNvSpPr>
          <p:nvPr/>
        </p:nvSpPr>
        <p:spPr bwMode="auto">
          <a:xfrm>
            <a:off x="4937125" y="4887913"/>
            <a:ext cx="3657600" cy="1009650"/>
          </a:xfrm>
          <a:prstGeom prst="rect">
            <a:avLst/>
          </a:prstGeom>
          <a:noFill/>
          <a:ln w="25400" algn="ctr">
            <a:noFill/>
            <a:miter lim="800000"/>
            <a:headEnd/>
            <a:tailEnd/>
          </a:ln>
          <a:effectLst/>
        </p:spPr>
        <p:txBody>
          <a:bodyPr lIns="45716" tIns="48327" rIns="45716" bIns="48327">
            <a:spAutoFit/>
          </a:bodyPr>
          <a:lstStyle/>
          <a:p>
            <a:pPr marL="173038" indent="-173038" algn="l" defTabSz="966788">
              <a:spcBef>
                <a:spcPct val="15000"/>
              </a:spcBef>
            </a:pPr>
            <a:r>
              <a:rPr lang="en-US" sz="1400" b="1">
                <a:solidFill>
                  <a:srgbClr val="009999"/>
                </a:solidFill>
              </a:rPr>
              <a:t>Optimizers</a:t>
            </a:r>
            <a:endParaRPr lang="en-US" sz="1400"/>
          </a:p>
          <a:p>
            <a:pPr marL="173038" indent="-173038" algn="l" defTabSz="966788">
              <a:spcBef>
                <a:spcPct val="15000"/>
              </a:spcBef>
              <a:buFontTx/>
              <a:buChar char="•"/>
            </a:pPr>
            <a:r>
              <a:rPr lang="en-US" sz="1400"/>
              <a:t>Incrementally enhance customer value propositions </a:t>
            </a:r>
          </a:p>
          <a:p>
            <a:pPr marL="173038" indent="-173038" algn="l" defTabSz="966788">
              <a:spcBef>
                <a:spcPct val="15000"/>
              </a:spcBef>
              <a:buFontTx/>
              <a:buChar char="•"/>
            </a:pPr>
            <a:r>
              <a:rPr lang="en-US" sz="1400"/>
              <a:t>Improve organizational efficiency</a:t>
            </a:r>
          </a:p>
        </p:txBody>
      </p:sp>
      <p:sp>
        <p:nvSpPr>
          <p:cNvPr id="1878023" name="Rectangle 3"/>
          <p:cNvSpPr>
            <a:spLocks noChangeArrowheads="1"/>
          </p:cNvSpPr>
          <p:nvPr/>
        </p:nvSpPr>
        <p:spPr bwMode="auto">
          <a:xfrm>
            <a:off x="933450" y="2201863"/>
            <a:ext cx="3597275" cy="3533775"/>
          </a:xfrm>
          <a:prstGeom prst="rect">
            <a:avLst/>
          </a:prstGeom>
          <a:solidFill>
            <a:srgbClr val="081B78"/>
          </a:solidFill>
          <a:ln w="19050">
            <a:solidFill>
              <a:schemeClr val="tx1"/>
            </a:solidFill>
            <a:miter lim="800000"/>
            <a:headEnd/>
            <a:tailEnd/>
          </a:ln>
          <a:effectLst/>
        </p:spPr>
        <p:txBody>
          <a:bodyPr wrap="none" lIns="91432" tIns="45716" rIns="91432" bIns="45716" anchor="ctr"/>
          <a:lstStyle/>
          <a:p>
            <a:endParaRPr lang="en-US"/>
          </a:p>
        </p:txBody>
      </p:sp>
      <p:sp>
        <p:nvSpPr>
          <p:cNvPr id="1878024" name="Freeform 5"/>
          <p:cNvSpPr>
            <a:spLocks/>
          </p:cNvSpPr>
          <p:nvPr/>
        </p:nvSpPr>
        <p:spPr bwMode="gray">
          <a:xfrm flipH="1" flipV="1">
            <a:off x="904875" y="2190750"/>
            <a:ext cx="3598863" cy="3560763"/>
          </a:xfrm>
          <a:custGeom>
            <a:avLst/>
            <a:gdLst>
              <a:gd name="T0" fmla="*/ 0 w 864"/>
              <a:gd name="T1" fmla="*/ 0 h 822"/>
              <a:gd name="T2" fmla="*/ 2147483647 w 864"/>
              <a:gd name="T3" fmla="*/ 0 h 822"/>
              <a:gd name="T4" fmla="*/ 2147483647 w 864"/>
              <a:gd name="T5" fmla="*/ 2147483647 h 822"/>
              <a:gd name="T6" fmla="*/ 0 w 864"/>
              <a:gd name="T7" fmla="*/ 0 h 822"/>
              <a:gd name="T8" fmla="*/ 0 60000 65536"/>
              <a:gd name="T9" fmla="*/ 0 60000 65536"/>
              <a:gd name="T10" fmla="*/ 0 60000 65536"/>
              <a:gd name="T11" fmla="*/ 0 60000 65536"/>
              <a:gd name="T12" fmla="*/ 0 w 864"/>
              <a:gd name="T13" fmla="*/ 0 h 822"/>
              <a:gd name="T14" fmla="*/ 864 w 864"/>
              <a:gd name="T15" fmla="*/ 822 h 822"/>
            </a:gdLst>
            <a:ahLst/>
            <a:cxnLst>
              <a:cxn ang="T8">
                <a:pos x="T0" y="T1"/>
              </a:cxn>
              <a:cxn ang="T9">
                <a:pos x="T2" y="T3"/>
              </a:cxn>
              <a:cxn ang="T10">
                <a:pos x="T4" y="T5"/>
              </a:cxn>
              <a:cxn ang="T11">
                <a:pos x="T6" y="T7"/>
              </a:cxn>
            </a:cxnLst>
            <a:rect l="T12" t="T13" r="T14" b="T15"/>
            <a:pathLst>
              <a:path w="864" h="822">
                <a:moveTo>
                  <a:pt x="0" y="0"/>
                </a:moveTo>
                <a:cubicBezTo>
                  <a:pt x="432" y="0"/>
                  <a:pt x="864" y="0"/>
                  <a:pt x="864" y="0"/>
                </a:cubicBezTo>
                <a:cubicBezTo>
                  <a:pt x="864" y="0"/>
                  <a:pt x="864" y="408"/>
                  <a:pt x="864" y="816"/>
                </a:cubicBezTo>
                <a:cubicBezTo>
                  <a:pt x="864" y="816"/>
                  <a:pt x="0" y="822"/>
                  <a:pt x="0" y="0"/>
                </a:cubicBezTo>
                <a:close/>
              </a:path>
            </a:pathLst>
          </a:custGeom>
          <a:solidFill>
            <a:srgbClr val="3D8EEF"/>
          </a:solidFill>
          <a:ln w="19050">
            <a:noFill/>
            <a:round/>
            <a:headEnd/>
            <a:tailEnd/>
          </a:ln>
        </p:spPr>
        <p:txBody>
          <a:bodyPr rot="10800000" lIns="45720" rIns="45720"/>
          <a:lstStyle/>
          <a:p>
            <a:endParaRPr lang="en-US"/>
          </a:p>
        </p:txBody>
      </p:sp>
      <p:sp>
        <p:nvSpPr>
          <p:cNvPr id="1878025" name="Freeform 6"/>
          <p:cNvSpPr>
            <a:spLocks/>
          </p:cNvSpPr>
          <p:nvPr/>
        </p:nvSpPr>
        <p:spPr bwMode="gray">
          <a:xfrm flipH="1" flipV="1">
            <a:off x="933450" y="4038600"/>
            <a:ext cx="1558925" cy="1674813"/>
          </a:xfrm>
          <a:custGeom>
            <a:avLst/>
            <a:gdLst>
              <a:gd name="T0" fmla="*/ 0 w 864"/>
              <a:gd name="T1" fmla="*/ 0 h 822"/>
              <a:gd name="T2" fmla="*/ 2147483647 w 864"/>
              <a:gd name="T3" fmla="*/ 0 h 822"/>
              <a:gd name="T4" fmla="*/ 2147483647 w 864"/>
              <a:gd name="T5" fmla="*/ 2147483647 h 822"/>
              <a:gd name="T6" fmla="*/ 0 w 864"/>
              <a:gd name="T7" fmla="*/ 0 h 822"/>
              <a:gd name="T8" fmla="*/ 0 60000 65536"/>
              <a:gd name="T9" fmla="*/ 0 60000 65536"/>
              <a:gd name="T10" fmla="*/ 0 60000 65536"/>
              <a:gd name="T11" fmla="*/ 0 60000 65536"/>
              <a:gd name="T12" fmla="*/ 0 w 864"/>
              <a:gd name="T13" fmla="*/ 0 h 822"/>
              <a:gd name="T14" fmla="*/ 864 w 864"/>
              <a:gd name="T15" fmla="*/ 822 h 822"/>
            </a:gdLst>
            <a:ahLst/>
            <a:cxnLst>
              <a:cxn ang="T8">
                <a:pos x="T0" y="T1"/>
              </a:cxn>
              <a:cxn ang="T9">
                <a:pos x="T2" y="T3"/>
              </a:cxn>
              <a:cxn ang="T10">
                <a:pos x="T4" y="T5"/>
              </a:cxn>
              <a:cxn ang="T11">
                <a:pos x="T6" y="T7"/>
              </a:cxn>
            </a:cxnLst>
            <a:rect l="T12" t="T13" r="T14" b="T15"/>
            <a:pathLst>
              <a:path w="864" h="822">
                <a:moveTo>
                  <a:pt x="0" y="0"/>
                </a:moveTo>
                <a:cubicBezTo>
                  <a:pt x="432" y="0"/>
                  <a:pt x="864" y="0"/>
                  <a:pt x="864" y="0"/>
                </a:cubicBezTo>
                <a:cubicBezTo>
                  <a:pt x="864" y="0"/>
                  <a:pt x="864" y="408"/>
                  <a:pt x="864" y="816"/>
                </a:cubicBezTo>
                <a:cubicBezTo>
                  <a:pt x="864" y="816"/>
                  <a:pt x="0" y="822"/>
                  <a:pt x="0" y="0"/>
                </a:cubicBezTo>
                <a:close/>
              </a:path>
            </a:pathLst>
          </a:custGeom>
          <a:solidFill>
            <a:srgbClr val="37BCFF"/>
          </a:solidFill>
          <a:ln w="19050">
            <a:noFill/>
            <a:round/>
            <a:headEnd/>
            <a:tailEnd/>
          </a:ln>
        </p:spPr>
        <p:txBody>
          <a:bodyPr rot="10800000" lIns="45720" rIns="45720"/>
          <a:lstStyle/>
          <a:p>
            <a:endParaRPr lang="en-US"/>
          </a:p>
        </p:txBody>
      </p:sp>
      <p:sp>
        <p:nvSpPr>
          <p:cNvPr id="1878026" name="Text Box 25"/>
          <p:cNvSpPr txBox="1">
            <a:spLocks noChangeArrowheads="1"/>
          </p:cNvSpPr>
          <p:nvPr/>
        </p:nvSpPr>
        <p:spPr bwMode="auto">
          <a:xfrm rot="-5400000">
            <a:off x="156368" y="5015707"/>
            <a:ext cx="1325563" cy="228600"/>
          </a:xfrm>
          <a:prstGeom prst="rect">
            <a:avLst/>
          </a:prstGeom>
          <a:solidFill>
            <a:schemeClr val="bg1"/>
          </a:solidFill>
          <a:ln w="9525" algn="ctr">
            <a:noFill/>
            <a:miter lim="800000"/>
            <a:headEnd/>
            <a:tailEnd/>
          </a:ln>
          <a:effectLst/>
        </p:spPr>
        <p:txBody>
          <a:bodyPr lIns="91432" tIns="45716" rIns="91432" bIns="45716" anchor="b"/>
          <a:lstStyle/>
          <a:p>
            <a:r>
              <a:rPr lang="en-US"/>
              <a:t>Improve</a:t>
            </a:r>
          </a:p>
        </p:txBody>
      </p:sp>
      <p:sp>
        <p:nvSpPr>
          <p:cNvPr id="1878027" name="Text Box 25"/>
          <p:cNvSpPr txBox="1">
            <a:spLocks noChangeArrowheads="1"/>
          </p:cNvSpPr>
          <p:nvPr/>
        </p:nvSpPr>
        <p:spPr bwMode="auto">
          <a:xfrm rot="-5400000">
            <a:off x="71438" y="3868738"/>
            <a:ext cx="1506537" cy="217487"/>
          </a:xfrm>
          <a:prstGeom prst="rect">
            <a:avLst/>
          </a:prstGeom>
          <a:solidFill>
            <a:schemeClr val="bg1"/>
          </a:solidFill>
          <a:ln w="9525" algn="ctr">
            <a:noFill/>
            <a:miter lim="800000"/>
            <a:headEnd/>
            <a:tailEnd/>
          </a:ln>
          <a:effectLst/>
        </p:spPr>
        <p:txBody>
          <a:bodyPr lIns="91432" tIns="45716" rIns="91432" bIns="45716" anchor="b"/>
          <a:lstStyle/>
          <a:p>
            <a:r>
              <a:rPr lang="en-US"/>
              <a:t>Transform</a:t>
            </a:r>
          </a:p>
        </p:txBody>
      </p:sp>
      <p:sp>
        <p:nvSpPr>
          <p:cNvPr id="1878028" name="Text Box 26"/>
          <p:cNvSpPr txBox="1">
            <a:spLocks noChangeArrowheads="1"/>
          </p:cNvSpPr>
          <p:nvPr/>
        </p:nvSpPr>
        <p:spPr bwMode="auto">
          <a:xfrm rot="-5400000">
            <a:off x="155575" y="2709863"/>
            <a:ext cx="1338263" cy="217487"/>
          </a:xfrm>
          <a:prstGeom prst="rect">
            <a:avLst/>
          </a:prstGeom>
          <a:solidFill>
            <a:schemeClr val="bg1"/>
          </a:solidFill>
          <a:ln w="9525">
            <a:noFill/>
            <a:miter lim="800000"/>
            <a:headEnd/>
            <a:tailEnd/>
          </a:ln>
          <a:effectLst/>
        </p:spPr>
        <p:txBody>
          <a:bodyPr lIns="91432" tIns="45716" rIns="91432" bIns="45716" anchor="b"/>
          <a:lstStyle/>
          <a:p>
            <a:r>
              <a:rPr lang="en-US"/>
              <a:t>Create</a:t>
            </a:r>
          </a:p>
        </p:txBody>
      </p:sp>
      <p:sp>
        <p:nvSpPr>
          <p:cNvPr id="1878029" name="Line 9"/>
          <p:cNvSpPr>
            <a:spLocks noChangeShapeType="1"/>
          </p:cNvSpPr>
          <p:nvPr/>
        </p:nvSpPr>
        <p:spPr bwMode="auto">
          <a:xfrm>
            <a:off x="2135188" y="2203450"/>
            <a:ext cx="0" cy="3536950"/>
          </a:xfrm>
          <a:prstGeom prst="line">
            <a:avLst/>
          </a:prstGeom>
          <a:noFill/>
          <a:ln w="6350">
            <a:solidFill>
              <a:schemeClr val="tx1"/>
            </a:solidFill>
            <a:prstDash val="dashDot"/>
            <a:round/>
            <a:headEnd/>
            <a:tailEnd/>
          </a:ln>
          <a:effectLst/>
        </p:spPr>
        <p:txBody>
          <a:bodyPr/>
          <a:lstStyle/>
          <a:p>
            <a:endParaRPr lang="en-US"/>
          </a:p>
        </p:txBody>
      </p:sp>
      <p:sp>
        <p:nvSpPr>
          <p:cNvPr id="1878030" name="Line 10"/>
          <p:cNvSpPr>
            <a:spLocks noChangeShapeType="1"/>
          </p:cNvSpPr>
          <p:nvPr/>
        </p:nvSpPr>
        <p:spPr bwMode="auto">
          <a:xfrm>
            <a:off x="3332163" y="2203450"/>
            <a:ext cx="0" cy="3536950"/>
          </a:xfrm>
          <a:prstGeom prst="line">
            <a:avLst/>
          </a:prstGeom>
          <a:noFill/>
          <a:ln w="6350">
            <a:solidFill>
              <a:schemeClr val="tx1"/>
            </a:solidFill>
            <a:prstDash val="dashDot"/>
            <a:round/>
            <a:headEnd/>
            <a:tailEnd/>
          </a:ln>
          <a:effectLst/>
        </p:spPr>
        <p:txBody>
          <a:bodyPr/>
          <a:lstStyle/>
          <a:p>
            <a:endParaRPr lang="en-US"/>
          </a:p>
        </p:txBody>
      </p:sp>
      <p:sp>
        <p:nvSpPr>
          <p:cNvPr id="1878031" name="Line 11"/>
          <p:cNvSpPr>
            <a:spLocks noChangeShapeType="1"/>
          </p:cNvSpPr>
          <p:nvPr/>
        </p:nvSpPr>
        <p:spPr bwMode="auto">
          <a:xfrm>
            <a:off x="933450" y="4559300"/>
            <a:ext cx="3598863" cy="0"/>
          </a:xfrm>
          <a:prstGeom prst="line">
            <a:avLst/>
          </a:prstGeom>
          <a:noFill/>
          <a:ln w="6350">
            <a:solidFill>
              <a:schemeClr val="tx1"/>
            </a:solidFill>
            <a:prstDash val="dashDot"/>
            <a:round/>
            <a:headEnd/>
            <a:tailEnd/>
          </a:ln>
          <a:effectLst/>
        </p:spPr>
        <p:txBody>
          <a:bodyPr/>
          <a:lstStyle/>
          <a:p>
            <a:endParaRPr lang="en-US"/>
          </a:p>
        </p:txBody>
      </p:sp>
      <p:sp>
        <p:nvSpPr>
          <p:cNvPr id="1878032" name="Line 12"/>
          <p:cNvSpPr>
            <a:spLocks noChangeShapeType="1"/>
          </p:cNvSpPr>
          <p:nvPr/>
        </p:nvSpPr>
        <p:spPr bwMode="auto">
          <a:xfrm>
            <a:off x="933450" y="3382963"/>
            <a:ext cx="3598863" cy="0"/>
          </a:xfrm>
          <a:prstGeom prst="line">
            <a:avLst/>
          </a:prstGeom>
          <a:noFill/>
          <a:ln w="6350">
            <a:solidFill>
              <a:schemeClr val="tx1"/>
            </a:solidFill>
            <a:prstDash val="dashDot"/>
            <a:round/>
            <a:headEnd/>
            <a:tailEnd/>
          </a:ln>
          <a:effectLst/>
        </p:spPr>
        <p:txBody>
          <a:bodyPr/>
          <a:lstStyle/>
          <a:p>
            <a:endParaRPr lang="en-US"/>
          </a:p>
        </p:txBody>
      </p:sp>
      <p:sp>
        <p:nvSpPr>
          <p:cNvPr id="1878033" name="Text Box 23"/>
          <p:cNvSpPr txBox="1">
            <a:spLocks noChangeArrowheads="1"/>
          </p:cNvSpPr>
          <p:nvPr/>
        </p:nvSpPr>
        <p:spPr bwMode="auto">
          <a:xfrm>
            <a:off x="904875" y="5764213"/>
            <a:ext cx="1230313" cy="241300"/>
          </a:xfrm>
          <a:prstGeom prst="rect">
            <a:avLst/>
          </a:prstGeom>
          <a:solidFill>
            <a:schemeClr val="bg1"/>
          </a:solidFill>
          <a:ln w="9525" algn="ctr">
            <a:noFill/>
            <a:miter lim="800000"/>
            <a:headEnd/>
            <a:tailEnd/>
          </a:ln>
          <a:effectLst/>
        </p:spPr>
        <p:txBody>
          <a:bodyPr lIns="91432" tIns="45716" rIns="91432" bIns="45716"/>
          <a:lstStyle/>
          <a:p>
            <a:r>
              <a:rPr lang="en-US"/>
              <a:t>Enhance</a:t>
            </a:r>
          </a:p>
        </p:txBody>
      </p:sp>
      <p:sp>
        <p:nvSpPr>
          <p:cNvPr id="1878034" name="Text Box 23"/>
          <p:cNvSpPr txBox="1">
            <a:spLocks noChangeArrowheads="1"/>
          </p:cNvSpPr>
          <p:nvPr/>
        </p:nvSpPr>
        <p:spPr bwMode="auto">
          <a:xfrm>
            <a:off x="2076450" y="5764213"/>
            <a:ext cx="1308100" cy="241300"/>
          </a:xfrm>
          <a:prstGeom prst="rect">
            <a:avLst/>
          </a:prstGeom>
          <a:solidFill>
            <a:schemeClr val="bg1"/>
          </a:solidFill>
          <a:ln w="9525" algn="ctr">
            <a:noFill/>
            <a:miter lim="800000"/>
            <a:headEnd/>
            <a:tailEnd/>
          </a:ln>
          <a:effectLst/>
        </p:spPr>
        <p:txBody>
          <a:bodyPr lIns="91432" tIns="45716" rIns="91432" bIns="45716"/>
          <a:lstStyle/>
          <a:p>
            <a:r>
              <a:rPr lang="en-US"/>
              <a:t>Extend</a:t>
            </a:r>
          </a:p>
        </p:txBody>
      </p:sp>
      <p:sp>
        <p:nvSpPr>
          <p:cNvPr id="1878035" name="Text Box 23"/>
          <p:cNvSpPr txBox="1">
            <a:spLocks noChangeArrowheads="1"/>
          </p:cNvSpPr>
          <p:nvPr/>
        </p:nvSpPr>
        <p:spPr bwMode="auto">
          <a:xfrm>
            <a:off x="3303588" y="5762625"/>
            <a:ext cx="1228725" cy="241300"/>
          </a:xfrm>
          <a:prstGeom prst="rect">
            <a:avLst/>
          </a:prstGeom>
          <a:solidFill>
            <a:schemeClr val="bg1"/>
          </a:solidFill>
          <a:ln w="9525" algn="ctr">
            <a:noFill/>
            <a:miter lim="800000"/>
            <a:headEnd/>
            <a:tailEnd/>
          </a:ln>
          <a:effectLst/>
        </p:spPr>
        <p:txBody>
          <a:bodyPr lIns="91432" tIns="45716" rIns="91432" bIns="45716"/>
          <a:lstStyle/>
          <a:p>
            <a:r>
              <a:rPr lang="en-US"/>
              <a:t>Invent</a:t>
            </a:r>
          </a:p>
        </p:txBody>
      </p:sp>
      <p:sp>
        <p:nvSpPr>
          <p:cNvPr id="1878036" name="Line 58"/>
          <p:cNvSpPr>
            <a:spLocks noChangeShapeType="1"/>
          </p:cNvSpPr>
          <p:nvPr/>
        </p:nvSpPr>
        <p:spPr bwMode="auto">
          <a:xfrm flipV="1">
            <a:off x="933450" y="2203450"/>
            <a:ext cx="0" cy="3533775"/>
          </a:xfrm>
          <a:prstGeom prst="line">
            <a:avLst/>
          </a:prstGeom>
          <a:noFill/>
          <a:ln w="19050">
            <a:solidFill>
              <a:schemeClr val="tx1"/>
            </a:solidFill>
            <a:round/>
            <a:headEnd/>
            <a:tailEnd type="triangle" w="med" len="med"/>
          </a:ln>
          <a:effectLst/>
        </p:spPr>
        <p:txBody>
          <a:bodyPr/>
          <a:lstStyle/>
          <a:p>
            <a:endParaRPr lang="en-US"/>
          </a:p>
        </p:txBody>
      </p:sp>
      <p:sp>
        <p:nvSpPr>
          <p:cNvPr id="1878037" name="Line 57"/>
          <p:cNvSpPr>
            <a:spLocks noChangeShapeType="1"/>
          </p:cNvSpPr>
          <p:nvPr/>
        </p:nvSpPr>
        <p:spPr bwMode="auto">
          <a:xfrm>
            <a:off x="933450" y="5740400"/>
            <a:ext cx="3597275" cy="0"/>
          </a:xfrm>
          <a:prstGeom prst="line">
            <a:avLst/>
          </a:prstGeom>
          <a:noFill/>
          <a:ln w="19050">
            <a:solidFill>
              <a:schemeClr val="tx1"/>
            </a:solidFill>
            <a:round/>
            <a:headEnd/>
            <a:tailEnd type="triangle" w="med" len="med"/>
          </a:ln>
        </p:spPr>
        <p:txBody>
          <a:bodyPr/>
          <a:lstStyle/>
          <a:p>
            <a:endParaRPr lang="en-US"/>
          </a:p>
        </p:txBody>
      </p:sp>
      <p:sp>
        <p:nvSpPr>
          <p:cNvPr id="1878038" name="Rectangle 22"/>
          <p:cNvSpPr>
            <a:spLocks noChangeArrowheads="1"/>
          </p:cNvSpPr>
          <p:nvPr/>
        </p:nvSpPr>
        <p:spPr bwMode="auto">
          <a:xfrm>
            <a:off x="933450" y="2195513"/>
            <a:ext cx="3597275" cy="3533775"/>
          </a:xfrm>
          <a:prstGeom prst="rect">
            <a:avLst/>
          </a:prstGeom>
          <a:noFill/>
          <a:ln w="19050">
            <a:solidFill>
              <a:schemeClr val="tx1"/>
            </a:solidFill>
            <a:miter lim="800000"/>
            <a:headEnd/>
            <a:tailEnd/>
          </a:ln>
          <a:effectLst/>
        </p:spPr>
        <p:txBody>
          <a:bodyPr wrap="none" lIns="91432" tIns="45716" rIns="91432" bIns="45716" anchor="ctr"/>
          <a:lstStyle/>
          <a:p>
            <a:endParaRPr lang="en-US"/>
          </a:p>
        </p:txBody>
      </p:sp>
      <p:sp>
        <p:nvSpPr>
          <p:cNvPr id="1878039" name="Line 23"/>
          <p:cNvSpPr>
            <a:spLocks noChangeShapeType="1"/>
          </p:cNvSpPr>
          <p:nvPr/>
        </p:nvSpPr>
        <p:spPr bwMode="auto">
          <a:xfrm>
            <a:off x="2135188" y="2197100"/>
            <a:ext cx="0" cy="3536950"/>
          </a:xfrm>
          <a:prstGeom prst="line">
            <a:avLst/>
          </a:prstGeom>
          <a:noFill/>
          <a:ln w="6350">
            <a:solidFill>
              <a:schemeClr val="tx1"/>
            </a:solidFill>
            <a:prstDash val="dashDot"/>
            <a:round/>
            <a:headEnd/>
            <a:tailEnd/>
          </a:ln>
          <a:effectLst/>
        </p:spPr>
        <p:txBody>
          <a:bodyPr/>
          <a:lstStyle/>
          <a:p>
            <a:endParaRPr lang="en-US"/>
          </a:p>
        </p:txBody>
      </p:sp>
      <p:sp>
        <p:nvSpPr>
          <p:cNvPr id="1878040" name="Line 57"/>
          <p:cNvSpPr>
            <a:spLocks noChangeShapeType="1"/>
          </p:cNvSpPr>
          <p:nvPr/>
        </p:nvSpPr>
        <p:spPr bwMode="auto">
          <a:xfrm>
            <a:off x="933450" y="5734050"/>
            <a:ext cx="3597275" cy="0"/>
          </a:xfrm>
          <a:prstGeom prst="line">
            <a:avLst/>
          </a:prstGeom>
          <a:noFill/>
          <a:ln w="19050">
            <a:solidFill>
              <a:schemeClr val="tx1"/>
            </a:solidFill>
            <a:round/>
            <a:headEnd/>
            <a:tailEnd type="triangle" w="med" len="med"/>
          </a:ln>
        </p:spPr>
        <p:txBody>
          <a:bodyPr/>
          <a:lstStyle/>
          <a:p>
            <a:endParaRPr lang="en-US"/>
          </a:p>
        </p:txBody>
      </p:sp>
      <p:sp>
        <p:nvSpPr>
          <p:cNvPr id="1878041" name="AutoShape 91"/>
          <p:cNvSpPr>
            <a:spLocks noChangeArrowheads="1"/>
          </p:cNvSpPr>
          <p:nvPr/>
        </p:nvSpPr>
        <p:spPr bwMode="auto">
          <a:xfrm rot="-5400000">
            <a:off x="-1013619" y="3750469"/>
            <a:ext cx="3051175" cy="407988"/>
          </a:xfrm>
          <a:prstGeom prst="rightArrow">
            <a:avLst>
              <a:gd name="adj1" fmla="val 54250"/>
              <a:gd name="adj2" fmla="val 76621"/>
            </a:avLst>
          </a:prstGeom>
          <a:solidFill>
            <a:srgbClr val="009999"/>
          </a:solidFill>
          <a:ln w="6350">
            <a:solidFill>
              <a:schemeClr val="tx1"/>
            </a:solidFill>
            <a:miter lim="800000"/>
            <a:headEnd/>
            <a:tailEnd/>
          </a:ln>
        </p:spPr>
        <p:txBody>
          <a:bodyPr wrap="none" lIns="91432" tIns="45716" rIns="91432" bIns="45716" anchor="ctr"/>
          <a:lstStyle/>
          <a:p>
            <a:r>
              <a:rPr lang="en-US" b="1">
                <a:solidFill>
                  <a:schemeClr val="bg1"/>
                </a:solidFill>
              </a:rPr>
              <a:t> Value Chain</a:t>
            </a:r>
          </a:p>
        </p:txBody>
      </p:sp>
      <p:sp>
        <p:nvSpPr>
          <p:cNvPr id="1878042" name="AutoShape 112"/>
          <p:cNvSpPr>
            <a:spLocks noChangeArrowheads="1"/>
          </p:cNvSpPr>
          <p:nvPr/>
        </p:nvSpPr>
        <p:spPr bwMode="auto">
          <a:xfrm>
            <a:off x="1143000" y="6007100"/>
            <a:ext cx="3106738" cy="439738"/>
          </a:xfrm>
          <a:prstGeom prst="rightArrow">
            <a:avLst>
              <a:gd name="adj1" fmla="val 54250"/>
              <a:gd name="adj2" fmla="val 72383"/>
            </a:avLst>
          </a:prstGeom>
          <a:solidFill>
            <a:srgbClr val="DDDDDD"/>
          </a:solidFill>
          <a:ln w="6350" algn="ctr">
            <a:solidFill>
              <a:schemeClr val="tx1"/>
            </a:solidFill>
            <a:miter lim="800000"/>
            <a:headEnd/>
            <a:tailEnd/>
          </a:ln>
          <a:effectLst/>
        </p:spPr>
        <p:txBody>
          <a:bodyPr wrap="none" lIns="91432" tIns="45716" rIns="91432" bIns="45716" anchor="ctr"/>
          <a:lstStyle/>
          <a:p>
            <a:r>
              <a:rPr lang="en-US" b="1"/>
              <a:t>Customer Value Proposition</a:t>
            </a:r>
          </a:p>
        </p:txBody>
      </p:sp>
      <p:sp>
        <p:nvSpPr>
          <p:cNvPr id="1878043" name="AutoShape 30"/>
          <p:cNvSpPr>
            <a:spLocks noChangeArrowheads="1"/>
          </p:cNvSpPr>
          <p:nvPr/>
        </p:nvSpPr>
        <p:spPr bwMode="auto">
          <a:xfrm>
            <a:off x="1006475" y="4756150"/>
            <a:ext cx="1325563" cy="355600"/>
          </a:xfrm>
          <a:prstGeom prst="roundRect">
            <a:avLst>
              <a:gd name="adj" fmla="val 16667"/>
            </a:avLst>
          </a:prstGeom>
          <a:noFill/>
          <a:ln w="9525" algn="ctr">
            <a:noFill/>
            <a:round/>
            <a:headEnd/>
            <a:tailEnd/>
          </a:ln>
          <a:effectLst>
            <a:prstShdw prst="shdw17" dist="17961" dir="2700000">
              <a:srgbClr val="005C5C"/>
            </a:prstShdw>
          </a:effectLst>
        </p:spPr>
        <p:txBody>
          <a:bodyPr lIns="91432" tIns="45716" rIns="91432" bIns="45716" anchor="ctr"/>
          <a:lstStyle/>
          <a:p>
            <a:r>
              <a:rPr lang="en-US" sz="1600" b="1">
                <a:solidFill>
                  <a:schemeClr val="bg1"/>
                </a:solidFill>
              </a:rPr>
              <a:t>Optimizers</a:t>
            </a:r>
          </a:p>
        </p:txBody>
      </p:sp>
      <p:sp>
        <p:nvSpPr>
          <p:cNvPr id="1878044" name="AutoShape 30"/>
          <p:cNvSpPr>
            <a:spLocks noChangeArrowheads="1"/>
          </p:cNvSpPr>
          <p:nvPr/>
        </p:nvSpPr>
        <p:spPr bwMode="auto">
          <a:xfrm>
            <a:off x="3246438" y="2452688"/>
            <a:ext cx="1325562" cy="355600"/>
          </a:xfrm>
          <a:prstGeom prst="roundRect">
            <a:avLst>
              <a:gd name="adj" fmla="val 16667"/>
            </a:avLst>
          </a:prstGeom>
          <a:noFill/>
          <a:ln w="9525" algn="ctr">
            <a:noFill/>
            <a:round/>
            <a:headEnd/>
            <a:tailEnd/>
          </a:ln>
          <a:effectLst>
            <a:prstShdw prst="shdw17" dist="17961" dir="2700000">
              <a:srgbClr val="005C5C"/>
            </a:prstShdw>
          </a:effectLst>
        </p:spPr>
        <p:txBody>
          <a:bodyPr lIns="91432" tIns="45716" rIns="91432" bIns="45716" anchor="ctr"/>
          <a:lstStyle/>
          <a:p>
            <a:r>
              <a:rPr lang="en-US" sz="1600" b="1">
                <a:solidFill>
                  <a:schemeClr val="bg1"/>
                </a:solidFill>
              </a:rPr>
              <a:t>Disruptors</a:t>
            </a:r>
          </a:p>
        </p:txBody>
      </p:sp>
      <p:sp>
        <p:nvSpPr>
          <p:cNvPr id="1878045" name="AutoShape 30"/>
          <p:cNvSpPr>
            <a:spLocks noChangeArrowheads="1"/>
          </p:cNvSpPr>
          <p:nvPr/>
        </p:nvSpPr>
        <p:spPr bwMode="auto">
          <a:xfrm>
            <a:off x="2073275" y="3736975"/>
            <a:ext cx="1325563" cy="355600"/>
          </a:xfrm>
          <a:prstGeom prst="roundRect">
            <a:avLst>
              <a:gd name="adj" fmla="val 16667"/>
            </a:avLst>
          </a:prstGeom>
          <a:noFill/>
          <a:ln w="9525" algn="ctr">
            <a:noFill/>
            <a:round/>
            <a:headEnd/>
            <a:tailEnd/>
          </a:ln>
          <a:effectLst>
            <a:prstShdw prst="shdw17" dist="17961" dir="2700000">
              <a:srgbClr val="005C5C"/>
            </a:prstShdw>
          </a:effectLst>
        </p:spPr>
        <p:txBody>
          <a:bodyPr lIns="91432" tIns="45716" rIns="91432" bIns="45716" anchor="ctr"/>
          <a:lstStyle/>
          <a:p>
            <a:r>
              <a:rPr lang="en-US" sz="1600" b="1">
                <a:solidFill>
                  <a:schemeClr val="bg1"/>
                </a:solidFill>
              </a:rPr>
              <a:t>Innovators</a:t>
            </a:r>
          </a:p>
        </p:txBody>
      </p:sp>
      <p:sp>
        <p:nvSpPr>
          <p:cNvPr id="1878061" name="Text Box 23"/>
          <p:cNvSpPr txBox="1">
            <a:spLocks noChangeArrowheads="1"/>
          </p:cNvSpPr>
          <p:nvPr/>
        </p:nvSpPr>
        <p:spPr bwMode="auto">
          <a:xfrm>
            <a:off x="868363" y="1674813"/>
            <a:ext cx="3749675" cy="336550"/>
          </a:xfrm>
          <a:prstGeom prst="rect">
            <a:avLst/>
          </a:prstGeom>
          <a:noFill/>
          <a:ln w="9525" algn="ctr">
            <a:noFill/>
            <a:miter lim="800000"/>
            <a:headEnd/>
            <a:tailEnd/>
          </a:ln>
          <a:effectLst/>
        </p:spPr>
        <p:txBody>
          <a:bodyPr lIns="91432" tIns="45716" rIns="91432" bIns="45716">
            <a:spAutoFit/>
          </a:bodyPr>
          <a:lstStyle/>
          <a:p>
            <a:r>
              <a:rPr lang="en-US" sz="1600" b="1">
                <a:solidFill>
                  <a:srgbClr val="009999"/>
                </a:solidFill>
              </a:rPr>
              <a:t>Cloud Enablement Framework</a:t>
            </a:r>
          </a:p>
        </p:txBody>
      </p:sp>
      <p:sp>
        <p:nvSpPr>
          <p:cNvPr id="1878063"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Cloud archetypes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0"/>
          </p:nvPr>
        </p:nvSpPr>
        <p:spPr/>
        <p:txBody>
          <a:bodyPr/>
          <a:lstStyle/>
          <a:p>
            <a:pPr>
              <a:defRPr/>
            </a:pPr>
            <a:fld id="{316BF17C-E6E6-40CC-9555-EC076AB6BBC9}" type="slidenum">
              <a:rPr lang="en-US"/>
              <a:pPr>
                <a:defRPr/>
              </a:pPr>
              <a:t>8</a:t>
            </a:fld>
            <a:endParaRPr lang="en-US"/>
          </a:p>
        </p:txBody>
      </p:sp>
      <p:sp>
        <p:nvSpPr>
          <p:cNvPr id="16" name="Footer Placeholder 4"/>
          <p:cNvSpPr>
            <a:spLocks noGrp="1"/>
          </p:cNvSpPr>
          <p:nvPr>
            <p:ph type="ftr" sz="quarter" idx="11"/>
          </p:nvPr>
        </p:nvSpPr>
        <p:spPr/>
        <p:txBody>
          <a:bodyPr/>
          <a:lstStyle/>
          <a:p>
            <a:r>
              <a:rPr lang="en-US"/>
              <a:t>	The Power of Cloud</a:t>
            </a:r>
          </a:p>
        </p:txBody>
      </p:sp>
      <p:sp>
        <p:nvSpPr>
          <p:cNvPr id="2066438" name="Rectangle 6"/>
          <p:cNvSpPr>
            <a:spLocks noGrp="1" noChangeArrowheads="1"/>
          </p:cNvSpPr>
          <p:nvPr>
            <p:ph type="title"/>
          </p:nvPr>
        </p:nvSpPr>
        <p:spPr>
          <a:xfrm>
            <a:off x="182563" y="515938"/>
            <a:ext cx="8778875" cy="815975"/>
          </a:xfrm>
        </p:spPr>
        <p:txBody>
          <a:bodyPr/>
          <a:lstStyle/>
          <a:p>
            <a:r>
              <a:rPr lang="en-US" smtClean="0">
                <a:solidFill>
                  <a:schemeClr val="tx1"/>
                </a:solidFill>
              </a:rPr>
              <a:t>In the next three years, disruptors expect to significantly outperform both innovators and optimizers</a:t>
            </a:r>
          </a:p>
        </p:txBody>
      </p:sp>
      <p:graphicFrame>
        <p:nvGraphicFramePr>
          <p:cNvPr id="2066437" name="Object 5"/>
          <p:cNvGraphicFramePr>
            <a:graphicFrameLocks noChangeAspect="1"/>
          </p:cNvGraphicFramePr>
          <p:nvPr>
            <p:ph idx="1"/>
          </p:nvPr>
        </p:nvGraphicFramePr>
        <p:xfrm>
          <a:off x="2560638" y="1825625"/>
          <a:ext cx="5649912" cy="3770313"/>
        </p:xfrm>
        <a:graphic>
          <a:graphicData uri="http://schemas.openxmlformats.org/presentationml/2006/ole">
            <p:oleObj spid="_x0000_s2066437" name="Chart" r:id="rId4" imgW="6096076" imgH="4069194" progId="MSGraph.Chart.8">
              <p:embed followColorScheme="full"/>
            </p:oleObj>
          </a:graphicData>
        </a:graphic>
      </p:graphicFrame>
      <p:sp>
        <p:nvSpPr>
          <p:cNvPr id="2066440" name="Text Box 8"/>
          <p:cNvSpPr txBox="1">
            <a:spLocks noChangeArrowheads="1"/>
          </p:cNvSpPr>
          <p:nvPr/>
        </p:nvSpPr>
        <p:spPr bwMode="auto">
          <a:xfrm>
            <a:off x="3063875" y="4435475"/>
            <a:ext cx="1189038" cy="304800"/>
          </a:xfrm>
          <a:prstGeom prst="rect">
            <a:avLst/>
          </a:prstGeom>
          <a:noFill/>
          <a:ln w="19050" algn="ctr">
            <a:noFill/>
            <a:miter lim="800000"/>
            <a:headEnd/>
            <a:tailEnd/>
          </a:ln>
          <a:effectLst/>
        </p:spPr>
        <p:txBody>
          <a:bodyPr>
            <a:spAutoFit/>
          </a:bodyPr>
          <a:lstStyle/>
          <a:p>
            <a:pPr>
              <a:spcBef>
                <a:spcPct val="50000"/>
              </a:spcBef>
            </a:pPr>
            <a:r>
              <a:rPr lang="en-US" sz="1400" b="1">
                <a:solidFill>
                  <a:schemeClr val="bg1"/>
                </a:solidFill>
              </a:rPr>
              <a:t>Optimizers</a:t>
            </a:r>
          </a:p>
        </p:txBody>
      </p:sp>
      <p:sp>
        <p:nvSpPr>
          <p:cNvPr id="2066442" name="Text Box 10"/>
          <p:cNvSpPr txBox="1">
            <a:spLocks noChangeArrowheads="1"/>
          </p:cNvSpPr>
          <p:nvPr/>
        </p:nvSpPr>
        <p:spPr bwMode="auto">
          <a:xfrm>
            <a:off x="3055938" y="3657600"/>
            <a:ext cx="1189037" cy="304800"/>
          </a:xfrm>
          <a:prstGeom prst="rect">
            <a:avLst/>
          </a:prstGeom>
          <a:noFill/>
          <a:ln w="19050" algn="ctr">
            <a:noFill/>
            <a:miter lim="800000"/>
            <a:headEnd/>
            <a:tailEnd/>
          </a:ln>
          <a:effectLst/>
        </p:spPr>
        <p:txBody>
          <a:bodyPr>
            <a:spAutoFit/>
          </a:bodyPr>
          <a:lstStyle/>
          <a:p>
            <a:pPr>
              <a:spcBef>
                <a:spcPct val="50000"/>
              </a:spcBef>
            </a:pPr>
            <a:r>
              <a:rPr lang="en-US" sz="1400" b="1">
                <a:solidFill>
                  <a:schemeClr val="bg1"/>
                </a:solidFill>
              </a:rPr>
              <a:t>Innovators</a:t>
            </a:r>
          </a:p>
        </p:txBody>
      </p:sp>
      <p:sp>
        <p:nvSpPr>
          <p:cNvPr id="2066445" name="Text Box 13"/>
          <p:cNvSpPr txBox="1">
            <a:spLocks noChangeArrowheads="1"/>
          </p:cNvSpPr>
          <p:nvPr/>
        </p:nvSpPr>
        <p:spPr bwMode="auto">
          <a:xfrm>
            <a:off x="3067050" y="2879725"/>
            <a:ext cx="1189038" cy="304800"/>
          </a:xfrm>
          <a:prstGeom prst="rect">
            <a:avLst/>
          </a:prstGeom>
          <a:noFill/>
          <a:ln w="19050" algn="ctr">
            <a:noFill/>
            <a:miter lim="800000"/>
            <a:headEnd/>
            <a:tailEnd/>
          </a:ln>
          <a:effectLst/>
        </p:spPr>
        <p:txBody>
          <a:bodyPr>
            <a:spAutoFit/>
          </a:bodyPr>
          <a:lstStyle/>
          <a:p>
            <a:pPr>
              <a:spcBef>
                <a:spcPct val="50000"/>
              </a:spcBef>
            </a:pPr>
            <a:r>
              <a:rPr lang="en-US" sz="1400" b="1">
                <a:solidFill>
                  <a:schemeClr val="bg1"/>
                </a:solidFill>
              </a:rPr>
              <a:t>Disrupters</a:t>
            </a:r>
          </a:p>
        </p:txBody>
      </p:sp>
      <p:sp>
        <p:nvSpPr>
          <p:cNvPr id="2066446" name="Text Box 14"/>
          <p:cNvSpPr txBox="1">
            <a:spLocks noChangeArrowheads="1"/>
          </p:cNvSpPr>
          <p:nvPr/>
        </p:nvSpPr>
        <p:spPr bwMode="auto">
          <a:xfrm>
            <a:off x="5029200" y="4435475"/>
            <a:ext cx="644525" cy="304800"/>
          </a:xfrm>
          <a:prstGeom prst="rect">
            <a:avLst/>
          </a:prstGeom>
          <a:noFill/>
          <a:ln w="19050" algn="ctr">
            <a:noFill/>
            <a:miter lim="800000"/>
            <a:headEnd/>
            <a:tailEnd/>
          </a:ln>
          <a:effectLst/>
        </p:spPr>
        <p:txBody>
          <a:bodyPr>
            <a:spAutoFit/>
          </a:bodyPr>
          <a:lstStyle/>
          <a:p>
            <a:pPr>
              <a:spcBef>
                <a:spcPct val="50000"/>
              </a:spcBef>
            </a:pPr>
            <a:r>
              <a:rPr lang="en-US" sz="1400" b="1">
                <a:solidFill>
                  <a:schemeClr val="bg1"/>
                </a:solidFill>
              </a:rPr>
              <a:t>54%</a:t>
            </a:r>
          </a:p>
        </p:txBody>
      </p:sp>
      <p:sp>
        <p:nvSpPr>
          <p:cNvPr id="2066448" name="Text Box 16"/>
          <p:cNvSpPr txBox="1">
            <a:spLocks noChangeArrowheads="1"/>
          </p:cNvSpPr>
          <p:nvPr/>
        </p:nvSpPr>
        <p:spPr bwMode="auto">
          <a:xfrm>
            <a:off x="5257800" y="3657600"/>
            <a:ext cx="644525" cy="304800"/>
          </a:xfrm>
          <a:prstGeom prst="rect">
            <a:avLst/>
          </a:prstGeom>
          <a:noFill/>
          <a:ln w="19050" algn="ctr">
            <a:noFill/>
            <a:miter lim="800000"/>
            <a:headEnd/>
            <a:tailEnd/>
          </a:ln>
          <a:effectLst/>
        </p:spPr>
        <p:txBody>
          <a:bodyPr>
            <a:spAutoFit/>
          </a:bodyPr>
          <a:lstStyle/>
          <a:p>
            <a:pPr>
              <a:spcBef>
                <a:spcPct val="50000"/>
              </a:spcBef>
            </a:pPr>
            <a:r>
              <a:rPr lang="en-US" sz="1400" b="1">
                <a:solidFill>
                  <a:schemeClr val="bg1"/>
                </a:solidFill>
              </a:rPr>
              <a:t>57%</a:t>
            </a:r>
          </a:p>
        </p:txBody>
      </p:sp>
      <p:sp>
        <p:nvSpPr>
          <p:cNvPr id="2066451" name="Text Box 19"/>
          <p:cNvSpPr txBox="1">
            <a:spLocks noChangeArrowheads="1"/>
          </p:cNvSpPr>
          <p:nvPr/>
        </p:nvSpPr>
        <p:spPr bwMode="auto">
          <a:xfrm>
            <a:off x="5851525" y="2879725"/>
            <a:ext cx="644525" cy="304800"/>
          </a:xfrm>
          <a:prstGeom prst="rect">
            <a:avLst/>
          </a:prstGeom>
          <a:noFill/>
          <a:ln w="19050" algn="ctr">
            <a:noFill/>
            <a:miter lim="800000"/>
            <a:headEnd/>
            <a:tailEnd/>
          </a:ln>
          <a:effectLst/>
        </p:spPr>
        <p:txBody>
          <a:bodyPr>
            <a:spAutoFit/>
          </a:bodyPr>
          <a:lstStyle/>
          <a:p>
            <a:pPr>
              <a:spcBef>
                <a:spcPct val="50000"/>
              </a:spcBef>
            </a:pPr>
            <a:r>
              <a:rPr lang="en-US" sz="1400" b="1">
                <a:solidFill>
                  <a:schemeClr val="bg1"/>
                </a:solidFill>
              </a:rPr>
              <a:t>68%</a:t>
            </a:r>
          </a:p>
        </p:txBody>
      </p:sp>
      <p:sp>
        <p:nvSpPr>
          <p:cNvPr id="2066453" name="Text Box 21"/>
          <p:cNvSpPr txBox="1">
            <a:spLocks noChangeArrowheads="1"/>
          </p:cNvSpPr>
          <p:nvPr/>
        </p:nvSpPr>
        <p:spPr bwMode="auto">
          <a:xfrm>
            <a:off x="182563" y="6369050"/>
            <a:ext cx="6996112" cy="214313"/>
          </a:xfrm>
          <a:prstGeom prst="rect">
            <a:avLst/>
          </a:prstGeom>
          <a:noFill/>
          <a:ln w="19050" algn="ctr">
            <a:noFill/>
            <a:miter lim="800000"/>
            <a:headEnd/>
            <a:tailEnd/>
          </a:ln>
          <a:effectLst/>
        </p:spPr>
        <p:txBody>
          <a:bodyPr>
            <a:spAutoFit/>
          </a:bodyPr>
          <a:lstStyle/>
          <a:p>
            <a:pPr algn="l">
              <a:spcBef>
                <a:spcPct val="50000"/>
              </a:spcBef>
            </a:pPr>
            <a:r>
              <a:rPr lang="en-US" sz="800"/>
              <a:t>Source: (1) 2011 joint IBV/EIU Cloud-enabled Business Model Survey of 572 business &amp; IT leaders</a:t>
            </a:r>
          </a:p>
        </p:txBody>
      </p:sp>
      <p:sp>
        <p:nvSpPr>
          <p:cNvPr id="2066454" name="Text Box 22"/>
          <p:cNvSpPr txBox="1">
            <a:spLocks noChangeArrowheads="1"/>
          </p:cNvSpPr>
          <p:nvPr/>
        </p:nvSpPr>
        <p:spPr bwMode="auto">
          <a:xfrm>
            <a:off x="182563" y="6035675"/>
            <a:ext cx="8778875" cy="365125"/>
          </a:xfrm>
          <a:prstGeom prst="rect">
            <a:avLst/>
          </a:prstGeom>
          <a:noFill/>
          <a:ln w="9525">
            <a:noFill/>
            <a:miter lim="800000"/>
            <a:headEnd/>
            <a:tailEnd/>
          </a:ln>
          <a:effectLst/>
        </p:spPr>
        <p:txBody>
          <a:bodyPr>
            <a:spAutoFit/>
          </a:bodyPr>
          <a:lstStyle/>
          <a:p>
            <a:pPr algn="l"/>
            <a:r>
              <a:rPr lang="en-US" sz="900">
                <a:ea typeface="MS PGothic" pitchFamily="34" charset="-128"/>
              </a:rPr>
              <a:t>Q9bc1-4</a:t>
            </a:r>
            <a:r>
              <a:rPr lang="en-US" sz="900" baseline="30000">
                <a:ea typeface="MS PGothic" pitchFamily="34" charset="-128"/>
              </a:rPr>
              <a:t>(1)</a:t>
            </a:r>
            <a:r>
              <a:rPr lang="en-US" sz="900">
                <a:ea typeface="MS PGothic" pitchFamily="34" charset="-128"/>
              </a:rPr>
              <a:t>: Changes to Value Proposition to increase revenue in three years (N=67) q1- How would you describe your organization’s financial performance compared with your peers? (over the next 3 years) (Percentage of responses) N= (next 3 years) : Optimizers: 193; Innovators: 335; Disruptors: 44</a:t>
            </a:r>
          </a:p>
        </p:txBody>
      </p:sp>
      <p:sp>
        <p:nvSpPr>
          <p:cNvPr id="2066456" name="Text Box 24"/>
          <p:cNvSpPr txBox="1">
            <a:spLocks noChangeArrowheads="1"/>
          </p:cNvSpPr>
          <p:nvPr/>
        </p:nvSpPr>
        <p:spPr bwMode="auto">
          <a:xfrm rot="16200000">
            <a:off x="953294" y="3620294"/>
            <a:ext cx="3154362" cy="304800"/>
          </a:xfrm>
          <a:prstGeom prst="rect">
            <a:avLst/>
          </a:prstGeom>
          <a:noFill/>
          <a:ln w="19050" algn="ctr">
            <a:noFill/>
            <a:miter lim="800000"/>
            <a:headEnd/>
            <a:tailEnd/>
          </a:ln>
          <a:effectLst/>
        </p:spPr>
        <p:txBody>
          <a:bodyPr>
            <a:spAutoFit/>
          </a:bodyPr>
          <a:lstStyle/>
          <a:p>
            <a:pPr>
              <a:spcBef>
                <a:spcPct val="50000"/>
              </a:spcBef>
            </a:pPr>
            <a:r>
              <a:rPr lang="en-US" sz="1400" b="1"/>
              <a:t>Anticipated over the next 3 years</a:t>
            </a:r>
          </a:p>
        </p:txBody>
      </p:sp>
      <p:sp>
        <p:nvSpPr>
          <p:cNvPr id="2066457" name="Text Box 25"/>
          <p:cNvSpPr txBox="1">
            <a:spLocks noChangeArrowheads="1"/>
          </p:cNvSpPr>
          <p:nvPr/>
        </p:nvSpPr>
        <p:spPr bwMode="auto">
          <a:xfrm>
            <a:off x="822325" y="1554163"/>
            <a:ext cx="7361238" cy="304800"/>
          </a:xfrm>
          <a:prstGeom prst="rect">
            <a:avLst/>
          </a:prstGeom>
          <a:noFill/>
          <a:ln w="19050" algn="ctr">
            <a:noFill/>
            <a:miter lim="800000"/>
            <a:headEnd/>
            <a:tailEnd/>
          </a:ln>
          <a:effectLst/>
        </p:spPr>
        <p:txBody>
          <a:bodyPr>
            <a:spAutoFit/>
          </a:bodyPr>
          <a:lstStyle/>
          <a:p>
            <a:pPr>
              <a:spcBef>
                <a:spcPct val="50000"/>
              </a:spcBef>
            </a:pPr>
            <a:r>
              <a:rPr lang="en-US" sz="1400" b="1">
                <a:solidFill>
                  <a:srgbClr val="009999"/>
                </a:solidFill>
              </a:rPr>
              <a:t>Percentage of respondents expecting to significantly or somewhat outperform peers</a:t>
            </a:r>
          </a:p>
        </p:txBody>
      </p:sp>
      <p:sp>
        <p:nvSpPr>
          <p:cNvPr id="2066475"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Cloud archetypes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C5DA5B20-EC7D-4315-ADE4-17CB70EFBE1B}" type="slidenum">
              <a:rPr lang="en-US"/>
              <a:pPr>
                <a:defRPr/>
              </a:pPr>
              <a:t>9</a:t>
            </a:fld>
            <a:endParaRPr lang="en-US"/>
          </a:p>
        </p:txBody>
      </p:sp>
      <p:sp>
        <p:nvSpPr>
          <p:cNvPr id="6" name="Footer Placeholder 4"/>
          <p:cNvSpPr>
            <a:spLocks noGrp="1"/>
          </p:cNvSpPr>
          <p:nvPr>
            <p:ph type="ftr" sz="quarter" idx="11"/>
          </p:nvPr>
        </p:nvSpPr>
        <p:spPr/>
        <p:txBody>
          <a:bodyPr/>
          <a:lstStyle/>
          <a:p>
            <a:r>
              <a:rPr lang="en-US"/>
              <a:t>	The Power of Cloud</a:t>
            </a:r>
          </a:p>
        </p:txBody>
      </p:sp>
      <p:sp>
        <p:nvSpPr>
          <p:cNvPr id="2287618" name="Rectangle 2"/>
          <p:cNvSpPr>
            <a:spLocks noGrp="1" noChangeArrowheads="1"/>
          </p:cNvSpPr>
          <p:nvPr>
            <p:ph type="title"/>
          </p:nvPr>
        </p:nvSpPr>
        <p:spPr/>
        <p:txBody>
          <a:bodyPr/>
          <a:lstStyle/>
          <a:p>
            <a:r>
              <a:rPr lang="en-US" smtClean="0">
                <a:solidFill>
                  <a:schemeClr val="tx1"/>
                </a:solidFill>
              </a:rPr>
              <a:t>There are three initiatives you can start today to capture value from cloud-enabled business models</a:t>
            </a:r>
          </a:p>
        </p:txBody>
      </p:sp>
      <p:sp>
        <p:nvSpPr>
          <p:cNvPr id="2287620" name="Rectangle 4"/>
          <p:cNvSpPr>
            <a:spLocks noGrp="1" noChangeArrowheads="1"/>
          </p:cNvSpPr>
          <p:nvPr>
            <p:ph type="body" idx="1"/>
          </p:nvPr>
        </p:nvSpPr>
        <p:spPr>
          <a:xfrm>
            <a:off x="838200" y="2149475"/>
            <a:ext cx="7589838" cy="4479925"/>
          </a:xfrm>
        </p:spPr>
        <p:txBody>
          <a:bodyPr/>
          <a:lstStyle/>
          <a:p>
            <a:pPr marL="358775" indent="-358775">
              <a:spcBef>
                <a:spcPct val="0"/>
              </a:spcBef>
              <a:buFont typeface="Wingdings" pitchFamily="2" charset="2"/>
              <a:buAutoNum type="arabicPeriod"/>
            </a:pPr>
            <a:r>
              <a:rPr lang="en-US" sz="1800" smtClean="0"/>
              <a:t>Establish shared responsibility for cloud strategy and governance across the Business and IT</a:t>
            </a:r>
          </a:p>
          <a:p>
            <a:pPr marL="358775" indent="-358775">
              <a:spcBef>
                <a:spcPct val="0"/>
              </a:spcBef>
              <a:buFont typeface="Wingdings" pitchFamily="2" charset="2"/>
              <a:buAutoNum type="arabicPeriod"/>
            </a:pPr>
            <a:endParaRPr lang="en-US" sz="1800" smtClean="0"/>
          </a:p>
          <a:p>
            <a:pPr marL="358775" indent="-358775">
              <a:spcBef>
                <a:spcPct val="0"/>
              </a:spcBef>
              <a:buFont typeface="Wingdings" pitchFamily="2" charset="2"/>
              <a:buAutoNum type="arabicPeriod"/>
            </a:pPr>
            <a:endParaRPr lang="en-US" sz="1800" smtClean="0"/>
          </a:p>
          <a:p>
            <a:pPr marL="358775" indent="-358775">
              <a:spcBef>
                <a:spcPct val="0"/>
              </a:spcBef>
              <a:buFont typeface="Wingdings" pitchFamily="2" charset="2"/>
              <a:buAutoNum type="arabicPeriod"/>
            </a:pPr>
            <a:r>
              <a:rPr lang="en-US" sz="1800" smtClean="0"/>
              <a:t>Look beyond your organization’s borders to maximize value derived from your cloud adoption</a:t>
            </a:r>
          </a:p>
          <a:p>
            <a:pPr marL="842963" lvl="1" indent="-304800">
              <a:spcBef>
                <a:spcPct val="0"/>
              </a:spcBef>
              <a:buFont typeface="Wingdings" pitchFamily="2" charset="2"/>
              <a:buAutoNum type="arabicPeriod"/>
            </a:pPr>
            <a:endParaRPr lang="en-US" smtClean="0"/>
          </a:p>
          <a:p>
            <a:pPr marL="842963" lvl="1" indent="-304800">
              <a:spcBef>
                <a:spcPct val="0"/>
              </a:spcBef>
              <a:buFont typeface="Wingdings" pitchFamily="2" charset="2"/>
              <a:buAutoNum type="arabicPeriod"/>
            </a:pPr>
            <a:endParaRPr lang="en-US" smtClean="0"/>
          </a:p>
          <a:p>
            <a:pPr marL="358775" indent="-358775">
              <a:spcBef>
                <a:spcPct val="0"/>
              </a:spcBef>
              <a:buFont typeface="Wingdings" pitchFamily="2" charset="2"/>
              <a:buAutoNum type="arabicPeriod"/>
            </a:pPr>
            <a:r>
              <a:rPr lang="en-US" sz="1800" smtClean="0"/>
              <a:t>Strategize whether your organization will be an Optimizer, Innovator or Disruptor through the use of cloud-enabled business models</a:t>
            </a:r>
          </a:p>
        </p:txBody>
      </p:sp>
      <p:sp>
        <p:nvSpPr>
          <p:cNvPr id="2287621" name="Text Box 46"/>
          <p:cNvSpPr txBox="1">
            <a:spLocks noChangeArrowheads="1"/>
          </p:cNvSpPr>
          <p:nvPr/>
        </p:nvSpPr>
        <p:spPr bwMode="auto">
          <a:xfrm>
            <a:off x="182563" y="274638"/>
            <a:ext cx="8047037" cy="136525"/>
          </a:xfrm>
          <a:prstGeom prst="rect">
            <a:avLst/>
          </a:prstGeom>
          <a:noFill/>
          <a:ln w="9525">
            <a:noFill/>
            <a:miter lim="800000"/>
            <a:headEnd/>
            <a:tailEnd/>
          </a:ln>
        </p:spPr>
        <p:txBody>
          <a:bodyPr lIns="91432" tIns="0" rIns="91432" bIns="0" anchor="b"/>
          <a:lstStyle/>
          <a:p>
            <a:pPr algn="l">
              <a:spcAft>
                <a:spcPts val="900"/>
              </a:spcAft>
            </a:pPr>
            <a:r>
              <a:rPr lang="en-US" sz="1000"/>
              <a:t>Summary and recommendations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87620">
                                            <p:txEl>
                                              <p:pRg st="0" end="0"/>
                                            </p:txEl>
                                          </p:spTgt>
                                        </p:tgtEl>
                                        <p:attrNameLst>
                                          <p:attrName>style.visibility</p:attrName>
                                        </p:attrNameLst>
                                      </p:cBhvr>
                                      <p:to>
                                        <p:strVal val="visible"/>
                                      </p:to>
                                    </p:set>
                                    <p:animEffect transition="in" filter="blinds(horizontal)">
                                      <p:cBhvr>
                                        <p:cTn id="7" dur="500"/>
                                        <p:tgtEl>
                                          <p:spTgt spid="22876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87620">
                                            <p:txEl>
                                              <p:pRg st="3" end="3"/>
                                            </p:txEl>
                                          </p:spTgt>
                                        </p:tgtEl>
                                        <p:attrNameLst>
                                          <p:attrName>style.visibility</p:attrName>
                                        </p:attrNameLst>
                                      </p:cBhvr>
                                      <p:to>
                                        <p:strVal val="visible"/>
                                      </p:to>
                                    </p:set>
                                    <p:animEffect transition="in" filter="blinds(horizontal)">
                                      <p:cBhvr>
                                        <p:cTn id="12" dur="500"/>
                                        <p:tgtEl>
                                          <p:spTgt spid="228762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87620">
                                            <p:txEl>
                                              <p:pRg st="6" end="6"/>
                                            </p:txEl>
                                          </p:spTgt>
                                        </p:tgtEl>
                                        <p:attrNameLst>
                                          <p:attrName>style.visibility</p:attrName>
                                        </p:attrNameLst>
                                      </p:cBhvr>
                                      <p:to>
                                        <p:strVal val="visible"/>
                                      </p:to>
                                    </p:set>
                                    <p:animEffect transition="in" filter="blinds(horizontal)">
                                      <p:cBhvr>
                                        <p:cTn id="17" dur="500"/>
                                        <p:tgtEl>
                                          <p:spTgt spid="22876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7620"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LLEFT" val=" 210.125"/>
  <p:tag name="LTOP" val=" 469.875"/>
  <p:tag name="RESIZE" val="Ye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URCyzWakxE6xuV47hbamZ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PkOuLhyQrkWsG1rP5Vn8V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PkOuLhyQrkWsG1rP5Vn8V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1iXNakB83E2H4cN0FPVTS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1iXNakB83E2H4cN0FPVTS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1iXNakB83E2H4cN0FPVTS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jrcqoIr2l0OXj5eublDm2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PkOuLhyQrkWsG1rP5Vn8V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PkOuLhyQrkWsG1rP5Vn8V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27HrcDs2k6VBW7kayDWc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zOQIr_JM0.KANlOGe22S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27HrcDs2k6VBW7kayDWc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ABhwTXX3.EyWPoqN16s24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v29wP.kg5EuvhkVliRy7G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v29wP.kg5EuvhkVliRy7G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PkOuLhyQrkWsG1rP5Vn8V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PkOuLhyQrkWsG1rP5Vn8V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v29wP.kg5EuvhkVliRy7G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5l59UEMmp0O6cXNlOyY44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5l59UEMmp0O6cXNlOyY44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wfQytV4zkyNEThkwhhJO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wfQytV4zkyNEThkwhhJO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kwfQytV4zkyNEThkwhhJO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v29wP.kg5EuvhkVliRy7G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jrcqoIr2l0OXj5eublDm2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_qkv8Zq3zUG5xyWR496Nww"/>
</p:tagLst>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8_IBM2009">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a:noFill/>
          <a:miter lim="800000"/>
          <a:headEnd/>
          <a:tailEnd/>
        </a:ln>
      </a:spPr>
      <a:bodyPr anchor="ctr">
        <a:spAutoFit/>
      </a:bodyPr>
      <a:lstStyle>
        <a:defPPr marL="117475" indent="-117475" algn="l">
          <a:buClr>
            <a:schemeClr val="tx1"/>
          </a:buClr>
          <a:buFont typeface="Wingdings" pitchFamily="2" charset="2"/>
          <a:buChar char="§"/>
          <a:defRPr dirty="0">
            <a:solidFill>
              <a:srgbClr val="000000"/>
            </a:solidFill>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8_IBM2009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8_IBM2009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8_IBM2009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8_IBM2009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8_IBM2009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8_IBM2009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8_IBM2009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8_IBM2009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30953</TotalTime>
  <Words>2719</Words>
  <Application>Microsoft Office PowerPoint</Application>
  <PresentationFormat>On-screen Show (4:3)</PresentationFormat>
  <Paragraphs>538</Paragraphs>
  <Slides>20</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vt:lpstr>
      <vt:lpstr>Wingdings</vt:lpstr>
      <vt:lpstr>Bodoni</vt:lpstr>
      <vt:lpstr>SimSun</vt:lpstr>
      <vt:lpstr>MS PGothic</vt:lpstr>
      <vt:lpstr>Times New Roman</vt:lpstr>
      <vt:lpstr>New MingLiu</vt:lpstr>
      <vt:lpstr>Calibri</vt:lpstr>
      <vt:lpstr>S&amp;C-2010</vt:lpstr>
      <vt:lpstr>Microsoft Graph Chart</vt:lpstr>
      <vt:lpstr>The Power of Cloud: Driving Business Model Innovation: Defense and security services</vt:lpstr>
      <vt:lpstr>Today’s discussion …</vt:lpstr>
      <vt:lpstr>Envisioning the full potential of cloud requires organizations to challenge existing approaches in their business and industry</vt:lpstr>
      <vt:lpstr>Cloud is widely recognized as an increasingly important technology; adoption is expected to accelerate rapidly in the coming years</vt:lpstr>
      <vt:lpstr>Cloud empowers six potentially “game changing” business enablers</vt:lpstr>
      <vt:lpstr>Cloud business enablers are already driving innovation across company/industry value chains and customer value propositions</vt:lpstr>
      <vt:lpstr>We classify organizations according to the extent to which their use of cloud impacts value chains and value propositions</vt:lpstr>
      <vt:lpstr>In the next three years, disruptors expect to significantly outperform both innovators and optimizers</vt:lpstr>
      <vt:lpstr>There are three initiatives you can start today to capture value from cloud-enabled business models</vt:lpstr>
      <vt:lpstr>Today’s discussion …</vt:lpstr>
      <vt:lpstr>Slide 11</vt:lpstr>
      <vt:lpstr>Slide 12</vt:lpstr>
      <vt:lpstr>Cloud Computing is building momentum in the Federal Government</vt:lpstr>
      <vt:lpstr>Today’s discussion …</vt:lpstr>
      <vt:lpstr>Cloud adoption necessitates consideration of specific factors, irrespective of government or commercial context …</vt:lpstr>
      <vt:lpstr>…however, there are some unique challenges in embracing cloud in a defense and security-services context</vt:lpstr>
      <vt:lpstr>Today’s discussion …</vt:lpstr>
      <vt:lpstr>Cloud empowers six potentially “game changing” business enablers that apply to government and the military as well</vt:lpstr>
      <vt:lpstr>The six cloud enablers can expand capability &amp; decrease cost for the military, intelligence services,&amp; government generally</vt:lpstr>
      <vt:lpstr>Thank you …</vt:lpstr>
    </vt:vector>
  </TitlesOfParts>
  <Manager>Anthony E. Marshall</Manager>
  <Company>IBM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Cloud-enabled Business Models</dc:title>
  <dc:creator>Robert Murray &lt;robmur@us.ibm.com&gt;</dc:creator>
  <cp:keywords>IBV Institude of Business Value CeBM</cp:keywords>
  <cp:lastModifiedBy>Marty Lafferty</cp:lastModifiedBy>
  <cp:revision>1410</cp:revision>
  <dcterms:created xsi:type="dcterms:W3CDTF">2010-06-04T16:28:28Z</dcterms:created>
  <dcterms:modified xsi:type="dcterms:W3CDTF">2013-04-09T12:36:10Z</dcterms:modified>
</cp:coreProperties>
</file>