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64" r:id="rId5"/>
    <p:sldId id="259" r:id="rId6"/>
    <p:sldId id="260" r:id="rId7"/>
    <p:sldId id="261" r:id="rId8"/>
    <p:sldId id="265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585" autoAdjust="0"/>
  </p:normalViewPr>
  <p:slideViewPr>
    <p:cSldViewPr snapToGrid="0" snapToObjects="1">
      <p:cViewPr varScale="1">
        <p:scale>
          <a:sx n="100" d="100"/>
          <a:sy n="100" d="100"/>
        </p:scale>
        <p:origin x="-30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8" name="Picture 7" descr="new logo blue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598" y="205979"/>
            <a:ext cx="1948528" cy="77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image" Target="../media/image21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12" Type="http://schemas.openxmlformats.org/officeDocument/2006/relationships/image" Target="../media/image20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11" Type="http://schemas.openxmlformats.org/officeDocument/2006/relationships/image" Target="../media/image19.emf"/><Relationship Id="rId5" Type="http://schemas.openxmlformats.org/officeDocument/2006/relationships/image" Target="../media/image13.emf"/><Relationship Id="rId10" Type="http://schemas.openxmlformats.org/officeDocument/2006/relationships/image" Target="../media/image18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Relationship Id="rId14" Type="http://schemas.openxmlformats.org/officeDocument/2006/relationships/image" Target="../media/image2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2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4885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Cloud computing and sensitive media: </a:t>
            </a:r>
            <a:br>
              <a:rPr lang="en-US" sz="1600" b="1" dirty="0" smtClean="0">
                <a:latin typeface="Arial"/>
                <a:cs typeface="Arial"/>
              </a:rPr>
            </a:br>
            <a:r>
              <a:rPr lang="en-US" sz="1600" b="1" dirty="0" smtClean="0">
                <a:latin typeface="Arial"/>
                <a:cs typeface="Arial"/>
              </a:rPr>
              <a:t>A case study and lessons learned</a:t>
            </a:r>
          </a:p>
          <a:p>
            <a:pPr algn="ctr"/>
            <a:endParaRPr lang="en-US" sz="1600" dirty="0">
              <a:latin typeface="Arial"/>
              <a:cs typeface="Arial"/>
            </a:endParaRPr>
          </a:p>
          <a:p>
            <a:pPr algn="ctr"/>
            <a:r>
              <a:rPr lang="en-US" sz="1600" dirty="0" smtClean="0">
                <a:latin typeface="Arial"/>
                <a:cs typeface="Arial"/>
              </a:rPr>
              <a:t>NAB Cloud Computing Conference</a:t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1600" dirty="0" smtClean="0">
                <a:latin typeface="Arial"/>
                <a:cs typeface="Arial"/>
              </a:rPr>
              <a:t>April 9, 2013</a:t>
            </a:r>
          </a:p>
          <a:p>
            <a:pPr algn="ctr"/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en-US" sz="1600" dirty="0" smtClean="0">
                <a:latin typeface="Arial"/>
                <a:cs typeface="Arial"/>
              </a:rPr>
              <a:t>Grant Kirkwood, CEO</a:t>
            </a:r>
          </a:p>
          <a:p>
            <a:pPr algn="ctr"/>
            <a:r>
              <a:rPr lang="en-US" sz="1600" dirty="0" smtClean="0">
                <a:latin typeface="Arial"/>
                <a:cs typeface="Arial"/>
              </a:rPr>
              <a:t>Unitas Global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14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 – 3 – 2: Cloud Computing Defined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01" y="1408581"/>
            <a:ext cx="960199" cy="11735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761" y="1526072"/>
            <a:ext cx="1082487" cy="10560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3435" y="1584216"/>
            <a:ext cx="1177665" cy="9979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8128" y="2816132"/>
            <a:ext cx="1037621" cy="11380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9238" y="2816132"/>
            <a:ext cx="1471782" cy="11197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94821" y="1891638"/>
            <a:ext cx="167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o</a:t>
            </a:r>
            <a:r>
              <a:rPr lang="en-US" sz="1400" dirty="0" smtClean="0">
                <a:latin typeface="Arial"/>
                <a:cs typeface="Arial"/>
              </a:rPr>
              <a:t>n-demand </a:t>
            </a:r>
          </a:p>
          <a:p>
            <a:r>
              <a:rPr lang="en-US" sz="1400" dirty="0" smtClean="0">
                <a:latin typeface="Arial"/>
                <a:cs typeface="Arial"/>
              </a:rPr>
              <a:t>self-service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68248" y="1869159"/>
            <a:ext cx="167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ubiquitous </a:t>
            </a:r>
          </a:p>
          <a:p>
            <a:r>
              <a:rPr lang="en-US" sz="1400" dirty="0" smtClean="0">
                <a:latin typeface="Arial"/>
                <a:cs typeface="Arial"/>
              </a:rPr>
              <a:t>network access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1100" y="1704959"/>
            <a:ext cx="1675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l</a:t>
            </a:r>
            <a:r>
              <a:rPr lang="en-US" sz="1400" dirty="0" smtClean="0">
                <a:latin typeface="Arial"/>
                <a:cs typeface="Arial"/>
              </a:rPr>
              <a:t>ocation transparent resource pooling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0989" y="3286673"/>
            <a:ext cx="167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apid elasticity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1020" y="3128759"/>
            <a:ext cx="167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easured service with pay per use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68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 – 3 – 2: Cloud Computing Defined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58986" y="3133853"/>
            <a:ext cx="167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/>
                <a:cs typeface="Arial"/>
              </a:rPr>
              <a:t>PaaS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5472" y="3133853"/>
            <a:ext cx="167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/>
                <a:cs typeface="Arial"/>
              </a:rPr>
              <a:t>IaaS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8700" y="3133853"/>
            <a:ext cx="1598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/>
                <a:cs typeface="Arial"/>
              </a:rPr>
              <a:t>SaaS</a:t>
            </a:r>
            <a:endParaRPr lang="en-US" sz="1400" dirty="0">
              <a:latin typeface="Arial"/>
              <a:cs typeface="Arial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2390430" y="1612591"/>
            <a:ext cx="4437379" cy="15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178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 – 3 – 2: Cloud Computing Defined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732" y="1600395"/>
            <a:ext cx="6457450" cy="19550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68700" y="3133853"/>
            <a:ext cx="1598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Private Cloud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3592" y="3286253"/>
            <a:ext cx="1598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Public Cloud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6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1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The Problem:</a:t>
            </a:r>
            <a:br>
              <a:rPr lang="en-US" sz="2000" dirty="0" smtClean="0"/>
            </a:br>
            <a:r>
              <a:rPr lang="en-US" sz="2000" dirty="0" smtClean="0"/>
              <a:t>Little control over sensitive media distribution. </a:t>
            </a:r>
            <a:br>
              <a:rPr lang="en-US" sz="2000" dirty="0" smtClean="0"/>
            </a:br>
            <a:r>
              <a:rPr lang="en-US" sz="2000" dirty="0" smtClean="0"/>
              <a:t>User distribution model: “One to many to many…”</a:t>
            </a:r>
            <a:endParaRPr lang="en-US" sz="2000" dirty="0"/>
          </a:p>
        </p:txBody>
      </p:sp>
      <p:pic>
        <p:nvPicPr>
          <p:cNvPr id="4" name="Picture 3" descr="icons (dragged) 6.pdf"/>
          <p:cNvPicPr>
            <a:picLocks noChangeAspect="1"/>
          </p:cNvPicPr>
          <p:nvPr/>
        </p:nvPicPr>
        <p:blipFill>
          <a:blip r:embed="rId2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25944"/>
            <a:ext cx="1090659" cy="1090659"/>
          </a:xfrm>
          <a:prstGeom prst="rect">
            <a:avLst/>
          </a:prstGeom>
        </p:spPr>
      </p:pic>
      <p:pic>
        <p:nvPicPr>
          <p:cNvPr id="6" name="Picture 5" descr="icons (dragged) 4.pdf"/>
          <p:cNvPicPr>
            <a:picLocks noChangeAspect="1"/>
          </p:cNvPicPr>
          <p:nvPr/>
        </p:nvPicPr>
        <p:blipFill>
          <a:blip r:embed="rId3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2163" y="2327325"/>
            <a:ext cx="858443" cy="858443"/>
          </a:xfrm>
          <a:prstGeom prst="rect">
            <a:avLst/>
          </a:prstGeom>
        </p:spPr>
      </p:pic>
      <p:pic>
        <p:nvPicPr>
          <p:cNvPr id="7" name="Picture 6" descr="icons (dragged) 15.pdf"/>
          <p:cNvPicPr>
            <a:picLocks noChangeAspect="1"/>
          </p:cNvPicPr>
          <p:nvPr/>
        </p:nvPicPr>
        <p:blipFill>
          <a:blip r:embed="rId4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6329" y="3185768"/>
            <a:ext cx="823557" cy="823557"/>
          </a:xfrm>
          <a:prstGeom prst="rect">
            <a:avLst/>
          </a:prstGeom>
        </p:spPr>
      </p:pic>
      <p:pic>
        <p:nvPicPr>
          <p:cNvPr id="8" name="Picture 7" descr="icons (dragged) 13.pdf"/>
          <p:cNvPicPr>
            <a:picLocks noChangeAspect="1"/>
          </p:cNvPicPr>
          <p:nvPr/>
        </p:nvPicPr>
        <p:blipFill>
          <a:blip r:embed="rId5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6420" y="1449443"/>
            <a:ext cx="1018931" cy="1018931"/>
          </a:xfrm>
          <a:prstGeom prst="rect">
            <a:avLst/>
          </a:prstGeom>
        </p:spPr>
      </p:pic>
      <p:pic>
        <p:nvPicPr>
          <p:cNvPr id="10" name="Picture 9" descr="icons (dragged).pdf"/>
          <p:cNvPicPr>
            <a:picLocks noChangeAspect="1"/>
          </p:cNvPicPr>
          <p:nvPr/>
        </p:nvPicPr>
        <p:blipFill>
          <a:blip r:embed="rId6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0474" y="3903668"/>
            <a:ext cx="966326" cy="966326"/>
          </a:xfrm>
          <a:prstGeom prst="rect">
            <a:avLst/>
          </a:prstGeom>
        </p:spPr>
      </p:pic>
      <p:pic>
        <p:nvPicPr>
          <p:cNvPr id="12" name="Picture 11" descr="icons (dragged) 16.pdf"/>
          <p:cNvPicPr>
            <a:picLocks noChangeAspect="1"/>
          </p:cNvPicPr>
          <p:nvPr/>
        </p:nvPicPr>
        <p:blipFill>
          <a:blip r:embed="rId7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0540" y="1447894"/>
            <a:ext cx="1149181" cy="1149181"/>
          </a:xfrm>
          <a:prstGeom prst="rect">
            <a:avLst/>
          </a:prstGeom>
        </p:spPr>
      </p:pic>
      <p:pic>
        <p:nvPicPr>
          <p:cNvPr id="13" name="Picture 12" descr="icons (dragged) 19.pdf"/>
          <p:cNvPicPr>
            <a:picLocks noChangeAspect="1"/>
          </p:cNvPicPr>
          <p:nvPr/>
        </p:nvPicPr>
        <p:blipFill>
          <a:blip r:embed="rId8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6779" y="2793875"/>
            <a:ext cx="964451" cy="964451"/>
          </a:xfrm>
          <a:prstGeom prst="rect">
            <a:avLst/>
          </a:prstGeom>
        </p:spPr>
      </p:pic>
      <p:pic>
        <p:nvPicPr>
          <p:cNvPr id="15" name="Picture 14" descr="icons (dragged) 23.pdf"/>
          <p:cNvPicPr>
            <a:picLocks noChangeAspect="1"/>
          </p:cNvPicPr>
          <p:nvPr/>
        </p:nvPicPr>
        <p:blipFill>
          <a:blip r:embed="rId9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9357" y="1454531"/>
            <a:ext cx="1142544" cy="1142544"/>
          </a:xfrm>
          <a:prstGeom prst="rect">
            <a:avLst/>
          </a:prstGeom>
        </p:spPr>
      </p:pic>
      <p:pic>
        <p:nvPicPr>
          <p:cNvPr id="16" name="Picture 15" descr="icons (dragged) 24.pdf"/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825538">
            <a:off x="6371399" y="3058592"/>
            <a:ext cx="1018931" cy="1018931"/>
          </a:xfrm>
          <a:prstGeom prst="rect">
            <a:avLst/>
          </a:prstGeom>
        </p:spPr>
      </p:pic>
      <p:pic>
        <p:nvPicPr>
          <p:cNvPr id="18" name="Picture 17" descr="icons (dragged) 21.pdf"/>
          <p:cNvPicPr>
            <a:picLocks noChangeAspect="1"/>
          </p:cNvPicPr>
          <p:nvPr/>
        </p:nvPicPr>
        <p:blipFill>
          <a:blip r:embed="rId11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6879" y="1275023"/>
            <a:ext cx="1322052" cy="1322052"/>
          </a:xfrm>
          <a:prstGeom prst="rect">
            <a:avLst/>
          </a:prstGeom>
        </p:spPr>
      </p:pic>
      <p:pic>
        <p:nvPicPr>
          <p:cNvPr id="19" name="Picture 18" descr="icons (dragged) 22.pdf"/>
          <p:cNvPicPr>
            <a:picLocks noChangeAspect="1"/>
          </p:cNvPicPr>
          <p:nvPr/>
        </p:nvPicPr>
        <p:blipFill>
          <a:blip r:embed="rId12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6879" y="2847733"/>
            <a:ext cx="1503661" cy="1503661"/>
          </a:xfrm>
          <a:prstGeom prst="rect">
            <a:avLst/>
          </a:prstGeom>
        </p:spPr>
      </p:pic>
      <p:pic>
        <p:nvPicPr>
          <p:cNvPr id="20" name="Picture 19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547859" y="2516105"/>
            <a:ext cx="476332" cy="476332"/>
          </a:xfrm>
          <a:prstGeom prst="rect">
            <a:avLst/>
          </a:prstGeom>
        </p:spPr>
      </p:pic>
      <p:pic>
        <p:nvPicPr>
          <p:cNvPr id="21" name="Picture 20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8179837">
            <a:off x="2730088" y="1992042"/>
            <a:ext cx="476332" cy="476332"/>
          </a:xfrm>
          <a:prstGeom prst="rect">
            <a:avLst/>
          </a:prstGeom>
        </p:spPr>
      </p:pic>
      <p:pic>
        <p:nvPicPr>
          <p:cNvPr id="22" name="Picture 21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4181434" y="3316603"/>
            <a:ext cx="476332" cy="476332"/>
          </a:xfrm>
          <a:prstGeom prst="rect">
            <a:avLst/>
          </a:prstGeom>
        </p:spPr>
      </p:pic>
      <p:pic>
        <p:nvPicPr>
          <p:cNvPr id="23" name="Picture 22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4225351" y="1708507"/>
            <a:ext cx="476332" cy="476332"/>
          </a:xfrm>
          <a:prstGeom prst="rect">
            <a:avLst/>
          </a:prstGeom>
        </p:spPr>
      </p:pic>
      <p:pic>
        <p:nvPicPr>
          <p:cNvPr id="24" name="Picture 23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5922374" y="1742225"/>
            <a:ext cx="476332" cy="476332"/>
          </a:xfrm>
          <a:prstGeom prst="rect">
            <a:avLst/>
          </a:prstGeom>
        </p:spPr>
      </p:pic>
      <p:pic>
        <p:nvPicPr>
          <p:cNvPr id="25" name="Picture 24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7123025" y="1708507"/>
            <a:ext cx="476332" cy="476332"/>
          </a:xfrm>
          <a:prstGeom prst="rect">
            <a:avLst/>
          </a:prstGeom>
        </p:spPr>
      </p:pic>
      <p:pic>
        <p:nvPicPr>
          <p:cNvPr id="26" name="Picture 25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2760650">
            <a:off x="2776015" y="2992438"/>
            <a:ext cx="476332" cy="476332"/>
          </a:xfrm>
          <a:prstGeom prst="rect">
            <a:avLst/>
          </a:prstGeom>
        </p:spPr>
      </p:pic>
      <p:pic>
        <p:nvPicPr>
          <p:cNvPr id="27" name="Picture 26" descr="icons (dragged) 26.pdf"/>
          <p:cNvPicPr>
            <a:picLocks noChangeAspect="1"/>
          </p:cNvPicPr>
          <p:nvPr/>
        </p:nvPicPr>
        <p:blipFill>
          <a:blip r:embed="rId14">
            <a:alphaModFix amt="6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8706" y="4165980"/>
            <a:ext cx="977520" cy="977520"/>
          </a:xfrm>
          <a:prstGeom prst="rect">
            <a:avLst/>
          </a:prstGeom>
        </p:spPr>
      </p:pic>
      <p:pic>
        <p:nvPicPr>
          <p:cNvPr id="29" name="Picture 28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8019995">
            <a:off x="6937557" y="1209728"/>
            <a:ext cx="476332" cy="476332"/>
          </a:xfrm>
          <a:prstGeom prst="rect">
            <a:avLst/>
          </a:prstGeom>
        </p:spPr>
      </p:pic>
      <p:pic>
        <p:nvPicPr>
          <p:cNvPr id="30" name="Picture 29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2908513">
            <a:off x="5836608" y="4113228"/>
            <a:ext cx="476332" cy="476332"/>
          </a:xfrm>
          <a:prstGeom prst="rect">
            <a:avLst/>
          </a:prstGeom>
        </p:spPr>
      </p:pic>
      <p:pic>
        <p:nvPicPr>
          <p:cNvPr id="31" name="Picture 30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910378">
            <a:off x="5740765" y="2609567"/>
            <a:ext cx="476332" cy="476332"/>
          </a:xfrm>
          <a:prstGeom prst="rect">
            <a:avLst/>
          </a:prstGeom>
        </p:spPr>
      </p:pic>
      <p:pic>
        <p:nvPicPr>
          <p:cNvPr id="32" name="Picture 31" descr="icons (dragged) copy.pdf"/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8396033">
            <a:off x="8285810" y="2886847"/>
            <a:ext cx="476332" cy="47633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8513301" y="349671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630946" y="237832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391400" y="93131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331239" y="111116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7" name="Left Brace 36"/>
          <p:cNvSpPr/>
          <p:nvPr/>
        </p:nvSpPr>
        <p:spPr>
          <a:xfrm rot="17550463">
            <a:off x="2037146" y="2444204"/>
            <a:ext cx="303664" cy="2555560"/>
          </a:xfrm>
          <a:prstGeom prst="leftBrace">
            <a:avLst>
              <a:gd name="adj1" fmla="val 5761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1328097">
            <a:off x="1215493" y="3906201"/>
            <a:ext cx="1899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 ends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18412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Cloud?</a:t>
            </a:r>
            <a:endParaRPr lang="en-US" sz="2800" dirty="0"/>
          </a:p>
        </p:txBody>
      </p:sp>
      <p:pic>
        <p:nvPicPr>
          <p:cNvPr id="6" name="Picture 5" descr="icons (dragged) 7.pdf"/>
          <p:cNvPicPr>
            <a:picLocks noChangeAspect="1"/>
          </p:cNvPicPr>
          <p:nvPr/>
        </p:nvPicPr>
        <p:blipFill>
          <a:blip r:embed="rId2">
            <a:alphaModFix amt="6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5467" y="828287"/>
            <a:ext cx="3614425" cy="3614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12196" y="1897638"/>
            <a:ext cx="900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?</a:t>
            </a:r>
            <a:endParaRPr lang="en-US" sz="9600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icons (dragged) 6.pdf"/>
          <p:cNvPicPr>
            <a:picLocks noChangeAspect="1"/>
          </p:cNvPicPr>
          <p:nvPr/>
        </p:nvPicPr>
        <p:blipFill>
          <a:blip r:embed="rId3">
            <a:alphaModFix amt="6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417" y="2012369"/>
            <a:ext cx="1346388" cy="1346388"/>
          </a:xfrm>
          <a:prstGeom prst="rect">
            <a:avLst/>
          </a:prstGeom>
        </p:spPr>
      </p:pic>
      <p:pic>
        <p:nvPicPr>
          <p:cNvPr id="9" name="Picture 8" descr="icons (dragged) 4.pdf"/>
          <p:cNvPicPr>
            <a:picLocks noChangeAspect="1"/>
          </p:cNvPicPr>
          <p:nvPr/>
        </p:nvPicPr>
        <p:blipFill>
          <a:blip r:embed="rId4">
            <a:alphaModFix amt="6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8471" y="2012369"/>
            <a:ext cx="1234393" cy="1234393"/>
          </a:xfrm>
          <a:prstGeom prst="rect">
            <a:avLst/>
          </a:prstGeom>
        </p:spPr>
      </p:pic>
      <p:pic>
        <p:nvPicPr>
          <p:cNvPr id="12" name="Picture 11" descr="icons (dragged) copy.pdf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2311697" y="2321355"/>
            <a:ext cx="709078" cy="709078"/>
          </a:xfrm>
          <a:prstGeom prst="rect">
            <a:avLst/>
          </a:prstGeom>
        </p:spPr>
      </p:pic>
      <p:pic>
        <p:nvPicPr>
          <p:cNvPr id="14" name="Picture 13" descr="icons (dragged) copy.pdf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4352864" y="2321355"/>
            <a:ext cx="709078" cy="70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013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The solution:</a:t>
            </a:r>
            <a:br>
              <a:rPr lang="en-US" sz="2000" dirty="0" smtClean="0"/>
            </a:br>
            <a:r>
              <a:rPr lang="en-US" sz="2000" dirty="0" smtClean="0"/>
              <a:t>Cloud distribution model</a:t>
            </a:r>
            <a:br>
              <a:rPr lang="en-US" sz="2000" dirty="0" smtClean="0"/>
            </a:br>
            <a:r>
              <a:rPr lang="en-US" sz="2000" dirty="0" smtClean="0"/>
              <a:t>“One to one … (many times)”</a:t>
            </a:r>
            <a:endParaRPr lang="en-US" sz="2000" dirty="0"/>
          </a:p>
        </p:txBody>
      </p:sp>
      <p:pic>
        <p:nvPicPr>
          <p:cNvPr id="4" name="Picture 3" descr="icons (dragged) 6.pdf"/>
          <p:cNvPicPr>
            <a:picLocks noChangeAspect="1"/>
          </p:cNvPicPr>
          <p:nvPr/>
        </p:nvPicPr>
        <p:blipFill>
          <a:blip r:embed="rId2">
            <a:alphaModFix amt="6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206" y="1864246"/>
            <a:ext cx="1346388" cy="1346388"/>
          </a:xfrm>
          <a:prstGeom prst="rect">
            <a:avLst/>
          </a:prstGeom>
        </p:spPr>
      </p:pic>
      <p:pic>
        <p:nvPicPr>
          <p:cNvPr id="5" name="Picture 4" descr="icons (dragged) 4.pdf"/>
          <p:cNvPicPr>
            <a:picLocks noChangeAspect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2301" y="2039744"/>
            <a:ext cx="1073202" cy="1073202"/>
          </a:xfrm>
          <a:prstGeom prst="rect">
            <a:avLst/>
          </a:prstGeom>
        </p:spPr>
      </p:pic>
      <p:pic>
        <p:nvPicPr>
          <p:cNvPr id="6" name="Picture 5" descr="icons (dragged) 7.pdf"/>
          <p:cNvPicPr>
            <a:picLocks noChangeAspect="1"/>
          </p:cNvPicPr>
          <p:nvPr/>
        </p:nvPicPr>
        <p:blipFill>
          <a:blip r:embed="rId4">
            <a:alphaModFix amt="6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3236" y="1392737"/>
            <a:ext cx="2127409" cy="2127409"/>
          </a:xfrm>
          <a:prstGeom prst="rect">
            <a:avLst/>
          </a:prstGeom>
        </p:spPr>
      </p:pic>
      <p:pic>
        <p:nvPicPr>
          <p:cNvPr id="7" name="Picture 6" descr="icons (dragged) 10.pdf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1099" y="2217840"/>
            <a:ext cx="775710" cy="775710"/>
          </a:xfrm>
          <a:prstGeom prst="rect">
            <a:avLst/>
          </a:prstGeom>
        </p:spPr>
      </p:pic>
      <p:pic>
        <p:nvPicPr>
          <p:cNvPr id="9" name="Picture 8" descr="icons (dragged) copy.pdf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924594" y="2217840"/>
            <a:ext cx="709078" cy="709078"/>
          </a:xfrm>
          <a:prstGeom prst="rect">
            <a:avLst/>
          </a:prstGeom>
        </p:spPr>
      </p:pic>
      <p:pic>
        <p:nvPicPr>
          <p:cNvPr id="10" name="Picture 9" descr="icons (dragged) copy.pdf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3485640" y="2217840"/>
            <a:ext cx="709078" cy="709078"/>
          </a:xfrm>
          <a:prstGeom prst="rect">
            <a:avLst/>
          </a:prstGeom>
        </p:spPr>
      </p:pic>
      <p:pic>
        <p:nvPicPr>
          <p:cNvPr id="11" name="Picture 10" descr="icons (dragged) copy.pdf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6239736" y="2217840"/>
            <a:ext cx="709078" cy="70907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786065" y="1481402"/>
            <a:ext cx="1953829" cy="2038744"/>
            <a:chOff x="4000500" y="2587566"/>
            <a:chExt cx="2642774" cy="2555934"/>
          </a:xfrm>
        </p:grpSpPr>
        <p:pic>
          <p:nvPicPr>
            <p:cNvPr id="13" name="Picture 12" descr="icons (dragged) 18.pdf"/>
            <p:cNvPicPr>
              <a:picLocks noChangeAspect="1"/>
            </p:cNvPicPr>
            <p:nvPr/>
          </p:nvPicPr>
          <p:blipFill>
            <a:blip r:embed="rId7">
              <a:alphaModFix amt="69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000500" y="2587566"/>
              <a:ext cx="2642774" cy="2555934"/>
            </a:xfrm>
            <a:prstGeom prst="rect">
              <a:avLst/>
            </a:prstGeom>
          </p:spPr>
        </p:pic>
        <p:pic>
          <p:nvPicPr>
            <p:cNvPr id="14" name="Picture 13" descr="icons (dragged) 10.pdf"/>
            <p:cNvPicPr>
              <a:picLocks noChangeAspect="1"/>
            </p:cNvPicPr>
            <p:nvPr/>
          </p:nvPicPr>
          <p:blipFill>
            <a:blip r:embed="rId5">
              <a:alphaModFix amt="69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879759" y="3206206"/>
              <a:ext cx="879259" cy="879259"/>
            </a:xfrm>
            <a:prstGeom prst="rect">
              <a:avLst/>
            </a:prstGeom>
          </p:spPr>
        </p:pic>
      </p:grpSp>
      <p:sp>
        <p:nvSpPr>
          <p:cNvPr id="16" name="Left Brace 15"/>
          <p:cNvSpPr/>
          <p:nvPr/>
        </p:nvSpPr>
        <p:spPr>
          <a:xfrm rot="16200000">
            <a:off x="4455813" y="-213066"/>
            <a:ext cx="303664" cy="7392895"/>
          </a:xfrm>
          <a:prstGeom prst="leftBrace">
            <a:avLst>
              <a:gd name="adj1" fmla="val 5761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39406" y="3733820"/>
            <a:ext cx="3909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End-to-end distribution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5923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EPC</a:t>
            </a:r>
            <a:br>
              <a:rPr lang="en-US" dirty="0" smtClean="0"/>
            </a:br>
            <a:r>
              <a:rPr lang="en-US" sz="3100" dirty="0" smtClean="0"/>
              <a:t>Enterprise Private Cloud</a:t>
            </a:r>
            <a:endParaRPr lang="en-US" sz="3100" dirty="0"/>
          </a:p>
        </p:txBody>
      </p:sp>
      <p:pic>
        <p:nvPicPr>
          <p:cNvPr id="5" name="Picture 4" descr="icons (dragged) 7.pdf"/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5799" y="1539452"/>
            <a:ext cx="2747884" cy="2671134"/>
          </a:xfrm>
          <a:prstGeom prst="rect">
            <a:avLst/>
          </a:prstGeom>
        </p:spPr>
      </p:pic>
      <p:pic>
        <p:nvPicPr>
          <p:cNvPr id="6" name="Picture 5" descr="icons (dragged) 10.pd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2616" y="2575436"/>
            <a:ext cx="1001952" cy="97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060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79</Words>
  <Application>Microsoft Office PowerPoint</Application>
  <PresentationFormat>On-screen Show (16:9)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5 – 3 – 2: Cloud Computing Defined</vt:lpstr>
      <vt:lpstr>5 – 3 – 2: Cloud Computing Defined</vt:lpstr>
      <vt:lpstr>5 – 3 – 2: Cloud Computing Defined</vt:lpstr>
      <vt:lpstr>The Problem: Little control over sensitive media distribution.  User distribution model: “One to many to many…”</vt:lpstr>
      <vt:lpstr>Cloud?</vt:lpstr>
      <vt:lpstr>The solution: Cloud distribution model “One to one … (many times)”</vt:lpstr>
      <vt:lpstr>EPC Enterprise Private Cloud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16</cp:revision>
  <dcterms:created xsi:type="dcterms:W3CDTF">2013-01-10T21:56:16Z</dcterms:created>
  <dcterms:modified xsi:type="dcterms:W3CDTF">2013-04-09T19:38:26Z</dcterms:modified>
</cp:coreProperties>
</file>