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56" r:id="rId4"/>
    <p:sldId id="264" r:id="rId5"/>
    <p:sldId id="258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8763-32E5-44C7-B397-A6ADEA74A62F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0AA7C-8794-4A04-A846-58032384A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7297-9A37-4FB1-89AA-9987214AA47D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1E1C-D5FA-4B72-9E7E-EA540AF74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1E1C-D5FA-4B72-9E7E-EA540AF74E8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E1E1C-D5FA-4B72-9E7E-EA540AF74E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88BC-7B1A-4AD6-8994-C52062D93243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6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76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8941"/>
            <a:ext cx="8229600" cy="2686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7C2D-6EA5-4A41-A08A-3DEB7949D6AB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0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2905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2905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2C7F-B592-453C-BF7D-F4E63861BB1E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2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23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95"/>
            <a:ext cx="8229600" cy="2910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6C1F-F0B2-4FE2-8083-F478BD4E3A9A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2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117C-7617-4CEE-BC76-614C96044CAB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2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E3E-11DA-4F76-886B-A2ED378937A3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44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61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97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6794"/>
            <a:ext cx="4040188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697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6794"/>
            <a:ext cx="4041775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B1B3-BC05-432A-A629-0A363E81552C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5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04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500-8F57-446A-A4AF-C3E057CD8EDB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5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9D33-7209-4682-BD5E-25770992C5D5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3577"/>
            <a:ext cx="3008313" cy="686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3579"/>
            <a:ext cx="5111750" cy="3643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116"/>
            <a:ext cx="3008313" cy="2772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09CB-AF41-463D-8E8A-FDA24A58B045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4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2061"/>
            <a:ext cx="5486400" cy="268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C763-938C-48F2-A475-6E7ADECE64A4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3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426A4-035A-466B-92B2-482989E692EB}" type="datetime1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2013 NEC Corporation of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B13_Speaker_PPT_16_9_whtbckgrnd_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1" y="1597819"/>
            <a:ext cx="8397766" cy="1102519"/>
          </a:xfrm>
        </p:spPr>
        <p:txBody>
          <a:bodyPr>
            <a:noAutofit/>
          </a:bodyPr>
          <a:lstStyle/>
          <a:p>
            <a:r>
              <a:rPr lang="en-US" sz="3700" dirty="0" smtClean="0"/>
              <a:t>Cloud Computing – Mission Critical Ready?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49"/>
            <a:ext cx="6400800" cy="1510205"/>
          </a:xfrm>
        </p:spPr>
        <p:txBody>
          <a:bodyPr/>
          <a:lstStyle/>
          <a:p>
            <a:r>
              <a:rPr lang="en-US" dirty="0" smtClean="0"/>
              <a:t>William Michael</a:t>
            </a:r>
            <a:br>
              <a:rPr lang="en-US" dirty="0" smtClean="0"/>
            </a:br>
            <a:r>
              <a:rPr lang="en-US" sz="2400" dirty="0" smtClean="0"/>
              <a:t>Director of Business Development</a:t>
            </a:r>
          </a:p>
          <a:p>
            <a:r>
              <a:rPr lang="en-US" sz="2400" dirty="0" smtClean="0"/>
              <a:t>NEC Corporation of America</a:t>
            </a:r>
            <a:endParaRPr lang="en-US" sz="2400" dirty="0"/>
          </a:p>
        </p:txBody>
      </p:sp>
      <p:pic>
        <p:nvPicPr>
          <p:cNvPr id="1026" name="Picture 2" descr="C:\Users\217216x713103\Documents\BIO\wj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17065" y="3102727"/>
            <a:ext cx="1336461" cy="100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5310" y="626267"/>
            <a:ext cx="8376745" cy="8278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NEC Corporation of America  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5400" y="4767263"/>
            <a:ext cx="2895600" cy="273844"/>
          </a:xfrm>
        </p:spPr>
        <p:txBody>
          <a:bodyPr/>
          <a:lstStyle/>
          <a:p>
            <a:r>
              <a:rPr lang="en-US" dirty="0" smtClean="0"/>
              <a:t>©2013 NEC Corporation of America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6" y="1250730"/>
            <a:ext cx="8388359" cy="287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697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50671"/>
            <a:ext cx="8229600" cy="8278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Mission Critical Ready?</a:t>
            </a:r>
            <a:endParaRPr lang="en-US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295562"/>
            <a:ext cx="4009697" cy="185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Cloud Adoption Barriers</a:t>
            </a:r>
          </a:p>
          <a:p>
            <a:pPr lvl="1"/>
            <a:r>
              <a:rPr lang="en-US" sz="1800" dirty="0" smtClean="0"/>
              <a:t>Security</a:t>
            </a:r>
          </a:p>
          <a:p>
            <a:pPr lvl="1"/>
            <a:r>
              <a:rPr lang="en-US" sz="1800" dirty="0" smtClean="0"/>
              <a:t>Compliance</a:t>
            </a:r>
          </a:p>
          <a:p>
            <a:pPr lvl="1"/>
            <a:r>
              <a:rPr lang="en-US" sz="1800" dirty="0" smtClean="0"/>
              <a:t>Location/Accessibility to Assets</a:t>
            </a:r>
          </a:p>
          <a:p>
            <a:pPr lvl="1"/>
            <a:r>
              <a:rPr lang="en-US" sz="1800" dirty="0" smtClean="0"/>
              <a:t>Loss of Control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3329" y="3180857"/>
            <a:ext cx="8229600" cy="185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Industries Affected?</a:t>
            </a:r>
          </a:p>
          <a:p>
            <a:pPr lvl="1"/>
            <a:r>
              <a:rPr lang="en-US" sz="1800" dirty="0" smtClean="0"/>
              <a:t>Highly Regulated Sectors; Government, Banking, Healthcare</a:t>
            </a:r>
          </a:p>
          <a:p>
            <a:pPr lvl="1"/>
            <a:r>
              <a:rPr lang="en-US" sz="1800" dirty="0" smtClean="0"/>
              <a:t>Industry/Association Governed; PCI, GLBA, HIPAA, FISMA/</a:t>
            </a:r>
            <a:r>
              <a:rPr lang="en-US" sz="1800" dirty="0" err="1" smtClean="0"/>
              <a:t>FedRAMP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19297" y="1302294"/>
            <a:ext cx="4009697" cy="185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lvl="1"/>
            <a:r>
              <a:rPr lang="en-US" sz="1800" dirty="0" smtClean="0"/>
              <a:t>Less Expensive?</a:t>
            </a:r>
          </a:p>
          <a:p>
            <a:pPr lvl="1"/>
            <a:r>
              <a:rPr lang="en-US" sz="1800" dirty="0" smtClean="0"/>
              <a:t>Less Complex?</a:t>
            </a:r>
          </a:p>
          <a:p>
            <a:pPr lvl="1"/>
            <a:r>
              <a:rPr lang="en-US" sz="1800" dirty="0" smtClean="0"/>
              <a:t>Increased Agility?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5400" y="4767263"/>
            <a:ext cx="2895600" cy="273844"/>
          </a:xfrm>
        </p:spPr>
        <p:txBody>
          <a:bodyPr/>
          <a:lstStyle/>
          <a:p>
            <a:r>
              <a:rPr lang="en-US" dirty="0" smtClean="0"/>
              <a:t>©2013 NEC Corporation of America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97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71691"/>
            <a:ext cx="8229600" cy="8278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Case Study #1: </a:t>
            </a:r>
            <a:r>
              <a:rPr lang="en-US" sz="3200" i="1" dirty="0" smtClean="0"/>
              <a:t>Patient Health Information</a:t>
            </a:r>
            <a:endParaRPr lang="en-US" sz="3200" i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292771"/>
            <a:ext cx="4288221" cy="136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Challenge</a:t>
            </a:r>
          </a:p>
          <a:p>
            <a:pPr lvl="1"/>
            <a:r>
              <a:rPr lang="en-US" sz="1800" dirty="0" smtClean="0"/>
              <a:t>Privately Held Hospice</a:t>
            </a:r>
          </a:p>
          <a:p>
            <a:pPr lvl="1"/>
            <a:r>
              <a:rPr lang="en-US" sz="1800" dirty="0" smtClean="0"/>
              <a:t>Traditional Office Data Center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93021" y="1282261"/>
            <a:ext cx="4135821" cy="136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lvl="1"/>
            <a:r>
              <a:rPr lang="en-US" sz="1800" dirty="0" smtClean="0"/>
              <a:t>Secure Storage of Patient Data</a:t>
            </a:r>
          </a:p>
          <a:p>
            <a:pPr lvl="1"/>
            <a:r>
              <a:rPr lang="en-US" sz="1800" dirty="0" smtClean="0"/>
              <a:t>Absence of BCDR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2460" y="2601316"/>
            <a:ext cx="4135821" cy="187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Solution</a:t>
            </a:r>
          </a:p>
          <a:p>
            <a:pPr lvl="1"/>
            <a:r>
              <a:rPr lang="en-US" sz="1800" dirty="0" smtClean="0"/>
              <a:t>60TB Backup/Archive Solution</a:t>
            </a:r>
          </a:p>
          <a:p>
            <a:pPr lvl="1"/>
            <a:r>
              <a:rPr lang="en-US" sz="1800" dirty="0" smtClean="0"/>
              <a:t>Recovery Compute/Storage</a:t>
            </a:r>
          </a:p>
          <a:p>
            <a:pPr lvl="1"/>
            <a:r>
              <a:rPr lang="en-US" sz="1800" dirty="0" smtClean="0"/>
              <a:t>Encryption At-rest/transit/de-dup</a:t>
            </a:r>
          </a:p>
          <a:p>
            <a:pPr lvl="1"/>
            <a:r>
              <a:rPr lang="en-US" sz="1800" dirty="0" smtClean="0"/>
              <a:t>100% Private, Single Tenant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98281" y="2580296"/>
            <a:ext cx="4135821" cy="211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Value Derived</a:t>
            </a:r>
          </a:p>
          <a:p>
            <a:pPr lvl="1"/>
            <a:r>
              <a:rPr lang="en-US" sz="1800" dirty="0" smtClean="0"/>
              <a:t>Business Resiliency; RTO/RPO</a:t>
            </a:r>
          </a:p>
          <a:p>
            <a:pPr lvl="1"/>
            <a:r>
              <a:rPr lang="en-US" sz="1800" dirty="0" smtClean="0"/>
              <a:t>Compliance as a Service (</a:t>
            </a:r>
            <a:r>
              <a:rPr lang="en-US" sz="1800" dirty="0" err="1" smtClean="0"/>
              <a:t>CaaS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$1M SLA Guarantee</a:t>
            </a:r>
          </a:p>
          <a:p>
            <a:pPr lvl="1"/>
            <a:r>
              <a:rPr lang="en-US" sz="1800" dirty="0" smtClean="0"/>
              <a:t>Built-in Refresh</a:t>
            </a:r>
          </a:p>
          <a:p>
            <a:pPr lvl="1"/>
            <a:r>
              <a:rPr lang="en-US" sz="1800" dirty="0" smtClean="0"/>
              <a:t>Retractable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5400" y="4767263"/>
            <a:ext cx="2895600" cy="273844"/>
          </a:xfrm>
        </p:spPr>
        <p:txBody>
          <a:bodyPr/>
          <a:lstStyle/>
          <a:p>
            <a:r>
              <a:rPr lang="en-US" dirty="0" smtClean="0"/>
              <a:t>©2013 NEC Corporation of America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97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71691"/>
            <a:ext cx="8229600" cy="8278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Case Study #2: </a:t>
            </a:r>
            <a:r>
              <a:rPr lang="en-US" sz="3200" i="1" dirty="0" smtClean="0"/>
              <a:t>Medical Records Repository</a:t>
            </a:r>
            <a:endParaRPr lang="en-US" sz="3200" i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292771"/>
            <a:ext cx="4135821" cy="136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Challenge</a:t>
            </a:r>
          </a:p>
          <a:p>
            <a:pPr lvl="1"/>
            <a:r>
              <a:rPr lang="en-US" sz="1800" dirty="0" smtClean="0"/>
              <a:t>Statewide Healthcare Initiative</a:t>
            </a:r>
          </a:p>
          <a:p>
            <a:pPr lvl="1"/>
            <a:r>
              <a:rPr lang="en-US" sz="1800" dirty="0" smtClean="0"/>
              <a:t>Secure Medical Image Archive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93021" y="1282261"/>
            <a:ext cx="4135821" cy="136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lvl="1"/>
            <a:r>
              <a:rPr lang="en-US" sz="1800" dirty="0" smtClean="0"/>
              <a:t>Dial-tone Availability</a:t>
            </a:r>
          </a:p>
          <a:p>
            <a:pPr lvl="1"/>
            <a:r>
              <a:rPr lang="en-US" sz="1800" dirty="0" smtClean="0"/>
              <a:t>HIPAA Compliance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2460" y="2811517"/>
            <a:ext cx="4135821" cy="1366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Solution</a:t>
            </a:r>
          </a:p>
          <a:p>
            <a:pPr lvl="1"/>
            <a:r>
              <a:rPr lang="en-US" sz="1800" dirty="0" smtClean="0"/>
              <a:t>6PB, Multi-Site Architecture</a:t>
            </a:r>
          </a:p>
          <a:p>
            <a:pPr lvl="1"/>
            <a:r>
              <a:rPr lang="en-US" sz="1800" dirty="0" smtClean="0"/>
              <a:t>100% Dedicated, Fully Managed</a:t>
            </a:r>
          </a:p>
          <a:p>
            <a:pPr lvl="1"/>
            <a:r>
              <a:rPr lang="en-US" sz="1800" dirty="0" smtClean="0"/>
              <a:t>Encryption At-rest/transit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19301" y="2737946"/>
            <a:ext cx="4135821" cy="211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Value Derived</a:t>
            </a:r>
          </a:p>
          <a:p>
            <a:pPr lvl="1"/>
            <a:r>
              <a:rPr lang="en-US" sz="1800" dirty="0" smtClean="0"/>
              <a:t>Consolidation; 8 DCs to 2</a:t>
            </a:r>
          </a:p>
          <a:p>
            <a:pPr lvl="1"/>
            <a:r>
              <a:rPr lang="en-US" sz="1800" dirty="0" smtClean="0"/>
              <a:t>Compliance as a Service (</a:t>
            </a:r>
            <a:r>
              <a:rPr lang="en-US" sz="1800" dirty="0" err="1" smtClean="0"/>
              <a:t>CaaS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25% Reduction in </a:t>
            </a:r>
            <a:r>
              <a:rPr lang="en-US" sz="1800" dirty="0" err="1" smtClean="0"/>
              <a:t>OpEx</a:t>
            </a:r>
            <a:endParaRPr lang="en-US" sz="1800" dirty="0" smtClean="0"/>
          </a:p>
          <a:p>
            <a:pPr lvl="1"/>
            <a:r>
              <a:rPr lang="en-US" sz="1800" dirty="0" smtClean="0"/>
              <a:t>Built-in Refresh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5400" y="4767263"/>
            <a:ext cx="2895600" cy="273844"/>
          </a:xfrm>
        </p:spPr>
        <p:txBody>
          <a:bodyPr/>
          <a:lstStyle/>
          <a:p>
            <a:r>
              <a:rPr lang="en-US" dirty="0" smtClean="0"/>
              <a:t>©2013 NEC Corporation of America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9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50671"/>
            <a:ext cx="8229600" cy="8278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Mission Critical Ready?</a:t>
            </a:r>
            <a:endParaRPr lang="en-US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295562"/>
            <a:ext cx="8229600" cy="268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Evolution of the Cloud … Fast Forward</a:t>
            </a:r>
          </a:p>
          <a:p>
            <a:pPr lvl="1"/>
            <a:r>
              <a:rPr lang="en-US" sz="1800" dirty="0" smtClean="0"/>
              <a:t>Private, Single-tenant, Hosted</a:t>
            </a:r>
          </a:p>
          <a:p>
            <a:pPr lvl="1"/>
            <a:r>
              <a:rPr lang="en-US" sz="1800" dirty="0" smtClean="0"/>
              <a:t>Elastic Financial Model – Public “Like”</a:t>
            </a:r>
          </a:p>
          <a:p>
            <a:pPr lvl="1"/>
            <a:r>
              <a:rPr lang="en-US" sz="1800" dirty="0" smtClean="0"/>
              <a:t>Ever increasing regulations/security</a:t>
            </a:r>
          </a:p>
          <a:p>
            <a:pPr lvl="1"/>
            <a:r>
              <a:rPr lang="en-US" sz="1800" dirty="0" smtClean="0"/>
              <a:t>Services:	Simplistic, Adaptable, Scalable</a:t>
            </a:r>
          </a:p>
          <a:p>
            <a:pPr lvl="1"/>
            <a:r>
              <a:rPr lang="en-US" sz="1800" dirty="0" smtClean="0"/>
              <a:t>Standards:	Universally Accepted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5400" y="4767263"/>
            <a:ext cx="2895600" cy="273844"/>
          </a:xfrm>
        </p:spPr>
        <p:txBody>
          <a:bodyPr/>
          <a:lstStyle/>
          <a:p>
            <a:r>
              <a:rPr lang="en-US" dirty="0" smtClean="0"/>
              <a:t>©2013 NEC Corporation of America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970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238</Words>
  <Application>Microsoft Office PowerPoint</Application>
  <PresentationFormat>On-screen Show (16:9)</PresentationFormat>
  <Paragraphs>70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Cloud Computing – Mission Critical Ready?</vt:lpstr>
      <vt:lpstr>Slide 2</vt:lpstr>
      <vt:lpstr>Slide 3</vt:lpstr>
      <vt:lpstr>Slide 4</vt:lpstr>
      <vt:lpstr>Slide 5</vt:lpstr>
      <vt:lpstr>Slide 6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Thema Wilson</dc:creator>
  <cp:lastModifiedBy>Marty Lafferty</cp:lastModifiedBy>
  <cp:revision>84</cp:revision>
  <dcterms:created xsi:type="dcterms:W3CDTF">2013-01-10T21:56:16Z</dcterms:created>
  <dcterms:modified xsi:type="dcterms:W3CDTF">2013-04-05T13:06:10Z</dcterms:modified>
</cp:coreProperties>
</file>