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68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94" autoAdjust="0"/>
  </p:normalViewPr>
  <p:slideViewPr>
    <p:cSldViewPr snapToGrid="0" snapToObjects="1">
      <p:cViewPr>
        <p:scale>
          <a:sx n="105" d="100"/>
          <a:sy n="105" d="100"/>
        </p:scale>
        <p:origin x="-150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ED12-8A6D-4592-84AF-CC501A635DF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78BDC-54B4-47E4-A4D1-A48A3E241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080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latin typeface="Helvetica" pitchFamily="34" charset="0"/>
            </a:endParaRPr>
          </a:p>
        </p:txBody>
      </p:sp>
      <p:sp>
        <p:nvSpPr>
          <p:cNvPr id="143364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55613"/>
            <a:endParaRPr lang="en-US" smtClean="0">
              <a:latin typeface="Helvetica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ARGUS-IS system, for example uses 368 five </a:t>
            </a:r>
            <a:r>
              <a:rPr lang="en-US" dirty="0" err="1" smtClean="0"/>
              <a:t>MegaPixel</a:t>
            </a:r>
            <a:r>
              <a:rPr lang="en-US" dirty="0" smtClean="0"/>
              <a:t> detectors capable of generating more than 260 Giga bits per second of raw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2FF75-CDF2-4780-B305-E2D538F3C3D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8323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9873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581A6-7F7A-4904-8767-B5EA0E4D24F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6209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D72B0-A527-4318-AF64-B148B2A5D4B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0EB6C-5ECC-4D61-87DF-A18BB9844AD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7344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0EB6C-5ECC-4D61-87DF-A18BB9844AD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7344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0EB6C-5ECC-4D61-87DF-A18BB9844AD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7344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0EB6C-5ECC-4D61-87DF-A18BB9844AD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734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662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476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38941"/>
            <a:ext cx="8229600" cy="2686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004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62905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62905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0248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5" descr="Denworth-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67423" y="2571750"/>
            <a:ext cx="7591244" cy="363141"/>
          </a:xfr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67423" y="2934891"/>
            <a:ext cx="4811002" cy="292894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7112000" y="127398"/>
            <a:ext cx="1354138" cy="21074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367423" y="3918346"/>
            <a:ext cx="4176712" cy="242888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9"/>
          </p:nvPr>
        </p:nvSpPr>
        <p:spPr>
          <a:xfrm>
            <a:off x="4775196" y="3918346"/>
            <a:ext cx="4176712" cy="242888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20"/>
          </p:nvPr>
        </p:nvSpPr>
        <p:spPr>
          <a:xfrm>
            <a:off x="367423" y="4170228"/>
            <a:ext cx="4176712" cy="242888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21"/>
          </p:nvPr>
        </p:nvSpPr>
        <p:spPr>
          <a:xfrm>
            <a:off x="4775196" y="4170228"/>
            <a:ext cx="4176712" cy="242888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5767872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223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395"/>
            <a:ext cx="8229600" cy="29100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926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019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6284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0418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0418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844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161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973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46794"/>
            <a:ext cx="4040188" cy="24097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66973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46794"/>
            <a:ext cx="4041775" cy="24097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35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4042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859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713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43577"/>
            <a:ext cx="3008313" cy="6867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43579"/>
            <a:ext cx="5111750" cy="36436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15116"/>
            <a:ext cx="3008313" cy="27721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347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62061"/>
            <a:ext cx="5486400" cy="26836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839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24437-784D-CF4A-8490-84BC179018E8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AB13_Speaker_PPT_16_9_whtbckgrnd_B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7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hyperlink" Target="Surveillance.pptx" TargetMode="External"/><Relationship Id="rId7" Type="http://schemas.microsoft.com/office/2007/relationships/hdphoto" Target="../media/hdphoto4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gif"/><Relationship Id="rId4" Type="http://schemas.openxmlformats.org/officeDocument/2006/relationships/image" Target="../media/image53.jpeg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4.jpeg"/><Relationship Id="rId5" Type="http://schemas.openxmlformats.org/officeDocument/2006/relationships/image" Target="../media/image30.png"/><Relationship Id="rId10" Type="http://schemas.microsoft.com/office/2007/relationships/hdphoto" Target="../media/hdphoto2.wdp"/><Relationship Id="rId4" Type="http://schemas.openxmlformats.org/officeDocument/2006/relationships/image" Target="../media/image29.jpe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5.jpeg"/><Relationship Id="rId7" Type="http://schemas.microsoft.com/office/2007/relationships/hdphoto" Target="../media/hdphoto3.wdp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jpe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6.jpeg"/><Relationship Id="rId9" Type="http://schemas.openxmlformats.org/officeDocument/2006/relationships/image" Target="../media/image40.png"/><Relationship Id="rId1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67423" y="2571750"/>
            <a:ext cx="8225035" cy="363141"/>
          </a:xfrm>
        </p:spPr>
        <p:txBody>
          <a:bodyPr/>
          <a:lstStyle/>
          <a:p>
            <a:r>
              <a:rPr lang="en-US" dirty="0"/>
              <a:t>Turning </a:t>
            </a:r>
            <a:r>
              <a:rPr lang="en-US" dirty="0" smtClean="0"/>
              <a:t>Massive Data Sets Into </a:t>
            </a:r>
            <a:r>
              <a:rPr lang="en-US" dirty="0"/>
              <a:t>C</a:t>
            </a:r>
            <a:r>
              <a:rPr lang="en-US" dirty="0" smtClean="0"/>
              <a:t>ritical  Intel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NAB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Randy Kreiser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Senior Technical Advisor</a:t>
            </a:r>
            <a:endParaRPr lang="en-US" dirty="0"/>
          </a:p>
          <a:p>
            <a:r>
              <a:rPr lang="en-US" dirty="0" smtClean="0"/>
              <a:t>DataDirect Networks Federal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05000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3762" y="1514819"/>
            <a:ext cx="5862042" cy="361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00388" cy="801232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2800" dirty="0" smtClean="0"/>
              <a:t>Emergence of HyperScale COTS </a:t>
            </a:r>
            <a:r>
              <a:rPr lang="en-US" sz="3600" dirty="0" smtClean="0"/>
              <a:t>Technologies</a:t>
            </a:r>
            <a:endParaRPr lang="en-US" sz="3600" dirty="0"/>
          </a:p>
        </p:txBody>
      </p:sp>
      <p:sp>
        <p:nvSpPr>
          <p:cNvPr id="94" name="Bent Arrow 93"/>
          <p:cNvSpPr/>
          <p:nvPr/>
        </p:nvSpPr>
        <p:spPr bwMode="auto">
          <a:xfrm flipV="1">
            <a:off x="2588170" y="2232940"/>
            <a:ext cx="990600" cy="2175638"/>
          </a:xfrm>
          <a:prstGeom prst="bentArrow">
            <a:avLst>
              <a:gd name="adj1" fmla="val 21579"/>
              <a:gd name="adj2" fmla="val 19868"/>
              <a:gd name="adj3" fmla="val 27566"/>
              <a:gd name="adj4" fmla="val 41051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pic>
        <p:nvPicPr>
          <p:cNvPr id="9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699" y="845025"/>
            <a:ext cx="3445255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0513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149" descr="Unknown-6.jpeg">
            <a:hlinkClick r:id="rId3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E4E7EC"/>
              </a:clrFrom>
              <a:clrTo>
                <a:srgbClr val="E4E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317805" y="901980"/>
            <a:ext cx="845229" cy="806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26" y="44730"/>
            <a:ext cx="665235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Object Storage for Improved Collaboration</a:t>
            </a:r>
            <a:endParaRPr lang="en-US" sz="36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628861" y="2142527"/>
            <a:ext cx="685799" cy="317898"/>
            <a:chOff x="381000" y="3086045"/>
            <a:chExt cx="685799" cy="423864"/>
          </a:xfrm>
        </p:grpSpPr>
        <p:sp>
          <p:nvSpPr>
            <p:cNvPr id="105" name="Oval 104"/>
            <p:cNvSpPr/>
            <p:nvPr/>
          </p:nvSpPr>
          <p:spPr>
            <a:xfrm>
              <a:off x="390525" y="3086045"/>
              <a:ext cx="447675" cy="42386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81000" y="3189728"/>
              <a:ext cx="685799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Industry</a:t>
              </a:r>
              <a:endParaRPr lang="en-US" sz="8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00285" y="1574116"/>
            <a:ext cx="562748" cy="317898"/>
            <a:chOff x="381000" y="2204981"/>
            <a:chExt cx="562748" cy="423864"/>
          </a:xfrm>
        </p:grpSpPr>
        <p:sp>
          <p:nvSpPr>
            <p:cNvPr id="98" name="Oval 97"/>
            <p:cNvSpPr/>
            <p:nvPr/>
          </p:nvSpPr>
          <p:spPr>
            <a:xfrm>
              <a:off x="390525" y="2204981"/>
              <a:ext cx="447675" cy="42386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81000" y="2322918"/>
              <a:ext cx="562748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NORAD</a:t>
              </a:r>
              <a:endParaRPr lang="en-US" sz="8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56605" y="2148852"/>
            <a:ext cx="520021" cy="317898"/>
            <a:chOff x="2605086" y="2705045"/>
            <a:chExt cx="520021" cy="423864"/>
          </a:xfrm>
        </p:grpSpPr>
        <p:sp>
          <p:nvSpPr>
            <p:cNvPr id="101" name="Oval 100"/>
            <p:cNvSpPr/>
            <p:nvPr/>
          </p:nvSpPr>
          <p:spPr>
            <a:xfrm>
              <a:off x="2605086" y="2705045"/>
              <a:ext cx="447675" cy="423864"/>
            </a:xfrm>
            <a:prstGeom prst="ellipse">
              <a:avLst/>
            </a:prstGeom>
            <a:solidFill>
              <a:srgbClr val="66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670646" y="2838398"/>
              <a:ext cx="454461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TSA</a:t>
              </a:r>
              <a:endParaRPr lang="en-US" sz="800" dirty="0"/>
            </a:p>
          </p:txBody>
        </p:sp>
      </p:grpSp>
      <p:cxnSp>
        <p:nvCxnSpPr>
          <p:cNvPr id="120" name="Straight Connector 119"/>
          <p:cNvCxnSpPr>
            <a:stCxn id="102" idx="0"/>
          </p:cNvCxnSpPr>
          <p:nvPr/>
        </p:nvCxnSpPr>
        <p:spPr>
          <a:xfrm flipV="1">
            <a:off x="1450391" y="1498608"/>
            <a:ext cx="846050" cy="12252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endCxn id="101" idx="2"/>
          </p:cNvCxnSpPr>
          <p:nvPr/>
        </p:nvCxnSpPr>
        <p:spPr>
          <a:xfrm flipV="1">
            <a:off x="1570718" y="2307802"/>
            <a:ext cx="1385886" cy="4724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09" idx="0"/>
          </p:cNvCxnSpPr>
          <p:nvPr/>
        </p:nvCxnSpPr>
        <p:spPr>
          <a:xfrm flipV="1">
            <a:off x="971761" y="1481729"/>
            <a:ext cx="342899" cy="7385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endCxn id="95" idx="3"/>
          </p:cNvCxnSpPr>
          <p:nvPr/>
        </p:nvCxnSpPr>
        <p:spPr>
          <a:xfrm flipV="1">
            <a:off x="1556429" y="1808016"/>
            <a:ext cx="1352550" cy="9343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971759" y="1735157"/>
            <a:ext cx="1937220" cy="72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01" idx="1"/>
          </p:cNvCxnSpPr>
          <p:nvPr/>
        </p:nvCxnSpPr>
        <p:spPr>
          <a:xfrm flipH="1" flipV="1">
            <a:off x="1570718" y="1420084"/>
            <a:ext cx="1451446" cy="7753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1400598" y="1483714"/>
            <a:ext cx="1285662" cy="12147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01" idx="2"/>
          </p:cNvCxnSpPr>
          <p:nvPr/>
        </p:nvCxnSpPr>
        <p:spPr>
          <a:xfrm flipH="1" flipV="1">
            <a:off x="1118282" y="2294093"/>
            <a:ext cx="1838322" cy="137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95" idx="3"/>
          </p:cNvCxnSpPr>
          <p:nvPr/>
        </p:nvCxnSpPr>
        <p:spPr>
          <a:xfrm flipH="1">
            <a:off x="1086063" y="1808016"/>
            <a:ext cx="1822917" cy="4238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01" idx="1"/>
          </p:cNvCxnSpPr>
          <p:nvPr/>
        </p:nvCxnSpPr>
        <p:spPr>
          <a:xfrm flipH="1" flipV="1">
            <a:off x="1009860" y="1825070"/>
            <a:ext cx="2012304" cy="3703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endCxn id="96" idx="5"/>
          </p:cNvCxnSpPr>
          <p:nvPr/>
        </p:nvCxnSpPr>
        <p:spPr>
          <a:xfrm flipH="1" flipV="1">
            <a:off x="2525449" y="1452053"/>
            <a:ext cx="393051" cy="3116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00" idx="1"/>
          </p:cNvCxnSpPr>
          <p:nvPr/>
        </p:nvCxnSpPr>
        <p:spPr>
          <a:xfrm flipH="1" flipV="1">
            <a:off x="1071771" y="2374883"/>
            <a:ext cx="1422632" cy="405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248401" y="1028700"/>
            <a:ext cx="447675" cy="317898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" name="Oval 5"/>
          <p:cNvSpPr/>
          <p:nvPr/>
        </p:nvSpPr>
        <p:spPr>
          <a:xfrm>
            <a:off x="5562601" y="1036265"/>
            <a:ext cx="447675" cy="31789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05625" y="1049912"/>
            <a:ext cx="447675" cy="31789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48526" y="1366677"/>
            <a:ext cx="447675" cy="317898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943601" y="1355007"/>
            <a:ext cx="447675" cy="317898"/>
          </a:xfrm>
          <a:prstGeom prst="ellipse">
            <a:avLst/>
          </a:prstGeom>
          <a:solidFill>
            <a:srgbClr val="66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81601" y="1355007"/>
            <a:ext cx="447675" cy="31789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553326" y="1048552"/>
            <a:ext cx="447675" cy="31789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943848" y="1353685"/>
            <a:ext cx="447675" cy="317898"/>
          </a:xfrm>
          <a:prstGeom prst="ellipse">
            <a:avLst/>
          </a:prstGeom>
          <a:solidFill>
            <a:srgbClr val="CC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572369" y="1355007"/>
            <a:ext cx="447675" cy="31789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200651" y="1422024"/>
            <a:ext cx="504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Intel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6562844" y="1432769"/>
            <a:ext cx="6857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Industry</a:t>
            </a:r>
            <a:endParaRPr lang="en-US" sz="800" dirty="0"/>
          </a:p>
        </p:txBody>
      </p:sp>
      <p:sp>
        <p:nvSpPr>
          <p:cNvPr id="21" name="TextBox 20"/>
          <p:cNvSpPr txBox="1"/>
          <p:nvPr/>
        </p:nvSpPr>
        <p:spPr>
          <a:xfrm>
            <a:off x="7291388" y="1422024"/>
            <a:ext cx="4857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DoD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6896100" y="1138364"/>
            <a:ext cx="5762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NORAD</a:t>
            </a:r>
            <a:endParaRPr lang="en-US" sz="800" dirty="0"/>
          </a:p>
        </p:txBody>
      </p:sp>
      <p:sp>
        <p:nvSpPr>
          <p:cNvPr id="23" name="TextBox 22"/>
          <p:cNvSpPr txBox="1"/>
          <p:nvPr/>
        </p:nvSpPr>
        <p:spPr>
          <a:xfrm>
            <a:off x="5562600" y="1106858"/>
            <a:ext cx="516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DHS</a:t>
            </a:r>
            <a:endParaRPr lang="en-US" sz="900" dirty="0"/>
          </a:p>
        </p:txBody>
      </p:sp>
      <p:sp>
        <p:nvSpPr>
          <p:cNvPr id="24" name="TextBox 23"/>
          <p:cNvSpPr txBox="1"/>
          <p:nvPr/>
        </p:nvSpPr>
        <p:spPr>
          <a:xfrm>
            <a:off x="6248400" y="1120724"/>
            <a:ext cx="5243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USCG</a:t>
            </a:r>
            <a:endParaRPr lang="en-US" sz="900" dirty="0"/>
          </a:p>
        </p:txBody>
      </p:sp>
      <p:sp>
        <p:nvSpPr>
          <p:cNvPr id="28" name="TextBox 27"/>
          <p:cNvSpPr txBox="1"/>
          <p:nvPr/>
        </p:nvSpPr>
        <p:spPr>
          <a:xfrm>
            <a:off x="5981701" y="1422024"/>
            <a:ext cx="409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TSA</a:t>
            </a:r>
            <a:endParaRPr lang="en-US" sz="900" dirty="0"/>
          </a:p>
        </p:txBody>
      </p:sp>
      <p:sp>
        <p:nvSpPr>
          <p:cNvPr id="29" name="TextBox 28"/>
          <p:cNvSpPr txBox="1"/>
          <p:nvPr/>
        </p:nvSpPr>
        <p:spPr>
          <a:xfrm>
            <a:off x="7553326" y="1080543"/>
            <a:ext cx="815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Law Enforcement</a:t>
            </a:r>
            <a:endParaRPr lang="en-US" sz="800" dirty="0"/>
          </a:p>
        </p:txBody>
      </p:sp>
      <p:sp>
        <p:nvSpPr>
          <p:cNvPr id="30" name="TextBox 29"/>
          <p:cNvSpPr txBox="1"/>
          <p:nvPr/>
        </p:nvSpPr>
        <p:spPr>
          <a:xfrm>
            <a:off x="7943848" y="1401401"/>
            <a:ext cx="685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Other</a:t>
            </a:r>
          </a:p>
          <a:p>
            <a:r>
              <a:rPr lang="en-US" sz="800" dirty="0" smtClean="0"/>
              <a:t>Agencies</a:t>
            </a:r>
            <a:endParaRPr lang="en-US" sz="800" dirty="0"/>
          </a:p>
        </p:txBody>
      </p:sp>
      <p:pic>
        <p:nvPicPr>
          <p:cNvPr id="147" name="Picture 14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613922">
            <a:off x="2465999" y="1151300"/>
            <a:ext cx="1484541" cy="424579"/>
          </a:xfrm>
          <a:prstGeom prst="rect">
            <a:avLst/>
          </a:prstGeom>
        </p:spPr>
      </p:pic>
      <p:pic>
        <p:nvPicPr>
          <p:cNvPr id="149" name="Picture 8" descr="http://site.nitroplanes.com/newuav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7752" b="89535" l="2907" r="95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87667">
            <a:off x="3272678" y="2503933"/>
            <a:ext cx="965936" cy="54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5" descr="http://www.tech2date.com/wp-content/uploads/2011/06/iPhone-And-iPad-Difference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0260" y="2476628"/>
            <a:ext cx="869072" cy="46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83" name="Straight Connector 182"/>
          <p:cNvCxnSpPr/>
          <p:nvPr/>
        </p:nvCxnSpPr>
        <p:spPr>
          <a:xfrm flipV="1">
            <a:off x="1350486" y="1438895"/>
            <a:ext cx="36384" cy="13556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96" idx="4"/>
          </p:cNvCxnSpPr>
          <p:nvPr/>
        </p:nvCxnSpPr>
        <p:spPr>
          <a:xfrm>
            <a:off x="2367172" y="1498607"/>
            <a:ext cx="419312" cy="12023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1488491" y="1322780"/>
            <a:ext cx="815161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1610709" y="3044282"/>
            <a:ext cx="9147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endCxn id="98" idx="5"/>
          </p:cNvCxnSpPr>
          <p:nvPr/>
        </p:nvCxnSpPr>
        <p:spPr>
          <a:xfrm flipH="1" flipV="1">
            <a:off x="991925" y="1845460"/>
            <a:ext cx="331144" cy="8969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2143335" y="1180709"/>
            <a:ext cx="447675" cy="317898"/>
            <a:chOff x="685800" y="1790645"/>
            <a:chExt cx="447675" cy="423864"/>
          </a:xfrm>
        </p:grpSpPr>
        <p:sp>
          <p:nvSpPr>
            <p:cNvPr id="96" name="Oval 95"/>
            <p:cNvSpPr/>
            <p:nvPr/>
          </p:nvSpPr>
          <p:spPr>
            <a:xfrm>
              <a:off x="685800" y="1790645"/>
              <a:ext cx="447675" cy="42386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33425" y="1884769"/>
              <a:ext cx="400049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DHS</a:t>
              </a:r>
              <a:endParaRPr lang="en-US" sz="8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63034" y="1163831"/>
            <a:ext cx="834487" cy="370545"/>
            <a:chOff x="2447925" y="3162245"/>
            <a:chExt cx="834487" cy="494060"/>
          </a:xfrm>
        </p:grpSpPr>
        <p:sp>
          <p:nvSpPr>
            <p:cNvPr id="103" name="Oval 102"/>
            <p:cNvSpPr/>
            <p:nvPr/>
          </p:nvSpPr>
          <p:spPr>
            <a:xfrm>
              <a:off x="2447925" y="3162245"/>
              <a:ext cx="447675" cy="42386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447925" y="3204900"/>
              <a:ext cx="834487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Law Enforcement</a:t>
              </a:r>
              <a:endParaRPr lang="en-US" sz="8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843419" y="1536673"/>
            <a:ext cx="560860" cy="317898"/>
            <a:chOff x="1219200" y="1528703"/>
            <a:chExt cx="560860" cy="423864"/>
          </a:xfrm>
        </p:grpSpPr>
        <p:sp>
          <p:nvSpPr>
            <p:cNvPr id="95" name="Oval 94"/>
            <p:cNvSpPr/>
            <p:nvPr/>
          </p:nvSpPr>
          <p:spPr>
            <a:xfrm>
              <a:off x="1219200" y="1528703"/>
              <a:ext cx="447675" cy="4238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219200" y="1651402"/>
              <a:ext cx="560860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USCG</a:t>
              </a:r>
              <a:endParaRPr lang="en-US" sz="800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376697" y="2698483"/>
            <a:ext cx="882222" cy="558510"/>
            <a:chOff x="2128837" y="3827320"/>
            <a:chExt cx="882222" cy="744680"/>
          </a:xfrm>
        </p:grpSpPr>
        <p:sp>
          <p:nvSpPr>
            <p:cNvPr id="100" name="Oval 99"/>
            <p:cNvSpPr/>
            <p:nvPr/>
          </p:nvSpPr>
          <p:spPr>
            <a:xfrm>
              <a:off x="2128837" y="3827320"/>
              <a:ext cx="803744" cy="74468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128837" y="3891883"/>
              <a:ext cx="88222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DoD</a:t>
              </a:r>
              <a:endParaRPr lang="en-US" sz="2400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047961" y="2723838"/>
            <a:ext cx="842960" cy="567077"/>
            <a:chOff x="800101" y="3861126"/>
            <a:chExt cx="842960" cy="756103"/>
          </a:xfrm>
        </p:grpSpPr>
        <p:sp>
          <p:nvSpPr>
            <p:cNvPr id="102" name="Oval 101"/>
            <p:cNvSpPr/>
            <p:nvPr/>
          </p:nvSpPr>
          <p:spPr>
            <a:xfrm>
              <a:off x="800101" y="3861126"/>
              <a:ext cx="804860" cy="75610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38200" y="3962399"/>
              <a:ext cx="804861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Intel</a:t>
              </a:r>
              <a:endParaRPr lang="en-US" sz="2400" dirty="0"/>
            </a:p>
          </p:txBody>
        </p:sp>
      </p:grpSp>
      <p:sp>
        <p:nvSpPr>
          <p:cNvPr id="77" name="Up Arrow 76"/>
          <p:cNvSpPr/>
          <p:nvPr/>
        </p:nvSpPr>
        <p:spPr>
          <a:xfrm>
            <a:off x="5258761" y="1729531"/>
            <a:ext cx="3027986" cy="422661"/>
          </a:xfrm>
          <a:prstGeom prst="upArrow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Policy enabled subscribers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8080" y="3195457"/>
            <a:ext cx="303051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Point to Point Data sharing</a:t>
            </a:r>
          </a:p>
          <a:p>
            <a:r>
              <a:rPr lang="en-US" sz="1600" dirty="0" smtClean="0"/>
              <a:t>Complex</a:t>
            </a:r>
          </a:p>
          <a:p>
            <a:r>
              <a:rPr lang="en-US" sz="1600" dirty="0" smtClean="0"/>
              <a:t>Expensive</a:t>
            </a:r>
            <a:endParaRPr lang="en-US" sz="1600" dirty="0"/>
          </a:p>
        </p:txBody>
      </p:sp>
      <p:sp>
        <p:nvSpPr>
          <p:cNvPr id="193" name="TextBox 192"/>
          <p:cNvSpPr txBox="1"/>
          <p:nvPr/>
        </p:nvSpPr>
        <p:spPr>
          <a:xfrm>
            <a:off x="4915441" y="3430814"/>
            <a:ext cx="33138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Network Centric Data sharing</a:t>
            </a:r>
          </a:p>
          <a:p>
            <a:r>
              <a:rPr lang="en-US" sz="1600" dirty="0" smtClean="0"/>
              <a:t>Highly efficient</a:t>
            </a:r>
          </a:p>
          <a:p>
            <a:r>
              <a:rPr lang="en-US" sz="1600" dirty="0" smtClean="0"/>
              <a:t>Secure</a:t>
            </a:r>
          </a:p>
          <a:p>
            <a:r>
              <a:rPr lang="en-US" sz="1600" dirty="0" smtClean="0"/>
              <a:t>No File System Complexity</a:t>
            </a:r>
          </a:p>
          <a:p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18660" y="2914650"/>
            <a:ext cx="4095750" cy="64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" name="Cube 193"/>
          <p:cNvSpPr/>
          <p:nvPr/>
        </p:nvSpPr>
        <p:spPr>
          <a:xfrm>
            <a:off x="5050293" y="2422784"/>
            <a:ext cx="1170887" cy="433422"/>
          </a:xfrm>
          <a:prstGeom prst="cub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Meta Data</a:t>
            </a:r>
          </a:p>
          <a:p>
            <a:pPr algn="ctr"/>
            <a:r>
              <a:rPr lang="en-US" sz="1200" dirty="0" smtClean="0"/>
              <a:t>DATA</a:t>
            </a:r>
            <a:endParaRPr lang="en-US" sz="1200" dirty="0"/>
          </a:p>
        </p:txBody>
      </p:sp>
      <p:sp>
        <p:nvSpPr>
          <p:cNvPr id="195" name="Cube 194"/>
          <p:cNvSpPr/>
          <p:nvPr/>
        </p:nvSpPr>
        <p:spPr>
          <a:xfrm>
            <a:off x="6172200" y="2422784"/>
            <a:ext cx="1170887" cy="433422"/>
          </a:xfrm>
          <a:prstGeom prst="cub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Meta Data</a:t>
            </a:r>
          </a:p>
          <a:p>
            <a:pPr algn="ctr"/>
            <a:r>
              <a:rPr lang="en-US" sz="1200" dirty="0" smtClean="0"/>
              <a:t>DATA</a:t>
            </a:r>
            <a:endParaRPr lang="en-US" sz="1200" dirty="0"/>
          </a:p>
        </p:txBody>
      </p:sp>
      <p:sp>
        <p:nvSpPr>
          <p:cNvPr id="196" name="Cube 195"/>
          <p:cNvSpPr/>
          <p:nvPr/>
        </p:nvSpPr>
        <p:spPr>
          <a:xfrm>
            <a:off x="7315200" y="2420874"/>
            <a:ext cx="1170887" cy="433422"/>
          </a:xfrm>
          <a:prstGeom prst="cub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Meta Data</a:t>
            </a:r>
          </a:p>
          <a:p>
            <a:pPr algn="ctr"/>
            <a:r>
              <a:rPr lang="en-US" sz="1200" dirty="0" smtClean="0"/>
              <a:t>DATA</a:t>
            </a:r>
            <a:endParaRPr lang="en-US" sz="1200" dirty="0"/>
          </a:p>
        </p:txBody>
      </p:sp>
      <p:sp>
        <p:nvSpPr>
          <p:cNvPr id="180" name="Cube 179"/>
          <p:cNvSpPr/>
          <p:nvPr/>
        </p:nvSpPr>
        <p:spPr>
          <a:xfrm>
            <a:off x="5029200" y="2171701"/>
            <a:ext cx="3490912" cy="284867"/>
          </a:xfrm>
          <a:prstGeom prst="cub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Global Name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1480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26" y="44730"/>
            <a:ext cx="6652350" cy="85725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60903" y="1385180"/>
            <a:ext cx="79127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Superior density per rack</a:t>
            </a:r>
          </a:p>
          <a:p>
            <a:r>
              <a:rPr lang="en-US" dirty="0" smtClean="0"/>
              <a:t>Dramatically lower cost per GB</a:t>
            </a:r>
          </a:p>
          <a:p>
            <a:r>
              <a:rPr lang="en-US" dirty="0"/>
              <a:t>	</a:t>
            </a:r>
            <a:r>
              <a:rPr lang="en-US" dirty="0" smtClean="0"/>
              <a:t>Acquisition</a:t>
            </a:r>
          </a:p>
          <a:p>
            <a:r>
              <a:rPr lang="en-US" dirty="0"/>
              <a:t>	</a:t>
            </a:r>
            <a:r>
              <a:rPr lang="en-US" dirty="0" smtClean="0"/>
              <a:t>Management</a:t>
            </a:r>
          </a:p>
          <a:p>
            <a:r>
              <a:rPr lang="en-US" dirty="0" smtClean="0"/>
              <a:t>Different scale of performance management and distributing large/small objects</a:t>
            </a:r>
          </a:p>
          <a:p>
            <a:r>
              <a:rPr lang="en-US" dirty="0"/>
              <a:t>Reduces Energy </a:t>
            </a:r>
            <a:r>
              <a:rPr lang="en-US" dirty="0" smtClean="0"/>
              <a:t>Consumption By </a:t>
            </a:r>
            <a:r>
              <a:rPr lang="en-US" dirty="0"/>
              <a:t>50% eliminating unnecessary storage enclosures, switches, fans and power supplies</a:t>
            </a:r>
          </a:p>
        </p:txBody>
      </p:sp>
    </p:spTree>
    <p:extLst>
      <p:ext uri="{BB962C8B-B14F-4D97-AF65-F5344CB8AC3E}">
        <p14:creationId xmlns:p14="http://schemas.microsoft.com/office/powerpoint/2010/main" xmlns="" val="42735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57" r="7678" b="10579"/>
          <a:stretch/>
        </p:blipFill>
        <p:spPr bwMode="gray">
          <a:xfrm>
            <a:off x="6455121" y="1657093"/>
            <a:ext cx="2504968" cy="198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35974" y="111919"/>
            <a:ext cx="6698226" cy="779860"/>
          </a:xfrm>
        </p:spPr>
        <p:txBody>
          <a:bodyPr>
            <a:noAutofit/>
          </a:bodyPr>
          <a:lstStyle/>
          <a:p>
            <a:r>
              <a:rPr lang="en-US" sz="2800" b="1" dirty="0"/>
              <a:t>DDN | </a:t>
            </a:r>
            <a:r>
              <a:rPr lang="en-US" sz="2800" dirty="0"/>
              <a:t>We </a:t>
            </a:r>
            <a:r>
              <a:rPr lang="en-US" sz="2800" dirty="0" smtClean="0"/>
              <a:t>Accelerate Information Insight</a:t>
            </a:r>
            <a:endParaRPr lang="en-US" sz="2800" dirty="0"/>
          </a:p>
        </p:txBody>
      </p:sp>
      <p:sp>
        <p:nvSpPr>
          <p:cNvPr id="9" name="Content Placeholder 5"/>
          <p:cNvSpPr>
            <a:spLocks noGrp="1"/>
          </p:cNvSpPr>
          <p:nvPr>
            <p:ph idx="4294967295"/>
          </p:nvPr>
        </p:nvSpPr>
        <p:spPr bwMode="gray">
          <a:xfrm>
            <a:off x="329848" y="966687"/>
            <a:ext cx="8070828" cy="1015663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BF2E1A"/>
                </a:solidFill>
                <a:latin typeface="Arial" charset="0"/>
                <a:ea typeface="ヒラギノ角ゴ Pro W3"/>
                <a:cs typeface="Arial" charset="0"/>
              </a:rPr>
              <a:t>DDN provides a competitive advantage by maximizing your </a:t>
            </a:r>
            <a:br>
              <a:rPr lang="en-US" sz="2000" b="1" dirty="0" smtClean="0">
                <a:solidFill>
                  <a:srgbClr val="BF2E1A"/>
                </a:solidFill>
                <a:latin typeface="Arial" charset="0"/>
                <a:ea typeface="ヒラギノ角ゴ Pro W3"/>
                <a:cs typeface="Arial" charset="0"/>
              </a:rPr>
            </a:br>
            <a:r>
              <a:rPr lang="en-US" sz="2000" b="1" dirty="0" smtClean="0">
                <a:solidFill>
                  <a:srgbClr val="BF2E1A"/>
                </a:solidFill>
                <a:latin typeface="Arial" charset="0"/>
                <a:ea typeface="ヒラギノ角ゴ Pro W3"/>
                <a:cs typeface="Arial" charset="0"/>
              </a:rPr>
              <a:t>datacenter investment while mitigating growth challenges over your discovery process.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gray">
          <a:xfrm>
            <a:off x="329848" y="1963225"/>
            <a:ext cx="5831790" cy="172640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fontScale="92500" lnSpcReduction="20000"/>
          </a:bodyPr>
          <a:lstStyle>
            <a:lvl1pPr marL="344488" indent="-3444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20101"/>
              </a:buClr>
              <a:buSzPct val="80000"/>
              <a:buFont typeface="Lucida Grande"/>
              <a:buChar char="►"/>
              <a:defRPr sz="2400" kern="120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1pPr>
            <a:lvl2pPr marL="512763" indent="-1682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2pPr>
            <a:lvl3pPr marL="684213" indent="-1714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3pPr>
            <a:lvl4pPr marL="850900" indent="-1666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4pPr>
            <a:lvl5pPr marL="1030288" indent="-1793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 smtClean="0">
                <a:solidFill>
                  <a:srgbClr val="525252"/>
                </a:solidFill>
              </a:rPr>
              <a:t>Established: </a:t>
            </a:r>
            <a:r>
              <a:rPr lang="en-US" sz="1800" dirty="0" smtClean="0">
                <a:solidFill>
                  <a:srgbClr val="525252"/>
                </a:solidFill>
              </a:rPr>
              <a:t>1998</a:t>
            </a:r>
          </a:p>
          <a:p>
            <a:pPr>
              <a:defRPr/>
            </a:pPr>
            <a:r>
              <a:rPr lang="en-US" sz="1800" b="1" dirty="0" smtClean="0">
                <a:solidFill>
                  <a:srgbClr val="525252"/>
                </a:solidFill>
              </a:rPr>
              <a:t>Main Office: </a:t>
            </a:r>
            <a:r>
              <a:rPr lang="en-US" sz="1800" dirty="0" smtClean="0">
                <a:solidFill>
                  <a:srgbClr val="525252"/>
                </a:solidFill>
              </a:rPr>
              <a:t>Sunnyvale, California, USA</a:t>
            </a:r>
          </a:p>
          <a:p>
            <a:pPr>
              <a:defRPr/>
            </a:pPr>
            <a:r>
              <a:rPr lang="en-US" sz="1800" b="1" dirty="0" smtClean="0">
                <a:solidFill>
                  <a:srgbClr val="525252"/>
                </a:solidFill>
              </a:rPr>
              <a:t>Employees: </a:t>
            </a:r>
            <a:r>
              <a:rPr lang="en-US" sz="1800" dirty="0" smtClean="0">
                <a:solidFill>
                  <a:srgbClr val="525252"/>
                </a:solidFill>
              </a:rPr>
              <a:t>600+ Worldwide</a:t>
            </a:r>
          </a:p>
          <a:p>
            <a:pPr>
              <a:defRPr/>
            </a:pPr>
            <a:r>
              <a:rPr lang="en-US" sz="1800" b="1" dirty="0" smtClean="0">
                <a:solidFill>
                  <a:srgbClr val="525252"/>
                </a:solidFill>
              </a:rPr>
              <a:t>Worldwide </a:t>
            </a:r>
            <a:r>
              <a:rPr lang="en-US" sz="1900" b="1" dirty="0" smtClean="0">
                <a:solidFill>
                  <a:srgbClr val="525252"/>
                </a:solidFill>
              </a:rPr>
              <a:t>Presence</a:t>
            </a:r>
            <a:r>
              <a:rPr lang="en-US" sz="1800" b="1" dirty="0" smtClean="0">
                <a:solidFill>
                  <a:srgbClr val="525252"/>
                </a:solidFill>
              </a:rPr>
              <a:t>: </a:t>
            </a:r>
            <a:r>
              <a:rPr lang="en-US" sz="1800" dirty="0" smtClean="0">
                <a:solidFill>
                  <a:srgbClr val="525252"/>
                </a:solidFill>
              </a:rPr>
              <a:t>16 Countries</a:t>
            </a:r>
          </a:p>
          <a:p>
            <a:pPr>
              <a:defRPr/>
            </a:pPr>
            <a:r>
              <a:rPr lang="en-US" sz="1800" b="1" dirty="0" smtClean="0">
                <a:solidFill>
                  <a:srgbClr val="525252"/>
                </a:solidFill>
              </a:rPr>
              <a:t>Installed Base: </a:t>
            </a:r>
            <a:r>
              <a:rPr lang="en-US" sz="1800" dirty="0" smtClean="0">
                <a:solidFill>
                  <a:srgbClr val="525252"/>
                </a:solidFill>
              </a:rPr>
              <a:t>1,000+ End Customers; 50+ Countries</a:t>
            </a:r>
          </a:p>
          <a:p>
            <a:pPr>
              <a:defRPr/>
            </a:pPr>
            <a:r>
              <a:rPr lang="en-US" sz="1800" b="1" dirty="0" smtClean="0">
                <a:solidFill>
                  <a:srgbClr val="525252"/>
                </a:solidFill>
              </a:rPr>
              <a:t>Go To Market: </a:t>
            </a:r>
            <a:r>
              <a:rPr lang="en-US" sz="1800" dirty="0" smtClean="0">
                <a:solidFill>
                  <a:srgbClr val="525252"/>
                </a:solidFill>
              </a:rPr>
              <a:t>Global Partners, Resellers, Direct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gray">
          <a:xfrm>
            <a:off x="5705737" y="3410141"/>
            <a:ext cx="32543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525252"/>
                </a:solidFill>
              </a:rPr>
              <a:t>World-Renowned &amp; Award-Winning</a:t>
            </a:r>
          </a:p>
        </p:txBody>
      </p:sp>
      <p:pic>
        <p:nvPicPr>
          <p:cNvPr id="11" name="Picture 9" descr="Inc_Magazine_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CFE0F8"/>
              </a:clrFrom>
              <a:clrTo>
                <a:srgbClr val="CFE0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gray">
          <a:xfrm>
            <a:off x="5818089" y="3842266"/>
            <a:ext cx="687098" cy="19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1253019451_IDC_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6832159" y="3807817"/>
            <a:ext cx="688604" cy="24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3" descr="gartner13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7822067" y="3842266"/>
            <a:ext cx="893529" cy="15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gray">
          <a:xfrm>
            <a:off x="5906321" y="4156002"/>
            <a:ext cx="1084892" cy="33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gray">
          <a:xfrm>
            <a:off x="7374125" y="4217027"/>
            <a:ext cx="1157218" cy="21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HPCwire_vector jp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gray">
          <a:xfrm>
            <a:off x="6275769" y="4527023"/>
            <a:ext cx="711208" cy="36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2" descr="storageLogo_180x38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gray">
          <a:xfrm>
            <a:off x="7332913" y="4634383"/>
            <a:ext cx="916131" cy="14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02102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9" y="4000275"/>
            <a:ext cx="3897311" cy="113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15" descr="CE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872203"/>
            <a:ext cx="1143000" cy="39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228601" y="83746"/>
            <a:ext cx="6353268" cy="85725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4000" dirty="0" smtClean="0">
                <a:cs typeface="Helvetica" pitchFamily="34" charset="0"/>
              </a:rPr>
              <a:t>Powering Supercomputers</a:t>
            </a:r>
          </a:p>
        </p:txBody>
      </p:sp>
      <p:sp>
        <p:nvSpPr>
          <p:cNvPr id="26628" name="Rectangle 11"/>
          <p:cNvSpPr>
            <a:spLocks noChangeArrowheads="1"/>
          </p:cNvSpPr>
          <p:nvPr/>
        </p:nvSpPr>
        <p:spPr bwMode="auto">
          <a:xfrm>
            <a:off x="1589" y="1085851"/>
            <a:ext cx="9140825" cy="33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r>
              <a:rPr lang="en-US" sz="1600" b="1" dirty="0">
                <a:latin typeface="Helvetica" pitchFamily="34" charset="0"/>
              </a:rPr>
              <a:t>DDN Provides </a:t>
            </a:r>
            <a:r>
              <a:rPr lang="en-US" sz="1600" b="1" dirty="0" smtClean="0">
                <a:latin typeface="Helvetica" pitchFamily="34" charset="0"/>
              </a:rPr>
              <a:t>more storage to </a:t>
            </a:r>
            <a:r>
              <a:rPr lang="en-US" sz="1600" b="1" dirty="0">
                <a:latin typeface="Helvetica" pitchFamily="34" charset="0"/>
              </a:rPr>
              <a:t>the Top 500 </a:t>
            </a:r>
            <a:r>
              <a:rPr lang="en-US" sz="1600" b="1" dirty="0" smtClean="0">
                <a:latin typeface="Helvetica" pitchFamily="34" charset="0"/>
              </a:rPr>
              <a:t>than </a:t>
            </a:r>
            <a:r>
              <a:rPr lang="en-US" sz="1600" b="1" dirty="0">
                <a:latin typeface="Helvetica" pitchFamily="34" charset="0"/>
              </a:rPr>
              <a:t>all other storage companies </a:t>
            </a:r>
            <a:r>
              <a:rPr lang="en-US" sz="1600" b="1" u="sng" dirty="0" smtClean="0">
                <a:latin typeface="Helvetica" pitchFamily="34" charset="0"/>
              </a:rPr>
              <a:t>combined</a:t>
            </a:r>
            <a:endParaRPr lang="en-US" sz="1600" b="1" u="sng" dirty="0">
              <a:latin typeface="Helvetica" pitchFamily="34" charset="0"/>
            </a:endParaRPr>
          </a:p>
        </p:txBody>
      </p:sp>
      <p:pic>
        <p:nvPicPr>
          <p:cNvPr id="26629" name="Picture 20" descr="nasa-logo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6600" y="3741233"/>
            <a:ext cx="965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3" descr="new_doe_logo_color_web.jpg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3513" y="3872202"/>
            <a:ext cx="167005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4" descr="cambridge.gif"/>
          <p:cNvPicPr>
            <a:picLocks noChangeAspect="1"/>
          </p:cNvPicPr>
          <p:nvPr/>
        </p:nvPicPr>
        <p:blipFill>
          <a:blip r:embed="rId6" cstate="print"/>
          <a:srcRect l="31250"/>
          <a:stretch>
            <a:fillRect/>
          </a:stretch>
        </p:blipFill>
        <p:spPr bwMode="auto">
          <a:xfrm>
            <a:off x="4419600" y="3930543"/>
            <a:ext cx="1752600" cy="29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20" descr="NCSA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4324640"/>
            <a:ext cx="914400" cy="49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21" descr="tacc_logo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3957927"/>
            <a:ext cx="1295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3" descr="car_logo_ferrari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29476" y="3872202"/>
            <a:ext cx="1838325" cy="33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198438" y="1459471"/>
            <a:ext cx="8761413" cy="14287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145BAD"/>
            </a:solidFill>
            <a:round/>
            <a:headEnd/>
            <a:tailEnd/>
          </a:ln>
          <a:effectLst>
            <a:outerShdw dist="139700" dir="2700000" rotWithShape="0">
              <a:srgbClr val="808080">
                <a:alpha val="42999"/>
              </a:srgbClr>
            </a:outerShdw>
          </a:effectLst>
        </p:spPr>
        <p:txBody>
          <a:bodyPr lIns="91429" tIns="45714" rIns="91429" bIns="45714" anchor="ctr"/>
          <a:lstStyle/>
          <a:p>
            <a:pPr algn="ctr" defTabSz="457146">
              <a:defRPr/>
            </a:pPr>
            <a:endParaRPr lang="en-US" sz="1800" dirty="0">
              <a:solidFill>
                <a:srgbClr val="FFFFFF"/>
              </a:solidFill>
              <a:latin typeface="Helvetica"/>
              <a:ea typeface="ＭＳ Ｐゴシック" pitchFamily="29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08785" y="1459471"/>
            <a:ext cx="4924425" cy="1477315"/>
          </a:xfrm>
          <a:prstGeom prst="rect">
            <a:avLst/>
          </a:prstGeom>
          <a:effectLst/>
        </p:spPr>
        <p:txBody>
          <a:bodyPr lIns="91429" tIns="45714" rIns="91429" bIns="45714">
            <a:spAutoFit/>
          </a:bodyPr>
          <a:lstStyle/>
          <a:p>
            <a:pPr marL="276225" defTabSz="280988">
              <a:defRPr/>
            </a:pPr>
            <a:r>
              <a:rPr lang="en-US" sz="2000" b="1" dirty="0">
                <a:latin typeface="Helvetica" charset="0"/>
                <a:ea typeface="ＭＳ Ｐゴシック" pitchFamily="34" charset="-128"/>
              </a:rPr>
              <a:t>Extreme Storage Powering:</a:t>
            </a:r>
          </a:p>
          <a:p>
            <a:pPr marL="276225" defTabSz="280988">
              <a:buFont typeface="Arial" pitchFamily="34" charset="0"/>
              <a:buChar char="•"/>
              <a:defRPr/>
            </a:pPr>
            <a:r>
              <a:rPr lang="en-US" sz="2000" dirty="0">
                <a:latin typeface="Helvetica" charset="0"/>
                <a:ea typeface="ＭＳ Ｐゴシック" pitchFamily="34" charset="-128"/>
              </a:rPr>
              <a:t>8 of the World’s Top 10 Systems</a:t>
            </a:r>
          </a:p>
          <a:p>
            <a:pPr marL="276225" defTabSz="280988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Helvetica" charset="0"/>
                <a:ea typeface="ＭＳ Ｐゴシック" pitchFamily="34" charset="-128"/>
              </a:rPr>
              <a:t>80 </a:t>
            </a:r>
            <a:r>
              <a:rPr lang="en-US" sz="2000" dirty="0">
                <a:latin typeface="Helvetica" charset="0"/>
                <a:ea typeface="ＭＳ Ｐゴシック" pitchFamily="34" charset="-128"/>
              </a:rPr>
              <a:t>of the Top 100 Systems</a:t>
            </a:r>
          </a:p>
          <a:p>
            <a:pPr marL="276225" defTabSz="280988">
              <a:defRPr/>
            </a:pPr>
            <a:endParaRPr lang="en-US" sz="1400" b="1" dirty="0">
              <a:latin typeface="Helvetica" charset="0"/>
              <a:ea typeface="ＭＳ Ｐゴシック" pitchFamily="34" charset="-128"/>
            </a:endParaRPr>
          </a:p>
          <a:p>
            <a:pPr marL="276225" defTabSz="280988">
              <a:defRPr/>
            </a:pPr>
            <a:r>
              <a:rPr lang="en-US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ＭＳ Ｐゴシック" pitchFamily="34" charset="-128"/>
              </a:rPr>
              <a:t>Commercial | Government | Academic</a:t>
            </a:r>
          </a:p>
        </p:txBody>
      </p:sp>
      <p:pic>
        <p:nvPicPr>
          <p:cNvPr id="26637" name="Picture 2" descr="C:\Users\aib\Pictures\Image Library One\Computers\Storage\Spider\Spider.t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8138" y="1547577"/>
            <a:ext cx="3590925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98438" y="2990851"/>
            <a:ext cx="370046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ＭＳ Ｐゴシック" pitchFamily="34" charset="-128"/>
              </a:rPr>
              <a:t>340GB/s </a:t>
            </a:r>
            <a:r>
              <a:rPr lang="en-US" sz="1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ＭＳ Ｐゴシック" pitchFamily="34" charset="-128"/>
              </a:rPr>
              <a:t>Powering the World’s #1 HPC System at Oak Ridge Nat’l Lab</a:t>
            </a:r>
            <a:endParaRPr lang="en-US" sz="1400" dirty="0">
              <a:latin typeface="Helvetica" charset="0"/>
              <a:ea typeface="ＭＳ Ｐゴシック" pitchFamily="34" charset="-128"/>
            </a:endParaRPr>
          </a:p>
        </p:txBody>
      </p:sp>
      <p:pic>
        <p:nvPicPr>
          <p:cNvPr id="26639" name="Picture 17" descr="kaust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1" y="4347262"/>
            <a:ext cx="942975" cy="50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18" descr="total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50964" y="4280586"/>
            <a:ext cx="65563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20" descr="h_logo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33601" y="4509187"/>
            <a:ext cx="1897063" cy="30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21" descr="intel_logo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1" y="4394887"/>
            <a:ext cx="925513" cy="52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22" descr="niwa-logo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42188" y="4432986"/>
            <a:ext cx="1573212" cy="34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4" name="Picture 23" descr="formule 1 2007 Red Bull Racing Renault team logo.JPG.jpe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943601" y="4386552"/>
            <a:ext cx="1408113" cy="50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153988" y="3520967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ＭＳ Ｐゴシック" pitchFamily="34" charset="-128"/>
              </a:rPr>
              <a:t>Sample Customers</a:t>
            </a:r>
            <a:endParaRPr lang="en-US" sz="1800" dirty="0">
              <a:solidFill>
                <a:srgbClr val="7F7F7F"/>
              </a:solidFill>
              <a:latin typeface="Helvetica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288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"/>
            <a:ext cx="6569364" cy="795528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cs typeface="Calibri" pitchFamily="34" charset="0"/>
              </a:rPr>
              <a:t>A Legacy in Video Content Management</a:t>
            </a:r>
            <a:endParaRPr lang="en-US" sz="3200" dirty="0">
              <a:cs typeface="Calibri" pitchFamily="34" charset="0"/>
            </a:endParaRPr>
          </a:p>
        </p:txBody>
      </p:sp>
      <p:sp>
        <p:nvSpPr>
          <p:cNvPr id="7" name="Content Placeholder 8"/>
          <p:cNvSpPr txBox="1">
            <a:spLocks/>
          </p:cNvSpPr>
          <p:nvPr/>
        </p:nvSpPr>
        <p:spPr bwMode="auto">
          <a:xfrm>
            <a:off x="1" y="3139486"/>
            <a:ext cx="8933088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75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DDN has delivered solutions to over 600 of the world's largest media organizations.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253458" y="943188"/>
            <a:ext cx="4825497" cy="2754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B/>
          </a:sp3d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7300" b="1" cap="all" dirty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6</a:t>
            </a:r>
            <a:r>
              <a:rPr lang="en-US" sz="17300" b="1" cap="all" spc="0" dirty="0" smtClean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00+</a:t>
            </a:r>
            <a:endParaRPr lang="en-US" sz="17300" b="1" cap="all" spc="0" dirty="0">
              <a:ln w="0"/>
              <a:solidFill>
                <a:srgbClr val="800000"/>
              </a:soli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 descr="Unknown-4.jpeg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9011" y="989261"/>
            <a:ext cx="3962399" cy="2209782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475" y="4982767"/>
            <a:ext cx="438150" cy="125015"/>
          </a:xfrm>
        </p:spPr>
        <p:txBody>
          <a:bodyPr/>
          <a:lstStyle/>
          <a:p>
            <a:fld id="{729C05D8-14C8-2049-ADE1-50DABC219E8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53458" y="9892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cs typeface="Calibri" pitchFamily="34" charset="0"/>
              </a:rPr>
              <a:t>Powering Hollywood and Media Generation Worldwide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2175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29" y="109094"/>
            <a:ext cx="6545296" cy="4572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The Large Object Challenge - Volume</a:t>
            </a:r>
            <a:endParaRPr lang="en-US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83523" y="783485"/>
            <a:ext cx="4831113" cy="317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81429" y="1599412"/>
            <a:ext cx="41910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Increasingly higher resolution sensors  on more and more platforms</a:t>
            </a:r>
          </a:p>
          <a:p>
            <a:pPr marL="395288" indent="-1079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Satellites</a:t>
            </a:r>
          </a:p>
          <a:p>
            <a:pPr marL="395288" indent="-1079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Unmanned Aerial Vehicles (UAVs)</a:t>
            </a:r>
          </a:p>
          <a:p>
            <a:pPr marL="395288" indent="-1079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Manned Aircraft</a:t>
            </a:r>
          </a:p>
          <a:p>
            <a:pPr marL="395288" indent="-1079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Future Sensors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71475" y="4982767"/>
            <a:ext cx="438150" cy="12501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525252"/>
                </a:solidFill>
                <a:cs typeface="Arial" pitchFamily="34" charset="0"/>
              </a:defRPr>
            </a:lvl1pPr>
          </a:lstStyle>
          <a:p>
            <a:fld id="{EC0DCBD9-596A-406A-93D6-7F2E6A9A3C3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52400" y="925286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Calibri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r>
              <a:rPr lang="en-US" sz="2400" dirty="0" smtClean="0"/>
              <a:t>Exponential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Growth in Intelligence Data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879818" y="4047984"/>
            <a:ext cx="3934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DoD</a:t>
            </a:r>
            <a:r>
              <a:rPr lang="en-US" b="1" dirty="0" smtClean="0"/>
              <a:t> </a:t>
            </a:r>
            <a:r>
              <a:rPr lang="en-US" b="1" dirty="0"/>
              <a:t>is creating 24 years of video every year if watched </a:t>
            </a:r>
            <a:r>
              <a:rPr lang="en-US" b="1" dirty="0" smtClean="0"/>
              <a:t>continuously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57009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52400" y="98818"/>
            <a:ext cx="6456630" cy="85725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800" dirty="0" smtClean="0"/>
              <a:t>Object Storage – The Fusion of Speed and Capacity</a:t>
            </a:r>
          </a:p>
        </p:txBody>
      </p:sp>
      <p:sp>
        <p:nvSpPr>
          <p:cNvPr id="22530" name="Content Placeholder 34"/>
          <p:cNvSpPr>
            <a:spLocks noGrp="1"/>
          </p:cNvSpPr>
          <p:nvPr>
            <p:ph idx="4294967295"/>
          </p:nvPr>
        </p:nvSpPr>
        <p:spPr>
          <a:xfrm>
            <a:off x="152400" y="975246"/>
            <a:ext cx="8458200" cy="3944541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Traditional storage can’t solve this problem</a:t>
            </a:r>
            <a:endParaRPr lang="en-US" altLang="ja-JP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lvl="1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5-12 disk operations per file read</a:t>
            </a:r>
          </a:p>
          <a:p>
            <a:pPr lvl="1" eaLnBrk="1" hangingPunct="1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Multiple levels of translation and communication</a:t>
            </a:r>
          </a:p>
          <a:p>
            <a:pPr lvl="2" eaLnBrk="1" hangingPunct="1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Metadata lookups and directory travelling</a:t>
            </a:r>
          </a:p>
          <a:p>
            <a:pPr lvl="2" eaLnBrk="1" hangingPunct="1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Extent list fetches</a:t>
            </a:r>
          </a:p>
          <a:p>
            <a:pPr lvl="2" eaLnBrk="1" hangingPunct="1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RAID &amp; block operations</a:t>
            </a:r>
          </a:p>
          <a:p>
            <a:pPr eaLnBrk="1" hangingPunct="1">
              <a:buNone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Object Storage is perfect to solve this problem</a:t>
            </a:r>
          </a:p>
          <a:p>
            <a:pPr lvl="1" eaLnBrk="1" hangingPunct="1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None of the constructs of traditional systems</a:t>
            </a:r>
          </a:p>
          <a:p>
            <a:pPr lvl="1" eaLnBrk="1" hangingPunct="1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Single-Disk-Operation Reads, Dual-Operation Writes</a:t>
            </a:r>
          </a:p>
          <a:p>
            <a:pPr lvl="1" eaLnBrk="1" hangingPunct="1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Reduced latency from SATA Disks since seeks are minimized</a:t>
            </a:r>
          </a:p>
          <a:p>
            <a:pPr lvl="1" eaLnBrk="1" hangingPunct="1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Millions of file/ops per second with much fewer disks</a:t>
            </a:r>
          </a:p>
          <a:p>
            <a:pPr lvl="1" eaLnBrk="1" hangingPunct="1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256 Billion objects on a single namespace</a:t>
            </a:r>
          </a:p>
          <a:p>
            <a:pPr lvl="1" eaLnBrk="1" hangingPunct="1"/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28" t="26492" r="16577" b="9217"/>
          <a:stretch/>
        </p:blipFill>
        <p:spPr bwMode="auto">
          <a:xfrm>
            <a:off x="6147303" y="1393373"/>
            <a:ext cx="2996697" cy="265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1535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5941" b="4514"/>
          <a:stretch/>
        </p:blipFill>
        <p:spPr>
          <a:xfrm>
            <a:off x="304801" y="954723"/>
            <a:ext cx="8543925" cy="3965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36" y="42381"/>
            <a:ext cx="6676135" cy="85725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Automated, Cloud-Based Collaboration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400" dirty="0"/>
              <a:t>One Global Namespace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11806" y="1209462"/>
            <a:ext cx="1548358" cy="983450"/>
            <a:chOff x="3654501" y="1942191"/>
            <a:chExt cx="2060864" cy="1745294"/>
          </a:xfrm>
          <a:effectLst>
            <a:glow rad="393700">
              <a:schemeClr val="bg1">
                <a:alpha val="75000"/>
              </a:schemeClr>
            </a:glow>
          </a:effectLst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508" y="1942191"/>
              <a:ext cx="510393" cy="510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3243" y="2016063"/>
              <a:ext cx="343265" cy="413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9" name="Group 38"/>
            <p:cNvGrpSpPr/>
            <p:nvPr/>
          </p:nvGrpSpPr>
          <p:grpSpPr>
            <a:xfrm>
              <a:off x="3654501" y="2805832"/>
              <a:ext cx="2060864" cy="881653"/>
              <a:chOff x="4914900" y="3275182"/>
              <a:chExt cx="2060864" cy="881653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4914900" y="3275182"/>
                <a:ext cx="2057399" cy="881653"/>
              </a:xfrm>
              <a:prstGeom prst="roundRect">
                <a:avLst/>
              </a:prstGeom>
              <a:solidFill>
                <a:schemeClr val="lt1"/>
              </a:solidFill>
              <a:ln>
                <a:solidFill>
                  <a:srgbClr val="C00000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" descr="https://community-ddn.jiveSBS.com/servlet/JiveServlet/showImage/102-1993-2-1123/6620-front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1700" y="3352800"/>
                <a:ext cx="994064" cy="654094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https://community-ddn.jiveSBS.com/servlet/JiveServlet/showImage/102-1993-2-1123/6620-front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1100" y="3352800"/>
                <a:ext cx="994064" cy="654094"/>
              </a:xfrm>
              <a:prstGeom prst="rect">
                <a:avLst/>
              </a:prstGeom>
              <a:noFill/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3858758" y="2423413"/>
              <a:ext cx="1589671" cy="464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100" b="1" dirty="0">
                  <a:latin typeface="Arial"/>
                </a:rPr>
                <a:t>Clustered NAS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06626" y="1775690"/>
            <a:ext cx="1505861" cy="584743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algn="ctr">
              <a:buNone/>
            </a:pPr>
            <a:r>
              <a:rPr lang="en-US" sz="1600" b="1" dirty="0" smtClean="0">
                <a:effectLst>
                  <a:glow rad="520700">
                    <a:schemeClr val="bg1"/>
                  </a:glow>
                </a:effectLst>
                <a:latin typeface="Arial"/>
              </a:rPr>
              <a:t>Storage </a:t>
            </a:r>
          </a:p>
          <a:p>
            <a:pPr algn="ctr">
              <a:buNone/>
            </a:pPr>
            <a:r>
              <a:rPr lang="en-US" sz="1600" b="1" dirty="0" smtClean="0">
                <a:effectLst>
                  <a:glow rad="520700">
                    <a:schemeClr val="bg1"/>
                  </a:glow>
                </a:effectLst>
                <a:latin typeface="Arial"/>
              </a:rPr>
              <a:t>Appliances</a:t>
            </a:r>
            <a:endParaRPr lang="en-US" sz="1600" b="1" dirty="0">
              <a:effectLst>
                <a:glow rad="520700">
                  <a:schemeClr val="bg1"/>
                </a:glow>
              </a:effectLst>
              <a:latin typeface="Arial"/>
            </a:endParaRPr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145329" y="3457783"/>
            <a:ext cx="8640023" cy="1583324"/>
          </a:xfrm>
          <a:solidFill>
            <a:srgbClr val="FFFFFF">
              <a:alpha val="81000"/>
            </a:srgbClr>
          </a:solidFill>
        </p:spPr>
        <p:txBody>
          <a:bodyPr>
            <a:noAutofit/>
          </a:bodyPr>
          <a:lstStyle/>
          <a:p>
            <a:r>
              <a:rPr lang="en-US" sz="1600" b="1" dirty="0"/>
              <a:t>Cloud Ready - </a:t>
            </a:r>
            <a:r>
              <a:rPr lang="en-US" sz="1600" dirty="0"/>
              <a:t>Tiering ready with file system </a:t>
            </a:r>
            <a:r>
              <a:rPr lang="en-US" sz="1600" dirty="0" err="1"/>
              <a:t>tiering</a:t>
            </a:r>
            <a:r>
              <a:rPr lang="en-US" sz="1600" dirty="0"/>
              <a:t> to a public or private WOS cloud - share and disseminate information globally </a:t>
            </a:r>
          </a:p>
          <a:p>
            <a:pPr lvl="0"/>
            <a:r>
              <a:rPr lang="en-US" sz="1600" b="1" dirty="0"/>
              <a:t>Collaboration Ready - </a:t>
            </a:r>
            <a:r>
              <a:rPr lang="en-US" sz="1600" dirty="0"/>
              <a:t> Eliminate organizational storage silos while automating data distribution &amp; collaboration</a:t>
            </a:r>
          </a:p>
          <a:p>
            <a:pPr lvl="0"/>
            <a:r>
              <a:rPr lang="en-US" sz="1600" b="1" dirty="0"/>
              <a:t>Archive Ready - </a:t>
            </a:r>
            <a:r>
              <a:rPr lang="en-US" sz="1600" dirty="0"/>
              <a:t> Backup files safely to a public or private WOS cloud for disaster recovery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7096206" y="2108422"/>
            <a:ext cx="1548358" cy="983450"/>
            <a:chOff x="3654501" y="1942191"/>
            <a:chExt cx="2060864" cy="1745294"/>
          </a:xfrm>
          <a:effectLst>
            <a:glow rad="393700">
              <a:schemeClr val="bg1">
                <a:alpha val="75000"/>
              </a:schemeClr>
            </a:glow>
          </a:effectLst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0" b="100000" l="0" r="100000">
                          <a14:foregroundMark x1="22222" y1="49206" x2="22222" y2="49206"/>
                          <a14:foregroundMark x1="30159" y1="17460" x2="30159" y2="17460"/>
                          <a14:foregroundMark x1="65079" y1="33333" x2="65079" y2="33333"/>
                          <a14:foregroundMark x1="46032" y1="47619" x2="38095" y2="58730"/>
                          <a14:backgroundMark x1="46032" y1="31746" x2="30159" y2="57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508" y="1942191"/>
              <a:ext cx="510393" cy="510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3243" y="2016063"/>
              <a:ext cx="343265" cy="413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6" name="Group 35"/>
            <p:cNvGrpSpPr/>
            <p:nvPr/>
          </p:nvGrpSpPr>
          <p:grpSpPr>
            <a:xfrm>
              <a:off x="3654501" y="2805832"/>
              <a:ext cx="2060864" cy="881653"/>
              <a:chOff x="4914900" y="3275182"/>
              <a:chExt cx="2060864" cy="881653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4914900" y="3275182"/>
                <a:ext cx="2057399" cy="881653"/>
              </a:xfrm>
              <a:prstGeom prst="roundRect">
                <a:avLst/>
              </a:prstGeom>
              <a:solidFill>
                <a:schemeClr val="lt1"/>
              </a:solidFill>
              <a:ln>
                <a:solidFill>
                  <a:srgbClr val="C00000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6" name="Picture 2" descr="https://community-ddn.jiveSBS.com/servlet/JiveServlet/showImage/102-1993-2-1123/6620-front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1700" y="3352800"/>
                <a:ext cx="994064" cy="654094"/>
              </a:xfrm>
              <a:prstGeom prst="rect">
                <a:avLst/>
              </a:prstGeom>
              <a:noFill/>
            </p:spPr>
          </p:pic>
          <p:pic>
            <p:nvPicPr>
              <p:cNvPr id="47" name="Picture 2" descr="https://community-ddn.jiveSBS.com/servlet/JiveServlet/showImage/102-1993-2-1123/6620-front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1100" y="3352800"/>
                <a:ext cx="994064" cy="654094"/>
              </a:xfrm>
              <a:prstGeom prst="rect">
                <a:avLst/>
              </a:prstGeom>
              <a:noFill/>
            </p:spPr>
          </p:pic>
        </p:grpSp>
        <p:sp>
          <p:nvSpPr>
            <p:cNvPr id="41" name="TextBox 40"/>
            <p:cNvSpPr txBox="1"/>
            <p:nvPr/>
          </p:nvSpPr>
          <p:spPr>
            <a:xfrm>
              <a:off x="3858758" y="2423413"/>
              <a:ext cx="1589671" cy="464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100" b="1" dirty="0">
                  <a:latin typeface="Arial"/>
                </a:rPr>
                <a:t>Clustered NAS</a:t>
              </a:r>
            </a:p>
          </p:txBody>
        </p:sp>
      </p:grpSp>
      <p:sp>
        <p:nvSpPr>
          <p:cNvPr id="10" name="Right Arrow 9"/>
          <p:cNvSpPr/>
          <p:nvPr/>
        </p:nvSpPr>
        <p:spPr>
          <a:xfrm>
            <a:off x="1336839" y="2715384"/>
            <a:ext cx="1002632" cy="222325"/>
          </a:xfrm>
          <a:prstGeom prst="rightArrow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/>
          </a:p>
        </p:txBody>
      </p:sp>
      <p:pic>
        <p:nvPicPr>
          <p:cNvPr id="32" name="Picture 31" descr="System1.jp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35792" y="2362416"/>
            <a:ext cx="846675" cy="614817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2339471" y="2023933"/>
            <a:ext cx="1548358" cy="983450"/>
            <a:chOff x="3654501" y="1942191"/>
            <a:chExt cx="2060864" cy="1745294"/>
          </a:xfrm>
          <a:effectLst>
            <a:glow rad="393700">
              <a:schemeClr val="bg1">
                <a:alpha val="75000"/>
              </a:schemeClr>
            </a:glow>
          </a:effectLst>
        </p:grpSpPr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508" y="1942191"/>
              <a:ext cx="510393" cy="510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4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3243" y="2016063"/>
              <a:ext cx="343265" cy="413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2" name="Group 61"/>
            <p:cNvGrpSpPr/>
            <p:nvPr/>
          </p:nvGrpSpPr>
          <p:grpSpPr>
            <a:xfrm>
              <a:off x="3654501" y="2805832"/>
              <a:ext cx="2060864" cy="881653"/>
              <a:chOff x="4914900" y="3275182"/>
              <a:chExt cx="2060864" cy="881653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4914900" y="3275182"/>
                <a:ext cx="2057399" cy="881653"/>
              </a:xfrm>
              <a:prstGeom prst="roundRect">
                <a:avLst/>
              </a:prstGeom>
              <a:solidFill>
                <a:schemeClr val="lt1"/>
              </a:solidFill>
              <a:ln>
                <a:solidFill>
                  <a:srgbClr val="C00000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5" name="Picture 2" descr="https://community-ddn.jiveSBS.com/servlet/JiveServlet/showImage/102-1993-2-1123/6620-front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1700" y="3352800"/>
                <a:ext cx="994064" cy="654094"/>
              </a:xfrm>
              <a:prstGeom prst="rect">
                <a:avLst/>
              </a:prstGeom>
              <a:noFill/>
            </p:spPr>
          </p:pic>
          <p:pic>
            <p:nvPicPr>
              <p:cNvPr id="66" name="Picture 2" descr="https://community-ddn.jiveSBS.com/servlet/JiveServlet/showImage/102-1993-2-1123/6620-front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1100" y="3352800"/>
                <a:ext cx="994064" cy="654094"/>
              </a:xfrm>
              <a:prstGeom prst="rect">
                <a:avLst/>
              </a:prstGeom>
              <a:noFill/>
            </p:spPr>
          </p:pic>
        </p:grpSp>
        <p:sp>
          <p:nvSpPr>
            <p:cNvPr id="63" name="TextBox 62"/>
            <p:cNvSpPr txBox="1"/>
            <p:nvPr/>
          </p:nvSpPr>
          <p:spPr>
            <a:xfrm>
              <a:off x="3858758" y="2423413"/>
              <a:ext cx="1589671" cy="464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100" b="1" dirty="0">
                  <a:latin typeface="Arial"/>
                </a:rPr>
                <a:t>Clustered NAS</a:t>
              </a:r>
            </a:p>
          </p:txBody>
        </p:sp>
      </p:grpSp>
      <p:cxnSp>
        <p:nvCxnSpPr>
          <p:cNvPr id="12" name="Straight Connector 11"/>
          <p:cNvCxnSpPr>
            <a:stCxn id="65" idx="3"/>
          </p:cNvCxnSpPr>
          <p:nvPr/>
        </p:nvCxnSpPr>
        <p:spPr>
          <a:xfrm flipV="1">
            <a:off x="3887829" y="2192912"/>
            <a:ext cx="1828082" cy="545695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4" idx="3"/>
            <a:endCxn id="43" idx="1"/>
          </p:cNvCxnSpPr>
          <p:nvPr/>
        </p:nvCxnSpPr>
        <p:spPr>
          <a:xfrm>
            <a:off x="3885226" y="2758983"/>
            <a:ext cx="3210980" cy="84490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43" idx="1"/>
          </p:cNvCxnSpPr>
          <p:nvPr/>
        </p:nvCxnSpPr>
        <p:spPr>
          <a:xfrm>
            <a:off x="5713313" y="2192911"/>
            <a:ext cx="1382897" cy="650561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107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945159"/>
            <a:ext cx="3733800" cy="1198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 rot="20677801">
            <a:off x="2598220" y="3570369"/>
            <a:ext cx="2286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10011010001010101100101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2895600" y="3371850"/>
            <a:ext cx="16764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1752600" y="3086100"/>
            <a:ext cx="533400" cy="571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0" name="Picture 89" descr="YottaDrive Black Boar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8886" y="3563379"/>
            <a:ext cx="762000" cy="763561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 bwMode="auto">
          <a:xfrm>
            <a:off x="3429000" y="2343151"/>
            <a:ext cx="1371600" cy="419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 rot="986318">
            <a:off x="3138287" y="2525738"/>
            <a:ext cx="1991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10011010001010101100101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514600" y="1485900"/>
            <a:ext cx="533400" cy="6286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9" name="Picture 88" descr="YottaDrive Black Board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2633" y="2057400"/>
            <a:ext cx="551632" cy="55276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 rot="2870107">
            <a:off x="5096579" y="2082291"/>
            <a:ext cx="13388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</a:rPr>
              <a:t>1001101000101010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5638800" y="1885950"/>
            <a:ext cx="533400" cy="571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5491793" y="1740496"/>
            <a:ext cx="1476167" cy="998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953000" y="1200150"/>
            <a:ext cx="661086" cy="6842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8" name="Picture 87" descr="YottaDrive Black Board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76499" y="1600200"/>
            <a:ext cx="456265" cy="457200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4572000" y="394335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  <a:latin typeface="Arial"/>
                <a:cs typeface="Arial"/>
              </a:rPr>
              <a:t>Imagery can be pushed to multiple clouds support different missions or different organizations</a:t>
            </a:r>
            <a:endParaRPr lang="en-US" sz="16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83" name="TextBox 82"/>
          <p:cNvSpPr txBox="1"/>
          <p:nvPr/>
        </p:nvSpPr>
        <p:spPr>
          <a:xfrm rot="261298">
            <a:off x="5777825" y="1777184"/>
            <a:ext cx="14109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</a:rPr>
              <a:t>10011010001010101</a:t>
            </a:r>
          </a:p>
        </p:txBody>
      </p:sp>
      <p:sp>
        <p:nvSpPr>
          <p:cNvPr id="57" name="TextBox 56"/>
          <p:cNvSpPr txBox="1"/>
          <p:nvPr/>
        </p:nvSpPr>
        <p:spPr>
          <a:xfrm rot="261298">
            <a:off x="2502795" y="3057944"/>
            <a:ext cx="1991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10011010001010101100101</a:t>
            </a: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2286000" y="3028950"/>
            <a:ext cx="2446638" cy="1498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16" y="130093"/>
            <a:ext cx="6509244" cy="857250"/>
          </a:xfrm>
          <a:noFill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algn="l"/>
            <a:r>
              <a:rPr lang="en-US" b="0" dirty="0"/>
              <a:t>YottaDrive: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2400" b="0" dirty="0" smtClean="0"/>
              <a:t>Interface </a:t>
            </a:r>
            <a:r>
              <a:rPr lang="en-US" sz="2400" b="0" dirty="0"/>
              <a:t>to the </a:t>
            </a:r>
            <a:r>
              <a:rPr lang="en-US" sz="2400" b="0" dirty="0" smtClean="0"/>
              <a:t>Cloud </a:t>
            </a:r>
            <a:r>
              <a:rPr lang="en-US" sz="2400" b="0" dirty="0"/>
              <a:t>- ISR Scenario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15" t="19524" r="3584" b="18121"/>
          <a:stretch/>
        </p:blipFill>
        <p:spPr bwMode="auto">
          <a:xfrm>
            <a:off x="990600" y="2706766"/>
            <a:ext cx="1589812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loud 6"/>
          <p:cNvSpPr/>
          <p:nvPr/>
        </p:nvSpPr>
        <p:spPr bwMode="auto">
          <a:xfrm>
            <a:off x="4495800" y="2457450"/>
            <a:ext cx="2743200" cy="1428750"/>
          </a:xfrm>
          <a:prstGeom prst="cloud">
            <a:avLst/>
          </a:prstGeom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15" t="19524" r="3584" b="18121"/>
          <a:stretch/>
        </p:blipFill>
        <p:spPr bwMode="auto">
          <a:xfrm>
            <a:off x="1828800" y="1163716"/>
            <a:ext cx="1249138" cy="40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15" t="19524" r="3584" b="18121"/>
          <a:stretch/>
        </p:blipFill>
        <p:spPr bwMode="auto">
          <a:xfrm>
            <a:off x="4471086" y="970006"/>
            <a:ext cx="908464" cy="29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 rot="20598232">
            <a:off x="3156903" y="3352646"/>
            <a:ext cx="1011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</a:rPr>
              <a:t>MetaData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995894">
            <a:off x="3757747" y="2262505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MetaData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 rot="2879650">
            <a:off x="5576847" y="2008739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MetaData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1" y="3086100"/>
            <a:ext cx="903083" cy="75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Straight Arrow Connector 30"/>
          <p:cNvCxnSpPr>
            <a:stCxn id="2051" idx="1"/>
          </p:cNvCxnSpPr>
          <p:nvPr/>
        </p:nvCxnSpPr>
        <p:spPr bwMode="auto">
          <a:xfrm flipH="1" flipV="1">
            <a:off x="7162800" y="3371850"/>
            <a:ext cx="609600" cy="898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1" y="2971800"/>
            <a:ext cx="620809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24600" y="2686050"/>
            <a:ext cx="486882" cy="41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2857500"/>
            <a:ext cx="821700" cy="70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06829" y="3801247"/>
            <a:ext cx="741433" cy="38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47800" y="2800350"/>
            <a:ext cx="533400" cy="2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838201" y="3771900"/>
            <a:ext cx="112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Objects Stay Local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52600" y="4286250"/>
            <a:ext cx="14905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Run algorithms that create context locally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 rot="693818">
            <a:off x="7059829" y="3345819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Query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57650"/>
            <a:ext cx="437920" cy="30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14700"/>
            <a:ext cx="437920" cy="30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8" descr="http://www.1af.acc.af.mil/shared/media/photodb/photos/071026-F-6611D-00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05600" y="2914650"/>
            <a:ext cx="576374" cy="230886"/>
          </a:xfrm>
          <a:prstGeom prst="rect">
            <a:avLst/>
          </a:prstGeom>
          <a:noFill/>
        </p:spPr>
      </p:pic>
      <p:sp>
        <p:nvSpPr>
          <p:cNvPr id="54" name="TextBox 53"/>
          <p:cNvSpPr txBox="1"/>
          <p:nvPr/>
        </p:nvSpPr>
        <p:spPr>
          <a:xfrm>
            <a:off x="4574155" y="4031776"/>
            <a:ext cx="2815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</a:rPr>
              <a:t>Only the objects that are needed are transmitted over the network to the analyst</a:t>
            </a:r>
            <a:endParaRPr lang="en-US" sz="1600" dirty="0">
              <a:solidFill>
                <a:srgbClr val="7F7F7F"/>
              </a:solidFill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2" y="2857500"/>
            <a:ext cx="243289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3112" y="2848232"/>
            <a:ext cx="243289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8" descr="http://www.1af.acc.af.mil/shared/media/photodb/photos/071026-F-6611D-00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1028700"/>
            <a:ext cx="428000" cy="171450"/>
          </a:xfrm>
          <a:prstGeom prst="rect">
            <a:avLst/>
          </a:prstGeom>
          <a:noFill/>
        </p:spPr>
      </p:pic>
      <p:pic>
        <p:nvPicPr>
          <p:cNvPr id="68" name="Picture 8" descr="http://www.1af.acc.af.mil/shared/media/photodb/photos/071026-F-6611D-00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33600" y="1371600"/>
            <a:ext cx="428000" cy="171450"/>
          </a:xfrm>
          <a:prstGeom prst="rect">
            <a:avLst/>
          </a:prstGeom>
          <a:noFill/>
        </p:spPr>
      </p:pic>
      <p:pic>
        <p:nvPicPr>
          <p:cNvPr id="69" name="Picture 8" descr="http://www.1af.acc.af.mil/shared/media/photodb/photos/071026-F-6611D-00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33600" y="1371600"/>
            <a:ext cx="428000" cy="171450"/>
          </a:xfrm>
          <a:prstGeom prst="rect">
            <a:avLst/>
          </a:prstGeom>
          <a:noFill/>
        </p:spPr>
      </p:pic>
      <p:sp>
        <p:nvSpPr>
          <p:cNvPr id="71" name="TextBox 70"/>
          <p:cNvSpPr txBox="1"/>
          <p:nvPr/>
        </p:nvSpPr>
        <p:spPr>
          <a:xfrm rot="325717">
            <a:off x="2952508" y="2867125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MetaData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59228" y="3829050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2857500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1942" y="2840508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43800" y="1632742"/>
            <a:ext cx="838200" cy="59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" name="Straight Connector 60"/>
          <p:cNvCxnSpPr/>
          <p:nvPr/>
        </p:nvCxnSpPr>
        <p:spPr bwMode="auto">
          <a:xfrm flipV="1">
            <a:off x="6858000" y="2114550"/>
            <a:ext cx="7620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 rot="19272434">
            <a:off x="6714599" y="2113963"/>
            <a:ext cx="860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Request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248401" y="1143001"/>
            <a:ext cx="2352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Machine to Machine processing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7" name="Picture 8" descr="http://www.1af.acc.af.mil/shared/media/photodb/photos/071026-F-6611D-00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00800" y="2514600"/>
            <a:ext cx="428000" cy="171450"/>
          </a:xfrm>
          <a:prstGeom prst="rect">
            <a:avLst/>
          </a:prstGeom>
          <a:noFill/>
        </p:spPr>
      </p:pic>
      <p:sp>
        <p:nvSpPr>
          <p:cNvPr id="72" name="TextBox 71"/>
          <p:cNvSpPr txBox="1"/>
          <p:nvPr/>
        </p:nvSpPr>
        <p:spPr>
          <a:xfrm>
            <a:off x="4686300" y="412411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</a:rPr>
              <a:t>Run algorithms that create insight in the cloud</a:t>
            </a:r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 rot="19270365">
            <a:off x="7098014" y="2273028"/>
            <a:ext cx="437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Tip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14700"/>
            <a:ext cx="437920" cy="30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4572000" y="4031777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  <a:latin typeface="Arial"/>
                <a:cs typeface="Arial"/>
              </a:rPr>
              <a:t>An external source provides a tip and the image is pushed to the analysts</a:t>
            </a:r>
            <a:endParaRPr lang="en-US" sz="16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1" y="3314700"/>
            <a:ext cx="243289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Cloud 77"/>
          <p:cNvSpPr/>
          <p:nvPr/>
        </p:nvSpPr>
        <p:spPr bwMode="auto">
          <a:xfrm>
            <a:off x="6781800" y="1143000"/>
            <a:ext cx="2209800" cy="1314450"/>
          </a:xfrm>
          <a:prstGeom prst="cloud">
            <a:avLst/>
          </a:prstGeom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41065" y="1585436"/>
            <a:ext cx="571144" cy="48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16151" y="1290542"/>
            <a:ext cx="447931" cy="38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47536" y="1484852"/>
            <a:ext cx="755964" cy="64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23760" y="1474470"/>
            <a:ext cx="701040" cy="52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TextBox 84"/>
          <p:cNvSpPr txBox="1"/>
          <p:nvPr/>
        </p:nvSpPr>
        <p:spPr>
          <a:xfrm rot="325717">
            <a:off x="6011309" y="1603113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MetaData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9" name="Picture 8" descr="http://www.1af.acc.af.mil/shared/media/photodb/photos/071026-F-6611D-00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05400" y="1828800"/>
            <a:ext cx="576374" cy="230886"/>
          </a:xfrm>
          <a:prstGeom prst="rect">
            <a:avLst/>
          </a:prstGeom>
          <a:noFill/>
        </p:spPr>
      </p:pic>
      <p:pic>
        <p:nvPicPr>
          <p:cNvPr id="70" name="Picture 8" descr="http://www.1af.acc.af.mil/shared/media/photodb/photos/071026-F-6611D-00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1028700"/>
            <a:ext cx="428000" cy="171450"/>
          </a:xfrm>
          <a:prstGeom prst="rect">
            <a:avLst/>
          </a:prstGeom>
          <a:noFill/>
        </p:spPr>
      </p:pic>
      <p:pic>
        <p:nvPicPr>
          <p:cNvPr id="63" name="Picture 8" descr="http://www.1af.acc.af.mil/shared/media/photodb/photos/071026-F-6611D-00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0" y="2114550"/>
            <a:ext cx="428000" cy="171450"/>
          </a:xfrm>
          <a:prstGeom prst="rect">
            <a:avLst/>
          </a:prstGeom>
          <a:noFill/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57650"/>
            <a:ext cx="437920" cy="30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493510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49" presetClass="path" presetSubtype="0" repeatCount="indefinite" accel="50000" decel="5000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 0.00555 L 0.1 -0.0888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9" presetClass="path" presetSubtype="0" repeatCount="indefinite" accel="50000" decel="5000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2222E-6 -2.22222E-6 L 0.07014 0.1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7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05556E-6 7.40741E-7 L 0.06857 0.1219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61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3.33333E-6 L 0.06823 0.1388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8" presetClass="entr" presetSubtype="3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3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3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000"/>
                            </p:stCondLst>
                            <p:childTnLst>
                              <p:par>
                                <p:cTn id="87" presetID="49" presetClass="path" presetSubtype="0" repeatCount="indefinite" accel="50000" decel="5000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2222E-6 -2.22222E-6 L 0.07014 0.1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75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3.33333E-6 L 0.06823 0.1388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69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05556E-6 7.40741E-7 L 0.06857 0.1219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61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21857 -0.11713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-590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06857 0.1219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13524 -0.02824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0.11024 0.0664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5" presetID="49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112E-17 -2.22222E-6 L 0.20833 0.11111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15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95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65" presetID="49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4.44444E-6 L 0.10989 -0.1055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1500"/>
                            </p:stCondLst>
                            <p:childTnLst>
                              <p:par>
                                <p:cTn id="1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7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00"/>
                            </p:stCondLst>
                            <p:childTnLst>
                              <p:par>
                                <p:cTn id="1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8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21857 -0.11713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-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25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000"/>
                            </p:stCondLst>
                            <p:childTnLst>
                              <p:par>
                                <p:cTn id="19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13524 -0.02824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5000"/>
                            </p:stCondLst>
                            <p:childTnLst>
                              <p:par>
                                <p:cTn id="19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500"/>
                            </p:stCondLst>
                            <p:childTnLst>
                              <p:par>
                                <p:cTn id="202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8500"/>
                            </p:stCondLst>
                            <p:childTnLst>
                              <p:par>
                                <p:cTn id="2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8" presetClass="entr" presetSubtype="3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3" grpId="0"/>
      <p:bldP spid="43" grpId="1"/>
      <p:bldP spid="44" grpId="0"/>
      <p:bldP spid="44" grpId="1"/>
      <p:bldP spid="86" grpId="0"/>
      <p:bldP spid="86" grpId="1"/>
      <p:bldP spid="83" grpId="0"/>
      <p:bldP spid="83" grpId="1"/>
      <p:bldP spid="83" grpId="2"/>
      <p:bldP spid="83" grpId="3"/>
      <p:bldP spid="57" grpId="0"/>
      <p:bldP spid="57" grpId="1"/>
      <p:bldP spid="22" grpId="0"/>
      <p:bldP spid="22" grpId="1"/>
      <p:bldP spid="25" grpId="0"/>
      <p:bldP spid="25" grpId="1"/>
      <p:bldP spid="26" grpId="0"/>
      <p:bldP spid="26" grpId="1"/>
      <p:bldP spid="38" grpId="0"/>
      <p:bldP spid="38" grpId="1"/>
      <p:bldP spid="39" grpId="0"/>
      <p:bldP spid="39" grpId="1"/>
      <p:bldP spid="45" grpId="0"/>
      <p:bldP spid="45" grpId="1"/>
      <p:bldP spid="45" grpId="2"/>
      <p:bldP spid="54" grpId="0"/>
      <p:bldP spid="54" grpId="1"/>
      <p:bldP spid="71" grpId="0"/>
      <p:bldP spid="71" grpId="1"/>
      <p:bldP spid="62" grpId="0"/>
      <p:bldP spid="62" grpId="1"/>
      <p:bldP spid="62" grpId="2"/>
      <p:bldP spid="64" grpId="0"/>
      <p:bldP spid="64" grpId="1"/>
      <p:bldP spid="72" grpId="0"/>
      <p:bldP spid="72" grpId="1"/>
      <p:bldP spid="73" grpId="0"/>
      <p:bldP spid="73" grpId="1"/>
      <p:bldP spid="73" grpId="2"/>
      <p:bldP spid="76" grpId="0"/>
      <p:bldP spid="76" grpId="1"/>
      <p:bldP spid="78" grpId="0" animBg="1"/>
      <p:bldP spid="78" grpId="1" animBg="1"/>
      <p:bldP spid="85" grpId="0"/>
      <p:bldP spid="85" grpId="1"/>
      <p:bldP spid="85" grpId="2"/>
      <p:bldP spid="85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572097"/>
            <a:ext cx="7467600" cy="258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" name="Left Arrow 78"/>
          <p:cNvSpPr/>
          <p:nvPr/>
        </p:nvSpPr>
        <p:spPr bwMode="auto">
          <a:xfrm flipH="1">
            <a:off x="4564746" y="649865"/>
            <a:ext cx="2206833" cy="922232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81477" y="75479"/>
            <a:ext cx="6572816" cy="609600"/>
          </a:xfrm>
        </p:spPr>
        <p:txBody>
          <a:bodyPr anchor="ctr">
            <a:normAutofit/>
          </a:bodyPr>
          <a:lstStyle/>
          <a:p>
            <a:pPr algn="l"/>
            <a:r>
              <a:rPr lang="en-US" sz="2800" dirty="0" err="1" smtClean="0"/>
              <a:t>HyperScale</a:t>
            </a:r>
            <a:r>
              <a:rPr lang="en-US" sz="2800" dirty="0" smtClean="0"/>
              <a:t> Requires a Different Scale</a:t>
            </a:r>
            <a:endParaRPr lang="en-US" sz="2800" dirty="0"/>
          </a:p>
        </p:txBody>
      </p:sp>
      <p:sp>
        <p:nvSpPr>
          <p:cNvPr id="81" name="Rectangle 80"/>
          <p:cNvSpPr/>
          <p:nvPr/>
        </p:nvSpPr>
        <p:spPr>
          <a:xfrm>
            <a:off x="798287" y="5968425"/>
            <a:ext cx="6477001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/>
            <a:r>
              <a:rPr lang="en-US" sz="800" b="1" dirty="0" smtClean="0">
                <a:solidFill>
                  <a:srgbClr val="000000"/>
                </a:solidFill>
              </a:rPr>
              <a:t>Amazon: </a:t>
            </a:r>
            <a:r>
              <a:rPr lang="en-US" sz="800" dirty="0" smtClean="0">
                <a:solidFill>
                  <a:srgbClr val="000000"/>
                </a:solidFill>
              </a:rPr>
              <a:t>http://aws.typepad.com/aws/2011/07/amazon-s3-more-than-449-billion-objects.html</a:t>
            </a:r>
          </a:p>
          <a:p>
            <a:pPr algn="l"/>
            <a:r>
              <a:rPr lang="en-US" sz="800" b="1" dirty="0" smtClean="0">
                <a:solidFill>
                  <a:srgbClr val="000000"/>
                </a:solidFill>
              </a:rPr>
              <a:t>EMC: </a:t>
            </a:r>
            <a:r>
              <a:rPr lang="en-US" sz="800" dirty="0" smtClean="0">
                <a:solidFill>
                  <a:srgbClr val="000000"/>
                </a:solidFill>
              </a:rPr>
              <a:t>http</a:t>
            </a:r>
            <a:r>
              <a:rPr lang="en-US" sz="800" dirty="0">
                <a:solidFill>
                  <a:srgbClr val="000000"/>
                </a:solidFill>
              </a:rPr>
              <a:t>://reg.cx/1P1E</a:t>
            </a:r>
          </a:p>
          <a:p>
            <a:pPr algn="l"/>
            <a:r>
              <a:rPr lang="en-US" sz="800" b="1" dirty="0" smtClean="0">
                <a:solidFill>
                  <a:srgbClr val="000000"/>
                </a:solidFill>
              </a:rPr>
              <a:t>HPCS: </a:t>
            </a:r>
            <a:r>
              <a:rPr lang="en-US" sz="800" dirty="0" smtClean="0">
                <a:solidFill>
                  <a:srgbClr val="000000"/>
                </a:solidFill>
              </a:rPr>
              <a:t>http</a:t>
            </a:r>
            <a:r>
              <a:rPr lang="en-US" sz="800" dirty="0">
                <a:solidFill>
                  <a:srgbClr val="000000"/>
                </a:solidFill>
              </a:rPr>
              <a:t>://www.spscicomp.org/ScicomP13/Presentations/IBM/GPFSGunda.pdf</a:t>
            </a:r>
          </a:p>
          <a:p>
            <a:pPr algn="l"/>
            <a:r>
              <a:rPr lang="en-US" sz="800" b="1" dirty="0" smtClean="0">
                <a:solidFill>
                  <a:srgbClr val="000000"/>
                </a:solidFill>
              </a:rPr>
              <a:t>Megastore: </a:t>
            </a:r>
            <a:r>
              <a:rPr lang="en-US" sz="800" dirty="0" smtClean="0">
                <a:solidFill>
                  <a:srgbClr val="000000"/>
                </a:solidFill>
              </a:rPr>
              <a:t>http</a:t>
            </a:r>
            <a:r>
              <a:rPr lang="en-US" sz="800" dirty="0">
                <a:solidFill>
                  <a:srgbClr val="000000"/>
                </a:solidFill>
              </a:rPr>
              <a:t>://highscalability.com/blog/2011/1/11/google-megastore-3-billion-writes-and-20-billion-read-transa.html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82" name="Left Arrow 81"/>
          <p:cNvSpPr/>
          <p:nvPr/>
        </p:nvSpPr>
        <p:spPr bwMode="auto">
          <a:xfrm>
            <a:off x="2133600" y="642605"/>
            <a:ext cx="2206833" cy="922232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539340" y="895537"/>
            <a:ext cx="17588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</a:rPr>
              <a:t>8am to 5pm technologies</a:t>
            </a:r>
          </a:p>
          <a:p>
            <a:r>
              <a:rPr lang="en-US" sz="1050" dirty="0" smtClean="0">
                <a:solidFill>
                  <a:srgbClr val="000000"/>
                </a:solidFill>
              </a:rPr>
              <a:t>Enterprise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549869" y="895537"/>
            <a:ext cx="17588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</a:rPr>
              <a:t>5pm to 8am technologies</a:t>
            </a:r>
          </a:p>
          <a:p>
            <a:r>
              <a:rPr lang="en-US" sz="1050" dirty="0" smtClean="0">
                <a:solidFill>
                  <a:srgbClr val="000000"/>
                </a:solidFill>
              </a:rPr>
              <a:t>HyperScale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8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369968" y="6492875"/>
            <a:ext cx="1774032" cy="365125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- </a:t>
            </a:r>
            <a:fld id="{88406001-C39A-41C9-B6CA-8905B332E070}" type="slidenum"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ctr"/>
              <a:t>9</a:t>
            </a:fld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6667500" y="1417375"/>
            <a:ext cx="1524000" cy="457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649394" y="1384365"/>
            <a:ext cx="1684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Large Social Media Property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7162800" y="5181600"/>
            <a:ext cx="533400" cy="152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987125" y="5125350"/>
            <a:ext cx="9412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000000"/>
                </a:solidFill>
              </a:rPr>
              <a:t>Customer X</a:t>
            </a:r>
            <a:endParaRPr lang="en-US" sz="1050" b="1" dirty="0">
              <a:solidFill>
                <a:srgbClr val="000000"/>
              </a:solidFill>
            </a:endParaRPr>
          </a:p>
        </p:txBody>
      </p:sp>
      <p:sp>
        <p:nvSpPr>
          <p:cNvPr id="90" name="Date Placeholder 3"/>
          <p:cNvSpPr>
            <a:spLocks noGrp="1"/>
          </p:cNvSpPr>
          <p:nvPr/>
        </p:nvSpPr>
        <p:spPr>
          <a:xfrm>
            <a:off x="0" y="6492875"/>
            <a:ext cx="5867400" cy="365125"/>
          </a:xfrm>
          <a:prstGeom prst="rect">
            <a:avLst/>
          </a:prstGeom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en-US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2012 </a:t>
            </a:r>
            <a:r>
              <a:rPr lang="en-US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YottaStor, LLC. Proprietary and confidential; Do not  duplicate or distribute. </a:t>
            </a:r>
          </a:p>
        </p:txBody>
      </p:sp>
    </p:spTree>
    <p:extLst>
      <p:ext uri="{BB962C8B-B14F-4D97-AF65-F5344CB8AC3E}">
        <p14:creationId xmlns:p14="http://schemas.microsoft.com/office/powerpoint/2010/main" xmlns="" val="513394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594</Words>
  <Application>Microsoft Office PowerPoint</Application>
  <PresentationFormat>On-screen Show (16:9)</PresentationFormat>
  <Paragraphs>143</Paragraphs>
  <Slides>12</Slides>
  <Notes>9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DDN | We Accelerate Information Insight</vt:lpstr>
      <vt:lpstr>Powering Supercomputers</vt:lpstr>
      <vt:lpstr>A Legacy in Video Content Management</vt:lpstr>
      <vt:lpstr>The Large Object Challenge - Volume</vt:lpstr>
      <vt:lpstr>Object Storage – The Fusion of Speed and Capacity</vt:lpstr>
      <vt:lpstr>Automated, Cloud-Based Collaboration One Global Namespace</vt:lpstr>
      <vt:lpstr>YottaDrive:  Interface to the Cloud - ISR Scenario</vt:lpstr>
      <vt:lpstr>HyperScale Requires a Different Scale</vt:lpstr>
      <vt:lpstr>Emergence of HyperScale COTS Technologies</vt:lpstr>
      <vt:lpstr>Object Storage for Improved Collaboration</vt:lpstr>
      <vt:lpstr>Summary</vt:lpstr>
    </vt:vector>
  </TitlesOfParts>
  <Company>ds+f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Thema Wilson</dc:creator>
  <cp:lastModifiedBy>Marty Lafferty</cp:lastModifiedBy>
  <cp:revision>13</cp:revision>
  <dcterms:created xsi:type="dcterms:W3CDTF">2013-01-10T21:56:16Z</dcterms:created>
  <dcterms:modified xsi:type="dcterms:W3CDTF">2013-04-03T17:48:20Z</dcterms:modified>
</cp:coreProperties>
</file>