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7"/>
  </p:notesMasterIdLst>
  <p:sldIdLst>
    <p:sldId id="263" r:id="rId2"/>
    <p:sldId id="260" r:id="rId3"/>
    <p:sldId id="261" r:id="rId4"/>
    <p:sldId id="262" r:id="rId5"/>
    <p:sldId id="259" r:id="rId6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96" y="-276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485B5D42-D435-4A94-A405-12D1A12671DE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9815D5-7DAF-45CC-90C7-209EB17C352C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E3D305B-4BB1-4A2D-A676-2719B13E27B1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48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4883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066204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44769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738941"/>
            <a:ext cx="8229600" cy="2686817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400431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862905"/>
            <a:ext cx="2057400" cy="329088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862905"/>
            <a:ext cx="6019800" cy="329088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802482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06223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395"/>
            <a:ext cx="8229600" cy="2910029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75926372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8019559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6284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00418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6284461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621617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66973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046794"/>
            <a:ext cx="4040188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566973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2046794"/>
            <a:ext cx="4041775" cy="2409751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503514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814042"/>
            <a:ext cx="8229600" cy="85725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3859755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71370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743577"/>
            <a:ext cx="3008313" cy="68670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743579"/>
            <a:ext cx="5111750" cy="364369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615116"/>
            <a:ext cx="3008313" cy="277215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6347169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862061"/>
            <a:ext cx="5486400" cy="268362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24437-784D-CF4A-8490-84BC179018E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839775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C424437-784D-CF4A-8490-84BC179018E8}" type="datetimeFigureOut">
              <a:rPr lang="en-US" smtClean="0"/>
              <a:pPr/>
              <a:t>4/2/2013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09D9BC3-3831-A941-9C0D-33461C03A087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6" descr="NAB13_Speaker_PPT_16_9_whtbckgrnd_B.pn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0" y="0"/>
            <a:ext cx="9135879" cy="5143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xmlns="" val="2617126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1941" y="142087"/>
            <a:ext cx="8229600" cy="603637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Agenda</a:t>
            </a:r>
            <a:endParaRPr lang="en-US" sz="2800" dirty="0"/>
          </a:p>
        </p:txBody>
      </p:sp>
      <p:pic>
        <p:nvPicPr>
          <p:cNvPr id="4" name="Content Placeholder 3" descr="Architecture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488303" y="1047564"/>
            <a:ext cx="5495897" cy="3311371"/>
          </a:xfrm>
        </p:spPr>
      </p:pic>
      <p:sp>
        <p:nvSpPr>
          <p:cNvPr id="8" name="TextBox 7"/>
          <p:cNvSpPr txBox="1"/>
          <p:nvPr/>
        </p:nvSpPr>
        <p:spPr>
          <a:xfrm>
            <a:off x="221941" y="1047564"/>
            <a:ext cx="3708878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dirty="0" smtClean="0"/>
              <a:t> Motion Imagery Challenges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Overview of our Cloud Activities</a:t>
            </a:r>
          </a:p>
          <a:p>
            <a:r>
              <a:rPr lang="en-US" dirty="0" smtClean="0"/>
              <a:t>   -Big Data </a:t>
            </a:r>
          </a:p>
          <a:p>
            <a:r>
              <a:rPr lang="en-US" dirty="0" smtClean="0"/>
              <a:t>   -Large Data </a:t>
            </a:r>
          </a:p>
          <a:p>
            <a:endParaRPr lang="en-US" dirty="0" smtClean="0"/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Implementation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Lessons Learned</a:t>
            </a:r>
          </a:p>
          <a:p>
            <a:pPr>
              <a:buFont typeface="Arial" pitchFamily="34" charset="0"/>
              <a:buChar char="•"/>
            </a:pPr>
            <a:r>
              <a:rPr lang="en-US" dirty="0" smtClean="0"/>
              <a:t> Summary</a:t>
            </a:r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 lvl="1"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n-US" dirty="0"/>
          </a:p>
        </p:txBody>
      </p:sp>
      <p:cxnSp>
        <p:nvCxnSpPr>
          <p:cNvPr id="10" name="Straight Arrow Connector 9"/>
          <p:cNvCxnSpPr>
            <a:endCxn id="15" idx="1"/>
          </p:cNvCxnSpPr>
          <p:nvPr/>
        </p:nvCxnSpPr>
        <p:spPr>
          <a:xfrm>
            <a:off x="1411550" y="1793289"/>
            <a:ext cx="1864310" cy="452762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17" idx="1"/>
          </p:cNvCxnSpPr>
          <p:nvPr/>
        </p:nvCxnSpPr>
        <p:spPr>
          <a:xfrm>
            <a:off x="1642369" y="2104008"/>
            <a:ext cx="1573448" cy="1415041"/>
          </a:xfrm>
          <a:prstGeom prst="straightConnector1">
            <a:avLst/>
          </a:prstGeom>
          <a:ln>
            <a:solidFill>
              <a:schemeClr val="bg1">
                <a:lumMod val="65000"/>
              </a:schemeClr>
            </a:solidFill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5" name="Left Brace 14"/>
          <p:cNvSpPr/>
          <p:nvPr/>
        </p:nvSpPr>
        <p:spPr>
          <a:xfrm>
            <a:off x="3275860" y="1793289"/>
            <a:ext cx="212443" cy="905523"/>
          </a:xfrm>
          <a:prstGeom prst="leftBrace">
            <a:avLst/>
          </a:prstGeom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Left Brace 16"/>
          <p:cNvSpPr/>
          <p:nvPr/>
        </p:nvSpPr>
        <p:spPr>
          <a:xfrm>
            <a:off x="3215817" y="2851212"/>
            <a:ext cx="272486" cy="1335673"/>
          </a:xfrm>
          <a:prstGeom prst="leftBrace">
            <a:avLst/>
          </a:prstGeom>
          <a:ln>
            <a:solidFill>
              <a:schemeClr val="bg1">
                <a:lumMod val="65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44135" y="177598"/>
            <a:ext cx="8229600" cy="594759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Motion Imagery = Large Data = Big Data </a:t>
            </a:r>
            <a:endParaRPr lang="en-US" sz="2800" dirty="0"/>
          </a:p>
        </p:txBody>
      </p:sp>
      <p:sp>
        <p:nvSpPr>
          <p:cNvPr id="5" name="TextBox 4"/>
          <p:cNvSpPr txBox="1"/>
          <p:nvPr/>
        </p:nvSpPr>
        <p:spPr>
          <a:xfrm>
            <a:off x="4358929" y="752499"/>
            <a:ext cx="4651905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b="1" dirty="0" smtClean="0"/>
              <a:t>The Motion Imagery LARGE DATA Problem</a:t>
            </a:r>
          </a:p>
          <a:p>
            <a:r>
              <a:rPr lang="en-US" dirty="0" smtClean="0"/>
              <a:t>…100tb of MI per day</a:t>
            </a:r>
          </a:p>
          <a:p>
            <a:r>
              <a:rPr lang="en-US" dirty="0" smtClean="0"/>
              <a:t>…size of data is beyond the ability </a:t>
            </a:r>
            <a:r>
              <a:rPr lang="en-US" i="1" u="sng" dirty="0" smtClean="0"/>
              <a:t>of commonly used software tools</a:t>
            </a:r>
            <a:r>
              <a:rPr lang="en-US" dirty="0" smtClean="0"/>
              <a:t> to capture, manage, and process the data</a:t>
            </a:r>
          </a:p>
          <a:p>
            <a:r>
              <a:rPr lang="en-US" dirty="0" smtClean="0"/>
              <a:t>… </a:t>
            </a:r>
            <a:r>
              <a:rPr lang="en-US" dirty="0" err="1" smtClean="0"/>
              <a:t>GigaPixel</a:t>
            </a:r>
            <a:r>
              <a:rPr lang="en-US" dirty="0" smtClean="0"/>
              <a:t> Images 1-10 fps per sensor is = 1500 1080P video feeds 24 x 7 </a:t>
            </a:r>
          </a:p>
          <a:p>
            <a:r>
              <a:rPr lang="en-US" dirty="0" smtClean="0"/>
              <a:t>…I/O and within a tolerable elapsed time</a:t>
            </a:r>
          </a:p>
          <a:p>
            <a:r>
              <a:rPr lang="en-US" dirty="0" smtClean="0"/>
              <a:t>…Current NGA archive holds &gt; 30M minutes of video</a:t>
            </a:r>
          </a:p>
          <a:p>
            <a:r>
              <a:rPr lang="en-US" dirty="0" smtClean="0"/>
              <a:t>…Billions of metadata transactions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4239885" y="4061776"/>
            <a:ext cx="4697768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i="1" dirty="0" smtClean="0"/>
              <a:t>Between 2001 and 2015 we will see a 70,000% increase in the areas under surveillance – all captured in motion video intelligence – yielding </a:t>
            </a:r>
            <a:r>
              <a:rPr lang="en-US" sz="1400" b="1" i="1" dirty="0" err="1" smtClean="0"/>
              <a:t>yottobytes</a:t>
            </a:r>
            <a:r>
              <a:rPr lang="en-US" sz="1400" i="1" dirty="0" smtClean="0"/>
              <a:t> of video data”</a:t>
            </a:r>
          </a:p>
          <a:p>
            <a:r>
              <a:rPr lang="en-US" sz="1400" dirty="0" smtClean="0"/>
              <a:t>- The Economist, Feb 27, 2010</a:t>
            </a:r>
            <a:endParaRPr lang="en-US" sz="1400" dirty="0"/>
          </a:p>
        </p:txBody>
      </p:sp>
      <p:pic>
        <p:nvPicPr>
          <p:cNvPr id="9" name="Picture 4"/>
          <p:cNvPicPr>
            <a:picLocks noChangeAspect="1" noChangeArrowheads="1"/>
          </p:cNvPicPr>
          <p:nvPr/>
        </p:nvPicPr>
        <p:blipFill>
          <a:blip r:embed="rId2" cstate="print"/>
          <a:srcRect l="25124" t="38442" r="26462" b="8780"/>
          <a:stretch>
            <a:fillRect/>
          </a:stretch>
        </p:blipFill>
        <p:spPr bwMode="auto">
          <a:xfrm>
            <a:off x="0" y="779300"/>
            <a:ext cx="4239885" cy="307841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809" name="Rectangle 25"/>
          <p:cNvSpPr>
            <a:spLocks noChangeAspect="1" noChangeArrowheads="1"/>
          </p:cNvSpPr>
          <p:nvPr/>
        </p:nvSpPr>
        <p:spPr bwMode="auto">
          <a:xfrm>
            <a:off x="4581269" y="763420"/>
            <a:ext cx="2306381" cy="3445584"/>
          </a:xfrm>
          <a:prstGeom prst="rect">
            <a:avLst/>
          </a:prstGeom>
          <a:gradFill rotWithShape="0">
            <a:gsLst>
              <a:gs pos="0">
                <a:srgbClr val="FFFF00">
                  <a:gamma/>
                  <a:tint val="0"/>
                  <a:invGamma/>
                </a:srgbClr>
              </a:gs>
              <a:gs pos="100000">
                <a:srgbClr val="FFFF00"/>
              </a:gs>
            </a:gsLst>
            <a:lin ang="2700000" scaled="1"/>
          </a:gradFill>
          <a:ln w="63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800" dirty="0">
              <a:latin typeface="Arial Narrow" pitchFamily="34" charset="0"/>
            </a:endParaRPr>
          </a:p>
        </p:txBody>
      </p:sp>
      <p:cxnSp>
        <p:nvCxnSpPr>
          <p:cNvPr id="132" name="Straight Arrow Connector 131"/>
          <p:cNvCxnSpPr/>
          <p:nvPr/>
        </p:nvCxnSpPr>
        <p:spPr>
          <a:xfrm>
            <a:off x="5683652" y="1441847"/>
            <a:ext cx="0" cy="1883868"/>
          </a:xfrm>
          <a:prstGeom prst="straightConnector1">
            <a:avLst/>
          </a:prstGeom>
          <a:ln>
            <a:tailEnd type="arrow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246861" name="Rectangle 77"/>
          <p:cNvSpPr>
            <a:spLocks noGrp="1" noChangeArrowheads="1"/>
          </p:cNvSpPr>
          <p:nvPr>
            <p:ph type="title"/>
          </p:nvPr>
        </p:nvSpPr>
        <p:spPr>
          <a:xfrm>
            <a:off x="259399" y="72391"/>
            <a:ext cx="6359116" cy="628650"/>
          </a:xfrm>
        </p:spPr>
        <p:txBody>
          <a:bodyPr>
            <a:normAutofit/>
          </a:bodyPr>
          <a:lstStyle/>
          <a:p>
            <a:pPr algn="l"/>
            <a:r>
              <a:rPr lang="en-US" sz="2400" dirty="0" smtClean="0"/>
              <a:t>Harris Cloud-Past-Present-Future</a:t>
            </a:r>
            <a:endParaRPr lang="en-US" sz="2400" dirty="0"/>
          </a:p>
        </p:txBody>
      </p:sp>
      <p:sp>
        <p:nvSpPr>
          <p:cNvPr id="81" name="Rectangle 2"/>
          <p:cNvSpPr>
            <a:spLocks noChangeAspect="1" noChangeArrowheads="1"/>
          </p:cNvSpPr>
          <p:nvPr/>
        </p:nvSpPr>
        <p:spPr bwMode="auto">
          <a:xfrm>
            <a:off x="62146" y="755543"/>
            <a:ext cx="2309573" cy="3445584"/>
          </a:xfrm>
          <a:prstGeom prst="rect">
            <a:avLst/>
          </a:prstGeom>
          <a:gradFill flip="none" rotWithShape="1">
            <a:gsLst>
              <a:gs pos="0">
                <a:schemeClr val="bg1">
                  <a:shade val="30000"/>
                  <a:satMod val="115000"/>
                </a:schemeClr>
              </a:gs>
              <a:gs pos="50000">
                <a:schemeClr val="bg1">
                  <a:shade val="67500"/>
                  <a:satMod val="115000"/>
                </a:schemeClr>
              </a:gs>
              <a:gs pos="100000">
                <a:schemeClr val="bg1">
                  <a:shade val="100000"/>
                  <a:satMod val="115000"/>
                </a:schemeClr>
              </a:gs>
            </a:gsLst>
            <a:lin ang="18900000" scaled="1"/>
            <a:tileRect/>
          </a:gradFill>
          <a:ln w="63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786" name="Rectangle 2"/>
          <p:cNvSpPr>
            <a:spLocks noChangeAspect="1" noChangeArrowheads="1"/>
          </p:cNvSpPr>
          <p:nvPr/>
        </p:nvSpPr>
        <p:spPr bwMode="auto">
          <a:xfrm>
            <a:off x="2369209" y="763420"/>
            <a:ext cx="2309573" cy="3445584"/>
          </a:xfrm>
          <a:prstGeom prst="rect">
            <a:avLst/>
          </a:prstGeom>
          <a:gradFill rotWithShape="0">
            <a:gsLst>
              <a:gs pos="0">
                <a:srgbClr val="66FFCC">
                  <a:gamma/>
                  <a:tint val="0"/>
                  <a:invGamma/>
                </a:srgbClr>
              </a:gs>
              <a:gs pos="100000">
                <a:srgbClr val="66FFCC"/>
              </a:gs>
            </a:gsLst>
            <a:lin ang="2700000" scaled="1"/>
          </a:gradFill>
          <a:ln w="63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787" name="Text Box 3"/>
          <p:cNvSpPr txBox="1">
            <a:spLocks noChangeAspect="1" noChangeArrowheads="1"/>
          </p:cNvSpPr>
          <p:nvPr/>
        </p:nvSpPr>
        <p:spPr bwMode="auto">
          <a:xfrm>
            <a:off x="2863334" y="4032413"/>
            <a:ext cx="1380506" cy="20653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algn="ctr"/>
            <a:r>
              <a:rPr lang="en-US" sz="1000" dirty="0" smtClean="0">
                <a:latin typeface="Arial Black" pitchFamily="34" charset="0"/>
              </a:rPr>
              <a:t>Virtualized Cloud</a:t>
            </a:r>
            <a:endParaRPr lang="en-US" sz="800" dirty="0">
              <a:latin typeface="Arial Black" pitchFamily="34" charset="0"/>
            </a:endParaRPr>
          </a:p>
        </p:txBody>
      </p:sp>
      <p:sp>
        <p:nvSpPr>
          <p:cNvPr id="246789" name="AutoShape 5"/>
          <p:cNvSpPr>
            <a:spLocks noChangeAspect="1" noChangeArrowheads="1"/>
          </p:cNvSpPr>
          <p:nvPr/>
        </p:nvSpPr>
        <p:spPr bwMode="auto">
          <a:xfrm>
            <a:off x="2752720" y="1725497"/>
            <a:ext cx="716265" cy="182070"/>
          </a:xfrm>
          <a:prstGeom prst="cube">
            <a:avLst>
              <a:gd name="adj" fmla="val 59167"/>
            </a:avLst>
          </a:prstGeom>
          <a:solidFill>
            <a:schemeClr val="accent2">
              <a:lumMod val="40000"/>
              <a:lumOff val="60000"/>
            </a:schemeClr>
          </a:soli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800" dirty="0">
              <a:latin typeface="Arial Narrow" pitchFamily="34" charset="0"/>
            </a:endParaRPr>
          </a:p>
        </p:txBody>
      </p:sp>
      <p:sp>
        <p:nvSpPr>
          <p:cNvPr id="246790" name="Text Box 6"/>
          <p:cNvSpPr txBox="1">
            <a:spLocks noChangeAspect="1" noChangeArrowheads="1"/>
          </p:cNvSpPr>
          <p:nvPr/>
        </p:nvSpPr>
        <p:spPr bwMode="auto">
          <a:xfrm>
            <a:off x="3419626" y="1645697"/>
            <a:ext cx="1276311" cy="24622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err="1" smtClean="0">
                <a:latin typeface="Arial Narrow" pitchFamily="34" charset="0"/>
              </a:rPr>
              <a:t>OpenStack</a:t>
            </a:r>
            <a:r>
              <a:rPr lang="en-US" sz="1000" dirty="0" smtClean="0">
                <a:latin typeface="Arial Narrow" pitchFamily="34" charset="0"/>
              </a:rPr>
              <a:t> or </a:t>
            </a:r>
            <a:r>
              <a:rPr lang="en-US" sz="1000" dirty="0" err="1" smtClean="0">
                <a:latin typeface="Arial Narrow" pitchFamily="34" charset="0"/>
              </a:rPr>
              <a:t>Cloudera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246792" name="AutoShape 8"/>
          <p:cNvSpPr>
            <a:spLocks noChangeAspect="1" noChangeArrowheads="1"/>
          </p:cNvSpPr>
          <p:nvPr/>
        </p:nvSpPr>
        <p:spPr bwMode="auto">
          <a:xfrm>
            <a:off x="2752719" y="2001117"/>
            <a:ext cx="716478" cy="182947"/>
          </a:xfrm>
          <a:prstGeom prst="cube">
            <a:avLst>
              <a:gd name="adj" fmla="val 59167"/>
            </a:avLst>
          </a:prstGeom>
          <a:gradFill rotWithShape="0">
            <a:gsLst>
              <a:gs pos="0">
                <a:srgbClr val="009999">
                  <a:gamma/>
                  <a:tint val="34510"/>
                  <a:invGamma/>
                </a:srgbClr>
              </a:gs>
              <a:gs pos="100000">
                <a:srgbClr val="009999"/>
              </a:gs>
            </a:gsLst>
            <a:lin ang="27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793" name="Text Box 9"/>
          <p:cNvSpPr txBox="1">
            <a:spLocks noChangeAspect="1" noChangeArrowheads="1"/>
          </p:cNvSpPr>
          <p:nvPr/>
        </p:nvSpPr>
        <p:spPr bwMode="auto">
          <a:xfrm>
            <a:off x="3419825" y="1972151"/>
            <a:ext cx="1255472" cy="20653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 pitchFamily="34" charset="0"/>
              </a:rPr>
              <a:t>Hadoop/Accumulo VM 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246795" name="AutoShape 11"/>
          <p:cNvSpPr>
            <a:spLocks noChangeAspect="1" noChangeArrowheads="1"/>
          </p:cNvSpPr>
          <p:nvPr/>
        </p:nvSpPr>
        <p:spPr bwMode="auto">
          <a:xfrm>
            <a:off x="2752719" y="2275844"/>
            <a:ext cx="716066" cy="182947"/>
          </a:xfrm>
          <a:prstGeom prst="cube">
            <a:avLst>
              <a:gd name="adj" fmla="val 59167"/>
            </a:avLst>
          </a:prstGeom>
          <a:gradFill rotWithShape="0">
            <a:gsLst>
              <a:gs pos="0">
                <a:srgbClr val="009999">
                  <a:gamma/>
                  <a:tint val="34510"/>
                  <a:invGamma/>
                </a:srgbClr>
              </a:gs>
              <a:gs pos="100000">
                <a:srgbClr val="009999"/>
              </a:gs>
            </a:gsLst>
            <a:lin ang="27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796" name="Text Box 12"/>
          <p:cNvSpPr txBox="1">
            <a:spLocks noChangeAspect="1" noChangeArrowheads="1"/>
          </p:cNvSpPr>
          <p:nvPr/>
        </p:nvSpPr>
        <p:spPr bwMode="auto">
          <a:xfrm>
            <a:off x="3419442" y="2247639"/>
            <a:ext cx="830677" cy="20653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 pitchFamily="34" charset="0"/>
              </a:rPr>
              <a:t>E_Puppet VM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246799" name="Text Box 15"/>
          <p:cNvSpPr txBox="1">
            <a:spLocks noChangeAspect="1" noChangeArrowheads="1"/>
          </p:cNvSpPr>
          <p:nvPr/>
        </p:nvSpPr>
        <p:spPr bwMode="auto">
          <a:xfrm>
            <a:off x="3419666" y="2522118"/>
            <a:ext cx="692818" cy="20653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 pitchFamily="34" charset="0"/>
              </a:rPr>
              <a:t>Splunk VM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246810" name="Text Box 26"/>
          <p:cNvSpPr txBox="1">
            <a:spLocks noChangeAspect="1" noChangeArrowheads="1"/>
          </p:cNvSpPr>
          <p:nvPr/>
        </p:nvSpPr>
        <p:spPr bwMode="auto">
          <a:xfrm>
            <a:off x="4991095" y="4034096"/>
            <a:ext cx="2143124" cy="24622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dirty="0" err="1" smtClean="0">
                <a:latin typeface="Arial Black" pitchFamily="34" charset="0"/>
              </a:rPr>
              <a:t>Intercloud</a:t>
            </a:r>
            <a:endParaRPr lang="en-US" sz="1000" dirty="0">
              <a:latin typeface="Arial Black" pitchFamily="34" charset="0"/>
            </a:endParaRPr>
          </a:p>
        </p:txBody>
      </p:sp>
      <p:grpSp>
        <p:nvGrpSpPr>
          <p:cNvPr id="2" name="Group 27"/>
          <p:cNvGrpSpPr>
            <a:grpSpLocks noChangeAspect="1"/>
          </p:cNvGrpSpPr>
          <p:nvPr/>
        </p:nvGrpSpPr>
        <p:grpSpPr bwMode="auto">
          <a:xfrm>
            <a:off x="5100437" y="1694645"/>
            <a:ext cx="1326861" cy="554755"/>
            <a:chOff x="2256" y="672"/>
            <a:chExt cx="1157" cy="727"/>
          </a:xfrm>
        </p:grpSpPr>
        <p:sp>
          <p:nvSpPr>
            <p:cNvPr id="246812" name="AutoShape 28"/>
            <p:cNvSpPr>
              <a:spLocks noChangeAspect="1" noChangeArrowheads="1"/>
            </p:cNvSpPr>
            <p:nvPr/>
          </p:nvSpPr>
          <p:spPr bwMode="auto">
            <a:xfrm>
              <a:off x="2256" y="672"/>
              <a:ext cx="1152" cy="288"/>
            </a:xfrm>
            <a:prstGeom prst="can">
              <a:avLst>
                <a:gd name="adj" fmla="val 50000"/>
              </a:avLst>
            </a:prstGeom>
            <a:gradFill rotWithShape="0">
              <a:gsLst>
                <a:gs pos="0">
                  <a:srgbClr val="FFCC00">
                    <a:gamma/>
                    <a:tint val="22745"/>
                    <a:invGamma/>
                  </a:srgbClr>
                </a:gs>
                <a:gs pos="100000">
                  <a:srgbClr val="FFCC00"/>
                </a:gs>
              </a:gsLst>
              <a:lin ang="0" scaled="1"/>
            </a:gradFill>
            <a:ln w="635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 sz="1000" dirty="0"/>
            </a:p>
          </p:txBody>
        </p:sp>
        <p:sp>
          <p:nvSpPr>
            <p:cNvPr id="246813" name="Text Box 29"/>
            <p:cNvSpPr txBox="1">
              <a:spLocks noChangeAspect="1" noChangeArrowheads="1"/>
            </p:cNvSpPr>
            <p:nvPr/>
          </p:nvSpPr>
          <p:spPr bwMode="auto">
            <a:xfrm>
              <a:off x="2353" y="959"/>
              <a:ext cx="1060" cy="440"/>
            </a:xfrm>
            <a:prstGeom prst="rect">
              <a:avLst/>
            </a:prstGeom>
            <a:noFill/>
            <a:ln w="6350">
              <a:noFill/>
              <a:miter lim="800000"/>
              <a:headEnd/>
              <a:tailEnd/>
            </a:ln>
            <a:effectLst/>
          </p:spPr>
          <p:txBody>
            <a:bodyPr wrap="none">
              <a:spAutoFit/>
            </a:bodyPr>
            <a:lstStyle/>
            <a:p>
              <a:r>
                <a:rPr lang="en-US" sz="1000" dirty="0" smtClean="0">
                  <a:latin typeface="Arial Narrow" pitchFamily="34" charset="0"/>
                </a:rPr>
                <a:t>Regional  Data Center</a:t>
              </a:r>
              <a:endParaRPr lang="en-US" sz="1000" dirty="0">
                <a:latin typeface="Arial Narrow" pitchFamily="34" charset="0"/>
              </a:endParaRPr>
            </a:p>
            <a:p>
              <a:endParaRPr lang="en-US" sz="1000" dirty="0">
                <a:latin typeface="Arial Narrow" pitchFamily="34" charset="0"/>
              </a:endParaRPr>
            </a:p>
          </p:txBody>
        </p:sp>
      </p:grpSp>
      <p:sp>
        <p:nvSpPr>
          <p:cNvPr id="246815" name="AutoShape 31"/>
          <p:cNvSpPr>
            <a:spLocks noChangeAspect="1" noChangeArrowheads="1"/>
          </p:cNvSpPr>
          <p:nvPr/>
        </p:nvSpPr>
        <p:spPr bwMode="auto">
          <a:xfrm>
            <a:off x="5101958" y="2234521"/>
            <a:ext cx="1321127" cy="219143"/>
          </a:xfrm>
          <a:prstGeom prst="can">
            <a:avLst>
              <a:gd name="adj" fmla="val 50000"/>
            </a:avLst>
          </a:prstGeom>
          <a:gradFill rotWithShape="0">
            <a:gsLst>
              <a:gs pos="0">
                <a:srgbClr val="FFCC00">
                  <a:gamma/>
                  <a:tint val="22745"/>
                  <a:invGamma/>
                </a:srgbClr>
              </a:gs>
              <a:gs pos="100000">
                <a:srgbClr val="FFCC00"/>
              </a:gs>
            </a:gsLst>
            <a:lin ang="0" scaled="1"/>
          </a:gra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818" name="AutoShape 34"/>
          <p:cNvSpPr>
            <a:spLocks noChangeAspect="1" noChangeArrowheads="1"/>
          </p:cNvSpPr>
          <p:nvPr/>
        </p:nvSpPr>
        <p:spPr bwMode="auto">
          <a:xfrm>
            <a:off x="5065429" y="3300144"/>
            <a:ext cx="1321871" cy="219515"/>
          </a:xfrm>
          <a:prstGeom prst="can">
            <a:avLst>
              <a:gd name="adj" fmla="val 50000"/>
            </a:avLst>
          </a:prstGeom>
          <a:gradFill rotWithShape="0">
            <a:gsLst>
              <a:gs pos="0">
                <a:srgbClr val="FFCC00">
                  <a:gamma/>
                  <a:tint val="22745"/>
                  <a:invGamma/>
                </a:srgbClr>
              </a:gs>
              <a:gs pos="100000">
                <a:srgbClr val="FFCC00"/>
              </a:gs>
            </a:gsLst>
            <a:lin ang="0" scaled="1"/>
          </a:gra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819" name="Text Box 35"/>
          <p:cNvSpPr txBox="1">
            <a:spLocks noChangeAspect="1" noChangeArrowheads="1"/>
          </p:cNvSpPr>
          <p:nvPr/>
        </p:nvSpPr>
        <p:spPr bwMode="auto">
          <a:xfrm>
            <a:off x="5232735" y="3518134"/>
            <a:ext cx="1186543" cy="20653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 pitchFamily="34" charset="0"/>
              </a:rPr>
              <a:t>Regional Data Center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246821" name="AutoShape 37"/>
          <p:cNvSpPr>
            <a:spLocks noChangeAspect="1" noChangeArrowheads="1"/>
          </p:cNvSpPr>
          <p:nvPr/>
        </p:nvSpPr>
        <p:spPr bwMode="auto">
          <a:xfrm>
            <a:off x="5101957" y="2766323"/>
            <a:ext cx="1322246" cy="219271"/>
          </a:xfrm>
          <a:prstGeom prst="can">
            <a:avLst>
              <a:gd name="adj" fmla="val 50000"/>
            </a:avLst>
          </a:prstGeom>
          <a:gradFill rotWithShape="0">
            <a:gsLst>
              <a:gs pos="0">
                <a:srgbClr val="FFCC00">
                  <a:gamma/>
                  <a:tint val="22745"/>
                  <a:invGamma/>
                </a:srgbClr>
              </a:gs>
              <a:gs pos="100000">
                <a:srgbClr val="FFCC00"/>
              </a:gs>
            </a:gsLst>
            <a:lin ang="0" scaled="1"/>
          </a:gradFill>
          <a:ln w="6350">
            <a:solidFill>
              <a:schemeClr val="tx1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46822" name="Text Box 38"/>
          <p:cNvSpPr txBox="1">
            <a:spLocks noChangeAspect="1" noChangeArrowheads="1"/>
          </p:cNvSpPr>
          <p:nvPr/>
        </p:nvSpPr>
        <p:spPr bwMode="auto">
          <a:xfrm>
            <a:off x="5236520" y="2979504"/>
            <a:ext cx="1186543" cy="20653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 pitchFamily="34" charset="0"/>
              </a:rPr>
              <a:t>Regional Data Center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246823" name="Rectangle 39"/>
          <p:cNvSpPr>
            <a:spLocks noChangeAspect="1" noChangeArrowheads="1"/>
          </p:cNvSpPr>
          <p:nvPr/>
        </p:nvSpPr>
        <p:spPr bwMode="auto">
          <a:xfrm>
            <a:off x="6786699" y="763420"/>
            <a:ext cx="2306381" cy="3445584"/>
          </a:xfrm>
          <a:prstGeom prst="rect">
            <a:avLst/>
          </a:prstGeom>
          <a:gradFill rotWithShape="0">
            <a:gsLst>
              <a:gs pos="0">
                <a:srgbClr val="CCCCFF">
                  <a:gamma/>
                  <a:tint val="18824"/>
                  <a:invGamma/>
                </a:srgbClr>
              </a:gs>
              <a:gs pos="100000">
                <a:srgbClr val="CCCCFF"/>
              </a:gs>
            </a:gsLst>
            <a:lin ang="2700000" scaled="1"/>
          </a:gradFill>
          <a:ln w="635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800" dirty="0">
              <a:latin typeface="Arial Narrow" pitchFamily="34" charset="0"/>
            </a:endParaRPr>
          </a:p>
        </p:txBody>
      </p:sp>
      <p:sp>
        <p:nvSpPr>
          <p:cNvPr id="246824" name="Text Box 40"/>
          <p:cNvSpPr txBox="1">
            <a:spLocks noChangeAspect="1" noChangeArrowheads="1"/>
          </p:cNvSpPr>
          <p:nvPr/>
        </p:nvSpPr>
        <p:spPr bwMode="auto">
          <a:xfrm>
            <a:off x="7199575" y="4049064"/>
            <a:ext cx="1111202" cy="24622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Black" pitchFamily="34" charset="0"/>
              </a:rPr>
              <a:t>Carrier Cloud</a:t>
            </a:r>
            <a:endParaRPr lang="en-US" sz="1000" dirty="0">
              <a:latin typeface="Arial Black" pitchFamily="34" charset="0"/>
            </a:endParaRPr>
          </a:p>
        </p:txBody>
      </p:sp>
      <p:sp>
        <p:nvSpPr>
          <p:cNvPr id="246833" name="AutoShape 49"/>
          <p:cNvSpPr>
            <a:spLocks noChangeAspect="1" noChangeArrowheads="1"/>
          </p:cNvSpPr>
          <p:nvPr/>
        </p:nvSpPr>
        <p:spPr bwMode="auto">
          <a:xfrm>
            <a:off x="7648127" y="1856010"/>
            <a:ext cx="1067242" cy="160545"/>
          </a:xfrm>
          <a:prstGeom prst="cube">
            <a:avLst>
              <a:gd name="adj" fmla="val 28241"/>
            </a:avLst>
          </a:prstGeom>
          <a:gradFill flip="none" rotWithShape="1">
            <a:gsLst>
              <a:gs pos="0">
                <a:srgbClr val="FF66CC">
                  <a:tint val="66000"/>
                  <a:satMod val="160000"/>
                </a:srgbClr>
              </a:gs>
              <a:gs pos="50000">
                <a:srgbClr val="FF66CC">
                  <a:tint val="44500"/>
                  <a:satMod val="160000"/>
                </a:srgbClr>
              </a:gs>
              <a:gs pos="100000">
                <a:srgbClr val="FF66CC">
                  <a:tint val="23500"/>
                  <a:satMod val="160000"/>
                </a:srgbClr>
              </a:gs>
            </a:gsLst>
            <a:lin ang="8100000" scaled="1"/>
            <a:tileRect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 dirty="0"/>
          </a:p>
        </p:txBody>
      </p:sp>
      <p:sp>
        <p:nvSpPr>
          <p:cNvPr id="246835" name="Text Box 51"/>
          <p:cNvSpPr txBox="1">
            <a:spLocks noChangeAspect="1" noChangeArrowheads="1"/>
          </p:cNvSpPr>
          <p:nvPr/>
        </p:nvSpPr>
        <p:spPr bwMode="auto">
          <a:xfrm>
            <a:off x="8224707" y="1838255"/>
            <a:ext cx="324128" cy="24622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rial Narrow" pitchFamily="34" charset="0"/>
              </a:rPr>
              <a:t>AF</a:t>
            </a:r>
            <a:endParaRPr lang="en-US" sz="1000" b="1" dirty="0">
              <a:latin typeface="Arial Narrow" pitchFamily="34" charset="0"/>
            </a:endParaRPr>
          </a:p>
        </p:txBody>
      </p:sp>
      <p:sp>
        <p:nvSpPr>
          <p:cNvPr id="246847" name="AutoShape 63"/>
          <p:cNvSpPr>
            <a:spLocks noChangeAspect="1" noChangeArrowheads="1"/>
          </p:cNvSpPr>
          <p:nvPr/>
        </p:nvSpPr>
        <p:spPr bwMode="auto">
          <a:xfrm>
            <a:off x="4280529" y="2095263"/>
            <a:ext cx="743656" cy="985904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folHlink">
                  <a:gamma/>
                  <a:tint val="1921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 smtClean="0">
                <a:latin typeface="Arial Narrow" pitchFamily="34" charset="0"/>
              </a:rPr>
              <a:t>Continued </a:t>
            </a:r>
          </a:p>
          <a:p>
            <a:pPr algn="ctr"/>
            <a:r>
              <a:rPr lang="en-US" sz="800" dirty="0" smtClean="0">
                <a:latin typeface="Arial Narrow" pitchFamily="34" charset="0"/>
              </a:rPr>
              <a:t>Expansion Of </a:t>
            </a:r>
          </a:p>
          <a:p>
            <a:pPr algn="ctr"/>
            <a:r>
              <a:rPr lang="en-US" sz="800" dirty="0" smtClean="0">
                <a:latin typeface="Arial Narrow" pitchFamily="34" charset="0"/>
              </a:rPr>
              <a:t>Workflows</a:t>
            </a:r>
          </a:p>
          <a:p>
            <a:pPr algn="ctr"/>
            <a:r>
              <a:rPr lang="en-US" sz="800" dirty="0" smtClean="0">
                <a:latin typeface="Arial Narrow" pitchFamily="34" charset="0"/>
              </a:rPr>
              <a:t>Supported</a:t>
            </a:r>
          </a:p>
        </p:txBody>
      </p:sp>
      <p:sp>
        <p:nvSpPr>
          <p:cNvPr id="246848" name="AutoShape 64"/>
          <p:cNvSpPr>
            <a:spLocks noChangeAspect="1" noChangeArrowheads="1"/>
          </p:cNvSpPr>
          <p:nvPr/>
        </p:nvSpPr>
        <p:spPr bwMode="auto">
          <a:xfrm>
            <a:off x="6479399" y="2095263"/>
            <a:ext cx="853559" cy="985904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folHlink">
                  <a:gamma/>
                  <a:tint val="1921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 smtClean="0">
                <a:latin typeface="Arial Narrow" pitchFamily="34" charset="0"/>
              </a:rPr>
              <a:t>Leverage</a:t>
            </a:r>
          </a:p>
          <a:p>
            <a:pPr algn="ctr"/>
            <a:r>
              <a:rPr lang="en-US" sz="800" dirty="0" smtClean="0">
                <a:latin typeface="Arial Narrow" pitchFamily="34" charset="0"/>
              </a:rPr>
              <a:t>Open Flow </a:t>
            </a:r>
          </a:p>
          <a:p>
            <a:pPr algn="ctr"/>
            <a:r>
              <a:rPr lang="en-US" sz="800" dirty="0" smtClean="0">
                <a:latin typeface="Arial Narrow" pitchFamily="34" charset="0"/>
              </a:rPr>
              <a:t>Services </a:t>
            </a:r>
          </a:p>
          <a:p>
            <a:pPr algn="ctr"/>
            <a:r>
              <a:rPr lang="en-US" sz="800" dirty="0" smtClean="0">
                <a:latin typeface="Arial Narrow" pitchFamily="34" charset="0"/>
              </a:rPr>
              <a:t>Network</a:t>
            </a:r>
          </a:p>
        </p:txBody>
      </p:sp>
      <p:cxnSp>
        <p:nvCxnSpPr>
          <p:cNvPr id="246851" name="AutoShape 67"/>
          <p:cNvCxnSpPr>
            <a:cxnSpLocks noChangeAspect="1" noChangeShapeType="1"/>
            <a:stCxn id="124" idx="2"/>
            <a:endCxn id="246789" idx="0"/>
          </p:cNvCxnSpPr>
          <p:nvPr/>
        </p:nvCxnSpPr>
        <p:spPr bwMode="auto">
          <a:xfrm rot="5400000">
            <a:off x="3387232" y="1423181"/>
            <a:ext cx="79800" cy="524833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46857" name="Text Box 73"/>
          <p:cNvSpPr txBox="1">
            <a:spLocks noChangeAspect="1" noChangeArrowheads="1"/>
          </p:cNvSpPr>
          <p:nvPr/>
        </p:nvSpPr>
        <p:spPr bwMode="auto">
          <a:xfrm>
            <a:off x="391255" y="781396"/>
            <a:ext cx="1656614" cy="43888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 Narrow" pitchFamily="34" charset="0"/>
              </a:rPr>
              <a:t>Phase 1:Motion Imagery Enterprise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82" name="Text Box 3"/>
          <p:cNvSpPr txBox="1">
            <a:spLocks noChangeAspect="1" noChangeArrowheads="1"/>
          </p:cNvSpPr>
          <p:nvPr/>
        </p:nvSpPr>
        <p:spPr bwMode="auto">
          <a:xfrm>
            <a:off x="152394" y="4022111"/>
            <a:ext cx="2133600" cy="20653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pPr algn="ctr"/>
            <a:r>
              <a:rPr lang="en-US" sz="1000" dirty="0" smtClean="0">
                <a:latin typeface="Arial Black" pitchFamily="34" charset="0"/>
              </a:rPr>
              <a:t>Virtualized Enterprise</a:t>
            </a:r>
            <a:endParaRPr lang="en-US" sz="800" dirty="0">
              <a:latin typeface="Arial Black" pitchFamily="34" charset="0"/>
            </a:endParaRPr>
          </a:p>
        </p:txBody>
      </p:sp>
      <p:sp>
        <p:nvSpPr>
          <p:cNvPr id="83" name="AutoShape 5"/>
          <p:cNvSpPr>
            <a:spLocks noChangeAspect="1" noChangeArrowheads="1"/>
          </p:cNvSpPr>
          <p:nvPr/>
        </p:nvSpPr>
        <p:spPr bwMode="auto">
          <a:xfrm>
            <a:off x="314320" y="1737934"/>
            <a:ext cx="716265" cy="182070"/>
          </a:xfrm>
          <a:prstGeom prst="cube">
            <a:avLst>
              <a:gd name="adj" fmla="val 59167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endParaRPr lang="en-US" sz="800" dirty="0">
              <a:latin typeface="Arial Narrow" pitchFamily="34" charset="0"/>
            </a:endParaRPr>
          </a:p>
        </p:txBody>
      </p:sp>
      <p:sp>
        <p:nvSpPr>
          <p:cNvPr id="84" name="Text Box 6"/>
          <p:cNvSpPr txBox="1">
            <a:spLocks noChangeAspect="1" noChangeArrowheads="1"/>
          </p:cNvSpPr>
          <p:nvPr/>
        </p:nvSpPr>
        <p:spPr bwMode="auto">
          <a:xfrm>
            <a:off x="1000080" y="1706072"/>
            <a:ext cx="957313" cy="20653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 pitchFamily="34" charset="0"/>
              </a:rPr>
              <a:t>Video Recording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85" name="AutoShape 8"/>
          <p:cNvSpPr>
            <a:spLocks noChangeAspect="1" noChangeArrowheads="1"/>
          </p:cNvSpPr>
          <p:nvPr/>
        </p:nvSpPr>
        <p:spPr bwMode="auto">
          <a:xfrm>
            <a:off x="314319" y="2013554"/>
            <a:ext cx="716478" cy="182947"/>
          </a:xfrm>
          <a:prstGeom prst="cube">
            <a:avLst>
              <a:gd name="adj" fmla="val 59167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6" name="Text Box 9"/>
          <p:cNvSpPr txBox="1">
            <a:spLocks noChangeAspect="1" noChangeArrowheads="1"/>
          </p:cNvSpPr>
          <p:nvPr/>
        </p:nvSpPr>
        <p:spPr bwMode="auto">
          <a:xfrm>
            <a:off x="1000279" y="1984588"/>
            <a:ext cx="1000595" cy="20653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 pitchFamily="34" charset="0"/>
              </a:rPr>
              <a:t>Video Processing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87" name="AutoShape 11"/>
          <p:cNvSpPr>
            <a:spLocks noChangeAspect="1" noChangeArrowheads="1"/>
          </p:cNvSpPr>
          <p:nvPr/>
        </p:nvSpPr>
        <p:spPr bwMode="auto">
          <a:xfrm>
            <a:off x="314319" y="2288280"/>
            <a:ext cx="716066" cy="182947"/>
          </a:xfrm>
          <a:prstGeom prst="cube">
            <a:avLst>
              <a:gd name="adj" fmla="val 59167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88" name="Text Box 12"/>
          <p:cNvSpPr txBox="1">
            <a:spLocks noChangeAspect="1" noChangeArrowheads="1"/>
          </p:cNvSpPr>
          <p:nvPr/>
        </p:nvSpPr>
        <p:spPr bwMode="auto">
          <a:xfrm>
            <a:off x="999894" y="2260076"/>
            <a:ext cx="784189" cy="20653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 pitchFamily="34" charset="0"/>
              </a:rPr>
              <a:t>WAMI Ingest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89" name="AutoShape 14"/>
          <p:cNvSpPr>
            <a:spLocks noChangeAspect="1" noChangeArrowheads="1"/>
          </p:cNvSpPr>
          <p:nvPr/>
        </p:nvSpPr>
        <p:spPr bwMode="auto">
          <a:xfrm>
            <a:off x="314319" y="2561235"/>
            <a:ext cx="716308" cy="182947"/>
          </a:xfrm>
          <a:prstGeom prst="cube">
            <a:avLst>
              <a:gd name="adj" fmla="val 59167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0" name="Text Box 15"/>
          <p:cNvSpPr txBox="1">
            <a:spLocks noChangeAspect="1" noChangeArrowheads="1"/>
          </p:cNvSpPr>
          <p:nvPr/>
        </p:nvSpPr>
        <p:spPr bwMode="auto">
          <a:xfrm>
            <a:off x="1000119" y="2534555"/>
            <a:ext cx="731290" cy="20653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 pitchFamily="34" charset="0"/>
              </a:rPr>
              <a:t>Telestration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91" name="AutoShape 17"/>
          <p:cNvSpPr>
            <a:spLocks noChangeAspect="1" noChangeArrowheads="1"/>
          </p:cNvSpPr>
          <p:nvPr/>
        </p:nvSpPr>
        <p:spPr bwMode="auto">
          <a:xfrm>
            <a:off x="314319" y="2794816"/>
            <a:ext cx="715689" cy="182749"/>
          </a:xfrm>
          <a:prstGeom prst="cube">
            <a:avLst>
              <a:gd name="adj" fmla="val 59167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2" name="Text Box 18"/>
          <p:cNvSpPr txBox="1">
            <a:spLocks noChangeAspect="1" noChangeArrowheads="1"/>
          </p:cNvSpPr>
          <p:nvPr/>
        </p:nvSpPr>
        <p:spPr bwMode="auto">
          <a:xfrm>
            <a:off x="1000119" y="2808025"/>
            <a:ext cx="1107996" cy="20653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 pitchFamily="34" charset="0"/>
              </a:rPr>
              <a:t>Media Management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93" name="AutoShape 20"/>
          <p:cNvSpPr>
            <a:spLocks noChangeAspect="1" noChangeArrowheads="1"/>
          </p:cNvSpPr>
          <p:nvPr/>
        </p:nvSpPr>
        <p:spPr bwMode="auto">
          <a:xfrm>
            <a:off x="314319" y="3044110"/>
            <a:ext cx="716000" cy="182311"/>
          </a:xfrm>
          <a:prstGeom prst="cube">
            <a:avLst>
              <a:gd name="adj" fmla="val 59167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4" name="Text Box 21"/>
          <p:cNvSpPr txBox="1">
            <a:spLocks noChangeAspect="1" noChangeArrowheads="1"/>
          </p:cNvSpPr>
          <p:nvPr/>
        </p:nvSpPr>
        <p:spPr bwMode="auto">
          <a:xfrm>
            <a:off x="1000119" y="3079477"/>
            <a:ext cx="760144" cy="20653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 pitchFamily="34" charset="0"/>
              </a:rPr>
              <a:t>Transcoding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95" name="AutoShape 23"/>
          <p:cNvSpPr>
            <a:spLocks noChangeAspect="1" noChangeArrowheads="1"/>
          </p:cNvSpPr>
          <p:nvPr/>
        </p:nvSpPr>
        <p:spPr bwMode="auto">
          <a:xfrm>
            <a:off x="314319" y="3320413"/>
            <a:ext cx="716082" cy="182505"/>
          </a:xfrm>
          <a:prstGeom prst="cube">
            <a:avLst>
              <a:gd name="adj" fmla="val 59167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96" name="Text Box 24"/>
          <p:cNvSpPr txBox="1">
            <a:spLocks noChangeAspect="1" noChangeArrowheads="1"/>
          </p:cNvSpPr>
          <p:nvPr/>
        </p:nvSpPr>
        <p:spPr bwMode="auto">
          <a:xfrm>
            <a:off x="1000119" y="3348910"/>
            <a:ext cx="407484" cy="20653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 pitchFamily="34" charset="0"/>
              </a:rPr>
              <a:t>T&amp;M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125" name="AutoShape 64"/>
          <p:cNvSpPr>
            <a:spLocks noChangeAspect="1" noChangeArrowheads="1"/>
          </p:cNvSpPr>
          <p:nvPr/>
        </p:nvSpPr>
        <p:spPr bwMode="auto">
          <a:xfrm>
            <a:off x="1838319" y="2123677"/>
            <a:ext cx="914401" cy="910832"/>
          </a:xfrm>
          <a:prstGeom prst="rightArrow">
            <a:avLst>
              <a:gd name="adj1" fmla="val 50000"/>
              <a:gd name="adj2" fmla="val 25000"/>
            </a:avLst>
          </a:prstGeom>
          <a:gradFill rotWithShape="0">
            <a:gsLst>
              <a:gs pos="0">
                <a:schemeClr val="folHlink">
                  <a:gamma/>
                  <a:tint val="19216"/>
                  <a:invGamma/>
                </a:schemeClr>
              </a:gs>
              <a:gs pos="100000">
                <a:schemeClr val="folHlink"/>
              </a:gs>
            </a:gsLst>
            <a:lin ang="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/>
            <a:r>
              <a:rPr lang="en-US" sz="800" dirty="0" smtClean="0">
                <a:latin typeface="Arial Narrow" pitchFamily="34" charset="0"/>
              </a:rPr>
              <a:t>Focused </a:t>
            </a:r>
          </a:p>
          <a:p>
            <a:pPr algn="ctr"/>
            <a:r>
              <a:rPr lang="en-US" sz="800" dirty="0" smtClean="0">
                <a:latin typeface="Arial Narrow" pitchFamily="34" charset="0"/>
              </a:rPr>
              <a:t>Engineering </a:t>
            </a:r>
            <a:br>
              <a:rPr lang="en-US" sz="800" dirty="0" smtClean="0">
                <a:latin typeface="Arial Narrow" pitchFamily="34" charset="0"/>
              </a:rPr>
            </a:br>
            <a:r>
              <a:rPr lang="en-US" sz="800" dirty="0" smtClean="0">
                <a:latin typeface="Arial Narrow" pitchFamily="34" charset="0"/>
              </a:rPr>
              <a:t>Team  to Convert </a:t>
            </a:r>
          </a:p>
          <a:p>
            <a:pPr algn="ctr"/>
            <a:r>
              <a:rPr lang="en-US" sz="800" dirty="0" smtClean="0">
                <a:latin typeface="Arial Narrow" pitchFamily="34" charset="0"/>
              </a:rPr>
              <a:t>Applications</a:t>
            </a:r>
          </a:p>
        </p:txBody>
      </p:sp>
      <p:sp>
        <p:nvSpPr>
          <p:cNvPr id="127" name="Text Box 24"/>
          <p:cNvSpPr txBox="1">
            <a:spLocks noChangeAspect="1" noChangeArrowheads="1"/>
          </p:cNvSpPr>
          <p:nvPr/>
        </p:nvSpPr>
        <p:spPr bwMode="auto">
          <a:xfrm>
            <a:off x="1000120" y="3610876"/>
            <a:ext cx="1253869" cy="20653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 pitchFamily="34" charset="0"/>
              </a:rPr>
              <a:t>On Demand Streaming</a:t>
            </a:r>
            <a:endParaRPr lang="en-US" sz="1000" dirty="0">
              <a:latin typeface="Arial Narrow" pitchFamily="34" charset="0"/>
            </a:endParaRPr>
          </a:p>
        </p:txBody>
      </p:sp>
      <p:cxnSp>
        <p:nvCxnSpPr>
          <p:cNvPr id="246852" name="AutoShape 68"/>
          <p:cNvCxnSpPr>
            <a:cxnSpLocks noChangeAspect="1" noChangeShapeType="1"/>
            <a:stCxn id="124" idx="1"/>
            <a:endCxn id="83" idx="0"/>
          </p:cNvCxnSpPr>
          <p:nvPr/>
        </p:nvCxnSpPr>
        <p:spPr bwMode="auto">
          <a:xfrm rot="10800000" flipV="1">
            <a:off x="726316" y="1491638"/>
            <a:ext cx="969129" cy="246295"/>
          </a:xfrm>
          <a:prstGeom prst="curvedConnector2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5" name="AutoShape 67"/>
          <p:cNvCxnSpPr>
            <a:cxnSpLocks noChangeAspect="1" noChangeShapeType="1"/>
            <a:stCxn id="246792" idx="0"/>
            <a:endCxn id="246812" idx="2"/>
          </p:cNvCxnSpPr>
          <p:nvPr/>
        </p:nvCxnSpPr>
        <p:spPr bwMode="auto">
          <a:xfrm rot="5400000" flipH="1" flipV="1">
            <a:off x="4050416" y="951098"/>
            <a:ext cx="196590" cy="1903448"/>
          </a:xfrm>
          <a:prstGeom prst="curvedConnector2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38" name="AutoShape 67"/>
          <p:cNvCxnSpPr>
            <a:cxnSpLocks noChangeAspect="1" noChangeShapeType="1"/>
            <a:stCxn id="246795" idx="0"/>
            <a:endCxn id="246812" idx="2"/>
          </p:cNvCxnSpPr>
          <p:nvPr/>
        </p:nvCxnSpPr>
        <p:spPr bwMode="auto">
          <a:xfrm rot="5400000" flipH="1" flipV="1">
            <a:off x="3912951" y="1088359"/>
            <a:ext cx="471316" cy="1903654"/>
          </a:xfrm>
          <a:prstGeom prst="curvedConnector2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2" name="AutoShape 67"/>
          <p:cNvCxnSpPr>
            <a:cxnSpLocks noChangeAspect="1" noChangeShapeType="1"/>
            <a:endCxn id="246812" idx="2"/>
          </p:cNvCxnSpPr>
          <p:nvPr/>
        </p:nvCxnSpPr>
        <p:spPr bwMode="auto">
          <a:xfrm rot="5400000" flipH="1" flipV="1">
            <a:off x="3505412" y="1495565"/>
            <a:ext cx="1286061" cy="1903986"/>
          </a:xfrm>
          <a:prstGeom prst="curvedConnector2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8" name="AutoShape 67"/>
          <p:cNvCxnSpPr>
            <a:cxnSpLocks noChangeAspect="1" noChangeShapeType="1"/>
            <a:endCxn id="246812" idx="2"/>
          </p:cNvCxnSpPr>
          <p:nvPr/>
        </p:nvCxnSpPr>
        <p:spPr bwMode="auto">
          <a:xfrm rot="5400000" flipH="1" flipV="1">
            <a:off x="3776534" y="1224896"/>
            <a:ext cx="744270" cy="1903533"/>
          </a:xfrm>
          <a:prstGeom prst="curvedConnector2">
            <a:avLst/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1" name="AutoShape 67"/>
          <p:cNvCxnSpPr>
            <a:cxnSpLocks noChangeAspect="1" noChangeShapeType="1"/>
            <a:stCxn id="101" idx="5"/>
            <a:endCxn id="246821" idx="2"/>
          </p:cNvCxnSpPr>
          <p:nvPr/>
        </p:nvCxnSpPr>
        <p:spPr bwMode="auto">
          <a:xfrm flipV="1">
            <a:off x="3459261" y="2875959"/>
            <a:ext cx="1642697" cy="198713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8" name="AutoShape 67"/>
          <p:cNvCxnSpPr>
            <a:cxnSpLocks noChangeAspect="1" noChangeShapeType="1"/>
            <a:stCxn id="101" idx="5"/>
            <a:endCxn id="246818" idx="2"/>
          </p:cNvCxnSpPr>
          <p:nvPr/>
        </p:nvCxnSpPr>
        <p:spPr bwMode="auto">
          <a:xfrm>
            <a:off x="3459260" y="3074671"/>
            <a:ext cx="1606168" cy="335230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97" name="Text Box 35"/>
          <p:cNvSpPr txBox="1">
            <a:spLocks noChangeAspect="1" noChangeArrowheads="1"/>
          </p:cNvSpPr>
          <p:nvPr/>
        </p:nvSpPr>
        <p:spPr bwMode="auto">
          <a:xfrm>
            <a:off x="5255413" y="2527404"/>
            <a:ext cx="1244251" cy="20653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 pitchFamily="34" charset="0"/>
              </a:rPr>
              <a:t>Regional  Data  Center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98" name="Text Box 73"/>
          <p:cNvSpPr txBox="1">
            <a:spLocks noChangeAspect="1" noChangeArrowheads="1"/>
          </p:cNvSpPr>
          <p:nvPr/>
        </p:nvSpPr>
        <p:spPr bwMode="auto">
          <a:xfrm>
            <a:off x="2572481" y="775404"/>
            <a:ext cx="1485507" cy="43888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r>
              <a:rPr lang="en-US" sz="1400" b="1" dirty="0" smtClean="0">
                <a:latin typeface="Arial Narrow" pitchFamily="34" charset="0"/>
              </a:rPr>
              <a:t>Phase 2: Motion Imagery Cloud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99" name="Text Box 73"/>
          <p:cNvSpPr txBox="1">
            <a:spLocks noChangeAspect="1" noChangeArrowheads="1"/>
          </p:cNvSpPr>
          <p:nvPr/>
        </p:nvSpPr>
        <p:spPr bwMode="auto">
          <a:xfrm>
            <a:off x="7058756" y="763420"/>
            <a:ext cx="1666139" cy="43888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 Narrow" pitchFamily="34" charset="0"/>
              </a:rPr>
              <a:t>Phase 4: OpenFlow </a:t>
            </a:r>
          </a:p>
          <a:p>
            <a:r>
              <a:rPr lang="en-US" sz="1400" b="1" dirty="0" smtClean="0">
                <a:latin typeface="Arial Narrow" pitchFamily="34" charset="0"/>
              </a:rPr>
              <a:t>Enabled Network’s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101" name="AutoShape 11"/>
          <p:cNvSpPr>
            <a:spLocks noChangeAspect="1" noChangeArrowheads="1"/>
          </p:cNvSpPr>
          <p:nvPr/>
        </p:nvSpPr>
        <p:spPr bwMode="auto">
          <a:xfrm>
            <a:off x="2743194" y="3037320"/>
            <a:ext cx="716066" cy="182947"/>
          </a:xfrm>
          <a:prstGeom prst="cube">
            <a:avLst>
              <a:gd name="adj" fmla="val 59167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7" name="AutoShape 23"/>
          <p:cNvSpPr>
            <a:spLocks noChangeAspect="1" noChangeArrowheads="1"/>
          </p:cNvSpPr>
          <p:nvPr/>
        </p:nvSpPr>
        <p:spPr bwMode="auto">
          <a:xfrm>
            <a:off x="323844" y="3580652"/>
            <a:ext cx="716082" cy="182505"/>
          </a:xfrm>
          <a:prstGeom prst="cube">
            <a:avLst>
              <a:gd name="adj" fmla="val 59167"/>
            </a:avLst>
          </a:prstGeom>
          <a:gradFill flip="none" rotWithShape="1">
            <a:gsLst>
              <a:gs pos="0">
                <a:schemeClr val="bg1">
                  <a:lumMod val="95000"/>
                  <a:shade val="30000"/>
                  <a:satMod val="115000"/>
                </a:schemeClr>
              </a:gs>
              <a:gs pos="50000">
                <a:schemeClr val="bg1">
                  <a:lumMod val="95000"/>
                  <a:shade val="67500"/>
                  <a:satMod val="115000"/>
                </a:schemeClr>
              </a:gs>
              <a:gs pos="100000">
                <a:schemeClr val="bg1">
                  <a:lumMod val="95000"/>
                  <a:shade val="100000"/>
                  <a:satMod val="115000"/>
                </a:schemeClr>
              </a:gs>
            </a:gsLst>
            <a:lin ang="8100000" scaled="1"/>
            <a:tileRect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09" name="Text Box 15"/>
          <p:cNvSpPr txBox="1">
            <a:spLocks noChangeAspect="1" noChangeArrowheads="1"/>
          </p:cNvSpPr>
          <p:nvPr/>
        </p:nvSpPr>
        <p:spPr bwMode="auto">
          <a:xfrm>
            <a:off x="3410142" y="3031465"/>
            <a:ext cx="926857" cy="20653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 pitchFamily="34" charset="0"/>
              </a:rPr>
              <a:t>Enterprise VM’s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110" name="AutoShape 11"/>
          <p:cNvSpPr>
            <a:spLocks noChangeAspect="1" noChangeArrowheads="1"/>
          </p:cNvSpPr>
          <p:nvPr/>
        </p:nvSpPr>
        <p:spPr bwMode="auto">
          <a:xfrm>
            <a:off x="2743194" y="2527521"/>
            <a:ext cx="716066" cy="182947"/>
          </a:xfrm>
          <a:prstGeom prst="cube">
            <a:avLst>
              <a:gd name="adj" fmla="val 59167"/>
            </a:avLst>
          </a:prstGeom>
          <a:gradFill rotWithShape="0">
            <a:gsLst>
              <a:gs pos="0">
                <a:srgbClr val="009999">
                  <a:gamma/>
                  <a:tint val="34510"/>
                  <a:invGamma/>
                </a:srgbClr>
              </a:gs>
              <a:gs pos="100000">
                <a:srgbClr val="009999"/>
              </a:gs>
            </a:gsLst>
            <a:lin ang="27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cxnSp>
        <p:nvCxnSpPr>
          <p:cNvPr id="139" name="AutoShape 67"/>
          <p:cNvCxnSpPr>
            <a:cxnSpLocks noChangeAspect="1" noChangeShapeType="1"/>
            <a:stCxn id="109" idx="1"/>
            <a:endCxn id="246815" idx="2"/>
          </p:cNvCxnSpPr>
          <p:nvPr/>
        </p:nvCxnSpPr>
        <p:spPr bwMode="auto">
          <a:xfrm rot="10800000" flipH="1">
            <a:off x="3410142" y="2344093"/>
            <a:ext cx="1691816" cy="790641"/>
          </a:xfrm>
          <a:prstGeom prst="curvedConnector3">
            <a:avLst>
              <a:gd name="adj1" fmla="val -13512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4" name="AutoShape 68"/>
          <p:cNvCxnSpPr>
            <a:cxnSpLocks noChangeAspect="1" noChangeShapeType="1"/>
            <a:stCxn id="107" idx="5"/>
            <a:endCxn id="101" idx="2"/>
          </p:cNvCxnSpPr>
          <p:nvPr/>
        </p:nvCxnSpPr>
        <p:spPr bwMode="auto">
          <a:xfrm flipV="1">
            <a:off x="1039926" y="3182915"/>
            <a:ext cx="1703268" cy="434997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49" name="AutoShape 68"/>
          <p:cNvCxnSpPr>
            <a:cxnSpLocks noChangeAspect="1" noChangeShapeType="1"/>
          </p:cNvCxnSpPr>
          <p:nvPr/>
        </p:nvCxnSpPr>
        <p:spPr bwMode="auto">
          <a:xfrm flipV="1">
            <a:off x="1039926" y="3182916"/>
            <a:ext cx="1703268" cy="174758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2" name="AutoShape 68"/>
          <p:cNvCxnSpPr>
            <a:cxnSpLocks noChangeAspect="1" noChangeShapeType="1"/>
            <a:stCxn id="93" idx="5"/>
            <a:endCxn id="101" idx="2"/>
          </p:cNvCxnSpPr>
          <p:nvPr/>
        </p:nvCxnSpPr>
        <p:spPr bwMode="auto">
          <a:xfrm>
            <a:off x="1030320" y="3081332"/>
            <a:ext cx="1712875" cy="101584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59" name="AutoShape 68"/>
          <p:cNvCxnSpPr>
            <a:cxnSpLocks noChangeAspect="1" noChangeShapeType="1"/>
            <a:stCxn id="92" idx="1"/>
            <a:endCxn id="101" idx="2"/>
          </p:cNvCxnSpPr>
          <p:nvPr/>
        </p:nvCxnSpPr>
        <p:spPr bwMode="auto">
          <a:xfrm rot="10800000" flipH="1" flipV="1">
            <a:off x="1000118" y="2911293"/>
            <a:ext cx="1743075" cy="271623"/>
          </a:xfrm>
          <a:prstGeom prst="curvedConnector3">
            <a:avLst>
              <a:gd name="adj1" fmla="val -13115"/>
            </a:avLst>
          </a:prstGeom>
          <a:noFill/>
          <a:ln w="6350">
            <a:noFill/>
            <a:round/>
            <a:headEnd/>
            <a:tailEnd type="triangle" w="med" len="med"/>
          </a:ln>
          <a:effectLst/>
        </p:spPr>
      </p:cxnSp>
      <p:cxnSp>
        <p:nvCxnSpPr>
          <p:cNvPr id="163" name="AutoShape 68"/>
          <p:cNvCxnSpPr>
            <a:cxnSpLocks noChangeAspect="1" noChangeShapeType="1"/>
            <a:stCxn id="90" idx="1"/>
            <a:endCxn id="101" idx="2"/>
          </p:cNvCxnSpPr>
          <p:nvPr/>
        </p:nvCxnSpPr>
        <p:spPr bwMode="auto">
          <a:xfrm rot="10800000" flipH="1" flipV="1">
            <a:off x="1000118" y="2637822"/>
            <a:ext cx="1743075" cy="545093"/>
          </a:xfrm>
          <a:prstGeom prst="curvedConnector3">
            <a:avLst>
              <a:gd name="adj1" fmla="val -13115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70" name="AutoShape 68"/>
          <p:cNvCxnSpPr>
            <a:cxnSpLocks noChangeAspect="1" noChangeShapeType="1"/>
            <a:stCxn id="87" idx="5"/>
            <a:endCxn id="101" idx="2"/>
          </p:cNvCxnSpPr>
          <p:nvPr/>
        </p:nvCxnSpPr>
        <p:spPr bwMode="auto">
          <a:xfrm>
            <a:off x="1030386" y="2325632"/>
            <a:ext cx="1712809" cy="857284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8810" y="1833049"/>
            <a:ext cx="279765" cy="8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1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48810" y="2366366"/>
            <a:ext cx="279765" cy="8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39285" y="2899682"/>
            <a:ext cx="279765" cy="8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83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5610710" y="3432999"/>
            <a:ext cx="279765" cy="8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84" name="AutoShape 67"/>
          <p:cNvCxnSpPr>
            <a:cxnSpLocks noChangeAspect="1" noChangeShapeType="1"/>
            <a:stCxn id="246789" idx="5"/>
            <a:endCxn id="246815" idx="2"/>
          </p:cNvCxnSpPr>
          <p:nvPr/>
        </p:nvCxnSpPr>
        <p:spPr bwMode="auto">
          <a:xfrm>
            <a:off x="3468985" y="1762670"/>
            <a:ext cx="1632973" cy="581422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0" name="AutoShape 67"/>
          <p:cNvCxnSpPr>
            <a:cxnSpLocks noChangeAspect="1" noChangeShapeType="1"/>
            <a:stCxn id="246789" idx="5"/>
            <a:endCxn id="246821" idx="2"/>
          </p:cNvCxnSpPr>
          <p:nvPr/>
        </p:nvCxnSpPr>
        <p:spPr bwMode="auto">
          <a:xfrm>
            <a:off x="3468985" y="1762670"/>
            <a:ext cx="1632973" cy="1113288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194" name="AutoShape 67"/>
          <p:cNvCxnSpPr>
            <a:cxnSpLocks noChangeAspect="1" noChangeShapeType="1"/>
            <a:stCxn id="246789" idx="5"/>
            <a:endCxn id="246818" idx="2"/>
          </p:cNvCxnSpPr>
          <p:nvPr/>
        </p:nvCxnSpPr>
        <p:spPr bwMode="auto">
          <a:xfrm>
            <a:off x="3468984" y="1762670"/>
            <a:ext cx="1596444" cy="1647232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pic>
        <p:nvPicPr>
          <p:cNvPr id="198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7160" y="1904957"/>
            <a:ext cx="279765" cy="8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00" name="AutoShape 67"/>
          <p:cNvCxnSpPr>
            <a:cxnSpLocks noChangeAspect="1" noChangeShapeType="1"/>
            <a:stCxn id="156" idx="2"/>
            <a:endCxn id="246833" idx="0"/>
          </p:cNvCxnSpPr>
          <p:nvPr/>
        </p:nvCxnSpPr>
        <p:spPr bwMode="auto">
          <a:xfrm rot="16200000" flipH="1">
            <a:off x="7687677" y="1339270"/>
            <a:ext cx="213178" cy="820302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sp>
        <p:nvSpPr>
          <p:cNvPr id="204" name="AutoShape 49"/>
          <p:cNvSpPr>
            <a:spLocks noChangeAspect="1" noChangeArrowheads="1"/>
          </p:cNvSpPr>
          <p:nvPr/>
        </p:nvSpPr>
        <p:spPr bwMode="auto">
          <a:xfrm>
            <a:off x="7648127" y="2191580"/>
            <a:ext cx="1067242" cy="160545"/>
          </a:xfrm>
          <a:prstGeom prst="cube">
            <a:avLst>
              <a:gd name="adj" fmla="val 28241"/>
            </a:avLst>
          </a:prstGeom>
          <a:gradFill flip="none" rotWithShape="1">
            <a:gsLst>
              <a:gs pos="0">
                <a:srgbClr val="FF66CC">
                  <a:tint val="66000"/>
                  <a:satMod val="160000"/>
                </a:srgbClr>
              </a:gs>
              <a:gs pos="50000">
                <a:srgbClr val="FF66CC">
                  <a:tint val="44500"/>
                  <a:satMod val="160000"/>
                </a:srgbClr>
              </a:gs>
              <a:gs pos="100000">
                <a:srgbClr val="FF66CC">
                  <a:tint val="23500"/>
                  <a:satMod val="160000"/>
                </a:srgbClr>
              </a:gs>
            </a:gsLst>
            <a:lin ang="8100000" scaled="1"/>
            <a:tileRect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 dirty="0"/>
          </a:p>
        </p:txBody>
      </p:sp>
      <p:sp>
        <p:nvSpPr>
          <p:cNvPr id="205" name="Text Box 51"/>
          <p:cNvSpPr txBox="1">
            <a:spLocks noChangeAspect="1" noChangeArrowheads="1"/>
          </p:cNvSpPr>
          <p:nvPr/>
        </p:nvSpPr>
        <p:spPr bwMode="auto">
          <a:xfrm>
            <a:off x="8224707" y="2173825"/>
            <a:ext cx="417102" cy="24622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rial Narrow" pitchFamily="34" charset="0"/>
              </a:rPr>
              <a:t>NGA</a:t>
            </a:r>
            <a:endParaRPr lang="en-US" sz="1000" b="1" dirty="0">
              <a:latin typeface="Arial Narrow" pitchFamily="34" charset="0"/>
            </a:endParaRPr>
          </a:p>
        </p:txBody>
      </p:sp>
      <p:pic>
        <p:nvPicPr>
          <p:cNvPr id="20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87160" y="2240527"/>
            <a:ext cx="279765" cy="8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7" name="AutoShape 49"/>
          <p:cNvSpPr>
            <a:spLocks noChangeAspect="1" noChangeArrowheads="1"/>
          </p:cNvSpPr>
          <p:nvPr/>
        </p:nvSpPr>
        <p:spPr bwMode="auto">
          <a:xfrm>
            <a:off x="7657652" y="2575089"/>
            <a:ext cx="1067242" cy="160545"/>
          </a:xfrm>
          <a:prstGeom prst="cube">
            <a:avLst>
              <a:gd name="adj" fmla="val 28241"/>
            </a:avLst>
          </a:prstGeom>
          <a:gradFill flip="none" rotWithShape="1">
            <a:gsLst>
              <a:gs pos="0">
                <a:srgbClr val="FF66CC">
                  <a:tint val="66000"/>
                  <a:satMod val="160000"/>
                </a:srgbClr>
              </a:gs>
              <a:gs pos="50000">
                <a:srgbClr val="FF66CC">
                  <a:tint val="44500"/>
                  <a:satMod val="160000"/>
                </a:srgbClr>
              </a:gs>
              <a:gs pos="100000">
                <a:srgbClr val="FF66CC">
                  <a:tint val="23500"/>
                  <a:satMod val="160000"/>
                </a:srgbClr>
              </a:gs>
            </a:gsLst>
            <a:lin ang="8100000" scaled="1"/>
            <a:tileRect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 dirty="0"/>
          </a:p>
        </p:txBody>
      </p:sp>
      <p:sp>
        <p:nvSpPr>
          <p:cNvPr id="208" name="Text Box 51"/>
          <p:cNvSpPr txBox="1">
            <a:spLocks noChangeAspect="1" noChangeArrowheads="1"/>
          </p:cNvSpPr>
          <p:nvPr/>
        </p:nvSpPr>
        <p:spPr bwMode="auto">
          <a:xfrm>
            <a:off x="8234232" y="2566211"/>
            <a:ext cx="434734" cy="24622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rial Narrow" pitchFamily="34" charset="0"/>
              </a:rPr>
              <a:t>DISA</a:t>
            </a:r>
            <a:endParaRPr lang="en-US" sz="1000" b="1" dirty="0">
              <a:latin typeface="Arial Narrow" pitchFamily="34" charset="0"/>
            </a:endParaRPr>
          </a:p>
        </p:txBody>
      </p:sp>
      <p:pic>
        <p:nvPicPr>
          <p:cNvPr id="209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685" y="2624035"/>
            <a:ext cx="279765" cy="8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0" name="AutoShape 49"/>
          <p:cNvSpPr>
            <a:spLocks noChangeAspect="1" noChangeArrowheads="1"/>
          </p:cNvSpPr>
          <p:nvPr/>
        </p:nvSpPr>
        <p:spPr bwMode="auto">
          <a:xfrm>
            <a:off x="7657652" y="2903926"/>
            <a:ext cx="1067242" cy="160545"/>
          </a:xfrm>
          <a:prstGeom prst="cube">
            <a:avLst>
              <a:gd name="adj" fmla="val 28241"/>
            </a:avLst>
          </a:prstGeom>
          <a:gradFill flip="none" rotWithShape="1">
            <a:gsLst>
              <a:gs pos="0">
                <a:srgbClr val="FF66CC">
                  <a:tint val="66000"/>
                  <a:satMod val="160000"/>
                </a:srgbClr>
              </a:gs>
              <a:gs pos="50000">
                <a:srgbClr val="FF66CC">
                  <a:tint val="44500"/>
                  <a:satMod val="160000"/>
                </a:srgbClr>
              </a:gs>
              <a:gs pos="100000">
                <a:srgbClr val="FF66CC">
                  <a:tint val="23500"/>
                  <a:satMod val="160000"/>
                </a:srgbClr>
              </a:gs>
            </a:gsLst>
            <a:lin ang="8100000" scaled="1"/>
            <a:tileRect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sz="1000" dirty="0"/>
          </a:p>
        </p:txBody>
      </p:sp>
      <p:sp>
        <p:nvSpPr>
          <p:cNvPr id="211" name="Text Box 51"/>
          <p:cNvSpPr txBox="1">
            <a:spLocks noChangeAspect="1" noChangeArrowheads="1"/>
          </p:cNvSpPr>
          <p:nvPr/>
        </p:nvSpPr>
        <p:spPr bwMode="auto">
          <a:xfrm>
            <a:off x="8234232" y="2890017"/>
            <a:ext cx="433132" cy="24622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rial Narrow" pitchFamily="34" charset="0"/>
              </a:rPr>
              <a:t>Navy</a:t>
            </a:r>
            <a:endParaRPr lang="en-US" sz="1000" b="1" dirty="0">
              <a:latin typeface="Arial Narrow" pitchFamily="34" charset="0"/>
            </a:endParaRPr>
          </a:p>
        </p:txBody>
      </p:sp>
      <p:pic>
        <p:nvPicPr>
          <p:cNvPr id="212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696685" y="2965598"/>
            <a:ext cx="279765" cy="8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13" name="AutoShape 49"/>
          <p:cNvSpPr>
            <a:spLocks noChangeAspect="1" noChangeArrowheads="1"/>
          </p:cNvSpPr>
          <p:nvPr/>
        </p:nvSpPr>
        <p:spPr bwMode="auto">
          <a:xfrm>
            <a:off x="7667177" y="3215747"/>
            <a:ext cx="1067242" cy="199496"/>
          </a:xfrm>
          <a:prstGeom prst="cube">
            <a:avLst>
              <a:gd name="adj" fmla="val 28241"/>
            </a:avLst>
          </a:prstGeom>
          <a:gradFill flip="none" rotWithShape="1">
            <a:gsLst>
              <a:gs pos="0">
                <a:srgbClr val="FF66CC">
                  <a:tint val="66000"/>
                  <a:satMod val="160000"/>
                </a:srgbClr>
              </a:gs>
              <a:gs pos="50000">
                <a:srgbClr val="FF66CC">
                  <a:tint val="44500"/>
                  <a:satMod val="160000"/>
                </a:srgbClr>
              </a:gs>
              <a:gs pos="100000">
                <a:srgbClr val="FF66CC">
                  <a:tint val="23500"/>
                  <a:satMod val="160000"/>
                </a:srgbClr>
              </a:gs>
            </a:gsLst>
            <a:lin ang="8100000" scaled="1"/>
            <a:tileRect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214" name="Text Box 51"/>
          <p:cNvSpPr txBox="1">
            <a:spLocks noChangeAspect="1" noChangeArrowheads="1"/>
          </p:cNvSpPr>
          <p:nvPr/>
        </p:nvSpPr>
        <p:spPr bwMode="auto">
          <a:xfrm>
            <a:off x="8243758" y="3228473"/>
            <a:ext cx="452368" cy="24622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rial Narrow" pitchFamily="34" charset="0"/>
              </a:rPr>
              <a:t>Army</a:t>
            </a:r>
            <a:endParaRPr lang="en-US" sz="1000" b="1" dirty="0">
              <a:latin typeface="Arial Narrow" pitchFamily="34" charset="0"/>
            </a:endParaRPr>
          </a:p>
        </p:txBody>
      </p:sp>
      <p:pic>
        <p:nvPicPr>
          <p:cNvPr id="215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706210" y="3295175"/>
            <a:ext cx="279765" cy="8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216" name="AutoShape 67"/>
          <p:cNvCxnSpPr>
            <a:cxnSpLocks noChangeAspect="1" noChangeShapeType="1"/>
            <a:stCxn id="198" idx="1"/>
            <a:endCxn id="246813" idx="0"/>
          </p:cNvCxnSpPr>
          <p:nvPr/>
        </p:nvCxnSpPr>
        <p:spPr bwMode="auto">
          <a:xfrm rot="10800000">
            <a:off x="5819378" y="1913647"/>
            <a:ext cx="1867783" cy="34754"/>
          </a:xfrm>
          <a:prstGeom prst="curvedConnector4">
            <a:avLst>
              <a:gd name="adj1" fmla="val 33732"/>
              <a:gd name="adj2" fmla="val 651747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3" name="AutoShape 67"/>
          <p:cNvCxnSpPr>
            <a:cxnSpLocks noChangeAspect="1" noChangeShapeType="1"/>
            <a:stCxn id="198" idx="1"/>
            <a:endCxn id="181" idx="3"/>
          </p:cNvCxnSpPr>
          <p:nvPr/>
        </p:nvCxnSpPr>
        <p:spPr bwMode="auto">
          <a:xfrm rot="10800000" flipV="1">
            <a:off x="5928576" y="1948401"/>
            <a:ext cx="1758585" cy="461409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6" name="AutoShape 67"/>
          <p:cNvCxnSpPr>
            <a:cxnSpLocks noChangeAspect="1" noChangeShapeType="1"/>
            <a:stCxn id="198" idx="1"/>
            <a:endCxn id="182" idx="3"/>
          </p:cNvCxnSpPr>
          <p:nvPr/>
        </p:nvCxnSpPr>
        <p:spPr bwMode="auto">
          <a:xfrm rot="10800000" flipV="1">
            <a:off x="5919049" y="1948401"/>
            <a:ext cx="1768110" cy="994725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29" name="AutoShape 67"/>
          <p:cNvCxnSpPr>
            <a:cxnSpLocks noChangeAspect="1" noChangeShapeType="1"/>
            <a:stCxn id="198" idx="1"/>
            <a:endCxn id="183" idx="3"/>
          </p:cNvCxnSpPr>
          <p:nvPr/>
        </p:nvCxnSpPr>
        <p:spPr bwMode="auto">
          <a:xfrm rot="10800000" flipV="1">
            <a:off x="5890476" y="1948401"/>
            <a:ext cx="1796685" cy="1528041"/>
          </a:xfrm>
          <a:prstGeom prst="curvedConnector3">
            <a:avLst>
              <a:gd name="adj1" fmla="val 37807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3" name="AutoShape 67"/>
          <p:cNvCxnSpPr>
            <a:cxnSpLocks noChangeAspect="1" noChangeShapeType="1"/>
            <a:stCxn id="209" idx="1"/>
            <a:endCxn id="183" idx="3"/>
          </p:cNvCxnSpPr>
          <p:nvPr/>
        </p:nvCxnSpPr>
        <p:spPr bwMode="auto">
          <a:xfrm rot="10800000" flipV="1">
            <a:off x="5890474" y="2667479"/>
            <a:ext cx="1806210" cy="808963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6" name="AutoShape 67"/>
          <p:cNvCxnSpPr>
            <a:cxnSpLocks noChangeAspect="1" noChangeShapeType="1"/>
            <a:stCxn id="212" idx="1"/>
            <a:endCxn id="182" idx="3"/>
          </p:cNvCxnSpPr>
          <p:nvPr/>
        </p:nvCxnSpPr>
        <p:spPr bwMode="auto">
          <a:xfrm rot="10800000">
            <a:off x="5919051" y="2943127"/>
            <a:ext cx="1777635" cy="65915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39" name="AutoShape 67"/>
          <p:cNvCxnSpPr>
            <a:cxnSpLocks noChangeAspect="1" noChangeShapeType="1"/>
            <a:stCxn id="213" idx="2"/>
            <a:endCxn id="181" idx="3"/>
          </p:cNvCxnSpPr>
          <p:nvPr/>
        </p:nvCxnSpPr>
        <p:spPr bwMode="auto">
          <a:xfrm rot="10800000">
            <a:off x="5928575" y="2409811"/>
            <a:ext cx="1738602" cy="933855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2" name="AutoShape 67"/>
          <p:cNvCxnSpPr>
            <a:cxnSpLocks noChangeAspect="1" noChangeShapeType="1"/>
            <a:stCxn id="215" idx="1"/>
            <a:endCxn id="2050" idx="3"/>
          </p:cNvCxnSpPr>
          <p:nvPr/>
        </p:nvCxnSpPr>
        <p:spPr bwMode="auto">
          <a:xfrm rot="10800000">
            <a:off x="5928576" y="1876493"/>
            <a:ext cx="1777635" cy="1462126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5" name="AutoShape 67"/>
          <p:cNvCxnSpPr>
            <a:cxnSpLocks noChangeAspect="1" noChangeShapeType="1"/>
            <a:stCxn id="206" idx="1"/>
            <a:endCxn id="2050" idx="3"/>
          </p:cNvCxnSpPr>
          <p:nvPr/>
        </p:nvCxnSpPr>
        <p:spPr bwMode="auto">
          <a:xfrm rot="10800000">
            <a:off x="5928576" y="1876493"/>
            <a:ext cx="1758585" cy="407478"/>
          </a:xfrm>
          <a:prstGeom prst="curvedConnector3">
            <a:avLst>
              <a:gd name="adj1" fmla="val 50000"/>
            </a:avLst>
          </a:prstGeom>
          <a:noFill/>
          <a:ln w="6350">
            <a:solidFill>
              <a:schemeClr val="tx1"/>
            </a:solidFill>
            <a:round/>
            <a:headEnd/>
            <a:tailEnd type="triangle" w="med" len="med"/>
          </a:ln>
          <a:effectLst/>
        </p:spPr>
      </p:cxnSp>
      <p:cxnSp>
        <p:nvCxnSpPr>
          <p:cNvPr id="249" name="AutoShape 67"/>
          <p:cNvCxnSpPr>
            <a:cxnSpLocks noChangeAspect="1" noChangeShapeType="1"/>
            <a:endCxn id="246819" idx="0"/>
          </p:cNvCxnSpPr>
          <p:nvPr/>
        </p:nvCxnSpPr>
        <p:spPr bwMode="auto">
          <a:xfrm rot="10800000">
            <a:off x="5826008" y="3518134"/>
            <a:ext cx="730703" cy="191779"/>
          </a:xfrm>
          <a:prstGeom prst="curvedConnector4">
            <a:avLst>
              <a:gd name="adj1" fmla="val 9404"/>
              <a:gd name="adj2" fmla="val 199987"/>
            </a:avLst>
          </a:prstGeom>
          <a:noFill/>
          <a:ln w="6350">
            <a:noFill/>
            <a:round/>
            <a:headEnd/>
            <a:tailEnd type="triangle" w="med" len="med"/>
          </a:ln>
          <a:effectLst/>
        </p:spPr>
      </p:cxnSp>
      <p:cxnSp>
        <p:nvCxnSpPr>
          <p:cNvPr id="258" name="AutoShape 67"/>
          <p:cNvCxnSpPr>
            <a:cxnSpLocks noChangeAspect="1" noChangeShapeType="1"/>
            <a:endCxn id="215" idx="2"/>
          </p:cNvCxnSpPr>
          <p:nvPr/>
        </p:nvCxnSpPr>
        <p:spPr bwMode="auto">
          <a:xfrm flipV="1">
            <a:off x="7573334" y="3382063"/>
            <a:ext cx="272759" cy="327850"/>
          </a:xfrm>
          <a:prstGeom prst="curvedConnector2">
            <a:avLst/>
          </a:prstGeom>
          <a:noFill/>
          <a:ln w="6350">
            <a:noFill/>
            <a:round/>
            <a:headEnd/>
            <a:tailEnd type="triangle" w="med" len="med"/>
          </a:ln>
          <a:effectLst/>
        </p:spPr>
      </p:cxnSp>
      <p:sp>
        <p:nvSpPr>
          <p:cNvPr id="265" name="Left-Right Arrow 264"/>
          <p:cNvSpPr/>
          <p:nvPr/>
        </p:nvSpPr>
        <p:spPr bwMode="auto">
          <a:xfrm>
            <a:off x="114747" y="3734185"/>
            <a:ext cx="8969829" cy="301328"/>
          </a:xfrm>
          <a:prstGeom prst="leftRightArrow">
            <a:avLst/>
          </a:prstGeom>
          <a:solidFill>
            <a:schemeClr val="accent1">
              <a:alpha val="51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ctr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lang="en-US" sz="1200" dirty="0" smtClean="0"/>
              <a:t>Trusted Security</a:t>
            </a:r>
            <a:endParaRPr kumimoji="0" lang="en-US" sz="1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13" name="Text Box 15"/>
          <p:cNvSpPr txBox="1">
            <a:spLocks noChangeAspect="1" noChangeArrowheads="1"/>
          </p:cNvSpPr>
          <p:nvPr/>
        </p:nvSpPr>
        <p:spPr bwMode="auto">
          <a:xfrm>
            <a:off x="3438896" y="3340368"/>
            <a:ext cx="958917" cy="24622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 pitchFamily="34" charset="0"/>
              </a:rPr>
              <a:t>Enterprise Trust 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114" name="AutoShape 11"/>
          <p:cNvSpPr>
            <a:spLocks noChangeAspect="1" noChangeArrowheads="1"/>
          </p:cNvSpPr>
          <p:nvPr/>
        </p:nvSpPr>
        <p:spPr bwMode="auto">
          <a:xfrm>
            <a:off x="2762424" y="3328015"/>
            <a:ext cx="716066" cy="182947"/>
          </a:xfrm>
          <a:prstGeom prst="cube">
            <a:avLst>
              <a:gd name="adj" fmla="val 59167"/>
            </a:avLst>
          </a:prstGeom>
          <a:gradFill rotWithShape="0">
            <a:gsLst>
              <a:gs pos="0">
                <a:srgbClr val="009999">
                  <a:gamma/>
                  <a:tint val="34510"/>
                  <a:invGamma/>
                </a:srgbClr>
              </a:gs>
              <a:gs pos="100000">
                <a:srgbClr val="009999"/>
              </a:gs>
            </a:gsLst>
            <a:lin ang="27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15" name="Text Box 15"/>
          <p:cNvSpPr txBox="1">
            <a:spLocks noChangeAspect="1" noChangeArrowheads="1"/>
          </p:cNvSpPr>
          <p:nvPr/>
        </p:nvSpPr>
        <p:spPr bwMode="auto">
          <a:xfrm>
            <a:off x="3440370" y="3554914"/>
            <a:ext cx="982961" cy="24622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 pitchFamily="34" charset="0"/>
              </a:rPr>
              <a:t>Multi-Tenant-Mgr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116" name="AutoShape 11"/>
          <p:cNvSpPr>
            <a:spLocks noChangeAspect="1" noChangeArrowheads="1"/>
          </p:cNvSpPr>
          <p:nvPr/>
        </p:nvSpPr>
        <p:spPr bwMode="auto">
          <a:xfrm>
            <a:off x="2763898" y="3560317"/>
            <a:ext cx="716066" cy="182947"/>
          </a:xfrm>
          <a:prstGeom prst="cube">
            <a:avLst>
              <a:gd name="adj" fmla="val 59167"/>
            </a:avLst>
          </a:prstGeom>
          <a:gradFill rotWithShape="0">
            <a:gsLst>
              <a:gs pos="0">
                <a:srgbClr val="009999">
                  <a:gamma/>
                  <a:tint val="34510"/>
                  <a:invGamma/>
                </a:srgbClr>
              </a:gs>
              <a:gs pos="100000">
                <a:srgbClr val="009999"/>
              </a:gs>
            </a:gsLst>
            <a:lin ang="27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26" name="TextBox 125"/>
          <p:cNvSpPr txBox="1"/>
          <p:nvPr/>
        </p:nvSpPr>
        <p:spPr>
          <a:xfrm>
            <a:off x="4336999" y="4295285"/>
            <a:ext cx="4600594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/>
              <a:t>Cloud based application development must mature as we progress toward Carrier Grade Clouds</a:t>
            </a:r>
            <a:endParaRPr lang="en-US" sz="1600" dirty="0"/>
          </a:p>
        </p:txBody>
      </p:sp>
      <p:sp>
        <p:nvSpPr>
          <p:cNvPr id="128" name="Text Box 15"/>
          <p:cNvSpPr txBox="1">
            <a:spLocks noChangeAspect="1" noChangeArrowheads="1"/>
          </p:cNvSpPr>
          <p:nvPr/>
        </p:nvSpPr>
        <p:spPr bwMode="auto">
          <a:xfrm>
            <a:off x="3419665" y="2791154"/>
            <a:ext cx="1167307" cy="24622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dirty="0" smtClean="0">
                <a:latin typeface="Arial Narrow" pitchFamily="34" charset="0"/>
              </a:rPr>
              <a:t>CEPH  Dist. Storage</a:t>
            </a:r>
            <a:endParaRPr lang="en-US" sz="1000" dirty="0">
              <a:latin typeface="Arial Narrow" pitchFamily="34" charset="0"/>
            </a:endParaRPr>
          </a:p>
        </p:txBody>
      </p:sp>
      <p:sp>
        <p:nvSpPr>
          <p:cNvPr id="129" name="AutoShape 11"/>
          <p:cNvSpPr>
            <a:spLocks noChangeAspect="1" noChangeArrowheads="1"/>
          </p:cNvSpPr>
          <p:nvPr/>
        </p:nvSpPr>
        <p:spPr bwMode="auto">
          <a:xfrm>
            <a:off x="2743193" y="2796557"/>
            <a:ext cx="716066" cy="182947"/>
          </a:xfrm>
          <a:prstGeom prst="cube">
            <a:avLst>
              <a:gd name="adj" fmla="val 59167"/>
            </a:avLst>
          </a:prstGeom>
          <a:gradFill rotWithShape="0">
            <a:gsLst>
              <a:gs pos="0">
                <a:srgbClr val="009999">
                  <a:gamma/>
                  <a:tint val="34510"/>
                  <a:invGamma/>
                </a:srgbClr>
              </a:gs>
              <a:gs pos="100000">
                <a:srgbClr val="009999"/>
              </a:gs>
            </a:gsLst>
            <a:lin ang="2700000" scaled="1"/>
          </a:gradFill>
          <a:ln w="635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 dirty="0"/>
          </a:p>
        </p:txBody>
      </p:sp>
      <p:sp>
        <p:nvSpPr>
          <p:cNvPr id="141" name="Rounded Rectangle 140"/>
          <p:cNvSpPr/>
          <p:nvPr/>
        </p:nvSpPr>
        <p:spPr>
          <a:xfrm>
            <a:off x="4839429" y="754762"/>
            <a:ext cx="1660235" cy="660449"/>
          </a:xfrm>
          <a:prstGeom prst="roundRect">
            <a:avLst/>
          </a:prstGeom>
          <a:solidFill>
            <a:srgbClr val="FFC000">
              <a:alpha val="45000"/>
            </a:srgbClr>
          </a:solidFill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7" name="Text Box 73"/>
          <p:cNvSpPr txBox="1">
            <a:spLocks noChangeAspect="1" noChangeArrowheads="1"/>
          </p:cNvSpPr>
          <p:nvPr/>
        </p:nvSpPr>
        <p:spPr bwMode="auto">
          <a:xfrm>
            <a:off x="4839429" y="757427"/>
            <a:ext cx="1913789" cy="438887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400" b="1" dirty="0" smtClean="0">
                <a:latin typeface="Arial Narrow" pitchFamily="34" charset="0"/>
              </a:rPr>
              <a:t>Phase 3: Distributed  Motion Imagery Cloud</a:t>
            </a:r>
            <a:endParaRPr lang="en-US" sz="1400" b="1" dirty="0">
              <a:latin typeface="Arial Narrow" pitchFamily="34" charset="0"/>
            </a:endParaRPr>
          </a:p>
        </p:txBody>
      </p:sp>
      <p:sp>
        <p:nvSpPr>
          <p:cNvPr id="156" name="Rounded Rectangle 155"/>
          <p:cNvSpPr/>
          <p:nvPr/>
        </p:nvSpPr>
        <p:spPr bwMode="auto">
          <a:xfrm>
            <a:off x="5683653" y="1343574"/>
            <a:ext cx="3400924" cy="299258"/>
          </a:xfrm>
          <a:prstGeom prst="roundRect">
            <a:avLst/>
          </a:prstGeom>
          <a:solidFill>
            <a:srgbClr val="FFC000">
              <a:alpha val="29000"/>
            </a:srgbClr>
          </a:solidFill>
          <a:ln w="12700" cap="flat" cmpd="sng" algn="ctr">
            <a:solidFill>
              <a:schemeClr val="tx2">
                <a:lumMod val="50000"/>
              </a:schemeClr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24" name="Rounded Rectangle 123"/>
          <p:cNvSpPr/>
          <p:nvPr/>
        </p:nvSpPr>
        <p:spPr bwMode="auto">
          <a:xfrm>
            <a:off x="1695444" y="1337581"/>
            <a:ext cx="3988208" cy="308116"/>
          </a:xfrm>
          <a:prstGeom prst="roundRect">
            <a:avLst/>
          </a:prstGeom>
          <a:solidFill>
            <a:srgbClr val="FFC000">
              <a:alpha val="29000"/>
            </a:srgbClr>
          </a:solidFill>
          <a:ln w="12700" cap="flat" cmpd="sng" algn="ctr">
            <a:solidFill>
              <a:schemeClr val="tx1"/>
            </a:solidFill>
            <a:prstDash val="solid"/>
            <a:round/>
            <a:headEnd type="none" w="sm" len="sm"/>
            <a:tailEnd type="none" w="sm" len="sm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Times New Roman" pitchFamily="18" charset="0"/>
            </a:endParaRPr>
          </a:p>
        </p:txBody>
      </p:sp>
      <p:sp>
        <p:nvSpPr>
          <p:cNvPr id="155" name="Text Box 72"/>
          <p:cNvSpPr txBox="1">
            <a:spLocks noChangeAspect="1" noChangeArrowheads="1"/>
          </p:cNvSpPr>
          <p:nvPr/>
        </p:nvSpPr>
        <p:spPr bwMode="auto">
          <a:xfrm>
            <a:off x="2497558" y="1386309"/>
            <a:ext cx="2694969" cy="206535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r>
              <a:rPr lang="en-US" sz="1000" b="1" dirty="0" smtClean="0">
                <a:latin typeface="Arial Narrow" pitchFamily="34" charset="0"/>
              </a:rPr>
              <a:t>Enterprise Workflow Orchestration &amp; Management</a:t>
            </a:r>
            <a:endParaRPr lang="en-US" sz="1000" b="1" dirty="0">
              <a:latin typeface="Arial Narrow" pitchFamily="34" charset="0"/>
            </a:endParaRPr>
          </a:p>
        </p:txBody>
      </p:sp>
      <p:sp>
        <p:nvSpPr>
          <p:cNvPr id="157" name="Text Box 72"/>
          <p:cNvSpPr txBox="1">
            <a:spLocks noChangeAspect="1" noChangeArrowheads="1"/>
          </p:cNvSpPr>
          <p:nvPr/>
        </p:nvSpPr>
        <p:spPr bwMode="auto">
          <a:xfrm>
            <a:off x="6190005" y="1374545"/>
            <a:ext cx="2598583" cy="246221"/>
          </a:xfrm>
          <a:prstGeom prst="rect">
            <a:avLst/>
          </a:prstGeom>
          <a:noFill/>
          <a:ln w="6350">
            <a:noFill/>
            <a:miter lim="800000"/>
            <a:headEnd/>
            <a:tailEnd/>
          </a:ln>
          <a:effectLst/>
        </p:spPr>
        <p:txBody>
          <a:bodyPr wrap="square">
            <a:spAutoFit/>
          </a:bodyPr>
          <a:lstStyle/>
          <a:p>
            <a:r>
              <a:rPr lang="en-US" sz="1000" b="1" dirty="0" smtClean="0">
                <a:latin typeface="Arial Narrow" pitchFamily="34" charset="0"/>
              </a:rPr>
              <a:t>Carrier Grade Cloud Central Management </a:t>
            </a:r>
            <a:endParaRPr lang="en-US" sz="1000" b="1" dirty="0">
              <a:latin typeface="Arial Narrow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77598"/>
            <a:ext cx="8229600" cy="674658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Lessons Learned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52257"/>
            <a:ext cx="8229600" cy="3658168"/>
          </a:xfrm>
        </p:spPr>
        <p:txBody>
          <a:bodyPr>
            <a:normAutofit fontScale="85000" lnSpcReduction="20000"/>
          </a:bodyPr>
          <a:lstStyle/>
          <a:p>
            <a:r>
              <a:rPr lang="en-US" sz="2000" dirty="0" smtClean="0"/>
              <a:t>Large Data Vs Big Data, ingesting, scaling and moving the data is hard</a:t>
            </a:r>
          </a:p>
          <a:p>
            <a:pPr lvl="1"/>
            <a:r>
              <a:rPr lang="en-US" sz="1600" dirty="0" smtClean="0"/>
              <a:t>100tb of data a day is a I/O limited, you just can’t move it all electronically</a:t>
            </a:r>
          </a:p>
          <a:p>
            <a:pPr lvl="1"/>
            <a:r>
              <a:rPr lang="en-US" sz="1600" dirty="0" smtClean="0"/>
              <a:t>Must ingest once and use many ( even virtual environments struggle to scale)</a:t>
            </a:r>
          </a:p>
          <a:p>
            <a:r>
              <a:rPr lang="en-US" sz="2000" dirty="0" err="1" smtClean="0"/>
              <a:t>Hadoop</a:t>
            </a:r>
            <a:r>
              <a:rPr lang="en-US" sz="2000" dirty="0" smtClean="0"/>
              <a:t> was not engineered for processing motion imagery </a:t>
            </a:r>
          </a:p>
          <a:p>
            <a:pPr lvl="1"/>
            <a:r>
              <a:rPr lang="en-US" sz="1600" dirty="0" smtClean="0"/>
              <a:t>Processing billions of big data records in near real-time today</a:t>
            </a:r>
          </a:p>
          <a:p>
            <a:pPr lvl="1"/>
            <a:r>
              <a:rPr lang="en-US" sz="1600" dirty="0" smtClean="0"/>
              <a:t>GPU Clouds will be needed to process Large Data </a:t>
            </a:r>
          </a:p>
          <a:p>
            <a:r>
              <a:rPr lang="en-US" sz="2000" dirty="0" err="1" smtClean="0"/>
              <a:t>Todays</a:t>
            </a:r>
            <a:r>
              <a:rPr lang="en-US" sz="2000" dirty="0" smtClean="0"/>
              <a:t> cloud implementations are really multi-tenant not elastic distributed scalable cloud’s </a:t>
            </a:r>
          </a:p>
          <a:p>
            <a:pPr lvl="1"/>
            <a:r>
              <a:rPr lang="en-US" sz="1600" dirty="0" smtClean="0"/>
              <a:t>Applications needs to both scale down rapidly as well as scale up, which is a new requirement. </a:t>
            </a:r>
          </a:p>
          <a:p>
            <a:pPr lvl="1"/>
            <a:r>
              <a:rPr lang="en-US" sz="1600" dirty="0" smtClean="0"/>
              <a:t>Latency is a huge concern in a distributed cloud </a:t>
            </a:r>
          </a:p>
          <a:p>
            <a:pPr lvl="1"/>
            <a:r>
              <a:rPr lang="en-US" sz="1600" dirty="0" smtClean="0"/>
              <a:t>VMs need to be optimized for motion imagery applications. </a:t>
            </a:r>
          </a:p>
          <a:p>
            <a:pPr lvl="1"/>
            <a:r>
              <a:rPr lang="en-US" sz="1600" dirty="0" smtClean="0"/>
              <a:t> Hardware Systems should be designed to scale without having to bring systems down</a:t>
            </a:r>
          </a:p>
          <a:p>
            <a:pPr lvl="1"/>
            <a:r>
              <a:rPr lang="en-US" sz="1600" dirty="0" smtClean="0"/>
              <a:t> CPU, GPU, Memory, Storage and Networking resources must be dynamically allocated</a:t>
            </a:r>
          </a:p>
          <a:p>
            <a:r>
              <a:rPr lang="en-US" sz="2000" dirty="0" smtClean="0"/>
              <a:t>Data center resources must be engineered to match application environment in the LAN and across the WAN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08626" y="138250"/>
            <a:ext cx="8229600" cy="521241"/>
          </a:xfrm>
        </p:spPr>
        <p:txBody>
          <a:bodyPr>
            <a:normAutofit/>
          </a:bodyPr>
          <a:lstStyle/>
          <a:p>
            <a:pPr algn="l"/>
            <a:r>
              <a:rPr lang="en-US" sz="2800" dirty="0" smtClean="0"/>
              <a:t>Where Are We Going From Here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87767"/>
            <a:ext cx="8229600" cy="2910029"/>
          </a:xfrm>
        </p:spPr>
        <p:txBody>
          <a:bodyPr>
            <a:normAutofit fontScale="62500" lnSpcReduction="20000"/>
          </a:bodyPr>
          <a:lstStyle/>
          <a:p>
            <a:r>
              <a:rPr lang="en-US" dirty="0" smtClean="0"/>
              <a:t>Carrier Clouds Will Emerge</a:t>
            </a:r>
          </a:p>
          <a:p>
            <a:pPr lvl="1"/>
            <a:r>
              <a:rPr lang="en-US" dirty="0" smtClean="0"/>
              <a:t>Where the convergence of cloud computing, wide area networks (WANs), local area networks (LANs), and carrier-class networks provide predictable response times and secure data transport through dynamic and coordinated management and allocation of cloud computing </a:t>
            </a:r>
            <a:r>
              <a:rPr lang="en-US" i="1" dirty="0" smtClean="0"/>
              <a:t>and</a:t>
            </a:r>
            <a:r>
              <a:rPr lang="en-US" b="1" i="1" dirty="0" smtClean="0"/>
              <a:t> </a:t>
            </a:r>
            <a:r>
              <a:rPr lang="en-US" dirty="0" smtClean="0"/>
              <a:t>network resources.</a:t>
            </a:r>
          </a:p>
          <a:p>
            <a:r>
              <a:rPr lang="en-US" dirty="0" smtClean="0"/>
              <a:t>Enable rapid deployment of applications, services, and data.</a:t>
            </a:r>
          </a:p>
          <a:p>
            <a:r>
              <a:rPr lang="en-US" dirty="0" smtClean="0"/>
              <a:t>Meet the traffic demands of large-scale virtual workload mobility and federated services and applications</a:t>
            </a:r>
          </a:p>
          <a:p>
            <a:r>
              <a:rPr lang="en-US" dirty="0" smtClean="0"/>
              <a:t>Isolate traffic to provide secure multi-tenancy (vertical management)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409</TotalTime>
  <Words>523</Words>
  <Application>Microsoft Office PowerPoint</Application>
  <PresentationFormat>On-screen Show (16:9)</PresentationFormat>
  <Paragraphs>91</Paragraphs>
  <Slides>5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Agenda</vt:lpstr>
      <vt:lpstr>Motion Imagery = Large Data = Big Data </vt:lpstr>
      <vt:lpstr>Harris Cloud-Past-Present-Future</vt:lpstr>
      <vt:lpstr>Lessons Learned</vt:lpstr>
      <vt:lpstr>Where Are We Going From Here</vt:lpstr>
    </vt:vector>
  </TitlesOfParts>
  <Company>ds+f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Thema Wilson</dc:creator>
  <cp:lastModifiedBy>Marty Lafferty</cp:lastModifiedBy>
  <cp:revision>13</cp:revision>
  <dcterms:created xsi:type="dcterms:W3CDTF">2013-01-10T21:56:16Z</dcterms:created>
  <dcterms:modified xsi:type="dcterms:W3CDTF">2013-04-02T12:41:47Z</dcterms:modified>
</cp:coreProperties>
</file>