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42" r:id="rId2"/>
    <p:sldId id="726" r:id="rId3"/>
    <p:sldId id="727" r:id="rId4"/>
    <p:sldId id="756" r:id="rId5"/>
    <p:sldId id="732" r:id="rId6"/>
    <p:sldId id="733" r:id="rId7"/>
    <p:sldId id="734" r:id="rId8"/>
    <p:sldId id="774" r:id="rId9"/>
    <p:sldId id="775" r:id="rId10"/>
    <p:sldId id="776" r:id="rId11"/>
    <p:sldId id="777" r:id="rId12"/>
    <p:sldId id="778" r:id="rId13"/>
    <p:sldId id="779" r:id="rId14"/>
    <p:sldId id="780" r:id="rId15"/>
    <p:sldId id="781" r:id="rId16"/>
    <p:sldId id="740" r:id="rId17"/>
    <p:sldId id="743" r:id="rId18"/>
    <p:sldId id="746" r:id="rId19"/>
    <p:sldId id="739" r:id="rId20"/>
    <p:sldId id="771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31"/>
    <a:srgbClr val="FFC12A"/>
    <a:srgbClr val="2D5873"/>
    <a:srgbClr val="FDAC00"/>
    <a:srgbClr val="9F3827"/>
    <a:srgbClr val="AB98CE"/>
    <a:srgbClr val="EFF2F4"/>
    <a:srgbClr val="EBEBEB"/>
    <a:srgbClr val="DEC7B7"/>
    <a:srgbClr val="D0B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0" autoAdjust="0"/>
    <p:restoredTop sz="98834" autoAdjust="0"/>
  </p:normalViewPr>
  <p:slideViewPr>
    <p:cSldViewPr>
      <p:cViewPr>
        <p:scale>
          <a:sx n="145" d="100"/>
          <a:sy n="145" d="100"/>
        </p:scale>
        <p:origin x="-200" y="-80"/>
      </p:cViewPr>
      <p:guideLst>
        <p:guide orient="horz" pos="17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32" d="100"/>
        <a:sy n="232" d="100"/>
      </p:scale>
      <p:origin x="0" y="9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326E8-7F4F-7E45-B7FD-3A17BA1B32CD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B1945-F976-7742-8971-9AA5F923B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74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useo Sans 30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useo Sans 300"/>
              </a:defRPr>
            </a:lvl1pPr>
          </a:lstStyle>
          <a:p>
            <a:fld id="{38ECFCE1-B40F-EA4B-9CB1-7C974C029576}" type="datetimeFigureOut">
              <a:rPr lang="en-US" smtClean="0"/>
              <a:pPr/>
              <a:t>4/9/13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useo Sans 30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useo Sans 300"/>
              </a:defRPr>
            </a:lvl1pPr>
          </a:lstStyle>
          <a:p>
            <a:fld id="{7681AFD3-DBAE-C24D-A903-492CE72E2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28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Museo Sans 30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useo Sans 30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useo Sans 30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useo Sans 30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useo Sans 30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1D54F1-2A36-164B-90F6-00EEB7769ECD}" type="slidenum">
              <a:rPr lang="en-US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3</a:t>
            </a:fld>
            <a:endParaRPr lang="en-US" dirty="0">
              <a:latin typeface="Calibri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0C2D2-D140-BA4D-88A4-1881DFCA514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5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0C151D-25E9-D04E-AE6A-78E58BDB0DF9}" type="slidenum">
              <a:rPr lang="en-US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11</a:t>
            </a:fld>
            <a:endParaRPr lang="en-US" smtClean="0">
              <a:latin typeface="Calibri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Cover_Clou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27528" b="2594"/>
          <a:stretch/>
        </p:blipFill>
        <p:spPr>
          <a:xfrm>
            <a:off x="0" y="160020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276600" y="2095500"/>
            <a:ext cx="5715000" cy="1066800"/>
          </a:xfrm>
        </p:spPr>
        <p:txBody>
          <a:bodyPr anchor="b">
            <a:noAutofit/>
          </a:bodyPr>
          <a:lstStyle>
            <a:lvl1pPr>
              <a:defRPr sz="2200" b="0" i="0">
                <a:latin typeface="Museo Sans 100"/>
                <a:cs typeface="Museo Sans 1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76600" y="3086100"/>
            <a:ext cx="5715000" cy="457200"/>
          </a:xfrm>
        </p:spPr>
        <p:txBody>
          <a:bodyPr>
            <a:noAutofit/>
          </a:bodyPr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Museo Sans 500"/>
                <a:cs typeface="Museo Sans 5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5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Cover_Clou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27528" b="2594"/>
          <a:stretch/>
        </p:blipFill>
        <p:spPr>
          <a:xfrm>
            <a:off x="0" y="160020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76600" y="2095500"/>
            <a:ext cx="5715000" cy="1066800"/>
          </a:xfrm>
        </p:spPr>
        <p:txBody>
          <a:bodyPr anchor="b">
            <a:noAutofit/>
          </a:bodyPr>
          <a:lstStyle>
            <a:lvl1pPr>
              <a:defRPr sz="2400" b="0" i="0">
                <a:latin typeface="Museo Sans 100"/>
                <a:cs typeface="Museo Sans 1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086100"/>
            <a:ext cx="5715000" cy="457200"/>
          </a:xfrm>
        </p:spPr>
        <p:txBody>
          <a:bodyPr>
            <a:noAutofit/>
          </a:bodyPr>
          <a:lstStyle>
            <a:lvl1pPr marL="0" indent="0" algn="l">
              <a:buNone/>
              <a:defRPr sz="1400" b="0" i="0">
                <a:solidFill>
                  <a:srgbClr val="F79646"/>
                </a:solidFill>
                <a:latin typeface="Museo Sans 300"/>
                <a:cs typeface="Museo Sans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962400"/>
          </a:xfrm>
        </p:spPr>
        <p:txBody>
          <a:bodyPr/>
          <a:lstStyle>
            <a:lvl5pPr>
              <a:defRPr>
                <a:latin typeface="Museo Sans 30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4BAD-C50C-E644-8926-FDF3642C512D}" type="datetime1">
              <a:rPr lang="en-US" smtClean="0"/>
              <a:t>4/9/13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4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39624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>
                <a:latin typeface="Museo Sans 30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39624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>
                <a:latin typeface="Museo Sans 30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7C66-C325-7C46-A3D1-31008977A0D3}" type="datetime1">
              <a:rPr lang="en-US" smtClean="0"/>
              <a:t>4/9/13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58DE-E1D5-E641-8F26-7E92F741E7ED}" type="datetime1">
              <a:rPr lang="en-US" smtClean="0"/>
              <a:t>4/9/13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6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290E-871C-B443-AE29-D8AA23FE5332}" type="datetime1">
              <a:rPr lang="en-US" smtClean="0"/>
              <a:t>4/9/13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0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77C3D68-051F-3845-8AB2-1C6C634A4CB7}" type="datetime1">
              <a:rPr lang="en-US" smtClean="0"/>
              <a:t>4/9/13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EBE36C1-5F00-E645-83B4-CF5A1D7D2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372100"/>
            <a:ext cx="2133600" cy="229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useo Sans 300"/>
              </a:defRPr>
            </a:lvl1pPr>
          </a:lstStyle>
          <a:p>
            <a:fld id="{3A8527E8-8FA4-D44F-B1C2-4AE5B5DFE22F}" type="datetime1">
              <a:rPr lang="en-US" smtClean="0"/>
              <a:t>4/9/13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372100"/>
            <a:ext cx="2895600" cy="229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useo Sans 30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372100"/>
            <a:ext cx="2133600" cy="229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useo Sans 300"/>
              </a:defRPr>
            </a:lvl1pPr>
          </a:lstStyle>
          <a:p>
            <a:fld id="{979F1E52-31BD-464E-89F9-5BC74E4734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1"/>
            <a:ext cx="6163732" cy="723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4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7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1600" b="0" i="0" kern="1200" cap="all">
          <a:solidFill>
            <a:schemeClr val="bg1"/>
          </a:solidFill>
          <a:latin typeface="Museo Sans 500"/>
          <a:ea typeface="+mj-ea"/>
          <a:cs typeface="Museo Sans 500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Font typeface="Arial"/>
        <a:buNone/>
        <a:defRPr sz="1400" b="0" i="0" kern="1200">
          <a:solidFill>
            <a:srgbClr val="35556E"/>
          </a:solidFill>
          <a:latin typeface="Museo Sans 500"/>
          <a:ea typeface="+mn-ea"/>
          <a:cs typeface="Museo Sans 500"/>
        </a:defRPr>
      </a:lvl1pPr>
      <a:lvl2pPr marL="400050" indent="-228600" algn="l" defTabSz="457200" rtl="0" eaLnBrk="1" latinLnBrk="0" hangingPunct="1">
        <a:spcBef>
          <a:spcPts val="300"/>
        </a:spcBef>
        <a:buFont typeface="Arial"/>
        <a:buChar char="•"/>
        <a:defRPr sz="1200" kern="1200">
          <a:solidFill>
            <a:schemeClr val="tx1"/>
          </a:solidFill>
          <a:latin typeface="Museo Sans 300"/>
          <a:ea typeface="+mn-ea"/>
          <a:cs typeface="+mn-cs"/>
        </a:defRPr>
      </a:lvl2pPr>
      <a:lvl3pPr marL="692150" indent="-228600" algn="l" defTabSz="457200" rtl="0" eaLnBrk="1" latinLnBrk="0" hangingPunct="1">
        <a:spcBef>
          <a:spcPts val="300"/>
        </a:spcBef>
        <a:buFont typeface="Arial"/>
        <a:buChar char="•"/>
        <a:defRPr sz="1200" kern="1200">
          <a:solidFill>
            <a:schemeClr val="tx1"/>
          </a:solidFill>
          <a:latin typeface="Museo Sans 300"/>
          <a:ea typeface="+mn-ea"/>
          <a:cs typeface="+mn-cs"/>
        </a:defRPr>
      </a:lvl3pPr>
      <a:lvl4pPr marL="908050" indent="-227013" algn="l" defTabSz="457200" rtl="0" eaLnBrk="1" latinLnBrk="0" hangingPunct="1">
        <a:spcBef>
          <a:spcPts val="300"/>
        </a:spcBef>
        <a:buFont typeface="Arial"/>
        <a:buChar char="•"/>
        <a:tabLst/>
        <a:defRPr sz="1200" kern="1200">
          <a:solidFill>
            <a:schemeClr val="tx1"/>
          </a:solidFill>
          <a:latin typeface="Museo Sans 300"/>
          <a:ea typeface="+mn-ea"/>
          <a:cs typeface="+mn-cs"/>
        </a:defRPr>
      </a:lvl4pPr>
      <a:lvl5pPr marL="857250" indent="-169863" algn="l" defTabSz="457200" rtl="0" eaLnBrk="1" latinLnBrk="0" hangingPunct="1">
        <a:spcBef>
          <a:spcPts val="3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41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png"/><Relationship Id="rId12" Type="http://schemas.openxmlformats.org/officeDocument/2006/relationships/image" Target="../media/image41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5.png"/><Relationship Id="rId4" Type="http://schemas.openxmlformats.org/officeDocument/2006/relationships/image" Target="../media/image53.png"/><Relationship Id="rId5" Type="http://schemas.openxmlformats.org/officeDocument/2006/relationships/image" Target="../media/image60.png"/><Relationship Id="rId6" Type="http://schemas.openxmlformats.org/officeDocument/2006/relationships/image" Target="../media/image58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381000" y="3619500"/>
            <a:ext cx="5715000" cy="1066800"/>
          </a:xfrm>
        </p:spPr>
        <p:txBody>
          <a:bodyPr/>
          <a:lstStyle/>
          <a:p>
            <a:r>
              <a:rPr lang="en-US" dirty="0" smtClean="0"/>
              <a:t>UEFA 2012</a:t>
            </a:r>
            <a:endParaRPr lang="en-US" dirty="0"/>
          </a:p>
        </p:txBody>
      </p:sp>
      <p:sp>
        <p:nvSpPr>
          <p:cNvPr id="15363" name="Text Placeholder 3"/>
          <p:cNvSpPr>
            <a:spLocks noGrp="1"/>
          </p:cNvSpPr>
          <p:nvPr>
            <p:ph type="subTitle" idx="1"/>
          </p:nvPr>
        </p:nvSpPr>
        <p:spPr>
          <a:xfrm>
            <a:off x="381000" y="4610100"/>
            <a:ext cx="5715000" cy="457200"/>
          </a:xfrm>
        </p:spPr>
        <p:txBody>
          <a:bodyPr/>
          <a:lstStyle/>
          <a:p>
            <a:r>
              <a:rPr lang="en-US" dirty="0" smtClean="0"/>
              <a:t>Aspera Plays Soccer</a:t>
            </a:r>
          </a:p>
          <a:p>
            <a:endParaRPr lang="en-US" dirty="0" smtClean="0"/>
          </a:p>
        </p:txBody>
      </p:sp>
      <p:pic>
        <p:nvPicPr>
          <p:cNvPr id="7" name="Picture 6" descr="aspera_logo_wh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0500"/>
            <a:ext cx="2324100" cy="57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305300"/>
            <a:ext cx="1828800" cy="1219200"/>
          </a:xfrm>
          <a:prstGeom prst="rect">
            <a:avLst/>
          </a:prstGeom>
        </p:spPr>
      </p:pic>
      <p:pic>
        <p:nvPicPr>
          <p:cNvPr id="9" name="Picture 8" descr="UEFA-EURO-2012-LOGO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"/>
            <a:ext cx="258464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UEFA </a:t>
            </a:r>
            <a:r>
              <a:rPr lang="en-US" dirty="0" err="1"/>
              <a:t>Livex</a:t>
            </a:r>
            <a:r>
              <a:rPr lang="en-US" dirty="0"/>
              <a:t> service</a:t>
            </a:r>
          </a:p>
        </p:txBody>
      </p:sp>
      <p:pic>
        <p:nvPicPr>
          <p:cNvPr id="4" name="Content Placeholder 3" descr="Screen Shot 2012-06-26 at 1.42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5634"/>
          <a:stretch>
            <a:fillRect/>
          </a:stretch>
        </p:blipFill>
        <p:spPr/>
      </p:pic>
      <p:pic>
        <p:nvPicPr>
          <p:cNvPr id="5" name="Picture 4" descr="mastercontrol.sm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65500"/>
            <a:ext cx="1685365" cy="1219200"/>
          </a:xfrm>
          <a:prstGeom prst="rect">
            <a:avLst/>
          </a:prstGeom>
        </p:spPr>
      </p:pic>
      <p:pic>
        <p:nvPicPr>
          <p:cNvPr id="6" name="Picture 5" descr="Screen Shot 2012-06-26 at 10.02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79800"/>
            <a:ext cx="2334056" cy="1092200"/>
          </a:xfrm>
          <a:prstGeom prst="rect">
            <a:avLst/>
          </a:prstGeom>
        </p:spPr>
      </p:pic>
      <p:pic>
        <p:nvPicPr>
          <p:cNvPr id="7" name="Picture 6" descr="sport-virtual-set-high-res-c9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33" y="1917700"/>
            <a:ext cx="1557867" cy="1168400"/>
          </a:xfrm>
          <a:prstGeom prst="rect">
            <a:avLst/>
          </a:prstGeom>
        </p:spPr>
      </p:pic>
      <p:pic>
        <p:nvPicPr>
          <p:cNvPr id="8" name="Picture 7" descr="img_7767_spain-4-0-italy-mario-balotelli-swearing-in-interview-4-0-loss-to-spain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57300"/>
            <a:ext cx="1532467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0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-65" charset="0"/>
                <a:ea typeface="ＭＳ Ｐゴシック" pitchFamily="-65" charset="-128"/>
              </a:rPr>
              <a:t>UEFA Euro 2012 – </a:t>
            </a:r>
            <a:r>
              <a:rPr lang="en-US" dirty="0" smtClean="0">
                <a:solidFill>
                  <a:srgbClr val="F79646"/>
                </a:solidFill>
                <a:latin typeface="Helvetica" pitchFamily="-65" charset="0"/>
                <a:ea typeface="ＭＳ Ｐゴシック" pitchFamily="-65" charset="-128"/>
              </a:rPr>
              <a:t>The Aspera team</a:t>
            </a:r>
          </a:p>
        </p:txBody>
      </p:sp>
      <p:pic>
        <p:nvPicPr>
          <p:cNvPr id="2" name="Content Placeholder 1" descr="780px-Soccer_field_-_empty_sv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b="7045"/>
          <a:stretch>
            <a:fillRect/>
          </a:stretch>
        </p:blipFill>
        <p:spPr>
          <a:xfrm>
            <a:off x="457200" y="876300"/>
            <a:ext cx="8229600" cy="4495800"/>
          </a:xfrm>
        </p:spPr>
      </p:pic>
      <p:sp>
        <p:nvSpPr>
          <p:cNvPr id="10" name="Rectangle 9"/>
          <p:cNvSpPr/>
          <p:nvPr/>
        </p:nvSpPr>
        <p:spPr>
          <a:xfrm rot="16200000">
            <a:off x="222499" y="2658363"/>
            <a:ext cx="3725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Defense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2241697" y="2696453"/>
            <a:ext cx="3725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Midfield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5609338" y="2812755"/>
            <a:ext cx="3725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Attack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7280" name="Group 97279"/>
          <p:cNvGrpSpPr/>
          <p:nvPr/>
        </p:nvGrpSpPr>
        <p:grpSpPr>
          <a:xfrm>
            <a:off x="3903089" y="1055739"/>
            <a:ext cx="2254467" cy="4226758"/>
            <a:chOff x="3903089" y="1055739"/>
            <a:chExt cx="2254467" cy="4226758"/>
          </a:xfrm>
        </p:grpSpPr>
        <p:grpSp>
          <p:nvGrpSpPr>
            <p:cNvPr id="56" name="Group 55"/>
            <p:cNvGrpSpPr/>
            <p:nvPr/>
          </p:nvGrpSpPr>
          <p:grpSpPr>
            <a:xfrm>
              <a:off x="4178833" y="1055739"/>
              <a:ext cx="965200" cy="1198147"/>
              <a:chOff x="4347163" y="1055739"/>
              <a:chExt cx="965200" cy="1198147"/>
            </a:xfrm>
          </p:grpSpPr>
          <p:pic>
            <p:nvPicPr>
              <p:cNvPr id="19" name="Picture 18" descr="icon_consol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7163" y="1055739"/>
                <a:ext cx="965200" cy="8890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361025" y="1915332"/>
                <a:ext cx="937476" cy="338554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FF00"/>
                    </a:solidFill>
                  </a:rPr>
                  <a:t>Console</a:t>
                </a:r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903089" y="3995440"/>
              <a:ext cx="1326004" cy="1287057"/>
              <a:chOff x="4746493" y="3986034"/>
              <a:chExt cx="1326004" cy="1287057"/>
            </a:xfrm>
          </p:grpSpPr>
          <p:pic>
            <p:nvPicPr>
              <p:cNvPr id="21" name="Picture 20" descr="icon_consol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895" y="3986034"/>
                <a:ext cx="965200" cy="889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746493" y="4934537"/>
                <a:ext cx="1326004" cy="338554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FF00"/>
                    </a:solidFill>
                  </a:rPr>
                  <a:t>Orchestrator</a:t>
                </a:r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661433" y="2518608"/>
              <a:ext cx="1496123" cy="1491536"/>
              <a:chOff x="4458157" y="2503904"/>
              <a:chExt cx="1496123" cy="1491536"/>
            </a:xfrm>
          </p:grpSpPr>
          <p:pic>
            <p:nvPicPr>
              <p:cNvPr id="24" name="Picture 23" descr="AOD_AWS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3618" y="2503904"/>
                <a:ext cx="965200" cy="8890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4458157" y="3410664"/>
                <a:ext cx="1496123" cy="584776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FF00"/>
                    </a:solidFill>
                  </a:rPr>
                  <a:t>Aspera Server</a:t>
                </a:r>
                <a:br>
                  <a:rPr lang="en-US" sz="1600" dirty="0" smtClean="0">
                    <a:solidFill>
                      <a:srgbClr val="FFFF00"/>
                    </a:solidFill>
                  </a:rPr>
                </a:br>
                <a:r>
                  <a:rPr lang="en-US" sz="1600" dirty="0" smtClean="0">
                    <a:solidFill>
                      <a:srgbClr val="FFFF00"/>
                    </a:solidFill>
                  </a:rPr>
                  <a:t>On Demand</a:t>
                </a:r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6259213" y="1411691"/>
            <a:ext cx="2165986" cy="3616338"/>
            <a:chOff x="6259213" y="1411691"/>
            <a:chExt cx="2165986" cy="3616338"/>
          </a:xfrm>
        </p:grpSpPr>
        <p:pic>
          <p:nvPicPr>
            <p:cNvPr id="27" name="Picture 26" descr="cargo_downloader_ic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772" y="1411691"/>
              <a:ext cx="517071" cy="47625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575551" y="1820095"/>
              <a:ext cx="743513" cy="338554"/>
            </a:xfrm>
            <a:prstGeom prst="rect">
              <a:avLst/>
            </a:prstGeom>
            <a:solidFill>
              <a:schemeClr val="bg1">
                <a:lumMod val="50000"/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Cargo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pic>
          <p:nvPicPr>
            <p:cNvPr id="29" name="Picture 28" descr="cargo_downloader_ic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907" y="2870200"/>
              <a:ext cx="517071" cy="47625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681686" y="3261896"/>
              <a:ext cx="743513" cy="338554"/>
            </a:xfrm>
            <a:prstGeom prst="rect">
              <a:avLst/>
            </a:prstGeom>
            <a:solidFill>
              <a:schemeClr val="bg1">
                <a:lumMod val="50000"/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Cargo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pic>
          <p:nvPicPr>
            <p:cNvPr id="30" name="Picture 29" descr="cargo_downloader_ic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108" y="4309477"/>
              <a:ext cx="517071" cy="4762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630887" y="4689475"/>
              <a:ext cx="743513" cy="338554"/>
            </a:xfrm>
            <a:prstGeom prst="rect">
              <a:avLst/>
            </a:prstGeom>
            <a:solidFill>
              <a:schemeClr val="bg1">
                <a:lumMod val="50000"/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Cargo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pic>
          <p:nvPicPr>
            <p:cNvPr id="39" name="Picture 38" descr="AOD_AW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082" y="2580104"/>
              <a:ext cx="965200" cy="889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259213" y="3410664"/>
              <a:ext cx="1290938" cy="584776"/>
            </a:xfrm>
            <a:prstGeom prst="rect">
              <a:avLst/>
            </a:prstGeom>
            <a:solidFill>
              <a:schemeClr val="bg1">
                <a:lumMod val="50000"/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</a:rPr>
                <a:t>Faspex</a:t>
              </a:r>
              <a:r>
                <a:rPr lang="en-US" sz="1600" dirty="0" smtClean="0">
                  <a:solidFill>
                    <a:srgbClr val="FFFF00"/>
                  </a:solidFill>
                </a:rPr>
                <a:t/>
              </a:r>
              <a:br>
                <a:rPr lang="en-US" sz="1600" dirty="0" smtClean="0">
                  <a:solidFill>
                    <a:srgbClr val="FFFF00"/>
                  </a:solidFill>
                </a:rPr>
              </a:br>
              <a:r>
                <a:rPr lang="en-US" sz="1600" dirty="0" smtClean="0">
                  <a:solidFill>
                    <a:srgbClr val="FFFF00"/>
                  </a:solidFill>
                </a:rPr>
                <a:t>On Demand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7281" name="Group 97280"/>
          <p:cNvGrpSpPr/>
          <p:nvPr/>
        </p:nvGrpSpPr>
        <p:grpSpPr>
          <a:xfrm>
            <a:off x="1248656" y="1424039"/>
            <a:ext cx="2438756" cy="3696948"/>
            <a:chOff x="1248656" y="1424039"/>
            <a:chExt cx="2438756" cy="3696948"/>
          </a:xfrm>
        </p:grpSpPr>
        <p:pic>
          <p:nvPicPr>
            <p:cNvPr id="7" name="Picture 6" descr="icon_poin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684" y="2948404"/>
              <a:ext cx="565331" cy="5207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48656" y="3465810"/>
              <a:ext cx="569387" cy="338554"/>
            </a:xfrm>
            <a:prstGeom prst="rect">
              <a:avLst/>
            </a:prstGeom>
            <a:solidFill>
              <a:schemeClr val="bg1">
                <a:lumMod val="50000"/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P2P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pic>
          <p:nvPicPr>
            <p:cNvPr id="5" name="Picture 4" descr="Aspera-Enterprise-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903" y="2645946"/>
              <a:ext cx="965200" cy="889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67594" y="3518069"/>
              <a:ext cx="1119818" cy="584776"/>
            </a:xfrm>
            <a:prstGeom prst="rect">
              <a:avLst/>
            </a:prstGeom>
            <a:solidFill>
              <a:schemeClr val="bg1">
                <a:lumMod val="50000"/>
                <a:alpha val="35000"/>
              </a:schemeClr>
            </a:solidFill>
            <a:effectLst>
              <a:softEdge rad="1143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Enterprise</a:t>
              </a:r>
              <a:br>
                <a:rPr lang="en-US" sz="1600" dirty="0" smtClean="0">
                  <a:solidFill>
                    <a:srgbClr val="FFFF00"/>
                  </a:solidFill>
                </a:rPr>
              </a:br>
              <a:r>
                <a:rPr lang="en-US" sz="1600" dirty="0" smtClean="0">
                  <a:solidFill>
                    <a:srgbClr val="FFFF00"/>
                  </a:solidFill>
                </a:rPr>
                <a:t>Server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pic>
          <p:nvPicPr>
            <p:cNvPr id="57" name="Picture 56" descr="icon_poin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084" y="4265027"/>
              <a:ext cx="565331" cy="5207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401056" y="4782433"/>
              <a:ext cx="569387" cy="338554"/>
            </a:xfrm>
            <a:prstGeom prst="rect">
              <a:avLst/>
            </a:prstGeom>
            <a:solidFill>
              <a:schemeClr val="bg1">
                <a:lumMod val="50000"/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P2P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pic>
          <p:nvPicPr>
            <p:cNvPr id="59" name="Picture 58" descr="icon_poin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112" y="1424039"/>
              <a:ext cx="565331" cy="5207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403084" y="1941445"/>
              <a:ext cx="569387" cy="338554"/>
            </a:xfrm>
            <a:prstGeom prst="rect">
              <a:avLst/>
            </a:prstGeom>
            <a:solidFill>
              <a:schemeClr val="bg1">
                <a:lumMod val="50000"/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P2P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7283" name="Rectangle 97282"/>
          <p:cNvSpPr/>
          <p:nvPr/>
        </p:nvSpPr>
        <p:spPr>
          <a:xfrm>
            <a:off x="1248656" y="2780953"/>
            <a:ext cx="2438400" cy="523220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Contribution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70375" y="2780953"/>
            <a:ext cx="2438400" cy="523220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Publication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92094" y="2780953"/>
            <a:ext cx="2438400" cy="523220"/>
          </a:xfrm>
          <a:prstGeom prst="rect">
            <a:avLst/>
          </a:prstGeom>
          <a:solidFill>
            <a:srgbClr val="1AAB10"/>
          </a:solidFill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256085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7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3" grpId="0"/>
      <p:bldP spid="23" grpId="1"/>
      <p:bldP spid="26" grpId="0"/>
      <p:bldP spid="26" grpId="1"/>
      <p:bldP spid="97283" grpId="0" animBg="1"/>
      <p:bldP spid="68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UEFA </a:t>
            </a:r>
            <a:r>
              <a:rPr lang="en-US" dirty="0" err="1" smtClean="0"/>
              <a:t>Livex</a:t>
            </a:r>
            <a:r>
              <a:rPr lang="en-US" dirty="0" smtClean="0"/>
              <a:t> service</a:t>
            </a:r>
            <a:endParaRPr lang="en-US" dirty="0"/>
          </a:p>
        </p:txBody>
      </p:sp>
      <p:pic>
        <p:nvPicPr>
          <p:cNvPr id="4" name="Content Placeholder 3" descr="Screen Shot 2012-06-26 at 1.42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5634"/>
          <a:stretch>
            <a:fillRect/>
          </a:stretch>
        </p:blipFill>
        <p:spPr/>
      </p:pic>
      <p:grpSp>
        <p:nvGrpSpPr>
          <p:cNvPr id="5" name="Group 4"/>
          <p:cNvGrpSpPr/>
          <p:nvPr/>
        </p:nvGrpSpPr>
        <p:grpSpPr>
          <a:xfrm>
            <a:off x="753093" y="1424039"/>
            <a:ext cx="2438756" cy="3696948"/>
            <a:chOff x="1248656" y="1424039"/>
            <a:chExt cx="2438756" cy="3696948"/>
          </a:xfrm>
          <a:solidFill>
            <a:schemeClr val="bg1">
              <a:lumMod val="50000"/>
              <a:alpha val="50000"/>
            </a:schemeClr>
          </a:solidFill>
        </p:grpSpPr>
        <p:pic>
          <p:nvPicPr>
            <p:cNvPr id="6" name="Picture 5" descr="icon_poi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684" y="2948404"/>
              <a:ext cx="565331" cy="520700"/>
            </a:xfrm>
            <a:prstGeom prst="rect">
              <a:avLst/>
            </a:prstGeom>
            <a:grpFill/>
          </p:spPr>
        </p:pic>
        <p:sp>
          <p:nvSpPr>
            <p:cNvPr id="7" name="TextBox 6"/>
            <p:cNvSpPr txBox="1"/>
            <p:nvPr/>
          </p:nvSpPr>
          <p:spPr>
            <a:xfrm>
              <a:off x="1248656" y="3465810"/>
              <a:ext cx="56938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P2P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pic>
          <p:nvPicPr>
            <p:cNvPr id="8" name="Picture 7" descr="Aspera-Enterprise-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903" y="2645946"/>
              <a:ext cx="965200" cy="889000"/>
            </a:xfrm>
            <a:prstGeom prst="rect">
              <a:avLst/>
            </a:prstGeom>
            <a:grpFill/>
          </p:spPr>
        </p:pic>
        <p:sp>
          <p:nvSpPr>
            <p:cNvPr id="9" name="TextBox 8"/>
            <p:cNvSpPr txBox="1"/>
            <p:nvPr/>
          </p:nvSpPr>
          <p:spPr>
            <a:xfrm>
              <a:off x="2567594" y="3518069"/>
              <a:ext cx="1119818" cy="584776"/>
            </a:xfrm>
            <a:prstGeom prst="rect">
              <a:avLst/>
            </a:prstGeom>
            <a:grpFill/>
            <a:effectLst>
              <a:softEdge rad="1143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Enterprise</a:t>
              </a:r>
              <a:br>
                <a:rPr lang="en-US" sz="1600" dirty="0" smtClean="0">
                  <a:solidFill>
                    <a:srgbClr val="FFFF00"/>
                  </a:solidFill>
                </a:rPr>
              </a:br>
              <a:r>
                <a:rPr lang="en-US" sz="1600" dirty="0" smtClean="0">
                  <a:solidFill>
                    <a:srgbClr val="FFFF00"/>
                  </a:solidFill>
                </a:rPr>
                <a:t>Server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Picture 9" descr="icon_poi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084" y="4265027"/>
              <a:ext cx="565331" cy="520700"/>
            </a:xfrm>
            <a:prstGeom prst="rect">
              <a:avLst/>
            </a:prstGeom>
            <a:grpFill/>
          </p:spPr>
        </p:pic>
        <p:sp>
          <p:nvSpPr>
            <p:cNvPr id="11" name="TextBox 10"/>
            <p:cNvSpPr txBox="1"/>
            <p:nvPr/>
          </p:nvSpPr>
          <p:spPr>
            <a:xfrm>
              <a:off x="1401056" y="4782433"/>
              <a:ext cx="56938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P2P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pic>
          <p:nvPicPr>
            <p:cNvPr id="12" name="Picture 11" descr="icon_poi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112" y="1424039"/>
              <a:ext cx="565331" cy="520700"/>
            </a:xfrm>
            <a:prstGeom prst="rect">
              <a:avLst/>
            </a:prstGeom>
            <a:grpFill/>
          </p:spPr>
        </p:pic>
        <p:sp>
          <p:nvSpPr>
            <p:cNvPr id="13" name="TextBox 12"/>
            <p:cNvSpPr txBox="1"/>
            <p:nvPr/>
          </p:nvSpPr>
          <p:spPr>
            <a:xfrm>
              <a:off x="1403084" y="1941445"/>
              <a:ext cx="56938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P2P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50014" y="1479898"/>
            <a:ext cx="2263018" cy="3495784"/>
            <a:chOff x="2650014" y="1479898"/>
            <a:chExt cx="2263018" cy="3495784"/>
          </a:xfrm>
        </p:grpSpPr>
        <p:grpSp>
          <p:nvGrpSpPr>
            <p:cNvPr id="15" name="Group 14"/>
            <p:cNvGrpSpPr/>
            <p:nvPr/>
          </p:nvGrpSpPr>
          <p:grpSpPr>
            <a:xfrm>
              <a:off x="2744341" y="1479898"/>
              <a:ext cx="965200" cy="1198147"/>
              <a:chOff x="4347163" y="1055739"/>
              <a:chExt cx="965200" cy="1198147"/>
            </a:xfrm>
          </p:grpSpPr>
          <p:pic>
            <p:nvPicPr>
              <p:cNvPr id="22" name="Picture 21" descr="icon_console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7163" y="1055739"/>
                <a:ext cx="965200" cy="889000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361025" y="1915332"/>
                <a:ext cx="937476" cy="338554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FF00"/>
                    </a:solidFill>
                  </a:rPr>
                  <a:t>Console</a:t>
                </a:r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650014" y="3688625"/>
              <a:ext cx="1326004" cy="1287057"/>
              <a:chOff x="4746493" y="3986034"/>
              <a:chExt cx="1326004" cy="1287057"/>
            </a:xfrm>
          </p:grpSpPr>
          <p:pic>
            <p:nvPicPr>
              <p:cNvPr id="20" name="Picture 19" descr="icon_console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895" y="3986034"/>
                <a:ext cx="965200" cy="8890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746493" y="4934537"/>
                <a:ext cx="1326004" cy="338554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FF00"/>
                    </a:solidFill>
                  </a:rPr>
                  <a:t>Orchestrator</a:t>
                </a:r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416909" y="2609850"/>
              <a:ext cx="1496123" cy="1491536"/>
              <a:chOff x="4458157" y="2503904"/>
              <a:chExt cx="1496123" cy="1491536"/>
            </a:xfrm>
          </p:grpSpPr>
          <p:pic>
            <p:nvPicPr>
              <p:cNvPr id="18" name="Picture 17" descr="AOD_AWS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3618" y="2503904"/>
                <a:ext cx="965200" cy="8890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458157" y="3410664"/>
                <a:ext cx="1496123" cy="584776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FF00"/>
                    </a:solidFill>
                  </a:rPr>
                  <a:t>Aspera Server</a:t>
                </a:r>
                <a:br>
                  <a:rPr lang="en-US" sz="1600" dirty="0" smtClean="0">
                    <a:solidFill>
                      <a:srgbClr val="FFFF00"/>
                    </a:solidFill>
                  </a:rPr>
                </a:br>
                <a:r>
                  <a:rPr lang="en-US" sz="1600" dirty="0" smtClean="0">
                    <a:solidFill>
                      <a:srgbClr val="FFFF00"/>
                    </a:solidFill>
                  </a:rPr>
                  <a:t>On Demand</a:t>
                </a:r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968275" y="1411691"/>
            <a:ext cx="2581876" cy="3753021"/>
            <a:chOff x="4968275" y="1411691"/>
            <a:chExt cx="2581876" cy="3753021"/>
          </a:xfrm>
        </p:grpSpPr>
        <p:grpSp>
          <p:nvGrpSpPr>
            <p:cNvPr id="37" name="Group 36"/>
            <p:cNvGrpSpPr/>
            <p:nvPr/>
          </p:nvGrpSpPr>
          <p:grpSpPr>
            <a:xfrm>
              <a:off x="5029200" y="1411691"/>
              <a:ext cx="2520951" cy="3753021"/>
              <a:chOff x="5029200" y="1411691"/>
              <a:chExt cx="2520951" cy="375302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806638" y="1411691"/>
                <a:ext cx="743513" cy="746958"/>
                <a:chOff x="7575551" y="1411691"/>
                <a:chExt cx="743513" cy="746958"/>
              </a:xfrm>
            </p:grpSpPr>
            <p:pic>
              <p:nvPicPr>
                <p:cNvPr id="25" name="Picture 24" descr="cargo_downloader_icon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8772" y="1411691"/>
                  <a:ext cx="517071" cy="476250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7575551" y="1820095"/>
                  <a:ext cx="743513" cy="338554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3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00"/>
                      </a:solidFill>
                    </a:rPr>
                    <a:t>Cargo</a:t>
                  </a:r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434881" y="2857500"/>
                <a:ext cx="743513" cy="730250"/>
                <a:chOff x="7681686" y="2870200"/>
                <a:chExt cx="743513" cy="730250"/>
              </a:xfrm>
            </p:grpSpPr>
            <p:pic>
              <p:nvPicPr>
                <p:cNvPr id="27" name="Picture 26" descr="cargo_downloader_icon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4907" y="2870200"/>
                  <a:ext cx="517071" cy="476250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7681686" y="3261896"/>
                  <a:ext cx="743513" cy="338554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3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00"/>
                      </a:solidFill>
                    </a:rPr>
                    <a:t>Cargo</a:t>
                  </a:r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829989" y="4446160"/>
                <a:ext cx="743513" cy="718552"/>
                <a:chOff x="7630887" y="4309477"/>
                <a:chExt cx="743513" cy="718552"/>
              </a:xfrm>
            </p:grpSpPr>
            <p:pic>
              <p:nvPicPr>
                <p:cNvPr id="29" name="Picture 28" descr="cargo_downloader_icon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4108" y="4309477"/>
                  <a:ext cx="517071" cy="476250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7630887" y="4689475"/>
                  <a:ext cx="743513" cy="338554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3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00"/>
                      </a:solidFill>
                    </a:rPr>
                    <a:t>Cargo</a:t>
                  </a:r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p:grpSp>
          <p:pic>
            <p:nvPicPr>
              <p:cNvPr id="31" name="Picture 30" descr="AOD_AWS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2521664"/>
                <a:ext cx="965200" cy="889000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4968275" y="3410664"/>
              <a:ext cx="1290938" cy="584776"/>
            </a:xfrm>
            <a:prstGeom prst="rect">
              <a:avLst/>
            </a:prstGeom>
            <a:solidFill>
              <a:schemeClr val="bg1">
                <a:lumMod val="50000"/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</a:rPr>
                <a:t>Faspex</a:t>
              </a:r>
              <a:r>
                <a:rPr lang="en-US" sz="1600" dirty="0" smtClean="0">
                  <a:solidFill>
                    <a:srgbClr val="FFFF00"/>
                  </a:solidFill>
                </a:rPr>
                <a:t/>
              </a:r>
              <a:br>
                <a:rPr lang="en-US" sz="1600" dirty="0" smtClean="0">
                  <a:solidFill>
                    <a:srgbClr val="FFFF00"/>
                  </a:solidFill>
                </a:rPr>
              </a:br>
              <a:r>
                <a:rPr lang="en-US" sz="1600" dirty="0" smtClean="0">
                  <a:solidFill>
                    <a:srgbClr val="FFFF00"/>
                  </a:solidFill>
                </a:rPr>
                <a:t>On Demand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22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Publication: FAME</a:t>
            </a:r>
            <a:endParaRPr lang="en-US" dirty="0"/>
          </a:p>
        </p:txBody>
      </p:sp>
      <p:pic>
        <p:nvPicPr>
          <p:cNvPr id="4" name="Content Placeholder 3" descr="Screen Shot 2012-06-26 at 10.02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5" t="-2821" r="-5110" b="-8152"/>
          <a:stretch/>
        </p:blipFill>
        <p:spPr>
          <a:xfrm>
            <a:off x="-254000" y="876300"/>
            <a:ext cx="9664700" cy="4495800"/>
          </a:xfrm>
        </p:spPr>
      </p:pic>
    </p:spTree>
    <p:extLst>
      <p:ext uri="{BB962C8B-B14F-4D97-AF65-F5344CB8AC3E}">
        <p14:creationId xmlns:p14="http://schemas.microsoft.com/office/powerpoint/2010/main" val="391754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FAME: delivery</a:t>
            </a:r>
            <a:endParaRPr lang="en-US" dirty="0"/>
          </a:p>
        </p:txBody>
      </p:sp>
      <p:pic>
        <p:nvPicPr>
          <p:cNvPr id="4" name="Content Placeholder 3" descr="Screen Shot 2012-06-26 at 10.03.5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" b="-11485"/>
          <a:stretch/>
        </p:blipFill>
        <p:spPr>
          <a:xfrm>
            <a:off x="457200" y="876300"/>
            <a:ext cx="8293100" cy="4191000"/>
          </a:xfrm>
        </p:spPr>
      </p:pic>
    </p:spTree>
    <p:extLst>
      <p:ext uri="{BB962C8B-B14F-4D97-AF65-F5344CB8AC3E}">
        <p14:creationId xmlns:p14="http://schemas.microsoft.com/office/powerpoint/2010/main" val="144276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UEFA: some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statistics on one month of operations</a:t>
            </a:r>
          </a:p>
          <a:p>
            <a:endParaRPr lang="en-US" dirty="0"/>
          </a:p>
          <a:p>
            <a:r>
              <a:rPr lang="en-US" dirty="0" smtClean="0"/>
              <a:t>Contributed </a:t>
            </a:r>
            <a:r>
              <a:rPr lang="en-US" dirty="0"/>
              <a:t>&gt; 1000 </a:t>
            </a:r>
            <a:r>
              <a:rPr lang="en-US" dirty="0" smtClean="0"/>
              <a:t>clips. Transferred </a:t>
            </a:r>
            <a:r>
              <a:rPr lang="en-US" dirty="0"/>
              <a:t>7.2 </a:t>
            </a:r>
            <a:r>
              <a:rPr lang="en-US" dirty="0" smtClean="0"/>
              <a:t>TB from venues to EVS SAN</a:t>
            </a:r>
          </a:p>
          <a:p>
            <a:endParaRPr lang="en-US" dirty="0" smtClean="0"/>
          </a:p>
          <a:p>
            <a:r>
              <a:rPr lang="en-US" dirty="0" smtClean="0"/>
              <a:t>Published </a:t>
            </a:r>
            <a:r>
              <a:rPr lang="en-US" dirty="0"/>
              <a:t>1703 video clips, 1185 audio </a:t>
            </a:r>
            <a:r>
              <a:rPr lang="en-US" dirty="0" smtClean="0"/>
              <a:t>tracks. Transferred 5TB </a:t>
            </a:r>
            <a:r>
              <a:rPr lang="en-US" dirty="0"/>
              <a:t>to the </a:t>
            </a:r>
            <a:r>
              <a:rPr lang="en-US" dirty="0" smtClean="0"/>
              <a:t>cloud</a:t>
            </a:r>
          </a:p>
          <a:p>
            <a:endParaRPr lang="en-US" dirty="0" smtClean="0"/>
          </a:p>
          <a:p>
            <a:r>
              <a:rPr lang="en-US" dirty="0" smtClean="0"/>
              <a:t>Executed </a:t>
            </a:r>
            <a:r>
              <a:rPr lang="en-US" dirty="0"/>
              <a:t>~10K </a:t>
            </a:r>
            <a:r>
              <a:rPr lang="en-US" dirty="0" smtClean="0"/>
              <a:t>workflows via Orchestrator</a:t>
            </a:r>
          </a:p>
          <a:p>
            <a:endParaRPr lang="en-US" dirty="0"/>
          </a:p>
          <a:p>
            <a:r>
              <a:rPr lang="en-US" dirty="0"/>
              <a:t>Ordered 3070 </a:t>
            </a:r>
            <a:r>
              <a:rPr lang="en-US" dirty="0" smtClean="0"/>
              <a:t>clips. Distributed </a:t>
            </a:r>
            <a:r>
              <a:rPr lang="en-US" dirty="0"/>
              <a:t>13.9 TB via </a:t>
            </a:r>
            <a:r>
              <a:rPr lang="en-US" dirty="0" err="1" smtClean="0"/>
              <a:t>Faspex</a:t>
            </a:r>
            <a:r>
              <a:rPr lang="en-US" dirty="0" smtClean="0"/>
              <a:t> </a:t>
            </a:r>
            <a:r>
              <a:rPr lang="en-US" dirty="0"/>
              <a:t>on demand </a:t>
            </a:r>
            <a:r>
              <a:rPr lang="en-US" dirty="0" smtClean="0"/>
              <a:t>and Cargo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4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 AT Cloud.asperasoft.com</a:t>
            </a:r>
            <a:endParaRPr lang="en-US" dirty="0"/>
          </a:p>
        </p:txBody>
      </p:sp>
      <p:pic>
        <p:nvPicPr>
          <p:cNvPr id="4" name="Picture 3" descr="Screen Shot 2013-02-21 at 9.39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23900"/>
            <a:ext cx="6522651" cy="48229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3276600" y="1714500"/>
            <a:ext cx="5715000" cy="1066800"/>
          </a:xfrm>
        </p:spPr>
        <p:txBody>
          <a:bodyPr/>
          <a:lstStyle/>
          <a:p>
            <a:r>
              <a:rPr lang="en-US" dirty="0" smtClean="0"/>
              <a:t>THANK YOU FOR JOINING!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457700"/>
            <a:ext cx="9144000" cy="9525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spcBef>
                <a:spcPts val="1200"/>
              </a:spcBef>
            </a:pPr>
            <a:r>
              <a:rPr lang="en-US" sz="1500" cap="all" dirty="0">
                <a:latin typeface="Museo Sans 300"/>
              </a:rPr>
              <a:t>For more information on any Aspera product, please </a:t>
            </a:r>
            <a:r>
              <a:rPr lang="en-US" sz="1500" cap="all" dirty="0" smtClean="0">
                <a:latin typeface="Museo Sans 300"/>
              </a:rPr>
              <a:t>contact: </a:t>
            </a:r>
            <a:endParaRPr lang="en-US" sz="1500" cap="all" dirty="0">
              <a:latin typeface="Museo Sans 300"/>
            </a:endParaRPr>
          </a:p>
          <a:p>
            <a:pPr lvl="0" algn="ctr">
              <a:spcBef>
                <a:spcPts val="1200"/>
              </a:spcBef>
            </a:pPr>
            <a:r>
              <a:rPr lang="en-US" sz="2000" dirty="0" smtClean="0">
                <a:solidFill>
                  <a:srgbClr val="3B3D3D"/>
                </a:solidFill>
                <a:latin typeface="Museo Sans 300"/>
              </a:rPr>
              <a:t>sales@asperasoft.com</a:t>
            </a:r>
            <a:endParaRPr lang="en-US" sz="2000" dirty="0">
              <a:solidFill>
                <a:srgbClr val="3B3D3D"/>
              </a:solidFill>
              <a:latin typeface="Museo Sans 300"/>
            </a:endParaRPr>
          </a:p>
        </p:txBody>
      </p:sp>
      <p:pic>
        <p:nvPicPr>
          <p:cNvPr id="3" name="Picture 2" descr="aspera_logo_r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17657"/>
            <a:ext cx="1905000" cy="4684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2933700"/>
            <a:ext cx="2706328" cy="584747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defTabSz="457072" eaLnBrk="1" hangingPunct="1">
              <a:buClrTx/>
              <a:buSzTx/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Museo Sans 500"/>
                <a:ea typeface="ＭＳ Ｐゴシック" pitchFamily="-65" charset="-128"/>
                <a:cs typeface="Museo Sans 500"/>
              </a:rPr>
              <a:t>Andrea Di Muzio</a:t>
            </a:r>
            <a:br>
              <a:rPr lang="en-US" dirty="0" smtClean="0">
                <a:solidFill>
                  <a:schemeClr val="bg1"/>
                </a:solidFill>
                <a:latin typeface="Museo Sans 500"/>
                <a:ea typeface="ＭＳ Ｐゴシック" pitchFamily="-65" charset="-128"/>
                <a:cs typeface="Museo Sans 500"/>
              </a:rPr>
            </a:br>
            <a:r>
              <a:rPr lang="en-US" sz="1400" dirty="0" smtClean="0">
                <a:solidFill>
                  <a:schemeClr val="bg1"/>
                </a:solidFill>
                <a:latin typeface="Museo Sans 300"/>
                <a:ea typeface="ＭＳ Ｐゴシック" pitchFamily="-65" charset="-128"/>
                <a:cs typeface="Museo Sans 300"/>
              </a:rPr>
              <a:t>Aspera Sr. Solutions Architect</a:t>
            </a:r>
            <a:endParaRPr lang="en-US" sz="1400" dirty="0">
              <a:solidFill>
                <a:schemeClr val="bg1"/>
              </a:solidFill>
              <a:latin typeface="Museo Sans 300"/>
              <a:ea typeface="ＭＳ Ｐゴシック" pitchFamily="-65" charset="-128"/>
              <a:cs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2680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Aspera product portfolio</a:t>
            </a:r>
            <a:endParaRPr lang="en-US" dirty="0"/>
          </a:p>
        </p:txBody>
      </p:sp>
      <p:sp>
        <p:nvSpPr>
          <p:cNvPr id="31" name="Round Same Side Corner Rectangle 30"/>
          <p:cNvSpPr/>
          <p:nvPr/>
        </p:nvSpPr>
        <p:spPr>
          <a:xfrm rot="10800000">
            <a:off x="457200" y="3721104"/>
            <a:ext cx="8229600" cy="304799"/>
          </a:xfrm>
          <a:prstGeom prst="round2SameRect">
            <a:avLst>
              <a:gd name="adj1" fmla="val 35245"/>
              <a:gd name="adj2" fmla="val 0"/>
            </a:avLst>
          </a:prstGeom>
          <a:solidFill>
            <a:srgbClr val="EFF2F4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endParaRPr lang="en-US" sz="1200" dirty="0">
              <a:solidFill>
                <a:srgbClr val="3B3D3D"/>
              </a:solidFill>
              <a:latin typeface="Museo Sans 300"/>
              <a:cs typeface="Museo Sans 300"/>
            </a:endParaRPr>
          </a:p>
        </p:txBody>
      </p:sp>
      <p:sp>
        <p:nvSpPr>
          <p:cNvPr id="34" name="Round Same Side Corner Rectangle 33"/>
          <p:cNvSpPr/>
          <p:nvPr/>
        </p:nvSpPr>
        <p:spPr>
          <a:xfrm rot="10800000">
            <a:off x="479060" y="2099967"/>
            <a:ext cx="1959340" cy="457199"/>
          </a:xfrm>
          <a:prstGeom prst="round2SameRect">
            <a:avLst>
              <a:gd name="adj1" fmla="val 3856"/>
              <a:gd name="adj2" fmla="val 0"/>
            </a:avLst>
          </a:prstGeom>
          <a:solidFill>
            <a:srgbClr val="EFF2F4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endParaRPr lang="en-US" sz="1200" dirty="0">
              <a:solidFill>
                <a:srgbClr val="3B3D3D"/>
              </a:solidFill>
              <a:latin typeface="Museo Sans 300"/>
              <a:cs typeface="Museo Sans 30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615" y="2095502"/>
            <a:ext cx="1973795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200"/>
            <a:r>
              <a:rPr lang="en-US" sz="1200" dirty="0">
                <a:solidFill>
                  <a:srgbClr val="35556E"/>
                </a:solidFill>
                <a:latin typeface="Calibri"/>
              </a:rPr>
              <a:t>High-speed </a:t>
            </a:r>
            <a:r>
              <a:rPr lang="en-US" sz="1200" dirty="0" smtClean="0">
                <a:solidFill>
                  <a:srgbClr val="35556E"/>
                </a:solidFill>
                <a:latin typeface="Calibri"/>
              </a:rPr>
              <a:t>transfers</a:t>
            </a:r>
            <a:endParaRPr lang="en-US" sz="1200" dirty="0">
              <a:solidFill>
                <a:srgbClr val="35556E"/>
              </a:solidFill>
              <a:latin typeface="Calibri"/>
            </a:endParaRPr>
          </a:p>
          <a:p>
            <a:pPr algn="ctr" defTabSz="457200"/>
            <a:r>
              <a:rPr lang="en-US" sz="1200" dirty="0">
                <a:solidFill>
                  <a:srgbClr val="35556E"/>
                </a:solidFill>
                <a:latin typeface="Calibri"/>
              </a:rPr>
              <a:t>for web, desktop and mobile</a:t>
            </a:r>
          </a:p>
        </p:txBody>
      </p:sp>
      <p:sp>
        <p:nvSpPr>
          <p:cNvPr id="57" name="Content Placeholder 3"/>
          <p:cNvSpPr txBox="1">
            <a:spLocks/>
          </p:cNvSpPr>
          <p:nvPr/>
        </p:nvSpPr>
        <p:spPr>
          <a:xfrm>
            <a:off x="533400" y="3721100"/>
            <a:ext cx="8001000" cy="3048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1400" b="0" i="0" kern="1200">
                <a:solidFill>
                  <a:srgbClr val="35556E"/>
                </a:solidFill>
                <a:latin typeface="Museo Sans 500"/>
                <a:ea typeface="+mn-ea"/>
                <a:cs typeface="Museo Sans 500"/>
              </a:defRPr>
            </a:lvl1pPr>
            <a:lvl2pPr marL="400050" indent="-2286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Museo Sans 300"/>
                <a:ea typeface="+mn-ea"/>
                <a:cs typeface="+mn-cs"/>
              </a:defRPr>
            </a:lvl2pPr>
            <a:lvl3pPr marL="692150" indent="-2286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Museo Sans 300"/>
                <a:ea typeface="+mn-ea"/>
                <a:cs typeface="+mn-cs"/>
              </a:defRPr>
            </a:lvl3pPr>
            <a:lvl4pPr marL="908050" indent="-227013" algn="l" defTabSz="457200" rtl="0" eaLnBrk="1" latinLnBrk="0" hangingPunct="1">
              <a:spcBef>
                <a:spcPts val="3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Museo Sans 300"/>
                <a:ea typeface="+mn-ea"/>
                <a:cs typeface="+mn-cs"/>
              </a:defRPr>
            </a:lvl4pPr>
            <a:lvl5pPr marL="857250" indent="-169863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High-speed file </a:t>
            </a:r>
            <a:r>
              <a:rPr lang="en-US" sz="1200" dirty="0"/>
              <a:t>transfer </a:t>
            </a:r>
            <a:r>
              <a:rPr lang="en-US" sz="1200" dirty="0" smtClean="0"/>
              <a:t>servers for on premise, private, public, and hybrid cloud deployments</a:t>
            </a:r>
            <a:endParaRPr lang="en-US" sz="1200" dirty="0"/>
          </a:p>
        </p:txBody>
      </p:sp>
      <p:sp>
        <p:nvSpPr>
          <p:cNvPr id="58" name="Round Same Side Corner Rectangle 57"/>
          <p:cNvSpPr/>
          <p:nvPr/>
        </p:nvSpPr>
        <p:spPr>
          <a:xfrm rot="10800000">
            <a:off x="2536110" y="2099962"/>
            <a:ext cx="1959690" cy="457200"/>
          </a:xfrm>
          <a:prstGeom prst="round2SameRect">
            <a:avLst>
              <a:gd name="adj1" fmla="val 3856"/>
              <a:gd name="adj2" fmla="val 0"/>
            </a:avLst>
          </a:prstGeom>
          <a:solidFill>
            <a:srgbClr val="EFF2F4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endParaRPr lang="en-US" sz="1200" dirty="0">
              <a:solidFill>
                <a:srgbClr val="3B3D3D"/>
              </a:solidFill>
              <a:latin typeface="Museo Sans 300"/>
              <a:cs typeface="Museo Sans 30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14600" y="2095501"/>
            <a:ext cx="19812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rgbClr val="35556E"/>
                </a:solidFill>
                <a:latin typeface="Calibri"/>
              </a:rPr>
              <a:t>File sharing, collaboration and exchange applications</a:t>
            </a:r>
            <a:endParaRPr lang="en-US" sz="1200" dirty="0">
              <a:solidFill>
                <a:srgbClr val="35556E"/>
              </a:solidFill>
              <a:latin typeface="Museo Sans 700"/>
              <a:cs typeface="Museo Sans 700"/>
            </a:endParaRPr>
          </a:p>
        </p:txBody>
      </p:sp>
      <p:sp>
        <p:nvSpPr>
          <p:cNvPr id="64" name="Round Same Side Corner Rectangle 63"/>
          <p:cNvSpPr/>
          <p:nvPr/>
        </p:nvSpPr>
        <p:spPr>
          <a:xfrm rot="10800000">
            <a:off x="4572000" y="2099963"/>
            <a:ext cx="1981200" cy="457200"/>
          </a:xfrm>
          <a:prstGeom prst="round2SameRect">
            <a:avLst>
              <a:gd name="adj1" fmla="val 3856"/>
              <a:gd name="adj2" fmla="val 0"/>
            </a:avLst>
          </a:prstGeom>
          <a:solidFill>
            <a:srgbClr val="EFF2F4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endParaRPr lang="en-US" sz="1200" dirty="0">
              <a:solidFill>
                <a:srgbClr val="3B3D3D"/>
              </a:solidFill>
              <a:latin typeface="Museo Sans 300"/>
              <a:cs typeface="Museo Sans 30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72000" y="2099968"/>
            <a:ext cx="19812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rgbClr val="35556E"/>
                </a:solidFill>
                <a:latin typeface="Calibri"/>
              </a:rPr>
              <a:t>Transfer management, monitoring and automation </a:t>
            </a:r>
            <a:endParaRPr lang="en-US" sz="1200" dirty="0">
              <a:solidFill>
                <a:srgbClr val="35556E"/>
              </a:solidFill>
              <a:latin typeface="Museo Sans 700"/>
              <a:cs typeface="Museo Sans 700"/>
            </a:endParaRPr>
          </a:p>
        </p:txBody>
      </p:sp>
      <p:sp>
        <p:nvSpPr>
          <p:cNvPr id="67" name="Round Same Side Corner Rectangle 66"/>
          <p:cNvSpPr/>
          <p:nvPr/>
        </p:nvSpPr>
        <p:spPr>
          <a:xfrm rot="10800000">
            <a:off x="6629410" y="2099963"/>
            <a:ext cx="2057399" cy="457200"/>
          </a:xfrm>
          <a:prstGeom prst="round2SameRect">
            <a:avLst>
              <a:gd name="adj1" fmla="val 3856"/>
              <a:gd name="adj2" fmla="val 0"/>
            </a:avLst>
          </a:prstGeom>
          <a:solidFill>
            <a:srgbClr val="EFF2F4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endParaRPr lang="en-US" sz="1200" dirty="0">
              <a:solidFill>
                <a:srgbClr val="3B3D3D"/>
              </a:solidFill>
              <a:latin typeface="Museo Sans 300"/>
              <a:cs typeface="Museo Sans 30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29407" y="2095502"/>
            <a:ext cx="20574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200"/>
            <a:r>
              <a:rPr lang="en-US" sz="1200" dirty="0">
                <a:solidFill>
                  <a:srgbClr val="35556E"/>
                </a:solidFill>
                <a:latin typeface="Calibri"/>
              </a:rPr>
              <a:t>S</a:t>
            </a:r>
            <a:r>
              <a:rPr lang="en-US" sz="1200" dirty="0" smtClean="0">
                <a:solidFill>
                  <a:srgbClr val="35556E"/>
                </a:solidFill>
                <a:latin typeface="Calibri"/>
              </a:rPr>
              <a:t>calable</a:t>
            </a:r>
            <a:r>
              <a:rPr lang="en-US" sz="1200" dirty="0">
                <a:solidFill>
                  <a:srgbClr val="35556E"/>
                </a:solidFill>
                <a:latin typeface="Calibri"/>
              </a:rPr>
              <a:t>, multi-directional, multi-node synchronization</a:t>
            </a:r>
            <a:endParaRPr lang="en-US" sz="1200" dirty="0">
              <a:solidFill>
                <a:srgbClr val="35556E"/>
              </a:solidFill>
              <a:latin typeface="Museo Sans 700"/>
              <a:cs typeface="Museo Sans 70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7200" y="889000"/>
            <a:ext cx="1970048" cy="1651000"/>
          </a:xfrm>
          <a:prstGeom prst="roundRect">
            <a:avLst>
              <a:gd name="adj" fmla="val 2856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500" dirty="0" smtClean="0">
                <a:solidFill>
                  <a:srgbClr val="35556E"/>
                </a:solidFill>
                <a:latin typeface="Museo Sans 700"/>
                <a:cs typeface="Museo Sans 700"/>
              </a:rPr>
              <a:t>TRANSFER CLIENTS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514600" y="889000"/>
            <a:ext cx="1981200" cy="1651000"/>
          </a:xfrm>
          <a:prstGeom prst="roundRect">
            <a:avLst>
              <a:gd name="adj" fmla="val 2856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500" dirty="0" smtClean="0">
                <a:solidFill>
                  <a:srgbClr val="35556E"/>
                </a:solidFill>
                <a:latin typeface="Museo Sans 700"/>
                <a:cs typeface="Museo Sans 700"/>
              </a:rPr>
              <a:t>WEB APPLICATIONS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572000" y="889000"/>
            <a:ext cx="1981200" cy="1651000"/>
          </a:xfrm>
          <a:prstGeom prst="roundRect">
            <a:avLst>
              <a:gd name="adj" fmla="val 2856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500" dirty="0" smtClean="0">
                <a:solidFill>
                  <a:srgbClr val="35556E"/>
                </a:solidFill>
                <a:latin typeface="Museo Sans 700"/>
                <a:cs typeface="Museo Sans 700"/>
              </a:rPr>
              <a:t>MANAGEMENT &amp; AUTOMATION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629417" y="889003"/>
            <a:ext cx="2065867" cy="1647417"/>
          </a:xfrm>
          <a:prstGeom prst="roundRect">
            <a:avLst>
              <a:gd name="adj" fmla="val 2856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500" dirty="0" smtClean="0">
                <a:solidFill>
                  <a:srgbClr val="35556E"/>
                </a:solidFill>
                <a:latin typeface="Museo Sans 700"/>
                <a:cs typeface="Museo Sans 700"/>
              </a:rPr>
              <a:t>SYNCHRONIZATION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57200" y="2603500"/>
            <a:ext cx="8229600" cy="1435100"/>
          </a:xfrm>
          <a:prstGeom prst="roundRect">
            <a:avLst>
              <a:gd name="adj" fmla="val 7370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500" dirty="0" smtClean="0">
                <a:solidFill>
                  <a:srgbClr val="35556E"/>
                </a:solidFill>
                <a:latin typeface="Museo Sans 700"/>
                <a:cs typeface="Museo Sans 700"/>
              </a:rPr>
              <a:t>TRANSFER SERVERS</a:t>
            </a:r>
          </a:p>
        </p:txBody>
      </p:sp>
      <p:sp>
        <p:nvSpPr>
          <p:cNvPr id="35" name="Round Same Side Corner Rectangle 34"/>
          <p:cNvSpPr/>
          <p:nvPr/>
        </p:nvSpPr>
        <p:spPr>
          <a:xfrm rot="10800000">
            <a:off x="457200" y="5029204"/>
            <a:ext cx="8229600" cy="304799"/>
          </a:xfrm>
          <a:prstGeom prst="round2SameRect">
            <a:avLst>
              <a:gd name="adj1" fmla="val 35245"/>
              <a:gd name="adj2" fmla="val 0"/>
            </a:avLst>
          </a:prstGeom>
          <a:solidFill>
            <a:srgbClr val="EFF2F4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endParaRPr lang="en-US" sz="1200" dirty="0">
              <a:solidFill>
                <a:srgbClr val="3B3D3D"/>
              </a:solidFill>
              <a:latin typeface="Museo Sans 300"/>
              <a:cs typeface="Museo Sans 300"/>
            </a:endParaRP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533400" y="5029200"/>
            <a:ext cx="8001000" cy="3048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1400" b="0" i="0" kern="1200">
                <a:solidFill>
                  <a:srgbClr val="35556E"/>
                </a:solidFill>
                <a:latin typeface="Museo Sans 500"/>
                <a:ea typeface="+mn-ea"/>
                <a:cs typeface="Museo Sans 500"/>
              </a:defRPr>
            </a:lvl1pPr>
            <a:lvl2pPr marL="400050" indent="-2286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Museo Sans 300"/>
                <a:ea typeface="+mn-ea"/>
                <a:cs typeface="+mn-cs"/>
              </a:defRPr>
            </a:lvl2pPr>
            <a:lvl3pPr marL="692150" indent="-2286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Museo Sans 300"/>
                <a:ea typeface="+mn-ea"/>
                <a:cs typeface="+mn-cs"/>
              </a:defRPr>
            </a:lvl3pPr>
            <a:lvl4pPr marL="908050" indent="-227013" algn="l" defTabSz="457200" rtl="0" eaLnBrk="1" latinLnBrk="0" hangingPunct="1">
              <a:spcBef>
                <a:spcPts val="3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Museo Sans 300"/>
                <a:ea typeface="+mn-ea"/>
                <a:cs typeface="+mn-cs"/>
              </a:defRPr>
            </a:lvl4pPr>
            <a:lvl5pPr marL="857250" indent="-169863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Innovative, patented, highly efficient bulk data transport </a:t>
            </a:r>
            <a:r>
              <a:rPr lang="en-US" sz="1200" dirty="0" smtClean="0"/>
              <a:t>technology, unique </a:t>
            </a:r>
            <a:r>
              <a:rPr lang="en-US" sz="1200" dirty="0"/>
              <a:t>and core to </a:t>
            </a:r>
            <a:r>
              <a:rPr lang="en-US" sz="1200" dirty="0" smtClean="0"/>
              <a:t>all Aspera products</a:t>
            </a:r>
            <a:endParaRPr lang="en-US" sz="1200" dirty="0"/>
          </a:p>
        </p:txBody>
      </p:sp>
      <p:sp>
        <p:nvSpPr>
          <p:cNvPr id="40" name="Rounded Rectangle 39"/>
          <p:cNvSpPr/>
          <p:nvPr/>
        </p:nvSpPr>
        <p:spPr>
          <a:xfrm>
            <a:off x="457200" y="4127500"/>
            <a:ext cx="8229600" cy="1206500"/>
          </a:xfrm>
          <a:prstGeom prst="roundRect">
            <a:avLst>
              <a:gd name="adj" fmla="val 7370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500" i="1" dirty="0" smtClean="0">
                <a:solidFill>
                  <a:srgbClr val="35556E"/>
                </a:solidFill>
                <a:latin typeface="Museo Sans 700"/>
                <a:cs typeface="Museo Sans 700"/>
              </a:rPr>
              <a:t>FASP™</a:t>
            </a:r>
            <a:r>
              <a:rPr lang="en-US" sz="1500" dirty="0" smtClean="0">
                <a:solidFill>
                  <a:srgbClr val="35556E"/>
                </a:solidFill>
                <a:latin typeface="Museo Sans 700"/>
                <a:cs typeface="Museo Sans 700"/>
              </a:rPr>
              <a:t> TRANSPORT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346" y="4509708"/>
            <a:ext cx="487854" cy="378052"/>
          </a:xfrm>
          <a:prstGeom prst="rect">
            <a:avLst/>
          </a:prstGeom>
        </p:spPr>
      </p:pic>
      <p:pic>
        <p:nvPicPr>
          <p:cNvPr id="47" name="Picture 46" descr="Disk_S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89" y="4686905"/>
            <a:ext cx="381026" cy="2533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8" name="Cloud 47"/>
          <p:cNvSpPr/>
          <p:nvPr/>
        </p:nvSpPr>
        <p:spPr>
          <a:xfrm>
            <a:off x="5128861" y="4548268"/>
            <a:ext cx="433740" cy="291039"/>
          </a:xfrm>
          <a:prstGeom prst="cloud">
            <a:avLst/>
          </a:prstGeom>
          <a:solidFill>
            <a:schemeClr val="accent2">
              <a:alpha val="54000"/>
            </a:schemeClr>
          </a:solidFill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4343399" y="4515694"/>
            <a:ext cx="580590" cy="399813"/>
            <a:chOff x="2873714" y="4038641"/>
            <a:chExt cx="402897" cy="277430"/>
          </a:xfrm>
        </p:grpSpPr>
        <p:sp>
          <p:nvSpPr>
            <p:cNvPr id="73" name="Right Arrow 72"/>
            <p:cNvSpPr/>
            <p:nvPr/>
          </p:nvSpPr>
          <p:spPr>
            <a:xfrm>
              <a:off x="3048010" y="4076700"/>
              <a:ext cx="228601" cy="152400"/>
            </a:xfrm>
            <a:prstGeom prst="rightArrow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" name="Right Arrow 73"/>
            <p:cNvSpPr/>
            <p:nvPr/>
          </p:nvSpPr>
          <p:spPr>
            <a:xfrm rot="10800000">
              <a:off x="2873714" y="4152900"/>
              <a:ext cx="228601" cy="152400"/>
            </a:xfrm>
            <a:prstGeom prst="rightArrow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rot="19860000">
              <a:off x="3045709" y="4038641"/>
              <a:ext cx="45719" cy="27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50" name="Picture 49" descr="small_aspera_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22" y="4617145"/>
            <a:ext cx="251109" cy="2478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45" y="4509708"/>
            <a:ext cx="487854" cy="378052"/>
          </a:xfrm>
          <a:prstGeom prst="rect">
            <a:avLst/>
          </a:prstGeom>
        </p:spPr>
      </p:pic>
      <p:pic>
        <p:nvPicPr>
          <p:cNvPr id="77" name="Picture 76" descr="Disk_S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88" y="4686905"/>
            <a:ext cx="381026" cy="2533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8" name="Cloud 77"/>
          <p:cNvSpPr/>
          <p:nvPr/>
        </p:nvSpPr>
        <p:spPr>
          <a:xfrm>
            <a:off x="3376260" y="4548268"/>
            <a:ext cx="433740" cy="291039"/>
          </a:xfrm>
          <a:prstGeom prst="cloud">
            <a:avLst/>
          </a:prstGeom>
          <a:solidFill>
            <a:schemeClr val="accent2">
              <a:alpha val="54000"/>
            </a:schemeClr>
          </a:solidFill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66800" y="1611262"/>
            <a:ext cx="874537" cy="460905"/>
            <a:chOff x="3352800" y="2628900"/>
            <a:chExt cx="1879600" cy="9906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1000" y="2628900"/>
              <a:ext cx="1041400" cy="78105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7200" y="3009900"/>
              <a:ext cx="402077" cy="6096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2800" y="2705100"/>
              <a:ext cx="965200" cy="798786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135" y="1485900"/>
            <a:ext cx="308660" cy="325808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5128364" y="1485900"/>
            <a:ext cx="866225" cy="519197"/>
            <a:chOff x="7593152" y="2781300"/>
            <a:chExt cx="1398447" cy="83820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52508" y="2781300"/>
              <a:ext cx="1039091" cy="7620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3152" y="3086100"/>
              <a:ext cx="623748" cy="5334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0" y="1485900"/>
            <a:ext cx="504906" cy="5559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630565"/>
            <a:ext cx="607793" cy="312535"/>
          </a:xfrm>
          <a:prstGeom prst="rect">
            <a:avLst/>
          </a:prstGeom>
          <a:ln>
            <a:solidFill>
              <a:srgbClr val="3B3D3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5200" y="1333500"/>
            <a:ext cx="617321" cy="631225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Enterprise_Server_MacPC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2857500"/>
            <a:ext cx="914400" cy="914400"/>
          </a:xfrm>
          <a:prstGeom prst="rect">
            <a:avLst/>
          </a:prstGeom>
        </p:spPr>
      </p:pic>
      <p:pic>
        <p:nvPicPr>
          <p:cNvPr id="5" name="Picture 4" descr="Connect_Server_MacPC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82900"/>
            <a:ext cx="914400" cy="914400"/>
          </a:xfrm>
          <a:prstGeom prst="rect">
            <a:avLst/>
          </a:prstGeom>
        </p:spPr>
      </p:pic>
      <p:sp>
        <p:nvSpPr>
          <p:cNvPr id="7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979F1E52-31BD-464E-89F9-5BC74E4734C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657600" y="1638808"/>
            <a:ext cx="5257800" cy="1980650"/>
          </a:xfrm>
          <a:prstGeom prst="roundRect">
            <a:avLst/>
          </a:prstGeom>
          <a:noFill/>
          <a:ln w="12700">
            <a:solidFill>
              <a:srgbClr val="7F7F7F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72" eaLnBrk="1" hangingPunct="1">
              <a:buClrTx/>
              <a:buSzTx/>
              <a:buFontTx/>
              <a:buNone/>
              <a:defRPr/>
            </a:pPr>
            <a:endParaRPr lang="en-US" sz="2400" dirty="0">
              <a:solidFill>
                <a:srgbClr val="595959"/>
              </a:solidFill>
              <a:latin typeface="Calibri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EXAMPLE: CLOUD-BASED ENCODING</a:t>
            </a:r>
            <a:endParaRPr lang="en-US" sz="1100" cap="all" dirty="0"/>
          </a:p>
        </p:txBody>
      </p:sp>
      <p:sp>
        <p:nvSpPr>
          <p:cNvPr id="30756" name="TextBox 27"/>
          <p:cNvSpPr txBox="1">
            <a:spLocks noChangeArrowheads="1"/>
          </p:cNvSpPr>
          <p:nvPr/>
        </p:nvSpPr>
        <p:spPr bwMode="auto">
          <a:xfrm>
            <a:off x="4495800" y="1817472"/>
            <a:ext cx="762000" cy="430767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72" eaLnBrk="1" hangingPunct="1"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595959"/>
                </a:solidFill>
              </a:rPr>
              <a:t>HTTP – multipart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28600" y="1790700"/>
            <a:ext cx="2057400" cy="335280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72" eaLnBrk="1" hangingPunct="1">
              <a:buClrTx/>
              <a:buSzTx/>
              <a:buFontTx/>
              <a:buNone/>
              <a:defRPr/>
            </a:pPr>
            <a:endParaRPr lang="en-US" sz="2400" dirty="0">
              <a:solidFill>
                <a:srgbClr val="595959"/>
              </a:solidFill>
              <a:latin typeface="Calibri"/>
              <a:ea typeface="ＭＳ Ｐゴシック" pitchFamily="-109" charset="-128"/>
              <a:cs typeface="ＭＳ Ｐゴシック" pitchFamily="-109" charset="-128"/>
            </a:endParaRPr>
          </a:p>
        </p:txBody>
      </p:sp>
      <p:cxnSp>
        <p:nvCxnSpPr>
          <p:cNvPr id="30729" name="Curved Connector 30728"/>
          <p:cNvCxnSpPr>
            <a:stCxn id="75" idx="3"/>
            <a:endCxn id="3" idx="1"/>
          </p:cNvCxnSpPr>
          <p:nvPr/>
        </p:nvCxnSpPr>
        <p:spPr>
          <a:xfrm flipV="1">
            <a:off x="1752600" y="2537563"/>
            <a:ext cx="3643362" cy="46887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9F3827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3_w_med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62" y="1912741"/>
            <a:ext cx="1004839" cy="1249644"/>
          </a:xfrm>
          <a:prstGeom prst="rect">
            <a:avLst/>
          </a:prstGeom>
        </p:spPr>
      </p:pic>
      <p:pic>
        <p:nvPicPr>
          <p:cNvPr id="72" name="Picture 71" descr="EC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2019575"/>
            <a:ext cx="669683" cy="990325"/>
          </a:xfrm>
          <a:prstGeom prst="rect">
            <a:avLst/>
          </a:prstGeom>
        </p:spPr>
      </p:pic>
      <p:pic>
        <p:nvPicPr>
          <p:cNvPr id="114" name="Picture 113" descr="small_aspera_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5500"/>
            <a:ext cx="231531" cy="228536"/>
          </a:xfrm>
          <a:prstGeom prst="rect">
            <a:avLst/>
          </a:prstGeom>
        </p:spPr>
      </p:pic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3094740" y="1986363"/>
            <a:ext cx="486660" cy="2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72" eaLnBrk="1" hangingPunct="1">
              <a:buClrTx/>
              <a:buSzTx/>
              <a:buFontTx/>
              <a:buNone/>
            </a:pPr>
            <a:r>
              <a:rPr lang="en-US" sz="1100" i="1" dirty="0">
                <a:solidFill>
                  <a:srgbClr val="595959"/>
                </a:solidFill>
              </a:rPr>
              <a:t>fasp</a:t>
            </a:r>
          </a:p>
        </p:txBody>
      </p:sp>
      <p:pic>
        <p:nvPicPr>
          <p:cNvPr id="46" name="Picture 45" descr="W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24100"/>
            <a:ext cx="990600" cy="803247"/>
          </a:xfrm>
          <a:prstGeom prst="rect">
            <a:avLst/>
          </a:prstGeom>
        </p:spPr>
      </p:pic>
      <p:pic>
        <p:nvPicPr>
          <p:cNvPr id="4" name="Picture 3" descr="EC2_clus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741345"/>
            <a:ext cx="1333500" cy="1268682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4495800" y="2400300"/>
            <a:ext cx="838200" cy="0"/>
          </a:xfrm>
          <a:prstGeom prst="line">
            <a:avLst/>
          </a:prstGeom>
          <a:ln>
            <a:solidFill>
              <a:srgbClr val="1F497D"/>
            </a:solidFill>
            <a:prstDash val="sysDash"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27"/>
          <p:cNvSpPr txBox="1">
            <a:spLocks noChangeArrowheads="1"/>
          </p:cNvSpPr>
          <p:nvPr/>
        </p:nvSpPr>
        <p:spPr bwMode="auto">
          <a:xfrm>
            <a:off x="7216967" y="3010028"/>
            <a:ext cx="1749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72" eaLnBrk="1" hangingPunct="1">
              <a:buClrTx/>
              <a:buSzTx/>
              <a:buFontTx/>
              <a:buNone/>
            </a:pPr>
            <a:r>
              <a:rPr lang="en-US" sz="1100" i="1" dirty="0" smtClean="0">
                <a:solidFill>
                  <a:srgbClr val="9F3827"/>
                </a:solidFill>
              </a:rPr>
              <a:t>Parallel Transcoding </a:t>
            </a:r>
            <a:br>
              <a:rPr lang="en-US" sz="1100" i="1" dirty="0" smtClean="0">
                <a:solidFill>
                  <a:srgbClr val="9F3827"/>
                </a:solidFill>
              </a:rPr>
            </a:br>
            <a:r>
              <a:rPr lang="en-US" sz="1100" i="1" dirty="0" smtClean="0">
                <a:solidFill>
                  <a:srgbClr val="9F3827"/>
                </a:solidFill>
              </a:rPr>
              <a:t>14 EC2 instances: 3 min</a:t>
            </a:r>
            <a:endParaRPr lang="en-US" sz="1100" i="1" dirty="0">
              <a:solidFill>
                <a:srgbClr val="9F3827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629400" y="2095881"/>
            <a:ext cx="457200" cy="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495800" y="2705100"/>
            <a:ext cx="838200" cy="0"/>
          </a:xfrm>
          <a:prstGeom prst="line">
            <a:avLst/>
          </a:prstGeom>
          <a:ln>
            <a:solidFill>
              <a:srgbClr val="1F497D"/>
            </a:solidFill>
            <a:prstDash val="sysDash"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29400" y="2248239"/>
            <a:ext cx="457200" cy="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29400" y="2933848"/>
            <a:ext cx="457200" cy="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9400" y="3086206"/>
            <a:ext cx="457200" cy="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629400" y="1943523"/>
            <a:ext cx="457200" cy="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629400" y="3238564"/>
            <a:ext cx="457200" cy="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00300"/>
            <a:ext cx="355247" cy="533252"/>
          </a:xfrm>
          <a:prstGeom prst="rect">
            <a:avLst/>
          </a:prstGeom>
        </p:spPr>
      </p:pic>
      <p:pic>
        <p:nvPicPr>
          <p:cNvPr id="82" name="Picture 81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02" y="2324418"/>
            <a:ext cx="202998" cy="304715"/>
          </a:xfrm>
          <a:prstGeom prst="rect">
            <a:avLst/>
          </a:prstGeom>
        </p:spPr>
      </p:pic>
      <p:pic>
        <p:nvPicPr>
          <p:cNvPr id="91" name="Picture 90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02" y="2324418"/>
            <a:ext cx="202998" cy="304715"/>
          </a:xfrm>
          <a:prstGeom prst="rect">
            <a:avLst/>
          </a:prstGeom>
        </p:spPr>
      </p:pic>
      <p:pic>
        <p:nvPicPr>
          <p:cNvPr id="95" name="Picture 94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02" y="2552954"/>
            <a:ext cx="202998" cy="304715"/>
          </a:xfrm>
          <a:prstGeom prst="rect">
            <a:avLst/>
          </a:prstGeom>
        </p:spPr>
      </p:pic>
      <p:pic>
        <p:nvPicPr>
          <p:cNvPr id="96" name="Picture 95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02" y="2552954"/>
            <a:ext cx="202998" cy="304715"/>
          </a:xfrm>
          <a:prstGeom prst="rect">
            <a:avLst/>
          </a:prstGeom>
        </p:spPr>
      </p:pic>
      <p:pic>
        <p:nvPicPr>
          <p:cNvPr id="97" name="Picture 96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24418"/>
            <a:ext cx="202998" cy="304715"/>
          </a:xfrm>
          <a:prstGeom prst="rect">
            <a:avLst/>
          </a:prstGeom>
        </p:spPr>
      </p:pic>
      <p:pic>
        <p:nvPicPr>
          <p:cNvPr id="98" name="Picture 97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52954"/>
            <a:ext cx="202998" cy="304715"/>
          </a:xfrm>
          <a:prstGeom prst="rect">
            <a:avLst/>
          </a:prstGeom>
        </p:spPr>
      </p:pic>
      <p:pic>
        <p:nvPicPr>
          <p:cNvPr id="99" name="Picture 98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21" y="2019702"/>
            <a:ext cx="202998" cy="304715"/>
          </a:xfrm>
          <a:prstGeom prst="rect">
            <a:avLst/>
          </a:prstGeom>
        </p:spPr>
      </p:pic>
      <p:pic>
        <p:nvPicPr>
          <p:cNvPr id="101" name="Picture 100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23" y="2248239"/>
            <a:ext cx="202998" cy="304715"/>
          </a:xfrm>
          <a:prstGeom prst="rect">
            <a:avLst/>
          </a:prstGeom>
        </p:spPr>
      </p:pic>
      <p:pic>
        <p:nvPicPr>
          <p:cNvPr id="102" name="Picture 101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23" y="1867345"/>
            <a:ext cx="202998" cy="304715"/>
          </a:xfrm>
          <a:prstGeom prst="rect">
            <a:avLst/>
          </a:prstGeom>
        </p:spPr>
      </p:pic>
      <p:pic>
        <p:nvPicPr>
          <p:cNvPr id="103" name="Picture 102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21" y="1714987"/>
            <a:ext cx="202998" cy="304715"/>
          </a:xfrm>
          <a:prstGeom prst="rect">
            <a:avLst/>
          </a:prstGeom>
        </p:spPr>
      </p:pic>
      <p:pic>
        <p:nvPicPr>
          <p:cNvPr id="104" name="Picture 103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23" y="1943524"/>
            <a:ext cx="202998" cy="304715"/>
          </a:xfrm>
          <a:prstGeom prst="rect">
            <a:avLst/>
          </a:prstGeom>
        </p:spPr>
      </p:pic>
      <p:pic>
        <p:nvPicPr>
          <p:cNvPr id="105" name="Picture 104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23" y="2095881"/>
            <a:ext cx="202998" cy="304715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/>
        </p:nvCxnSpPr>
        <p:spPr bwMode="auto">
          <a:xfrm>
            <a:off x="5795574" y="1836036"/>
            <a:ext cx="381000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>
            <a:off x="5781553" y="1780645"/>
            <a:ext cx="3810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Rounded Rectangle 80"/>
          <p:cNvSpPr/>
          <p:nvPr/>
        </p:nvSpPr>
        <p:spPr bwMode="auto">
          <a:xfrm>
            <a:off x="533400" y="4882316"/>
            <a:ext cx="1501765" cy="48978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48688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useo Sans 300"/>
                <a:ea typeface="ＭＳ Ｐゴシック" charset="0"/>
                <a:cs typeface="Museo Sans 300"/>
              </a:rPr>
              <a:t>`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useo Sans 300"/>
              <a:ea typeface="ＭＳ Ｐゴシック" charset="0"/>
              <a:cs typeface="Museo Sans 300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433812" y="3484688"/>
            <a:ext cx="1524000" cy="28721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48688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useo Sans 300"/>
              <a:ea typeface="ＭＳ Ｐゴシック" charset="0"/>
              <a:cs typeface="Museo Sans 300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3543300"/>
            <a:ext cx="499613" cy="199846"/>
          </a:xfrm>
          <a:prstGeom prst="rect">
            <a:avLst/>
          </a:prstGeom>
          <a:ln>
            <a:noFill/>
            <a:prstDash val="lgDash"/>
          </a:ln>
        </p:spPr>
      </p:pic>
      <p:sp>
        <p:nvSpPr>
          <p:cNvPr id="121" name="TextBox 27"/>
          <p:cNvSpPr txBox="1">
            <a:spLocks noChangeArrowheads="1"/>
          </p:cNvSpPr>
          <p:nvPr/>
        </p:nvSpPr>
        <p:spPr bwMode="auto">
          <a:xfrm>
            <a:off x="8024723" y="3525707"/>
            <a:ext cx="966877" cy="24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1413" tIns="45706" rIns="91413" bIns="457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72" eaLnBrk="1" hangingPunct="1"/>
            <a:r>
              <a:rPr lang="en-US" sz="1000" dirty="0">
                <a:solidFill>
                  <a:srgbClr val="595959"/>
                </a:solidFill>
                <a:latin typeface="Museo Sans 500"/>
                <a:cs typeface="Museo Sans 500"/>
              </a:rPr>
              <a:t>Herndon, </a:t>
            </a:r>
            <a:r>
              <a:rPr lang="en-US" sz="1000" dirty="0" smtClean="0">
                <a:solidFill>
                  <a:srgbClr val="595959"/>
                </a:solidFill>
                <a:latin typeface="Museo Sans 500"/>
                <a:cs typeface="Museo Sans 500"/>
              </a:rPr>
              <a:t>VA</a:t>
            </a:r>
            <a:endParaRPr lang="en-US" sz="1000" dirty="0">
              <a:solidFill>
                <a:srgbClr val="595959"/>
              </a:solidFill>
              <a:latin typeface="Museo Sans 500"/>
              <a:cs typeface="Museo Sans 50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4958516"/>
            <a:ext cx="762000" cy="358588"/>
          </a:xfrm>
          <a:prstGeom prst="rect">
            <a:avLst/>
          </a:prstGeom>
        </p:spPr>
      </p:pic>
      <p:pic>
        <p:nvPicPr>
          <p:cNvPr id="57" name="Picture 56" descr="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54" y="2248239"/>
            <a:ext cx="355247" cy="533252"/>
          </a:xfrm>
          <a:prstGeom prst="rect">
            <a:avLst/>
          </a:prstGeom>
        </p:spPr>
      </p:pic>
      <p:cxnSp>
        <p:nvCxnSpPr>
          <p:cNvPr id="111" name="Straight Connector 110"/>
          <p:cNvCxnSpPr/>
          <p:nvPr/>
        </p:nvCxnSpPr>
        <p:spPr>
          <a:xfrm>
            <a:off x="838200" y="3009900"/>
            <a:ext cx="0" cy="76200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6" idx="3"/>
          </p:cNvCxnSpPr>
          <p:nvPr/>
        </p:nvCxnSpPr>
        <p:spPr>
          <a:xfrm flipV="1">
            <a:off x="2138904" y="3162300"/>
            <a:ext cx="3499896" cy="1105795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 Same Side Corner Rectangle 60"/>
          <p:cNvSpPr/>
          <p:nvPr/>
        </p:nvSpPr>
        <p:spPr>
          <a:xfrm rot="10800000">
            <a:off x="3809994" y="4533900"/>
            <a:ext cx="4267205" cy="914400"/>
          </a:xfrm>
          <a:prstGeom prst="round2SameRect">
            <a:avLst>
              <a:gd name="adj1" fmla="val 9587"/>
              <a:gd name="adj2" fmla="val 0"/>
            </a:avLst>
          </a:prstGeom>
          <a:solidFill>
            <a:srgbClr val="EFF2F4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Museo Sans 300"/>
              <a:cs typeface="Museo Sans 30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733800" y="4381500"/>
            <a:ext cx="4419600" cy="1143000"/>
          </a:xfrm>
          <a:prstGeom prst="roundRect">
            <a:avLst>
              <a:gd name="adj" fmla="val 9402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809999" y="4229100"/>
            <a:ext cx="1219201" cy="228600"/>
          </a:xfrm>
          <a:prstGeom prst="rect">
            <a:avLst/>
          </a:prstGeom>
          <a:solidFill>
            <a:schemeClr val="tx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Museo Sans 500"/>
                <a:cs typeface="Museo Sans 500"/>
              </a:rPr>
              <a:t>THE SOLUTION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Museo Sans 500"/>
              <a:cs typeface="Museo Sans 500"/>
            </a:endParaRPr>
          </a:p>
        </p:txBody>
      </p:sp>
      <p:sp>
        <p:nvSpPr>
          <p:cNvPr id="64" name="Right Triangle 63"/>
          <p:cNvSpPr/>
          <p:nvPr/>
        </p:nvSpPr>
        <p:spPr>
          <a:xfrm>
            <a:off x="5029199" y="4229100"/>
            <a:ext cx="152401" cy="152400"/>
          </a:xfrm>
          <a:prstGeom prst="rtTriangl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809999" y="4533900"/>
            <a:ext cx="4267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latin typeface="Museo Sans 300"/>
                <a:cs typeface="Museo Sans 300"/>
              </a:rPr>
              <a:t>Video Broadcast Capture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latin typeface="Museo Sans 300"/>
                <a:cs typeface="Museo Sans 300"/>
              </a:rPr>
              <a:t>High-speed upload of content directly into AWS S3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latin typeface="Museo Sans 300"/>
                <a:cs typeface="Museo Sans 300"/>
              </a:rPr>
              <a:t>Transfer completion triggers parallel transcoding in the cloud and device-specific videos are saved to S3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latin typeface="Museo Sans 300"/>
                <a:cs typeface="Museo Sans 300"/>
              </a:rPr>
              <a:t>Using AWS CloudFront, content is delivered to viewers’ devices</a:t>
            </a:r>
            <a:endParaRPr lang="en-US" sz="1050" dirty="0">
              <a:latin typeface="Museo Sans 300"/>
              <a:cs typeface="Museo Sans 3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952" y="3841309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3104" y="3924300"/>
            <a:ext cx="685800" cy="687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9" name="Oval 58"/>
          <p:cNvSpPr/>
          <p:nvPr/>
        </p:nvSpPr>
        <p:spPr bwMode="auto">
          <a:xfrm>
            <a:off x="533400" y="3314700"/>
            <a:ext cx="228600" cy="2285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useo Sans 300"/>
                <a:ea typeface="ＭＳ Ｐゴシック" charset="0"/>
                <a:cs typeface="Museo Sans 300"/>
              </a:rPr>
              <a:t>1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useo Sans 300"/>
              <a:ea typeface="ＭＳ Ｐゴシック" charset="0"/>
              <a:cs typeface="Museo Sans 30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416536" y="2261482"/>
            <a:ext cx="228600" cy="2285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useo Sans 300"/>
                <a:ea typeface="ＭＳ Ｐゴシック" charset="0"/>
                <a:cs typeface="Museo Sans 300"/>
              </a:rPr>
              <a:t>2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useo Sans 300"/>
              <a:ea typeface="ＭＳ Ｐゴシック" charset="0"/>
              <a:cs typeface="Museo Sans 30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8534400" y="2781300"/>
            <a:ext cx="228600" cy="2285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useo Sans 300"/>
                <a:ea typeface="ＭＳ Ｐゴシック" charset="0"/>
                <a:cs typeface="Museo Sans 300"/>
              </a:rPr>
              <a:t>3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useo Sans 300"/>
              <a:ea typeface="ＭＳ Ｐゴシック" charset="0"/>
              <a:cs typeface="Museo Sans 30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352800" y="3543300"/>
            <a:ext cx="228600" cy="2285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useo Sans 300"/>
                <a:ea typeface="ＭＳ Ｐゴシック" charset="0"/>
                <a:cs typeface="Museo Sans 300"/>
              </a:rPr>
              <a:t>4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useo Sans 300"/>
              <a:ea typeface="ＭＳ Ｐゴシック" charset="0"/>
              <a:cs typeface="Museo Sans 300"/>
            </a:endParaRPr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448300"/>
            <a:ext cx="2133600" cy="151871"/>
          </a:xfrm>
        </p:spPr>
        <p:txBody>
          <a:bodyPr/>
          <a:lstStyle/>
          <a:p>
            <a:fld id="{979F1E52-31BD-464E-89F9-5BC74E4734C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657600" y="2945368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latin typeface="Museo Sans 500"/>
                <a:cs typeface="Museo Sans 500"/>
              </a:rPr>
              <a:t>Connect Server running on EC2</a:t>
            </a:r>
            <a:endParaRPr lang="en-US" sz="900" dirty="0">
              <a:latin typeface="Museo Sans 500"/>
              <a:cs typeface="Museo Sans 50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6200" y="3390900"/>
            <a:ext cx="685800" cy="534924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914400" y="2945368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Museo Sans 500"/>
                <a:cs typeface="Museo Sans 500"/>
              </a:rPr>
              <a:t>Aspera Connect browser plug-in</a:t>
            </a:r>
            <a:endParaRPr lang="en-US" sz="900" dirty="0">
              <a:latin typeface="Museo Sans 500"/>
              <a:cs typeface="Museo Sans 50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520" y="2159000"/>
            <a:ext cx="1021080" cy="850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8001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Ultimate Fighting Championship® (UFC®</a:t>
            </a:r>
            <a:r>
              <a:rPr lang="en-US" sz="1200" i="1" dirty="0" smtClean="0"/>
              <a:t>) is </a:t>
            </a:r>
            <a:r>
              <a:rPr lang="en-US" sz="1200" i="1" dirty="0"/>
              <a:t>the world’s leading promoter of mixed </a:t>
            </a:r>
            <a:r>
              <a:rPr lang="en-US" sz="1200" i="1" dirty="0" smtClean="0"/>
              <a:t>martial </a:t>
            </a:r>
            <a:r>
              <a:rPr lang="en-US" sz="1200" i="1" dirty="0"/>
              <a:t>arts (MMA), with programming </a:t>
            </a:r>
            <a:r>
              <a:rPr lang="en-US" sz="1200" i="1" dirty="0" smtClean="0"/>
              <a:t>broadcast </a:t>
            </a:r>
            <a:r>
              <a:rPr lang="en-US" sz="1200" i="1" dirty="0"/>
              <a:t>to half a billion homes throughout </a:t>
            </a:r>
            <a:r>
              <a:rPr lang="en-US" sz="1200" i="1" dirty="0" smtClean="0"/>
              <a:t>150 </a:t>
            </a:r>
            <a:r>
              <a:rPr lang="en-US" sz="1200" i="1" dirty="0"/>
              <a:t>countries. </a:t>
            </a:r>
            <a:endParaRPr lang="en-US" sz="1200" i="1" dirty="0" smtClean="0"/>
          </a:p>
          <a:p>
            <a:r>
              <a:rPr lang="en-US" sz="1200" i="1" dirty="0" smtClean="0"/>
              <a:t>Challenge: Transferring </a:t>
            </a:r>
            <a:r>
              <a:rPr lang="en-US" sz="1200" i="1" dirty="0"/>
              <a:t>high-resolution video </a:t>
            </a:r>
            <a:r>
              <a:rPr lang="en-US" sz="1200" i="1" dirty="0" smtClean="0"/>
              <a:t>content </a:t>
            </a:r>
            <a:r>
              <a:rPr lang="en-US" sz="1200" i="1" dirty="0"/>
              <a:t>from venue to host site in </a:t>
            </a:r>
            <a:r>
              <a:rPr lang="en-US" sz="1200" i="1" dirty="0" smtClean="0"/>
              <a:t>the </a:t>
            </a:r>
            <a:r>
              <a:rPr lang="en-US" sz="1200" i="1" dirty="0"/>
              <a:t>cloud for scale-out transcoding</a:t>
            </a:r>
          </a:p>
        </p:txBody>
      </p:sp>
    </p:spTree>
    <p:extLst>
      <p:ext uri="{BB962C8B-B14F-4D97-AF65-F5344CB8AC3E}">
        <p14:creationId xmlns:p14="http://schemas.microsoft.com/office/powerpoint/2010/main" val="34105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AND AGENDA </a:t>
            </a:r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17588" y="1638300"/>
            <a:ext cx="4445000" cy="154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39240" bIns="0"/>
          <a:lstStyle/>
          <a:p>
            <a:pPr>
              <a:lnSpc>
                <a:spcPct val="96000"/>
              </a:lnSpc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Museo Sans 700"/>
                <a:cs typeface="Museo Sans 700"/>
              </a:rPr>
              <a:t>PRESENTER</a:t>
            </a:r>
          </a:p>
          <a:p>
            <a:pPr>
              <a:lnSpc>
                <a:spcPct val="96000"/>
              </a:lnSpc>
              <a:spcBef>
                <a:spcPts val="12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Museo Sans 500"/>
                <a:cs typeface="Museo Sans 500"/>
              </a:rPr>
              <a:t>Andrea Di Muzio</a:t>
            </a:r>
            <a:br>
              <a:rPr lang="en-US" sz="2000" dirty="0" smtClean="0">
                <a:solidFill>
                  <a:srgbClr val="000000"/>
                </a:solidFill>
                <a:latin typeface="Museo Sans 500"/>
                <a:cs typeface="Museo Sans 500"/>
              </a:rPr>
            </a:br>
            <a:r>
              <a:rPr lang="en-US" sz="1400" dirty="0" smtClean="0">
                <a:solidFill>
                  <a:srgbClr val="000000"/>
                </a:solidFill>
                <a:latin typeface="Museo Sans 300"/>
                <a:cs typeface="Museo Sans 300"/>
              </a:rPr>
              <a:t>Sr</a:t>
            </a:r>
            <a:r>
              <a:rPr lang="en-US" sz="1400" dirty="0">
                <a:solidFill>
                  <a:srgbClr val="000000"/>
                </a:solidFill>
                <a:latin typeface="Museo Sans 300"/>
                <a:cs typeface="Museo Sans 300"/>
              </a:rPr>
              <a:t>. Solutions </a:t>
            </a:r>
            <a:r>
              <a:rPr lang="en-US" sz="1400" dirty="0" smtClean="0">
                <a:solidFill>
                  <a:srgbClr val="000000"/>
                </a:solidFill>
                <a:latin typeface="Museo Sans 300"/>
                <a:cs typeface="Museo Sans 300"/>
              </a:rPr>
              <a:t>Architect</a:t>
            </a:r>
            <a:r>
              <a:rPr lang="en-US" sz="1400" dirty="0">
                <a:solidFill>
                  <a:srgbClr val="000000"/>
                </a:solidFill>
                <a:latin typeface="Museo Sans 300"/>
                <a:cs typeface="Museo Sans 30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Museo Sans 300"/>
                <a:cs typeface="Museo Sans 300"/>
              </a:rPr>
            </a:br>
            <a:r>
              <a:rPr lang="en-US" sz="1400" dirty="0">
                <a:solidFill>
                  <a:srgbClr val="000000"/>
                </a:solidFill>
                <a:latin typeface="Museo Sans 300"/>
                <a:cs typeface="Museo Sans 300"/>
              </a:rPr>
              <a:t>dimuzio@asperasoft.com</a:t>
            </a:r>
            <a:br>
              <a:rPr lang="en-US" sz="1400" dirty="0">
                <a:solidFill>
                  <a:srgbClr val="000000"/>
                </a:solidFill>
                <a:latin typeface="Museo Sans 300"/>
                <a:cs typeface="Museo Sans 300"/>
              </a:rPr>
            </a:br>
            <a:endParaRPr lang="en-US" sz="1400" dirty="0" smtClean="0">
              <a:solidFill>
                <a:srgbClr val="000000"/>
              </a:solidFill>
              <a:latin typeface="Museo Sans 300"/>
              <a:cs typeface="Museo Sans 30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8800" y="1562100"/>
            <a:ext cx="2438400" cy="2895600"/>
            <a:chOff x="5943600" y="2073729"/>
            <a:chExt cx="2209800" cy="1676400"/>
          </a:xfrm>
        </p:grpSpPr>
        <p:sp>
          <p:nvSpPr>
            <p:cNvPr id="14" name="Rounded Rectangle 13"/>
            <p:cNvSpPr/>
            <p:nvPr/>
          </p:nvSpPr>
          <p:spPr>
            <a:xfrm>
              <a:off x="5943600" y="2073729"/>
              <a:ext cx="2209800" cy="1676400"/>
            </a:xfrm>
            <a:prstGeom prst="roundRect">
              <a:avLst>
                <a:gd name="adj" fmla="val 10126"/>
              </a:avLst>
            </a:prstGeom>
            <a:noFill/>
            <a:ln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Museo Sans 700"/>
                <a:cs typeface="Museo Sans 70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441719"/>
              <a:ext cx="2209800" cy="12438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0988" lvl="1" indent="-161925">
                <a:lnSpc>
                  <a:spcPct val="120000"/>
                </a:lnSpc>
                <a:spcBef>
                  <a:spcPts val="300"/>
                </a:spcBef>
                <a:buFont typeface="Arial"/>
                <a:buChar char="•"/>
              </a:pPr>
              <a:r>
                <a:rPr lang="en-US" sz="1600" dirty="0" smtClean="0">
                  <a:solidFill>
                    <a:srgbClr val="3B3D3D"/>
                  </a:solidFill>
                  <a:latin typeface="Museo Sans 300"/>
                </a:rPr>
                <a:t>Industry Trends and Challenges</a:t>
              </a:r>
              <a:endParaRPr lang="en-US" sz="1600" dirty="0">
                <a:solidFill>
                  <a:srgbClr val="3B3D3D"/>
                </a:solidFill>
                <a:latin typeface="Museo Sans 300"/>
              </a:endParaRPr>
            </a:p>
            <a:p>
              <a:pPr marL="280988" lvl="1" indent="-161925">
                <a:spcBef>
                  <a:spcPts val="1200"/>
                </a:spcBef>
                <a:buFont typeface="Arial"/>
                <a:buChar char="•"/>
              </a:pPr>
              <a:r>
                <a:rPr lang="en-US" sz="1600" dirty="0" smtClean="0">
                  <a:solidFill>
                    <a:srgbClr val="3B3D3D"/>
                  </a:solidFill>
                  <a:latin typeface="Museo Sans 300"/>
                </a:rPr>
                <a:t>Aspera Solution</a:t>
              </a:r>
            </a:p>
            <a:p>
              <a:pPr marL="280988" lvl="1" indent="-161925">
                <a:spcBef>
                  <a:spcPts val="1200"/>
                </a:spcBef>
                <a:buFont typeface="Arial"/>
                <a:buChar char="•"/>
              </a:pPr>
              <a:r>
                <a:rPr lang="en-US" sz="1600" dirty="0" smtClean="0">
                  <a:solidFill>
                    <a:srgbClr val="3B3D3D"/>
                  </a:solidFill>
                  <a:latin typeface="Museo Sans 300"/>
                </a:rPr>
                <a:t>UEFA Case Study</a:t>
              </a:r>
            </a:p>
            <a:p>
              <a:pPr marL="280988" lvl="1" indent="-161925">
                <a:spcBef>
                  <a:spcPts val="1200"/>
                </a:spcBef>
                <a:buFont typeface="Arial"/>
                <a:buChar char="•"/>
              </a:pPr>
              <a:r>
                <a:rPr lang="en-US" sz="1600" dirty="0" smtClean="0">
                  <a:solidFill>
                    <a:srgbClr val="3B3D3D"/>
                  </a:solidFill>
                  <a:latin typeface="Museo Sans 300"/>
                </a:rPr>
                <a:t>Q &amp; A</a:t>
              </a:r>
              <a:endParaRPr lang="en-US" sz="1600" dirty="0">
                <a:solidFill>
                  <a:srgbClr val="3B3D3D"/>
                </a:solidFill>
                <a:latin typeface="Museo Sans 30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3600" y="2073729"/>
              <a:ext cx="2209800" cy="457200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35556E"/>
                  </a:solidFill>
                  <a:latin typeface="Museo Sans 700"/>
                  <a:cs typeface="Museo Sans 700"/>
                </a:rPr>
                <a:t>AGENDA</a:t>
              </a:r>
              <a:endParaRPr lang="en-US" sz="2800" dirty="0">
                <a:solidFill>
                  <a:srgbClr val="35556E"/>
                </a:solidFill>
                <a:latin typeface="Museo Sans 700"/>
                <a:cs typeface="Museo Sans 70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70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4" descr="W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28900"/>
            <a:ext cx="3664953" cy="2971800"/>
          </a:xfrm>
          <a:prstGeom prst="rect">
            <a:avLst/>
          </a:prstGeom>
        </p:spPr>
      </p:pic>
      <p:cxnSp>
        <p:nvCxnSpPr>
          <p:cNvPr id="172" name="Curved Connector 171"/>
          <p:cNvCxnSpPr>
            <a:stCxn id="110" idx="3"/>
            <a:endCxn id="169" idx="1"/>
          </p:cNvCxnSpPr>
          <p:nvPr/>
        </p:nvCxnSpPr>
        <p:spPr>
          <a:xfrm flipV="1">
            <a:off x="4191000" y="2791661"/>
            <a:ext cx="1716088" cy="190409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9F3827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Picture 86" descr="W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29" y="3844851"/>
            <a:ext cx="1655971" cy="1342777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/>
                <a:cs typeface="Arial"/>
              </a:rPr>
              <a:t>Demo at Aspera Stand K09: END-TO-END WORKFLOW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050" dirty="0" smtClean="0">
                <a:solidFill>
                  <a:srgbClr val="F79646"/>
                </a:solidFill>
              </a:rPr>
              <a:t>Ingest, Transfer, Distribute and Archive globally, in minutes</a:t>
            </a:r>
            <a:endParaRPr lang="en-US" sz="1050" cap="all" dirty="0">
              <a:latin typeface="Arial"/>
              <a:cs typeface="Arial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28600" y="2240484"/>
            <a:ext cx="2057400" cy="3357273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72" eaLnBrk="1" hangingPunct="1">
              <a:buClrTx/>
              <a:buSzTx/>
              <a:buFontTx/>
              <a:buNone/>
              <a:defRPr/>
            </a:pPr>
            <a:endParaRPr lang="en-US" sz="2400" dirty="0">
              <a:solidFill>
                <a:srgbClr val="595959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pic>
        <p:nvPicPr>
          <p:cNvPr id="3" name="Picture 2" descr="S3_w_med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48" y="3949597"/>
            <a:ext cx="551452" cy="685800"/>
          </a:xfrm>
          <a:prstGeom prst="rect">
            <a:avLst/>
          </a:prstGeom>
        </p:spPr>
      </p:pic>
      <p:pic>
        <p:nvPicPr>
          <p:cNvPr id="46" name="Picture 45" descr="W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49675"/>
            <a:ext cx="1655971" cy="1342777"/>
          </a:xfrm>
          <a:prstGeom prst="rect">
            <a:avLst/>
          </a:prstGeom>
        </p:spPr>
      </p:pic>
      <p:cxnSp>
        <p:nvCxnSpPr>
          <p:cNvPr id="122" name="Straight Connector 121"/>
          <p:cNvCxnSpPr/>
          <p:nvPr/>
        </p:nvCxnSpPr>
        <p:spPr>
          <a:xfrm flipV="1">
            <a:off x="685800" y="2878645"/>
            <a:ext cx="0" cy="30480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345753"/>
            <a:ext cx="533400" cy="5334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762000" y="5369360"/>
            <a:ext cx="106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all" dirty="0" smtClean="0">
                <a:solidFill>
                  <a:schemeClr val="tx2"/>
                </a:solidFill>
                <a:latin typeface="Arial"/>
                <a:cs typeface="Arial"/>
              </a:rPr>
              <a:t>Ingest</a:t>
            </a:r>
            <a:endParaRPr lang="en-US" sz="900" b="1" cap="all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438400" y="2245160"/>
            <a:ext cx="2057400" cy="33528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72" eaLnBrk="1" hangingPunct="1">
              <a:buClrTx/>
              <a:buSzTx/>
              <a:buFontTx/>
              <a:buNone/>
              <a:defRPr/>
            </a:pPr>
            <a:endParaRPr lang="en-US" sz="2400" dirty="0">
              <a:solidFill>
                <a:srgbClr val="595959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71800" y="5369868"/>
            <a:ext cx="106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all" dirty="0" smtClean="0">
                <a:solidFill>
                  <a:schemeClr val="tx2"/>
                </a:solidFill>
                <a:latin typeface="Arial"/>
                <a:cs typeface="Arial"/>
              </a:rPr>
              <a:t>Transform</a:t>
            </a:r>
            <a:endParaRPr lang="en-US" sz="900" b="1" cap="all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648200" y="2245160"/>
            <a:ext cx="2057400" cy="33528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72" eaLnBrk="1" hangingPunct="1">
              <a:buClrTx/>
              <a:buSzTx/>
              <a:buFontTx/>
              <a:buNone/>
              <a:defRPr/>
            </a:pPr>
            <a:endParaRPr lang="en-US" sz="2400" dirty="0">
              <a:solidFill>
                <a:srgbClr val="595959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181600" y="5369868"/>
            <a:ext cx="106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all" dirty="0" smtClean="0">
                <a:solidFill>
                  <a:schemeClr val="tx2"/>
                </a:solidFill>
                <a:latin typeface="Arial"/>
                <a:cs typeface="Arial"/>
              </a:rPr>
              <a:t>Distribute</a:t>
            </a:r>
            <a:endParaRPr lang="en-US" sz="900" b="1" cap="all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858000" y="2245160"/>
            <a:ext cx="2057400" cy="33528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72" eaLnBrk="1" hangingPunct="1">
              <a:buClrTx/>
              <a:buSzTx/>
              <a:buFontTx/>
              <a:buNone/>
              <a:defRPr/>
            </a:pPr>
            <a:endParaRPr lang="en-US" sz="2400" dirty="0">
              <a:solidFill>
                <a:srgbClr val="595959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391400" y="5369868"/>
            <a:ext cx="106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all" dirty="0" smtClean="0">
                <a:solidFill>
                  <a:schemeClr val="tx2"/>
                </a:solidFill>
                <a:latin typeface="Arial"/>
                <a:cs typeface="Arial"/>
              </a:rPr>
              <a:t>Archive</a:t>
            </a:r>
            <a:endParaRPr lang="en-US" sz="900" b="1" cap="all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86" name="Picture 2" descr="S3_w_media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2502076"/>
            <a:ext cx="498764" cy="61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4960024"/>
            <a:ext cx="450569" cy="180228"/>
          </a:xfrm>
          <a:prstGeom prst="rect">
            <a:avLst/>
          </a:prstGeom>
          <a:ln>
            <a:noFill/>
            <a:prstDash val="lgDash"/>
          </a:ln>
        </p:spPr>
      </p:pic>
      <p:pic>
        <p:nvPicPr>
          <p:cNvPr id="90" name="Picture 62" descr="Windows Azure logo b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46205"/>
            <a:ext cx="762000" cy="12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" descr="User_w-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259645"/>
            <a:ext cx="646112" cy="7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381000" y="4021645"/>
            <a:ext cx="1066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Arial"/>
                <a:cs typeface="Arial"/>
              </a:rPr>
              <a:t>Media Company</a:t>
            </a:r>
            <a:endParaRPr lang="en-US" sz="700" dirty="0">
              <a:latin typeface="Arial"/>
              <a:cs typeface="Arial"/>
            </a:endParaRPr>
          </a:p>
        </p:txBody>
      </p:sp>
      <p:pic>
        <p:nvPicPr>
          <p:cNvPr id="100" name="Picture 30725" descr="Disk_SAN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73452"/>
            <a:ext cx="301625" cy="4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105"/>
          <p:cNvSpPr/>
          <p:nvPr/>
        </p:nvSpPr>
        <p:spPr>
          <a:xfrm>
            <a:off x="7772400" y="3111676"/>
            <a:ext cx="609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Arial"/>
                <a:cs typeface="Arial"/>
              </a:rPr>
              <a:t>BLOB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696200" y="4559197"/>
            <a:ext cx="304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Arial"/>
                <a:cs typeface="Arial"/>
              </a:rPr>
              <a:t>S3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001000" y="4559197"/>
            <a:ext cx="609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Arial"/>
                <a:cs typeface="Arial"/>
              </a:rPr>
              <a:t>Glacier</a:t>
            </a:r>
            <a:endParaRPr lang="en-US" sz="700" dirty="0">
              <a:latin typeface="Arial"/>
              <a:cs typeface="Arial"/>
            </a:endParaRPr>
          </a:p>
        </p:txBody>
      </p:sp>
      <p:pic>
        <p:nvPicPr>
          <p:cNvPr id="110" name="Picture 109" descr="S3_w_med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74553"/>
            <a:ext cx="838200" cy="1042407"/>
          </a:xfrm>
          <a:prstGeom prst="rect">
            <a:avLst/>
          </a:prstGeom>
        </p:spPr>
      </p:pic>
      <p:sp>
        <p:nvSpPr>
          <p:cNvPr id="115" name="Rounded Rectangle 114"/>
          <p:cNvSpPr/>
          <p:nvPr/>
        </p:nvSpPr>
        <p:spPr>
          <a:xfrm>
            <a:off x="1519075" y="3182937"/>
            <a:ext cx="6096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72">
              <a:defRPr/>
            </a:pPr>
            <a:endParaRPr lang="en-US" sz="2400" dirty="0">
              <a:solidFill>
                <a:srgbClr val="595959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pic>
        <p:nvPicPr>
          <p:cNvPr id="116" name="Picture 34" descr="DC_Storag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13" y="3323166"/>
            <a:ext cx="482489" cy="71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27"/>
          <p:cNvSpPr txBox="1">
            <a:spLocks noChangeArrowheads="1"/>
          </p:cNvSpPr>
          <p:nvPr/>
        </p:nvSpPr>
        <p:spPr bwMode="auto">
          <a:xfrm>
            <a:off x="1447800" y="4174553"/>
            <a:ext cx="7104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595959"/>
                </a:solidFill>
                <a:latin typeface="Arial"/>
                <a:cs typeface="Arial"/>
              </a:rPr>
              <a:t>Aspera Node</a:t>
            </a:r>
            <a:endParaRPr lang="en-US" sz="7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1484150" y="3196166"/>
            <a:ext cx="3898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rgbClr val="595959"/>
                </a:solidFill>
                <a:latin typeface="Arial"/>
                <a:cs typeface="Arial"/>
              </a:rPr>
              <a:t>DMZ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124" name="Picture 123" descr="small_aspera_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75" y="3716337"/>
            <a:ext cx="178150" cy="175846"/>
          </a:xfrm>
          <a:prstGeom prst="rect">
            <a:avLst/>
          </a:prstGeom>
        </p:spPr>
      </p:pic>
      <p:pic>
        <p:nvPicPr>
          <p:cNvPr id="125" name="Picture 124" descr="small_aspera_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60153"/>
            <a:ext cx="154397" cy="152400"/>
          </a:xfrm>
          <a:prstGeom prst="rect">
            <a:avLst/>
          </a:prstGeom>
        </p:spPr>
      </p:pic>
      <p:pic>
        <p:nvPicPr>
          <p:cNvPr id="126" name="Picture 125" descr="EC2_clus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81663"/>
            <a:ext cx="1143000" cy="1087442"/>
          </a:xfrm>
          <a:prstGeom prst="rect">
            <a:avLst/>
          </a:prstGeom>
        </p:spPr>
      </p:pic>
      <p:pic>
        <p:nvPicPr>
          <p:cNvPr id="127" name="Picture 126" descr="Medi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30905"/>
            <a:ext cx="170287" cy="255614"/>
          </a:xfrm>
          <a:prstGeom prst="rect">
            <a:avLst/>
          </a:prstGeom>
        </p:spPr>
      </p:pic>
      <p:pic>
        <p:nvPicPr>
          <p:cNvPr id="128" name="Picture 127" descr="Medi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13" y="2883305"/>
            <a:ext cx="170287" cy="255614"/>
          </a:xfrm>
          <a:prstGeom prst="rect">
            <a:avLst/>
          </a:prstGeom>
        </p:spPr>
      </p:pic>
      <p:sp>
        <p:nvSpPr>
          <p:cNvPr id="133" name="Oval 132"/>
          <p:cNvSpPr/>
          <p:nvPr/>
        </p:nvSpPr>
        <p:spPr bwMode="auto">
          <a:xfrm>
            <a:off x="4191000" y="3314700"/>
            <a:ext cx="228600" cy="2285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ＭＳ Ｐゴシック" charset="0"/>
                <a:cs typeface="Arial"/>
              </a:rPr>
              <a:t>3</a:t>
            </a:r>
            <a:endParaRPr kumimoji="0" lang="en-US" sz="10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37" name="Picture 93" descr="Medi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0" y="4759162"/>
            <a:ext cx="25389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93" descr="Medi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20" y="4759162"/>
            <a:ext cx="25389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93" descr="Medi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10" y="4759162"/>
            <a:ext cx="25389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30725" descr="Disk_SAN.png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0" y="4707953"/>
            <a:ext cx="381000" cy="50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Straight Connector 141"/>
          <p:cNvCxnSpPr/>
          <p:nvPr/>
        </p:nvCxnSpPr>
        <p:spPr>
          <a:xfrm>
            <a:off x="685800" y="4250245"/>
            <a:ext cx="0" cy="30480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92" idx="3"/>
            <a:endCxn id="116" idx="1"/>
          </p:cNvCxnSpPr>
          <p:nvPr/>
        </p:nvCxnSpPr>
        <p:spPr>
          <a:xfrm>
            <a:off x="1066800" y="3651006"/>
            <a:ext cx="511013" cy="28429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9F3827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ounded Rectangle 143"/>
          <p:cNvSpPr/>
          <p:nvPr/>
        </p:nvSpPr>
        <p:spPr>
          <a:xfrm>
            <a:off x="228600" y="1025960"/>
            <a:ext cx="4267200" cy="1064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72" eaLnBrk="1" hangingPunct="1">
              <a:buClrTx/>
              <a:buSzTx/>
              <a:buFontTx/>
              <a:buNone/>
              <a:defRPr/>
            </a:pPr>
            <a:endParaRPr lang="en-US" sz="2400" dirty="0">
              <a:solidFill>
                <a:srgbClr val="595959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362200" y="1102668"/>
            <a:ext cx="106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all" dirty="0" smtClean="0">
                <a:solidFill>
                  <a:schemeClr val="tx2"/>
                </a:solidFill>
                <a:latin typeface="Arial"/>
                <a:cs typeface="Arial"/>
              </a:rPr>
              <a:t>AUTOMATE</a:t>
            </a:r>
            <a:endParaRPr lang="en-US" sz="900" b="1" cap="all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46" name="Picture 145" descr="Medi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02305"/>
            <a:ext cx="170287" cy="255614"/>
          </a:xfrm>
          <a:prstGeom prst="rect">
            <a:avLst/>
          </a:prstGeom>
        </p:spPr>
      </p:pic>
      <p:pic>
        <p:nvPicPr>
          <p:cNvPr id="147" name="Picture 146" descr="Medi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13" y="2654705"/>
            <a:ext cx="170287" cy="255614"/>
          </a:xfrm>
          <a:prstGeom prst="rect">
            <a:avLst/>
          </a:prstGeom>
        </p:spPr>
      </p:pic>
      <p:pic>
        <p:nvPicPr>
          <p:cNvPr id="148" name="Picture 147" descr="Medi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27691"/>
            <a:ext cx="170287" cy="255614"/>
          </a:xfrm>
          <a:prstGeom prst="rect">
            <a:avLst/>
          </a:prstGeom>
        </p:spPr>
      </p:pic>
      <p:pic>
        <p:nvPicPr>
          <p:cNvPr id="149" name="Picture 148" descr="Medi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13" y="2780091"/>
            <a:ext cx="170287" cy="255614"/>
          </a:xfrm>
          <a:prstGeom prst="rect">
            <a:avLst/>
          </a:prstGeom>
        </p:spPr>
      </p:pic>
      <p:sp>
        <p:nvSpPr>
          <p:cNvPr id="150" name="Rectangle 149"/>
          <p:cNvSpPr/>
          <p:nvPr/>
        </p:nvSpPr>
        <p:spPr>
          <a:xfrm>
            <a:off x="3276600" y="3571845"/>
            <a:ext cx="1066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Arial"/>
                <a:cs typeface="Arial"/>
              </a:rPr>
              <a:t>Transcoding Service</a:t>
            </a:r>
            <a:endParaRPr lang="en-US" sz="700" dirty="0">
              <a:latin typeface="Arial"/>
              <a:cs typeface="Arial"/>
            </a:endParaRPr>
          </a:p>
        </p:txBody>
      </p:sp>
      <p:cxnSp>
        <p:nvCxnSpPr>
          <p:cNvPr id="151" name="Curved Connector 150"/>
          <p:cNvCxnSpPr>
            <a:stCxn id="115" idx="3"/>
            <a:endCxn id="110" idx="1"/>
          </p:cNvCxnSpPr>
          <p:nvPr/>
        </p:nvCxnSpPr>
        <p:spPr>
          <a:xfrm>
            <a:off x="2128675" y="3678237"/>
            <a:ext cx="1224125" cy="101752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9F3827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EC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250753"/>
            <a:ext cx="515284" cy="762000"/>
          </a:xfrm>
          <a:prstGeom prst="rect">
            <a:avLst/>
          </a:prstGeom>
        </p:spPr>
      </p:pic>
      <p:pic>
        <p:nvPicPr>
          <p:cNvPr id="114" name="Picture 113" descr="small_aspera_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50" y="4631753"/>
            <a:ext cx="178150" cy="175846"/>
          </a:xfrm>
          <a:prstGeom prst="rect">
            <a:avLst/>
          </a:prstGeom>
        </p:spPr>
      </p:pic>
      <p:cxnSp>
        <p:nvCxnSpPr>
          <p:cNvPr id="152" name="Straight Connector 151"/>
          <p:cNvCxnSpPr/>
          <p:nvPr/>
        </p:nvCxnSpPr>
        <p:spPr>
          <a:xfrm flipV="1">
            <a:off x="3886200" y="3793553"/>
            <a:ext cx="0" cy="30480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3962400" y="3793553"/>
            <a:ext cx="0" cy="30480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4038600" y="3793553"/>
            <a:ext cx="0" cy="30480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581400" y="3793553"/>
            <a:ext cx="0" cy="30480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657600" y="3793553"/>
            <a:ext cx="0" cy="30480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733800" y="3793553"/>
            <a:ext cx="0" cy="304800"/>
          </a:xfrm>
          <a:prstGeom prst="line">
            <a:avLst/>
          </a:prstGeom>
          <a:ln>
            <a:solidFill>
              <a:srgbClr val="1F497D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9" name="Picture 34" descr="DC_Storag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1" y="1102160"/>
            <a:ext cx="482489" cy="71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Rectangle 159"/>
          <p:cNvSpPr/>
          <p:nvPr/>
        </p:nvSpPr>
        <p:spPr>
          <a:xfrm>
            <a:off x="762000" y="1787960"/>
            <a:ext cx="106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Aspera </a:t>
            </a:r>
            <a:br>
              <a:rPr lang="en-US" sz="700" dirty="0" smtClean="0">
                <a:latin typeface="Arial"/>
                <a:cs typeface="Arial"/>
              </a:rPr>
            </a:br>
            <a:r>
              <a:rPr lang="en-US" sz="700" dirty="0" smtClean="0">
                <a:latin typeface="Arial"/>
                <a:cs typeface="Arial"/>
              </a:rPr>
              <a:t>Orchestrator</a:t>
            </a:r>
            <a:endParaRPr lang="en-US" sz="700" dirty="0">
              <a:latin typeface="Arial"/>
              <a:cs typeface="Arial"/>
            </a:endParaRPr>
          </a:p>
        </p:txBody>
      </p:sp>
      <p:cxnSp>
        <p:nvCxnSpPr>
          <p:cNvPr id="161" name="Curved Connector 160"/>
          <p:cNvCxnSpPr>
            <a:stCxn id="159" idx="3"/>
            <a:endCxn id="115" idx="0"/>
          </p:cNvCxnSpPr>
          <p:nvPr/>
        </p:nvCxnSpPr>
        <p:spPr>
          <a:xfrm>
            <a:off x="1600200" y="1458429"/>
            <a:ext cx="223675" cy="1724508"/>
          </a:xfrm>
          <a:prstGeom prst="curvedConnector2">
            <a:avLst/>
          </a:prstGeom>
          <a:ln w="15875" cmpd="sng">
            <a:solidFill>
              <a:schemeClr val="tx2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Curved Connector 161"/>
          <p:cNvCxnSpPr>
            <a:stCxn id="159" idx="3"/>
            <a:endCxn id="72" idx="0"/>
          </p:cNvCxnSpPr>
          <p:nvPr/>
        </p:nvCxnSpPr>
        <p:spPr>
          <a:xfrm>
            <a:off x="1600200" y="1458429"/>
            <a:ext cx="1248243" cy="2792324"/>
          </a:xfrm>
          <a:prstGeom prst="curvedConnector2">
            <a:avLst/>
          </a:prstGeom>
          <a:ln w="15875" cmpd="sng">
            <a:solidFill>
              <a:schemeClr val="tx2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Curved Connector 162"/>
          <p:cNvCxnSpPr>
            <a:stCxn id="159" idx="3"/>
            <a:endCxn id="148" idx="0"/>
          </p:cNvCxnSpPr>
          <p:nvPr/>
        </p:nvCxnSpPr>
        <p:spPr>
          <a:xfrm>
            <a:off x="1600200" y="1458429"/>
            <a:ext cx="2066344" cy="1169262"/>
          </a:xfrm>
          <a:prstGeom prst="curvedConnector2">
            <a:avLst/>
          </a:prstGeom>
          <a:ln w="15875" cmpd="sng">
            <a:solidFill>
              <a:schemeClr val="tx2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5" name="Picture 164" descr="EC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35760"/>
            <a:ext cx="515284" cy="762000"/>
          </a:xfrm>
          <a:prstGeom prst="rect">
            <a:avLst/>
          </a:prstGeom>
        </p:spPr>
      </p:pic>
      <p:pic>
        <p:nvPicPr>
          <p:cNvPr id="166" name="Picture 165" descr="small_aspera_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49" y="3616760"/>
            <a:ext cx="178150" cy="175846"/>
          </a:xfrm>
          <a:prstGeom prst="rect">
            <a:avLst/>
          </a:prstGeom>
        </p:spPr>
      </p:pic>
      <p:sp>
        <p:nvSpPr>
          <p:cNvPr id="167" name="TextBox 27"/>
          <p:cNvSpPr txBox="1">
            <a:spLocks noChangeArrowheads="1"/>
          </p:cNvSpPr>
          <p:nvPr/>
        </p:nvSpPr>
        <p:spPr bwMode="auto">
          <a:xfrm>
            <a:off x="4966821" y="3918583"/>
            <a:ext cx="671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i="1" dirty="0" smtClean="0">
                <a:solidFill>
                  <a:srgbClr val="595959"/>
                </a:solidFill>
                <a:latin typeface="Arial"/>
                <a:cs typeface="Arial"/>
              </a:rPr>
              <a:t>Faspex</a:t>
            </a:r>
            <a:r>
              <a:rPr lang="en-US" sz="7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br>
              <a:rPr lang="en-US" sz="7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700" dirty="0" smtClean="0">
                <a:solidFill>
                  <a:srgbClr val="595959"/>
                </a:solidFill>
                <a:latin typeface="Arial"/>
                <a:cs typeface="Arial"/>
              </a:rPr>
              <a:t>On Demand</a:t>
            </a:r>
            <a:endParaRPr lang="en-US" sz="7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514600" y="4965098"/>
            <a:ext cx="1066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Arial"/>
                <a:cs typeface="Arial"/>
              </a:rPr>
              <a:t>Aspera Node</a:t>
            </a:r>
            <a:endParaRPr lang="en-US" sz="700" dirty="0">
              <a:latin typeface="Arial"/>
              <a:cs typeface="Arial"/>
            </a:endParaRPr>
          </a:p>
        </p:txBody>
      </p:sp>
      <p:pic>
        <p:nvPicPr>
          <p:cNvPr id="169" name="Picture 1" descr="User_w-med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2400300"/>
            <a:ext cx="646112" cy="7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Rectangle 169"/>
          <p:cNvSpPr/>
          <p:nvPr/>
        </p:nvSpPr>
        <p:spPr>
          <a:xfrm>
            <a:off x="5867400" y="3162300"/>
            <a:ext cx="1066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latin typeface="Arial"/>
                <a:cs typeface="Arial"/>
              </a:rPr>
              <a:t>Media Customer</a:t>
            </a:r>
            <a:endParaRPr lang="en-US" sz="700" dirty="0">
              <a:latin typeface="Arial"/>
              <a:cs typeface="Arial"/>
            </a:endParaRPr>
          </a:p>
        </p:txBody>
      </p:sp>
      <p:pic>
        <p:nvPicPr>
          <p:cNvPr id="171" name="Picture 170" descr="small_aspera_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00808"/>
            <a:ext cx="154397" cy="152400"/>
          </a:xfrm>
          <a:prstGeom prst="rect">
            <a:avLst/>
          </a:prstGeom>
        </p:spPr>
      </p:pic>
      <p:cxnSp>
        <p:nvCxnSpPr>
          <p:cNvPr id="173" name="Curved Connector 172"/>
          <p:cNvCxnSpPr>
            <a:stCxn id="159" idx="3"/>
            <a:endCxn id="165" idx="0"/>
          </p:cNvCxnSpPr>
          <p:nvPr/>
        </p:nvCxnSpPr>
        <p:spPr>
          <a:xfrm>
            <a:off x="1600200" y="1458429"/>
            <a:ext cx="3458042" cy="1777331"/>
          </a:xfrm>
          <a:prstGeom prst="curvedConnector2">
            <a:avLst/>
          </a:prstGeom>
          <a:ln w="15875" cmpd="sng">
            <a:solidFill>
              <a:schemeClr val="tx2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urved Connector 173"/>
          <p:cNvCxnSpPr>
            <a:stCxn id="110" idx="3"/>
            <a:endCxn id="46" idx="1"/>
          </p:cNvCxnSpPr>
          <p:nvPr/>
        </p:nvCxnSpPr>
        <p:spPr>
          <a:xfrm flipV="1">
            <a:off x="4191000" y="3021064"/>
            <a:ext cx="2895600" cy="1674693"/>
          </a:xfrm>
          <a:prstGeom prst="curvedConnector3">
            <a:avLst>
              <a:gd name="adj1" fmla="val 80702"/>
            </a:avLst>
          </a:prstGeom>
          <a:ln w="38100" cmpd="sng">
            <a:solidFill>
              <a:srgbClr val="9F3827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10" idx="3"/>
            <a:endCxn id="87" idx="1"/>
          </p:cNvCxnSpPr>
          <p:nvPr/>
        </p:nvCxnSpPr>
        <p:spPr>
          <a:xfrm flipV="1">
            <a:off x="4191000" y="4516240"/>
            <a:ext cx="2839829" cy="179517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9F3827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6" name="Picture 34" descr="DC_Storag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" y="1104900"/>
            <a:ext cx="482489" cy="71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Rectangle 176"/>
          <p:cNvSpPr/>
          <p:nvPr/>
        </p:nvSpPr>
        <p:spPr>
          <a:xfrm>
            <a:off x="152400" y="1787960"/>
            <a:ext cx="106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Aspera </a:t>
            </a:r>
            <a:br>
              <a:rPr lang="en-US" sz="700" dirty="0" smtClean="0">
                <a:latin typeface="Arial"/>
                <a:cs typeface="Arial"/>
              </a:rPr>
            </a:br>
            <a:r>
              <a:rPr lang="en-US" sz="700" dirty="0" smtClean="0">
                <a:latin typeface="Arial"/>
                <a:cs typeface="Arial"/>
              </a:rPr>
              <a:t>Console</a:t>
            </a:r>
            <a:endParaRPr lang="en-US" sz="700" dirty="0">
              <a:latin typeface="Arial"/>
              <a:cs typeface="Arial"/>
            </a:endParaRPr>
          </a:p>
        </p:txBody>
      </p:sp>
      <p:pic>
        <p:nvPicPr>
          <p:cNvPr id="178" name="Picture 177" descr="small_aspera_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91932"/>
            <a:ext cx="178150" cy="175846"/>
          </a:xfrm>
          <a:prstGeom prst="rect">
            <a:avLst/>
          </a:prstGeom>
        </p:spPr>
      </p:pic>
      <p:pic>
        <p:nvPicPr>
          <p:cNvPr id="179" name="Picture 178" descr="small_aspera_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62454"/>
            <a:ext cx="178150" cy="175846"/>
          </a:xfrm>
          <a:prstGeom prst="rect">
            <a:avLst/>
          </a:prstGeom>
        </p:spPr>
      </p:pic>
      <p:sp>
        <p:nvSpPr>
          <p:cNvPr id="180" name="Round Same Side Corner Rectangle 179"/>
          <p:cNvSpPr/>
          <p:nvPr/>
        </p:nvSpPr>
        <p:spPr>
          <a:xfrm rot="10800000">
            <a:off x="4724394" y="1102160"/>
            <a:ext cx="4114806" cy="914400"/>
          </a:xfrm>
          <a:prstGeom prst="round2SameRect">
            <a:avLst>
              <a:gd name="adj1" fmla="val 9587"/>
              <a:gd name="adj2" fmla="val 0"/>
            </a:avLst>
          </a:prstGeom>
          <a:solidFill>
            <a:srgbClr val="EFF2F4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>
              <a:solidFill>
                <a:schemeClr val="tx1"/>
              </a:solidFill>
              <a:latin typeface="Museo Sans 300"/>
              <a:cs typeface="Museo Sans 300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4648200" y="1028700"/>
            <a:ext cx="4267200" cy="1066800"/>
          </a:xfrm>
          <a:prstGeom prst="roundRect">
            <a:avLst>
              <a:gd name="adj" fmla="val 9402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2" name="Rectangle 181"/>
          <p:cNvSpPr/>
          <p:nvPr/>
        </p:nvSpPr>
        <p:spPr>
          <a:xfrm>
            <a:off x="4724399" y="876300"/>
            <a:ext cx="1219201" cy="228600"/>
          </a:xfrm>
          <a:prstGeom prst="rect">
            <a:avLst/>
          </a:prstGeom>
          <a:solidFill>
            <a:schemeClr val="tx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Museo Sans 500"/>
                <a:cs typeface="Museo Sans 500"/>
              </a:rPr>
              <a:t>THE SOLUTION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Museo Sans 500"/>
              <a:cs typeface="Museo Sans 500"/>
            </a:endParaRPr>
          </a:p>
        </p:txBody>
      </p:sp>
      <p:sp>
        <p:nvSpPr>
          <p:cNvPr id="183" name="Right Triangle 182"/>
          <p:cNvSpPr/>
          <p:nvPr/>
        </p:nvSpPr>
        <p:spPr>
          <a:xfrm>
            <a:off x="5943599" y="876300"/>
            <a:ext cx="152401" cy="152400"/>
          </a:xfrm>
          <a:prstGeom prst="rtTriangl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4" name="TextBox 183"/>
          <p:cNvSpPr txBox="1"/>
          <p:nvPr/>
        </p:nvSpPr>
        <p:spPr>
          <a:xfrm>
            <a:off x="4756149" y="1181100"/>
            <a:ext cx="4006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 dirty="0" smtClean="0">
                <a:latin typeface="Museo Sans 300"/>
                <a:cs typeface="Museo Sans 300"/>
              </a:rPr>
              <a:t>Content is transferred and ingested to an on-premise Aspera server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>
                <a:latin typeface="Museo Sans 300"/>
                <a:cs typeface="Museo Sans 300"/>
              </a:rPr>
              <a:t>Aspera high-speed transfer Direct-to-S3 with Aspera On Demand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>
                <a:latin typeface="Museo Sans 300"/>
                <a:cs typeface="Museo Sans 300"/>
              </a:rPr>
              <a:t>Multiple parallel transcoding jobs, with output stored back to S3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i="1" dirty="0" smtClean="0">
                <a:latin typeface="Museo Sans 300"/>
                <a:cs typeface="Museo Sans 300"/>
              </a:rPr>
              <a:t>Faspex</a:t>
            </a:r>
            <a:r>
              <a:rPr lang="en-US" sz="900" dirty="0" smtClean="0">
                <a:latin typeface="Museo Sans 300"/>
                <a:cs typeface="Museo Sans 300"/>
              </a:rPr>
              <a:t> packages are created, sent and downloaded by the customer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>
                <a:latin typeface="Museo Sans 300"/>
                <a:cs typeface="Museo Sans 300"/>
              </a:rPr>
              <a:t>Media files are archived to Azure BLOB or AWS S3 / Glacier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>
                <a:latin typeface="Museo Sans 300"/>
                <a:cs typeface="Museo Sans 300"/>
              </a:rPr>
              <a:t>Entire process is MINUTES, works GLOBALLY, and is SECURE</a:t>
            </a:r>
            <a:endParaRPr lang="en-US" sz="900" dirty="0">
              <a:latin typeface="Museo Sans 300"/>
              <a:cs typeface="Museo Sans 300"/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1752600" y="4381500"/>
            <a:ext cx="228600" cy="2285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ＭＳ Ｐゴシック" charset="0"/>
                <a:cs typeface="Arial"/>
              </a:rPr>
              <a:t>1</a:t>
            </a:r>
            <a:endParaRPr kumimoji="0" lang="en-US" sz="10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3200400" y="4991100"/>
            <a:ext cx="228600" cy="2285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ＭＳ Ｐゴシック" charset="0"/>
                <a:cs typeface="Arial"/>
              </a:rPr>
              <a:t>2</a:t>
            </a:r>
            <a:endParaRPr kumimoji="0" lang="en-US" sz="10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410200" y="3695700"/>
            <a:ext cx="228600" cy="2285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ＭＳ Ｐゴシック" charset="0"/>
                <a:cs typeface="Arial"/>
              </a:rPr>
              <a:t>4</a:t>
            </a:r>
            <a:endParaRPr kumimoji="0" lang="en-US" sz="10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6934200" y="3695700"/>
            <a:ext cx="228600" cy="2285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ＭＳ Ｐゴシック" charset="0"/>
                <a:cs typeface="Arial"/>
              </a:rPr>
              <a:t>5</a:t>
            </a:r>
            <a:endParaRPr kumimoji="0" lang="en-US" sz="10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3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-110" charset="0"/>
                <a:ea typeface="ＭＳ Ｐゴシック" pitchFamily="-110" charset="-128"/>
              </a:rPr>
              <a:t>Aspera’s mission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4294967295"/>
          </p:nvPr>
        </p:nvSpPr>
        <p:spPr>
          <a:xfrm>
            <a:off x="457200" y="2324100"/>
            <a:ext cx="8229600" cy="1524000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  <a:buFont typeface="Arial" pitchFamily="-110" charset="0"/>
              <a:buNone/>
            </a:pPr>
            <a:r>
              <a:rPr lang="en-US" sz="2000" dirty="0">
                <a:latin typeface="Museo Sans 300"/>
                <a:ea typeface="ＭＳ Ｐゴシック" pitchFamily="-110" charset="-128"/>
                <a:cs typeface="Museo Sans 300"/>
              </a:rPr>
              <a:t>Creating next-generation transport technologies </a:t>
            </a:r>
          </a:p>
          <a:p>
            <a:pPr algn="ctr" eaLnBrk="1" hangingPunct="1">
              <a:spcAft>
                <a:spcPts val="1200"/>
              </a:spcAft>
              <a:buFont typeface="Arial" pitchFamily="-110" charset="0"/>
              <a:buNone/>
            </a:pPr>
            <a:r>
              <a:rPr lang="en-US" sz="2000" dirty="0">
                <a:latin typeface="Museo Sans 300"/>
                <a:ea typeface="ＭＳ Ｐゴシック" pitchFamily="-110" charset="-128"/>
                <a:cs typeface="Museo Sans 300"/>
              </a:rPr>
              <a:t>that move the </a:t>
            </a:r>
            <a:r>
              <a:rPr lang="en-US" sz="2000" dirty="0" smtClean="0">
                <a:latin typeface="Museo Sans 300"/>
                <a:ea typeface="ＭＳ Ｐゴシック" pitchFamily="-110" charset="-128"/>
                <a:cs typeface="Museo Sans 300"/>
              </a:rPr>
              <a:t>world’</a:t>
            </a:r>
            <a:r>
              <a:rPr lang="en-US" altLang="ja-JP" sz="2000" dirty="0" smtClean="0">
                <a:latin typeface="Museo Sans 300"/>
                <a:ea typeface="ＭＳ Ｐゴシック" pitchFamily="-110" charset="-128"/>
                <a:cs typeface="Museo Sans 300"/>
              </a:rPr>
              <a:t>s </a:t>
            </a:r>
            <a:r>
              <a:rPr lang="en-US" altLang="ja-JP" sz="2000" dirty="0">
                <a:latin typeface="Museo Sans 300"/>
                <a:ea typeface="ＭＳ Ｐゴシック" pitchFamily="-110" charset="-128"/>
                <a:cs typeface="Museo Sans 300"/>
              </a:rPr>
              <a:t>digital assets at maximum speed,</a:t>
            </a:r>
          </a:p>
          <a:p>
            <a:pPr algn="ctr" eaLnBrk="1" hangingPunct="1">
              <a:spcAft>
                <a:spcPts val="1200"/>
              </a:spcAft>
              <a:buFont typeface="Arial" pitchFamily="-110" charset="0"/>
              <a:buNone/>
            </a:pPr>
            <a:r>
              <a:rPr lang="en-US" sz="2000" dirty="0">
                <a:latin typeface="Museo Sans 300"/>
                <a:ea typeface="ＭＳ Ｐゴシック" pitchFamily="-110" charset="-128"/>
                <a:cs typeface="Museo Sans 300"/>
              </a:rPr>
              <a:t> regardless of file size, transfer distance and network conditions.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5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8700"/>
            <a:ext cx="8763000" cy="4572000"/>
          </a:xfrm>
        </p:spPr>
        <p:txBody>
          <a:bodyPr/>
          <a:lstStyle/>
          <a:p>
            <a:r>
              <a:rPr lang="en-US" dirty="0" smtClean="0"/>
              <a:t>Big Data Explosion</a:t>
            </a:r>
          </a:p>
          <a:p>
            <a:pPr lvl="1"/>
            <a:r>
              <a:rPr lang="en-US" dirty="0" smtClean="0"/>
              <a:t>90% of data today file-based or unstructured</a:t>
            </a:r>
          </a:p>
          <a:p>
            <a:pPr lvl="1"/>
            <a:r>
              <a:rPr lang="en-US" dirty="0" smtClean="0"/>
              <a:t>Mix of file sizes—but larger and larger files the norm</a:t>
            </a:r>
          </a:p>
          <a:p>
            <a:r>
              <a:rPr lang="en-US" dirty="0" smtClean="0"/>
              <a:t>Diversity of IP Networks—Media, Bandwidth Rates, and Conditions</a:t>
            </a:r>
          </a:p>
          <a:p>
            <a:pPr lvl="1"/>
            <a:r>
              <a:rPr lang="en-US" dirty="0" smtClean="0"/>
              <a:t>Variable bandwidth rates (slow to super-fast)</a:t>
            </a:r>
          </a:p>
          <a:p>
            <a:pPr lvl="1"/>
            <a:r>
              <a:rPr lang="en-US" dirty="0" smtClean="0"/>
              <a:t>Bandwidth rates increasing—costs decreasing</a:t>
            </a:r>
          </a:p>
          <a:p>
            <a:pPr lvl="1"/>
            <a:r>
              <a:rPr lang="en-US" dirty="0" smtClean="0"/>
              <a:t>Network media remains diverse (terrestrial, satellite, wireless) </a:t>
            </a:r>
          </a:p>
          <a:p>
            <a:pPr lvl="1"/>
            <a:r>
              <a:rPr lang="en-US" dirty="0" smtClean="0"/>
              <a:t>Conditions vary—all networks prone to degradation over distance</a:t>
            </a:r>
          </a:p>
          <a:p>
            <a:r>
              <a:rPr lang="en-US" dirty="0" smtClean="0"/>
              <a:t>Global Workflows—moving Big Data over WANs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eams are geographically dispersed</a:t>
            </a:r>
          </a:p>
          <a:p>
            <a:pPr lvl="1"/>
            <a:r>
              <a:rPr lang="en-US" dirty="0" smtClean="0"/>
              <a:t>Over distance, network conditions degrade</a:t>
            </a:r>
          </a:p>
          <a:p>
            <a:pPr lvl="1"/>
            <a:r>
              <a:rPr lang="en-US" dirty="0" smtClean="0"/>
              <a:t>Contemporary TCP acceleration solutions not designed for big data transfer and replication</a:t>
            </a:r>
            <a:endParaRPr lang="en-US" dirty="0"/>
          </a:p>
          <a:p>
            <a:r>
              <a:rPr lang="en-US" dirty="0" smtClean="0"/>
              <a:t>Cloud Computing Grows Up</a:t>
            </a:r>
            <a:endParaRPr lang="en-US" dirty="0"/>
          </a:p>
          <a:p>
            <a:pPr lvl="1"/>
            <a:r>
              <a:rPr lang="en-US" dirty="0"/>
              <a:t>Amazon Web </a:t>
            </a:r>
            <a:r>
              <a:rPr lang="en-US" dirty="0" smtClean="0"/>
              <a:t>Services (AWS) S3 </a:t>
            </a:r>
            <a:r>
              <a:rPr lang="en-US" dirty="0"/>
              <a:t>cloud </a:t>
            </a:r>
            <a:r>
              <a:rPr lang="en-US" dirty="0" smtClean="0"/>
              <a:t>storage – 2010: 262 </a:t>
            </a:r>
            <a:r>
              <a:rPr lang="en-US" dirty="0"/>
              <a:t>billion </a:t>
            </a:r>
            <a:r>
              <a:rPr lang="en-US" dirty="0" smtClean="0"/>
              <a:t>objects, 2012: 1.3 trillion objects</a:t>
            </a:r>
          </a:p>
          <a:p>
            <a:pPr lvl="1"/>
            <a:r>
              <a:rPr lang="en-US" dirty="0" smtClean="0"/>
              <a:t>More choices: Microsoft Azure, OpenStack, HP Cloud</a:t>
            </a:r>
            <a:endParaRPr lang="en-US" dirty="0"/>
          </a:p>
          <a:p>
            <a:pPr lvl="1"/>
            <a:r>
              <a:rPr lang="en-US" dirty="0" smtClean="0"/>
              <a:t>No longer a niche – Netflix (transcoding), MTV (global video distribution), BGI (genomic sequencing)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cloud storage challenge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 rot="19660623">
            <a:off x="6646846" y="2681184"/>
            <a:ext cx="1246393" cy="479255"/>
          </a:xfrm>
          <a:prstGeom prst="roundRect">
            <a:avLst>
              <a:gd name="adj" fmla="val 2944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Generic_Diagram_Bottleneck_All_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0" y="962484"/>
            <a:ext cx="7836680" cy="42572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ed_charts_comparison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81" y="723900"/>
            <a:ext cx="3787669" cy="35051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fasP</a:t>
            </a:r>
            <a:r>
              <a:rPr lang="en-US" dirty="0" smtClean="0"/>
              <a:t>™: high-performance transport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5257800" cy="3962400"/>
          </a:xfrm>
        </p:spPr>
        <p:txBody>
          <a:bodyPr/>
          <a:lstStyle/>
          <a:p>
            <a:r>
              <a:rPr lang="en-US" sz="1200" dirty="0" smtClean="0"/>
              <a:t>Maximum transfer speed</a:t>
            </a:r>
          </a:p>
          <a:p>
            <a:pPr lvl="1"/>
            <a:r>
              <a:rPr lang="en-US" sz="1100" dirty="0" smtClean="0"/>
              <a:t>Optimal end-to-end throughput efficiency</a:t>
            </a:r>
          </a:p>
          <a:p>
            <a:pPr lvl="1"/>
            <a:r>
              <a:rPr lang="en-US" sz="1100" dirty="0" smtClean="0"/>
              <a:t>Transfer performance scales with bandwidth independent of transfer distance and resilient to packet loss</a:t>
            </a:r>
          </a:p>
          <a:p>
            <a:pPr>
              <a:spcBef>
                <a:spcPts val="900"/>
              </a:spcBef>
            </a:pPr>
            <a:r>
              <a:rPr lang="en-US" sz="1200" dirty="0" smtClean="0"/>
              <a:t>Congestion Avoidance and Policy Control</a:t>
            </a:r>
          </a:p>
          <a:p>
            <a:pPr lvl="1"/>
            <a:r>
              <a:rPr lang="en-US" sz="1100" dirty="0" smtClean="0"/>
              <a:t>Automatic, full utilization of available bandwidth</a:t>
            </a:r>
          </a:p>
          <a:p>
            <a:pPr lvl="1"/>
            <a:r>
              <a:rPr lang="en-US" sz="1100" dirty="0" smtClean="0"/>
              <a:t>On-the-fly prioritization and bandwidth allocation</a:t>
            </a:r>
          </a:p>
          <a:p>
            <a:pPr>
              <a:spcBef>
                <a:spcPts val="900"/>
              </a:spcBef>
            </a:pPr>
            <a:r>
              <a:rPr lang="en-US" sz="1200" dirty="0"/>
              <a:t>Uncompromising security and reliability</a:t>
            </a:r>
          </a:p>
          <a:p>
            <a:pPr lvl="1"/>
            <a:r>
              <a:rPr lang="en-US" sz="1100" dirty="0" smtClean="0"/>
              <a:t>Secure, user/endpoint authentication </a:t>
            </a:r>
          </a:p>
          <a:p>
            <a:pPr lvl="1"/>
            <a:r>
              <a:rPr lang="en-US" sz="1100" dirty="0" smtClean="0"/>
              <a:t>AES-128 cryptography in transit and at-rest</a:t>
            </a:r>
          </a:p>
          <a:p>
            <a:pPr>
              <a:spcBef>
                <a:spcPts val="900"/>
              </a:spcBef>
            </a:pPr>
            <a:r>
              <a:rPr lang="en-US" sz="1200" dirty="0" smtClean="0"/>
              <a:t>Low </a:t>
            </a:r>
            <a:r>
              <a:rPr lang="en-US" sz="1200" dirty="0"/>
              <a:t>Overhead</a:t>
            </a:r>
          </a:p>
          <a:p>
            <a:pPr lvl="1"/>
            <a:r>
              <a:rPr lang="en-US" sz="1100" dirty="0" smtClean="0"/>
              <a:t>Less than 0.1% overhead on 30% packet loss</a:t>
            </a:r>
          </a:p>
          <a:p>
            <a:pPr lvl="1"/>
            <a:r>
              <a:rPr lang="en-US" sz="1100" dirty="0" smtClean="0"/>
              <a:t>High performance with large files or large sets of small files</a:t>
            </a:r>
          </a:p>
          <a:p>
            <a:pPr>
              <a:spcBef>
                <a:spcPts val="900"/>
              </a:spcBef>
            </a:pPr>
            <a:r>
              <a:rPr lang="en-US" sz="1200" dirty="0"/>
              <a:t>Resulting in</a:t>
            </a:r>
          </a:p>
          <a:p>
            <a:pPr lvl="1"/>
            <a:r>
              <a:rPr lang="en-US" sz="1100" dirty="0" smtClean="0"/>
              <a:t>Transfers up to thousands of times faster than FTP</a:t>
            </a:r>
          </a:p>
          <a:p>
            <a:pPr lvl="1"/>
            <a:r>
              <a:rPr lang="en-US" sz="1100" dirty="0" smtClean="0"/>
              <a:t>Precise and predictable transfer times</a:t>
            </a:r>
          </a:p>
          <a:p>
            <a:pPr lvl="1"/>
            <a:r>
              <a:rPr lang="en-US" sz="1100" dirty="0" smtClean="0"/>
              <a:t>Extreme scalability (concurrency and throughput)</a:t>
            </a:r>
          </a:p>
          <a:p>
            <a:pPr lvl="1"/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4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6163732" cy="723899"/>
          </a:xfrm>
        </p:spPr>
        <p:txBody>
          <a:bodyPr/>
          <a:lstStyle/>
          <a:p>
            <a:r>
              <a:rPr lang="en-US" sz="1500" dirty="0" smtClean="0"/>
              <a:t>Aspera On Demand HIGH SPEED DATA INGEST</a:t>
            </a:r>
            <a:br>
              <a:rPr lang="en-US" sz="1500" dirty="0" smtClean="0"/>
            </a:br>
            <a:r>
              <a:rPr lang="en-US" sz="1000" dirty="0" smtClean="0">
                <a:solidFill>
                  <a:srgbClr val="F79646"/>
                </a:solidFill>
              </a:rPr>
              <a:t>With Direct-to-CLOUD</a:t>
            </a:r>
            <a:endParaRPr lang="en-US" sz="1400" dirty="0">
              <a:solidFill>
                <a:srgbClr val="F79646"/>
              </a:solidFill>
            </a:endParaRPr>
          </a:p>
        </p:txBody>
      </p:sp>
      <p:pic>
        <p:nvPicPr>
          <p:cNvPr id="5" name="Picture 4" descr="AWS_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10483"/>
            <a:ext cx="1121267" cy="408817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67" y="2204056"/>
            <a:ext cx="1037419" cy="501044"/>
          </a:xfrm>
          <a:prstGeom prst="rect">
            <a:avLst/>
          </a:prstGeom>
        </p:spPr>
      </p:pic>
      <p:pic>
        <p:nvPicPr>
          <p:cNvPr id="7" name="Picture 6" descr="CloudPlatforms10-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5"/>
          <a:stretch/>
        </p:blipFill>
        <p:spPr>
          <a:xfrm>
            <a:off x="38101" y="721577"/>
            <a:ext cx="7277099" cy="3433616"/>
          </a:xfrm>
          <a:prstGeom prst="rect">
            <a:avLst/>
          </a:prstGeom>
        </p:spPr>
      </p:pic>
      <p:pic>
        <p:nvPicPr>
          <p:cNvPr id="4" name="Picture 3" descr="CloudPlatforms10-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5" t="74259" r="2383" b="1778"/>
          <a:stretch/>
        </p:blipFill>
        <p:spPr>
          <a:xfrm>
            <a:off x="5858934" y="4002616"/>
            <a:ext cx="3208866" cy="1369484"/>
          </a:xfrm>
          <a:prstGeom prst="rect">
            <a:avLst/>
          </a:prstGeom>
        </p:spPr>
      </p:pic>
      <p:pic>
        <p:nvPicPr>
          <p:cNvPr id="11" name="Picture 10" descr="Generic_Diagram_Ondemand_all_cloud 3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51" r="47653"/>
          <a:stretch/>
        </p:blipFill>
        <p:spPr>
          <a:xfrm>
            <a:off x="152400" y="4533900"/>
            <a:ext cx="5486400" cy="793691"/>
          </a:xfrm>
          <a:prstGeom prst="rect">
            <a:avLst/>
          </a:prstGeom>
        </p:spPr>
      </p:pic>
      <p:pic>
        <p:nvPicPr>
          <p:cNvPr id="12" name="Picture 11" descr="openstack-cloud-software-vertical-lar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09900"/>
            <a:ext cx="91440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4901168"/>
            <a:ext cx="271046" cy="2710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7000" y="486741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Cloud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4889243"/>
            <a:ext cx="838200" cy="285948"/>
          </a:xfrm>
          <a:prstGeom prst="rect">
            <a:avLst/>
          </a:prstGeom>
        </p:spPr>
      </p:pic>
      <p:pic>
        <p:nvPicPr>
          <p:cNvPr id="3" name="Picture 2" descr="BTEL027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15215"/>
            <a:ext cx="533400" cy="252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t="30682" b="32197"/>
          <a:stretch/>
        </p:blipFill>
        <p:spPr>
          <a:xfrm>
            <a:off x="3505200" y="4870391"/>
            <a:ext cx="914400" cy="339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8200" y="4870391"/>
            <a:ext cx="762000" cy="317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1E52-31BD-464E-89F9-5BC74E4734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 2012 final tournament: some numbers</a:t>
            </a:r>
            <a:endParaRPr lang="en-US" dirty="0"/>
          </a:p>
        </p:txBody>
      </p:sp>
      <p:pic>
        <p:nvPicPr>
          <p:cNvPr id="4" name="Content Placeholder 3" descr="euro-2012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1097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58800" y="1257300"/>
            <a:ext cx="3657600" cy="3939539"/>
          </a:xfrm>
          <a:prstGeom prst="rect">
            <a:avLst/>
          </a:prstGeom>
          <a:solidFill>
            <a:srgbClr val="CCFFC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/>
              <a:t>1</a:t>
            </a:r>
            <a:r>
              <a:rPr lang="en-US" dirty="0" smtClean="0"/>
              <a:t> month of operations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8 cities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31 matches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16 national teams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most important sport event in Europe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UEFA Technology partners</a:t>
            </a:r>
            <a:endParaRPr lang="en-US" dirty="0"/>
          </a:p>
        </p:txBody>
      </p:sp>
      <p:pic>
        <p:nvPicPr>
          <p:cNvPr id="4" name="Content Placeholder 3" descr="euro-201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10389"/>
          <a:stretch>
            <a:fillRect/>
          </a:stretch>
        </p:blipFill>
        <p:spPr/>
      </p:pic>
      <p:pic>
        <p:nvPicPr>
          <p:cNvPr id="6" name="Picture 5" descr="aspera-logo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75" y="1257300"/>
            <a:ext cx="4114800" cy="749300"/>
          </a:xfrm>
          <a:prstGeom prst="rect">
            <a:avLst/>
          </a:prstGeom>
        </p:spPr>
      </p:pic>
      <p:pic>
        <p:nvPicPr>
          <p:cNvPr id="7" name="Picture 6" descr="deltatre_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3009900"/>
            <a:ext cx="1681675" cy="723900"/>
          </a:xfrm>
          <a:prstGeom prst="rect">
            <a:avLst/>
          </a:prstGeom>
        </p:spPr>
      </p:pic>
      <p:pic>
        <p:nvPicPr>
          <p:cNvPr id="8" name="Picture 7" descr="evs.gif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000" l="14667" r="87333">
                        <a14:foregroundMark x1="19333" y1="29000" x2="20000" y2="51000"/>
                        <a14:foregroundMark x1="51000" y1="14667" x2="51000" y2="36667"/>
                        <a14:foregroundMark x1="80000" y1="29333" x2="70333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733800"/>
            <a:ext cx="1384300" cy="13843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</p:pic>
      <p:pic>
        <p:nvPicPr>
          <p:cNvPr id="9" name="Picture 8" descr="euro-2012-official-logo1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24136"/>
            <a:ext cx="1855391" cy="7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5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5">
      <a:dk1>
        <a:srgbClr val="3B3D3D"/>
      </a:dk1>
      <a:lt1>
        <a:srgbClr val="FFFFFF"/>
      </a:lt1>
      <a:dk2>
        <a:srgbClr val="35556E"/>
      </a:dk2>
      <a:lt2>
        <a:srgbClr val="FFFFFF"/>
      </a:lt2>
      <a:accent1>
        <a:srgbClr val="35556E"/>
      </a:accent1>
      <a:accent2>
        <a:srgbClr val="437FB0"/>
      </a:accent2>
      <a:accent3>
        <a:srgbClr val="005C9F"/>
      </a:accent3>
      <a:accent4>
        <a:srgbClr val="2074A0"/>
      </a:accent4>
      <a:accent5>
        <a:srgbClr val="E85B24"/>
      </a:accent5>
      <a:accent6>
        <a:srgbClr val="3D3D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18562</TotalTime>
  <Words>848</Words>
  <Application>Microsoft Macintosh PowerPoint</Application>
  <PresentationFormat>On-screen Show (16:10)</PresentationFormat>
  <Paragraphs>183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UEFA 2012</vt:lpstr>
      <vt:lpstr>PRESENTER AND AGENDA </vt:lpstr>
      <vt:lpstr>Aspera’s mission</vt:lpstr>
      <vt:lpstr>Trends</vt:lpstr>
      <vt:lpstr>Big data cloud storage challenge</vt:lpstr>
      <vt:lpstr>fasP™: high-performance transport</vt:lpstr>
      <vt:lpstr>Aspera On Demand HIGH SPEED DATA INGEST With Direct-to-CLOUD</vt:lpstr>
      <vt:lpstr>Euro 2012 final tournament: some numbers</vt:lpstr>
      <vt:lpstr>UEFA Technology partners</vt:lpstr>
      <vt:lpstr>UEFA Livex service</vt:lpstr>
      <vt:lpstr>UEFA Euro 2012 – The Aspera team</vt:lpstr>
      <vt:lpstr>UEFA Livex service</vt:lpstr>
      <vt:lpstr>Publication: FAME</vt:lpstr>
      <vt:lpstr>FAME: delivery</vt:lpstr>
      <vt:lpstr>UEFA: some numbers</vt:lpstr>
      <vt:lpstr>LEARN MORE AT Cloud.asperasoft.com</vt:lpstr>
      <vt:lpstr>THANK YOU FOR JOINING!</vt:lpstr>
      <vt:lpstr>Aspera product portfolio</vt:lpstr>
      <vt:lpstr>CUSTOMER EXAMPLE: CLOUD-BASED ENCODING</vt:lpstr>
      <vt:lpstr>Demo at Aspera Stand K09: END-TO-END WORKFLOW Ingest, Transfer, Distribute and Archive globally, in minutes</vt:lpstr>
    </vt:vector>
  </TitlesOfParts>
  <Company>Digital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Wilson - www.decklabs.com</dc:creator>
  <cp:lastModifiedBy>Andrea Di Muzio</cp:lastModifiedBy>
  <cp:revision>1047</cp:revision>
  <dcterms:created xsi:type="dcterms:W3CDTF">2012-03-07T21:22:27Z</dcterms:created>
  <dcterms:modified xsi:type="dcterms:W3CDTF">2013-04-09T15:36:28Z</dcterms:modified>
</cp:coreProperties>
</file>