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30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15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2B55D-935B-4EF9-B45F-C2BAA41E53A4}" type="datetimeFigureOut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7BE806-0306-463C-844D-3F5A70258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83455D-05F4-45AC-967A-5EB4454E3FBF}" type="datetimeFigureOut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E2C7AF-80C0-4CB8-AA7C-5F5FC119A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0BA680-6BBA-4D8F-9CC0-6D12FDA256C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755C3C-9671-4F04-8761-0585C4A3277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45371-A2BC-4B7D-9636-05CED8EEBEE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EFA1F8-82E3-4D50-B4E8-223F3A3F129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F8589B-603B-4586-8105-4BB63D0CB87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A4D6FC-931E-4DFC-BBC8-E61EB2C9541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C88FBC-1F13-4927-8388-0421D8561E0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CA435-76F8-445C-8D1B-A740E56AE40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751A62-0C6B-4CB8-8404-265B2884854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50" y="-120650"/>
            <a:ext cx="1828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4591050"/>
            <a:ext cx="822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C006-23DA-4FAC-919A-69287C146885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7450" y="4767263"/>
            <a:ext cx="2133600" cy="2746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852DA74-F1DB-4BDF-A7AF-589F564B3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4364038"/>
            <a:ext cx="1797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4379913"/>
            <a:ext cx="11223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76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8941"/>
            <a:ext cx="8229600" cy="2686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5EE3-9779-4F1C-A76C-53B6BA939A84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3D8A-412F-4DD0-8F05-A62FB606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4364038"/>
            <a:ext cx="1797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4379913"/>
            <a:ext cx="11223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62905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2905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6B63-FC48-4F7B-B5B3-7E0872BEBDC1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069B-BD85-4F42-BA88-C47E8DFF6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50" y="-120650"/>
            <a:ext cx="1828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23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395"/>
            <a:ext cx="8229600" cy="2910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486A-3F4F-4DF5-A37F-BD79621CA56C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A50A-EC61-4717-AA7F-1473E4A3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50" y="-120650"/>
            <a:ext cx="1828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4591050"/>
            <a:ext cx="822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8C66-2B34-4464-ACDD-EB1DEE556F86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9FB4-AD88-4725-AF88-BBE06ED8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4229100"/>
            <a:ext cx="214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4379913"/>
            <a:ext cx="11223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284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9F70-62C9-4FA2-B47D-4CC3E8A58610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8BEA-BB25-41D3-BB13-955AD70C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4229100"/>
            <a:ext cx="214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4379913"/>
            <a:ext cx="11223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61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973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6794"/>
            <a:ext cx="4040188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6973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6794"/>
            <a:ext cx="4041775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237B-AD12-480E-A656-6C0AEC3B35FF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D873-B40B-46F6-A57C-92483A74B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50" y="4310063"/>
            <a:ext cx="214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96838"/>
            <a:ext cx="11223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4042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C4A9-9C91-4AA0-929C-F1A23F905E14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44BB-713C-4F9B-B0CC-AF1DCCD4F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OX_NETWORKS6b6MedRe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50" y="4591050"/>
            <a:ext cx="822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9164-63FB-4E77-9B8F-05FCC6DD95A2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63D0-C92A-4896-92D5-1C10B1791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4364038"/>
            <a:ext cx="1797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4379913"/>
            <a:ext cx="11223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3577"/>
            <a:ext cx="3008313" cy="6867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3579"/>
            <a:ext cx="5111750" cy="36436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5116"/>
            <a:ext cx="3008313" cy="2772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4E7C-C753-410D-AA2A-4CC5687BC5FB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3EE7-5905-47E9-9429-AE07BC48A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4364038"/>
            <a:ext cx="1797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FOX_NETWORKS6b6Med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0" y="4379913"/>
            <a:ext cx="11223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2061"/>
            <a:ext cx="5486400" cy="26836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2BAF-890E-4F60-A798-F3F5D06925D8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E88B-236F-49B0-B7D2-60DD8793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57AF8C-F9D0-47B0-B337-F8A1550092BE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5FB734-0D6D-4844-80F1-5F280C562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NAB13_Speaker_PPT_16_9_whtbckgrnd_B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188913" y="3341688"/>
            <a:ext cx="3824287" cy="170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717550" y="941388"/>
            <a:ext cx="8164513" cy="1833562"/>
          </a:xfrm>
        </p:spPr>
        <p:txBody>
          <a:bodyPr/>
          <a:lstStyle/>
          <a:p>
            <a:pPr algn="l" defTabSz="914400" eaLnBrk="1" hangingPunct="1"/>
            <a:r>
              <a:rPr lang="en-US" sz="3400" b="1" smtClean="0">
                <a:latin typeface="Arial" charset="0"/>
                <a:ea typeface="ＭＳ Ｐゴシック" pitchFamily="34" charset="-128"/>
                <a:cs typeface="Arial" charset="0"/>
              </a:rPr>
              <a:t>The transition from live to file – </a:t>
            </a:r>
            <a:br>
              <a:rPr lang="en-US" sz="3400" b="1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400" b="1" smtClean="0">
                <a:latin typeface="Arial" charset="0"/>
                <a:ea typeface="ＭＳ Ｐゴシック" pitchFamily="34" charset="-128"/>
                <a:cs typeface="Arial" charset="0"/>
              </a:rPr>
              <a:t>How it</a:t>
            </a:r>
            <a:r>
              <a:rPr lang="ja-JP" altLang="en-US" sz="3400" b="1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altLang="ja-JP" sz="3400" b="1" smtClean="0">
                <a:latin typeface="Arial" charset="0"/>
                <a:ea typeface="ＭＳ Ｐゴシック" pitchFamily="34" charset="-128"/>
                <a:cs typeface="Arial" charset="0"/>
              </a:rPr>
              <a:t>s changing video transmission networks?</a:t>
            </a:r>
            <a:endParaRPr lang="en-US" sz="34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788" y="2765425"/>
            <a:ext cx="7799387" cy="923925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Keith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Goldberg, VP</a:t>
            </a:r>
            <a:r>
              <a:rPr lang="en-US" sz="24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Transmission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Operations, Fox Networks</a:t>
            </a:r>
            <a:endParaRPr lang="en-US" sz="2400" kern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Ryan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Korte, Principal </a:t>
            </a:r>
            <a:r>
              <a:rPr lang="en-US" sz="24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Network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Architect, Level </a:t>
            </a:r>
            <a:r>
              <a:rPr lang="en-US" sz="24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3 Communications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600" kern="0" dirty="0">
              <a:solidFill>
                <a:schemeClr val="tx1"/>
              </a:solidFill>
              <a:ea typeface="+mn-ea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600" dirty="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7563" y="2711450"/>
            <a:ext cx="722471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54063" y="3694113"/>
            <a:ext cx="6296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>
                <a:latin typeface="Arial" charset="0"/>
              </a:rPr>
              <a:t>© 2013 Level 3 Communications, LLC. All Rights Reserved. Level 3, Level 3 Communications, the Level 3 Logo and Vyvx are either registered service marks or service marks of Level 3 Communications, LLC and/or one of its Affiliates in the United States and/or other countries. Level 3 services are provided by wholly owned subsidiaries of Level 3 Communications, Inc. Any other service names, product names, company names or logos included herein are the trademarks or service marks of their respective owners.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0EA0FA-7578-4432-86DD-A7911AA3D976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425" y="655638"/>
            <a:ext cx="5780088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6D4CD4-8237-4DDE-83FE-3987B41D920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363" y="207963"/>
            <a:ext cx="8640762" cy="536575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kern="0" dirty="0">
                <a:latin typeface="Arial"/>
              </a:rPr>
              <a:t>Asset Type Popularity Graph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769100" y="4429125"/>
            <a:ext cx="2430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000" i="1">
                <a:solidFill>
                  <a:srgbClr val="000000"/>
                </a:solidFill>
              </a:rPr>
              <a:t>Note:  Data from Nov. 12 – Dec. 11 is not reported here.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39800"/>
            <a:ext cx="5183188" cy="40433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E1A6C5-8A1D-4C3E-9265-C7E6C07751E1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846138"/>
            <a:ext cx="8839200" cy="360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 txBox="1">
            <a:spLocks/>
          </p:cNvSpPr>
          <p:nvPr/>
        </p:nvSpPr>
        <p:spPr bwMode="auto">
          <a:xfrm>
            <a:off x="61913" y="179388"/>
            <a:ext cx="72580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CC0000"/>
                </a:solidFill>
                <a:latin typeface="Arial"/>
                <a:ea typeface="+mj-ea"/>
                <a:cs typeface="+mj-cs"/>
              </a:rPr>
              <a:t>Top 20 Individual Assets in 2012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31838" y="1704975"/>
            <a:ext cx="7759700" cy="1728788"/>
          </a:xfrm>
        </p:spPr>
        <p:txBody>
          <a:bodyPr rtlCol="0" anchor="ctr"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800" b="1" dirty="0" smtClean="0">
                <a:solidFill>
                  <a:schemeClr val="tx1">
                    <a:tint val="75000"/>
                  </a:schemeClr>
                </a:solidFill>
                <a:ea typeface="+mn-ea"/>
              </a:rPr>
              <a:t>Ryan Korte</a:t>
            </a:r>
            <a:endParaRPr lang="en-US" sz="4800" b="1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800" b="1" dirty="0">
                <a:solidFill>
                  <a:schemeClr val="tx1">
                    <a:tint val="75000"/>
                  </a:schemeClr>
                </a:solidFill>
                <a:ea typeface="+mn-ea"/>
              </a:rPr>
              <a:t>Principal Network Architect, Level 3 </a:t>
            </a:r>
            <a:r>
              <a:rPr lang="en-US" sz="4800" b="1" dirty="0" smtClean="0">
                <a:solidFill>
                  <a:schemeClr val="tx1">
                    <a:tint val="75000"/>
                  </a:schemeClr>
                </a:solidFill>
                <a:ea typeface="+mn-ea"/>
              </a:rPr>
              <a:t>Communications</a:t>
            </a:r>
            <a:endParaRPr lang="en-US" sz="4800" b="1" dirty="0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707CA4-D5D6-4330-A151-0B2E4C5FE4E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241300" y="625475"/>
            <a:ext cx="8640763" cy="538163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r>
              <a:rPr lang="en-US" sz="2800" b="1">
                <a:solidFill>
                  <a:srgbClr val="CC0000"/>
                </a:solidFill>
                <a:latin typeface="Arial" charset="0"/>
              </a:rPr>
              <a:t>What</a:t>
            </a:r>
            <a:r>
              <a:rPr lang="ja-JP" altLang="en-US" sz="2800" b="1">
                <a:solidFill>
                  <a:srgbClr val="CC0000"/>
                </a:solidFill>
                <a:latin typeface="Arial" charset="0"/>
              </a:rPr>
              <a:t>’</a:t>
            </a:r>
            <a:r>
              <a:rPr lang="en-US" altLang="ja-JP" sz="2800" b="1">
                <a:solidFill>
                  <a:srgbClr val="CC0000"/>
                </a:solidFill>
                <a:latin typeface="Arial" charset="0"/>
              </a:rPr>
              <a:t>s changing?</a:t>
            </a:r>
            <a:endParaRPr lang="en-US" sz="28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6627" name="Text Placeholder 2"/>
          <p:cNvSpPr txBox="1">
            <a:spLocks/>
          </p:cNvSpPr>
          <p:nvPr/>
        </p:nvSpPr>
        <p:spPr bwMode="auto">
          <a:xfrm>
            <a:off x="287338" y="1122363"/>
            <a:ext cx="87884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Dynamic for service providers is changing – why?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Changes in </a:t>
            </a:r>
          </a:p>
          <a:p>
            <a:pPr marL="854075" lvl="2" indent="-165100" defTabSz="914400" eaLnBrk="0" hangingPunct="0">
              <a:spcBef>
                <a:spcPts val="3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Workflow</a:t>
            </a:r>
          </a:p>
          <a:p>
            <a:pPr marL="854075" lvl="2" indent="-165100" defTabSz="914400" eaLnBrk="0" hangingPunct="0">
              <a:spcBef>
                <a:spcPts val="3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 marL="854075" lvl="2" indent="-165100" defTabSz="914400" eaLnBrk="0" hangingPunct="0">
              <a:spcBef>
                <a:spcPts val="3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Economics and the Economy</a:t>
            </a:r>
          </a:p>
          <a:p>
            <a:pPr marL="854075" lvl="2" indent="-165100" defTabSz="914400" eaLnBrk="0" hangingPunct="0">
              <a:spcBef>
                <a:spcPts val="3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Globalization</a:t>
            </a:r>
          </a:p>
          <a:p>
            <a:pPr marL="854075" lvl="2" indent="-165100" defTabSz="914400" eaLnBrk="0" hangingPunct="0">
              <a:spcBef>
                <a:spcPts val="3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New Distribution platforms = new formats</a:t>
            </a:r>
          </a:p>
          <a:p>
            <a:pPr marL="854075" lvl="2" indent="-165100" defTabSz="914400" eaLnBrk="0" hangingPunct="0">
              <a:spcBef>
                <a:spcPts val="3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Collaborative nature of content creation</a:t>
            </a:r>
          </a:p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Controlled closed environments -&gt; open multi-network environments</a:t>
            </a:r>
          </a:p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     Is that so different from before?  Maybe not….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Access loops were from multiple carriers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Many video services used 3rd party hubs and mixture of terrestrial and satellite	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F5FA63-10BB-4800-8B60-FA706A58DF1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1300" y="585788"/>
            <a:ext cx="8640763" cy="538162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kern="0" dirty="0">
                <a:latin typeface="Arial"/>
              </a:rPr>
              <a:t>Service Network Characteristics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1050925"/>
            <a:ext cx="6684962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0415F-7E93-4C3D-B264-56EC06F226E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1300" y="585788"/>
            <a:ext cx="8640763" cy="538162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kern="0" dirty="0">
                <a:latin typeface="Arial"/>
              </a:rPr>
              <a:t>Real-Time Conditioned and Unconditioned</a:t>
            </a: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EED112-DFFB-41FC-AF49-CB71CCF18B82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090613"/>
            <a:ext cx="64658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1300" y="625475"/>
            <a:ext cx="8640763" cy="538163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kern="0" dirty="0">
                <a:latin typeface="Arial"/>
              </a:rPr>
              <a:t>What is Near Real-Time?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87338" y="1122363"/>
            <a:ext cx="4491037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9913" indent="-225425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ts val="3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146175" indent="-17145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431925" indent="-173038" algn="l" rtl="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r>
              <a:rPr lang="en-US" sz="1200" kern="0" dirty="0">
                <a:latin typeface="Arial"/>
              </a:rPr>
              <a:t>Input</a:t>
            </a:r>
            <a:r>
              <a:rPr lang="en-US" sz="1200" kern="0" dirty="0" smtClean="0">
                <a:latin typeface="Arial"/>
              </a:rPr>
              <a:t>/ Output </a:t>
            </a:r>
            <a:r>
              <a:rPr lang="en-US" sz="1200" kern="0" dirty="0">
                <a:latin typeface="Arial"/>
              </a:rPr>
              <a:t>is still a video signal as compared with File transmission</a:t>
            </a:r>
          </a:p>
          <a:p>
            <a:pPr defTabSz="914400">
              <a:defRPr/>
            </a:pPr>
            <a:r>
              <a:rPr lang="en-US" sz="1200" kern="0" dirty="0">
                <a:latin typeface="Arial"/>
              </a:rPr>
              <a:t>Dual paths</a:t>
            </a:r>
          </a:p>
          <a:p>
            <a:pPr defTabSz="914400">
              <a:defRPr/>
            </a:pPr>
            <a:r>
              <a:rPr lang="en-US" sz="1200" kern="0" dirty="0">
                <a:latin typeface="Arial"/>
              </a:rPr>
              <a:t>Hitless (latency differential is key) Diversity must be maintained</a:t>
            </a:r>
          </a:p>
          <a:p>
            <a:pPr defTabSz="914400">
              <a:defRPr/>
            </a:pPr>
            <a:r>
              <a:rPr lang="en-US" sz="1200" kern="0" dirty="0">
                <a:latin typeface="Arial"/>
              </a:rPr>
              <a:t>Packet Retransmission (roundtrip latency is key)</a:t>
            </a:r>
          </a:p>
          <a:p>
            <a:pPr defTabSz="914400">
              <a:defRPr/>
            </a:pPr>
            <a:r>
              <a:rPr lang="en-US" sz="1200" kern="0" dirty="0">
                <a:latin typeface="Arial"/>
              </a:rPr>
              <a:t>FEC (depending on amount)</a:t>
            </a:r>
          </a:p>
          <a:p>
            <a:pPr defTabSz="914400">
              <a:defRPr/>
            </a:pPr>
            <a:r>
              <a:rPr lang="en-US" sz="1200" kern="0" dirty="0">
                <a:latin typeface="Arial"/>
              </a:rPr>
              <a:t>Increases in delay and bandwidth </a:t>
            </a:r>
            <a:r>
              <a:rPr lang="en-US" sz="1200" b="1" u="sng" kern="0" dirty="0">
                <a:latin typeface="Arial"/>
              </a:rPr>
              <a:t>can</a:t>
            </a:r>
            <a:r>
              <a:rPr lang="en-US" sz="1200" kern="0" dirty="0">
                <a:latin typeface="Arial"/>
              </a:rPr>
              <a:t> equal a higher quality and more reliable transmission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BEC6C6-C862-44DF-B66B-FF2ACED3B92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225" y="1439863"/>
            <a:ext cx="41608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1300" y="625475"/>
            <a:ext cx="8640763" cy="538163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kern="0" dirty="0">
                <a:latin typeface="Arial"/>
              </a:rPr>
              <a:t>File Based Transmission</a:t>
            </a:r>
          </a:p>
        </p:txBody>
      </p:sp>
      <p:sp>
        <p:nvSpPr>
          <p:cNvPr id="30723" name="Text Placeholder 2"/>
          <p:cNvSpPr txBox="1">
            <a:spLocks/>
          </p:cNvSpPr>
          <p:nvPr/>
        </p:nvSpPr>
        <p:spPr bwMode="auto">
          <a:xfrm>
            <a:off x="230188" y="1171575"/>
            <a:ext cx="4491037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File Transmission Service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Portals for single customers 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Collaboration environments for many customers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Delivery Receipts 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File checksums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Multiple Formats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Transcoding coupled with the delivery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Quality – initial file defines the limits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Thumbnail capabilities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Access controls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Network latency less relevant</a:t>
            </a:r>
          </a:p>
          <a:p>
            <a:pPr marL="569913" lvl="1" indent="-225425" defTabSz="914400" eaLnBrk="0" hangingPunct="0">
              <a:spcBef>
                <a:spcPts val="300"/>
              </a:spcBef>
              <a:buSzPct val="100000"/>
              <a:buFont typeface="Wingdings" pitchFamily="2" charset="2"/>
              <a:buChar char="q"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Multiple paths can exist eliminating points of failure</a:t>
            </a:r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6A7EA-EB6C-4C09-9219-93BFA6603F57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1725613"/>
            <a:ext cx="4672012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1300" y="625475"/>
            <a:ext cx="8640763" cy="538163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kern="0" dirty="0">
                <a:latin typeface="Arial"/>
              </a:rPr>
              <a:t>Conclusion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30188" y="1171575"/>
            <a:ext cx="8285162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9913" indent="-225425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ts val="3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146175" indent="-17145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431925" indent="-173038" algn="l" rtl="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r>
              <a:rPr lang="en-US" sz="1800" kern="0" dirty="0">
                <a:latin typeface="Arial"/>
              </a:rPr>
              <a:t>Access links needs to be able to support any of the service types</a:t>
            </a:r>
          </a:p>
          <a:p>
            <a:pPr lvl="1" defTabSz="914400">
              <a:buFont typeface="Wingdings" pitchFamily="2" charset="2"/>
              <a:buChar char="q"/>
              <a:defRPr/>
            </a:pPr>
            <a:r>
              <a:rPr lang="en-US" sz="1800" kern="0" dirty="0">
                <a:latin typeface="Arial"/>
                <a:ea typeface="+mn-ea"/>
                <a:cs typeface="Arial" charset="0"/>
              </a:rPr>
              <a:t>Video loops, SONET loops, Ethernet Access</a:t>
            </a:r>
          </a:p>
          <a:p>
            <a:pPr defTabSz="914400">
              <a:defRPr/>
            </a:pPr>
            <a:endParaRPr lang="en-US" sz="1800" kern="0" dirty="0">
              <a:latin typeface="Arial"/>
            </a:endParaRPr>
          </a:p>
          <a:p>
            <a:pPr defTabSz="914400">
              <a:defRPr/>
            </a:pPr>
            <a:r>
              <a:rPr lang="en-US" sz="1800" kern="0" dirty="0">
                <a:latin typeface="Arial"/>
              </a:rPr>
              <a:t>Providers should focus more on the end to end service characteristics not just the network characteristics</a:t>
            </a:r>
          </a:p>
          <a:p>
            <a:pPr lvl="1" defTabSz="914400">
              <a:buFont typeface="Wingdings" pitchFamily="2" charset="2"/>
              <a:buChar char="q"/>
              <a:defRPr/>
            </a:pPr>
            <a:r>
              <a:rPr lang="en-US" sz="1800" kern="0" dirty="0">
                <a:latin typeface="Arial"/>
                <a:ea typeface="+mn-ea"/>
                <a:cs typeface="Arial" charset="0"/>
              </a:rPr>
              <a:t>As an industry we are fairly good at this, but need to continue our work in all areas</a:t>
            </a:r>
          </a:p>
          <a:p>
            <a:pPr defTabSz="914400">
              <a:defRPr/>
            </a:pPr>
            <a:r>
              <a:rPr lang="en-US" sz="1800" kern="0" dirty="0">
                <a:latin typeface="Arial"/>
              </a:rPr>
              <a:t>The application of which service characteristic best fit should determine which service to use</a:t>
            </a:r>
          </a:p>
          <a:p>
            <a:pPr defTabSz="914400">
              <a:defRPr/>
            </a:pPr>
            <a:r>
              <a:rPr lang="en-US" sz="1800" kern="0" dirty="0">
                <a:latin typeface="Arial"/>
              </a:rPr>
              <a:t>The underlying network needs to be matched to the desired cost targets</a:t>
            </a:r>
          </a:p>
          <a:p>
            <a:pPr defTabSz="914400">
              <a:defRPr/>
            </a:pPr>
            <a:endParaRPr lang="en-US" sz="1800" kern="0" dirty="0">
              <a:latin typeface="Arial"/>
            </a:endParaRPr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97A60E-735D-4A20-8FEE-F592C27879B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6CD072-2C77-4030-BE4E-C831099E7B5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Text Placeholder 2"/>
          <p:cNvSpPr txBox="1">
            <a:spLocks/>
          </p:cNvSpPr>
          <p:nvPr/>
        </p:nvSpPr>
        <p:spPr bwMode="auto">
          <a:xfrm>
            <a:off x="731838" y="1784350"/>
            <a:ext cx="77597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>
              <a:solidFill>
                <a:srgbClr val="898989"/>
              </a:solidFill>
            </a:endParaRPr>
          </a:p>
          <a:p>
            <a:r>
              <a:rPr lang="en-US" sz="4800" b="1">
                <a:solidFill>
                  <a:srgbClr val="898989"/>
                </a:solidFill>
              </a:rPr>
              <a:t>Keith Goldberg</a:t>
            </a:r>
          </a:p>
          <a:p>
            <a:r>
              <a:rPr lang="en-US" sz="4800" b="1">
                <a:solidFill>
                  <a:srgbClr val="898989"/>
                </a:solidFill>
              </a:rPr>
              <a:t>VP, Transmission Operations</a:t>
            </a:r>
          </a:p>
          <a:p>
            <a:r>
              <a:rPr lang="en-US" sz="4800" b="1">
                <a:solidFill>
                  <a:srgbClr val="898989"/>
                </a:solidFill>
              </a:rPr>
              <a:t>Fox Networks</a:t>
            </a:r>
          </a:p>
          <a:p>
            <a:pPr algn="ctr"/>
            <a:endParaRPr lang="en-US" sz="4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463550" y="1277938"/>
            <a:ext cx="8164513" cy="1833562"/>
          </a:xfrm>
        </p:spPr>
        <p:txBody>
          <a:bodyPr/>
          <a:lstStyle/>
          <a:p>
            <a:pPr defTabSz="914400" eaLnBrk="1" hangingPunct="1"/>
            <a:r>
              <a:rPr lang="en-US" sz="8000" b="1" smtClean="0">
                <a:latin typeface="Arial" charset="0"/>
                <a:ea typeface="ＭＳ Ｐゴシック" pitchFamily="34" charset="-128"/>
                <a:cs typeface="Arial" charset="0"/>
              </a:rPr>
              <a:t>THANK YOU!</a:t>
            </a:r>
            <a:endParaRPr lang="en-US" sz="8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C37485-D4D6-43A5-A7EB-BFE87DE2D68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1300" y="625475"/>
            <a:ext cx="8640763" cy="538163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kern="0" dirty="0" smtClean="0">
                <a:latin typeface="Arial"/>
              </a:rPr>
              <a:t>Affiliate Distribution Portal - Objective</a:t>
            </a:r>
            <a:endParaRPr lang="en-US" kern="0" dirty="0">
              <a:latin typeface="Arial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87338" y="1122363"/>
            <a:ext cx="87884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9913" indent="-225425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ts val="3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146175" indent="-17145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431925" indent="-173038" algn="l" rtl="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r>
              <a:rPr lang="en-US" sz="1200" kern="0" dirty="0" smtClean="0">
                <a:latin typeface="Arial"/>
              </a:rPr>
              <a:t>Developed specifically to enable affiliate promo reel content distribution via the Internet from Fox Broadcasting to Affiliates</a:t>
            </a:r>
          </a:p>
          <a:p>
            <a:pPr defTabSz="914400">
              <a:defRPr/>
            </a:pPr>
            <a:r>
              <a:rPr lang="en-US" sz="1200" kern="0" dirty="0" smtClean="0">
                <a:latin typeface="Arial"/>
              </a:rPr>
              <a:t>Design goals</a:t>
            </a:r>
          </a:p>
          <a:p>
            <a:pPr lvl="1" defTabSz="914400">
              <a:buFont typeface="Wingdings" pitchFamily="2" charset="2"/>
              <a:buChar char="q"/>
              <a:defRPr/>
            </a:pPr>
            <a:r>
              <a:rPr lang="en-US" sz="1200" kern="0" dirty="0" smtClean="0">
                <a:latin typeface="Arial"/>
                <a:ea typeface="+mn-ea"/>
                <a:cs typeface="Arial" charset="0"/>
              </a:rPr>
              <a:t>Ease of use</a:t>
            </a:r>
          </a:p>
          <a:p>
            <a:pPr lvl="1" defTabSz="914400">
              <a:buFont typeface="Wingdings" pitchFamily="2" charset="2"/>
              <a:buChar char="q"/>
              <a:defRPr/>
            </a:pPr>
            <a:r>
              <a:rPr lang="en-US" sz="1200" kern="0" dirty="0" smtClean="0">
                <a:latin typeface="Arial"/>
                <a:ea typeface="+mn-ea"/>
                <a:cs typeface="Arial" charset="0"/>
              </a:rPr>
              <a:t>Improved flexibility in delivering promo reel content over current approach</a:t>
            </a:r>
          </a:p>
          <a:p>
            <a:pPr lvl="1" defTabSz="914400">
              <a:buFont typeface="Wingdings" pitchFamily="2" charset="2"/>
              <a:buChar char="q"/>
              <a:defRPr/>
            </a:pPr>
            <a:r>
              <a:rPr lang="en-US" sz="1200" kern="0" dirty="0" smtClean="0">
                <a:latin typeface="Arial"/>
                <a:ea typeface="+mn-ea"/>
                <a:cs typeface="Arial" charset="0"/>
              </a:rPr>
              <a:t>Improved communication from Fox Broadcasting to Affiliates regarding promo reel content</a:t>
            </a:r>
          </a:p>
          <a:p>
            <a:pPr lvl="1" defTabSz="914400">
              <a:buFont typeface="Wingdings" pitchFamily="2" charset="2"/>
              <a:buChar char="q"/>
              <a:defRPr/>
            </a:pPr>
            <a:r>
              <a:rPr lang="en-US" sz="1200" kern="0" dirty="0" smtClean="0">
                <a:latin typeface="Arial"/>
                <a:ea typeface="+mn-ea"/>
                <a:cs typeface="Arial" charset="0"/>
              </a:rPr>
              <a:t>More timely content availability</a:t>
            </a:r>
          </a:p>
          <a:p>
            <a:pPr marL="384048" indent="-384048" defTabSz="914400">
              <a:spcBef>
                <a:spcPts val="294"/>
              </a:spcBef>
              <a:defRPr/>
            </a:pPr>
            <a:r>
              <a:rPr lang="en-US" sz="1200" kern="0" dirty="0" smtClean="0">
                <a:latin typeface="Arial"/>
              </a:rPr>
              <a:t>Ability to distribute new content immediately upon approval</a:t>
            </a:r>
          </a:p>
          <a:p>
            <a:pPr marL="384048" indent="-384048" defTabSz="914400">
              <a:spcBef>
                <a:spcPts val="294"/>
              </a:spcBef>
              <a:defRPr/>
            </a:pPr>
            <a:r>
              <a:rPr lang="en-US" sz="1200" kern="0" dirty="0" smtClean="0">
                <a:latin typeface="Arial"/>
              </a:rPr>
              <a:t>Allows promo reel clips to be downloaded whenever desired by Affiliate</a:t>
            </a:r>
          </a:p>
          <a:p>
            <a:pPr marL="384048" indent="-384048" defTabSz="914400">
              <a:spcBef>
                <a:spcPts val="294"/>
              </a:spcBef>
              <a:defRPr/>
            </a:pPr>
            <a:r>
              <a:rPr lang="en-US" sz="1200" kern="0" dirty="0" smtClean="0">
                <a:latin typeface="Arial"/>
              </a:rPr>
              <a:t>Enhanced metadata tagging for content identification by region</a:t>
            </a:r>
          </a:p>
          <a:p>
            <a:pPr marL="384048" indent="-384048" defTabSz="914400">
              <a:spcBef>
                <a:spcPts val="294"/>
              </a:spcBef>
              <a:defRPr/>
            </a:pPr>
            <a:r>
              <a:rPr lang="en-US" sz="1200" kern="0" dirty="0" smtClean="0">
                <a:latin typeface="Arial"/>
              </a:rPr>
              <a:t>File transfer acceleration software built-in</a:t>
            </a:r>
          </a:p>
          <a:p>
            <a:pPr marL="687419" lvl="1" indent="-323374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200" kern="0" dirty="0" smtClean="0">
                <a:latin typeface="Arial"/>
                <a:ea typeface="+mn-ea"/>
                <a:cs typeface="Arial" charset="0"/>
              </a:rPr>
              <a:t>Speeds file delivery to Affiliates with constrained internet bandwidth</a:t>
            </a:r>
          </a:p>
          <a:p>
            <a:pPr marL="384048" indent="-384048" defTabSz="914400">
              <a:spcBef>
                <a:spcPts val="294"/>
              </a:spcBef>
              <a:defRPr/>
            </a:pPr>
            <a:r>
              <a:rPr lang="en-US" sz="1200" kern="0" dirty="0" smtClean="0">
                <a:latin typeface="Arial"/>
              </a:rPr>
              <a:t>Email notification when new content is available</a:t>
            </a:r>
          </a:p>
          <a:p>
            <a:pPr marL="687419" lvl="1" indent="-323374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200" kern="0" dirty="0" smtClean="0">
                <a:latin typeface="Arial"/>
                <a:ea typeface="+mn-ea"/>
                <a:cs typeface="Arial" charset="0"/>
              </a:rPr>
              <a:t>Email system can also notify when content is being retired</a:t>
            </a:r>
          </a:p>
          <a:p>
            <a:pPr marL="384048" lvl="1" indent="-384048" defTabSz="914400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1200" kern="0" dirty="0" smtClean="0">
                <a:latin typeface="Arial"/>
                <a:ea typeface="+mn-ea"/>
                <a:cs typeface="Arial" charset="0"/>
              </a:rPr>
              <a:t>Enhanced Reporting</a:t>
            </a:r>
            <a:endParaRPr lang="en-US" sz="1200" kern="0" dirty="0">
              <a:latin typeface="Arial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B6E349-DC96-4054-B18A-03BB6C8FAC6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1300" y="557213"/>
            <a:ext cx="8640763" cy="538162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B3800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kern="0" dirty="0">
                <a:latin typeface="Arial"/>
              </a:rPr>
              <a:t>High-Level Portal Workflow</a:t>
            </a:r>
          </a:p>
        </p:txBody>
      </p:sp>
      <p:grpSp>
        <p:nvGrpSpPr>
          <p:cNvPr id="16388" name="Group 29"/>
          <p:cNvGrpSpPr>
            <a:grpSpLocks/>
          </p:cNvGrpSpPr>
          <p:nvPr/>
        </p:nvGrpSpPr>
        <p:grpSpPr bwMode="auto">
          <a:xfrm>
            <a:off x="136525" y="1100138"/>
            <a:ext cx="8672513" cy="3154362"/>
            <a:chOff x="262799" y="1759089"/>
            <a:chExt cx="8672483" cy="3153933"/>
          </a:xfrm>
        </p:grpSpPr>
        <p:sp>
          <p:nvSpPr>
            <p:cNvPr id="31" name="Frame 30"/>
            <p:cNvSpPr/>
            <p:nvPr/>
          </p:nvSpPr>
          <p:spPr bwMode="auto">
            <a:xfrm>
              <a:off x="2551966" y="2209878"/>
              <a:ext cx="1628769" cy="1314271"/>
            </a:xfrm>
            <a:prstGeom prst="fram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r>
                <a:rPr lang="en-US" sz="2400" b="1" i="1" kern="0" dirty="0">
                  <a:solidFill>
                    <a:srgbClr val="00B050"/>
                  </a:solidFill>
                  <a:latin typeface="Arial" charset="0"/>
                  <a:ea typeface="+mn-ea"/>
                  <a:cs typeface="Arial" charset="0"/>
                </a:rPr>
                <a:t>Staging</a:t>
              </a:r>
            </a:p>
          </p:txBody>
        </p:sp>
        <p:grpSp>
          <p:nvGrpSpPr>
            <p:cNvPr id="16392" name="Group 31"/>
            <p:cNvGrpSpPr>
              <a:grpSpLocks/>
            </p:cNvGrpSpPr>
            <p:nvPr/>
          </p:nvGrpSpPr>
          <p:grpSpPr bwMode="auto">
            <a:xfrm>
              <a:off x="1066800" y="2314575"/>
              <a:ext cx="1428750" cy="1068586"/>
              <a:chOff x="1066800" y="2314575"/>
              <a:chExt cx="1428750" cy="1068586"/>
            </a:xfrm>
          </p:grpSpPr>
          <p:sp>
            <p:nvSpPr>
              <p:cNvPr id="47" name="Right Arrow 46"/>
              <p:cNvSpPr/>
              <p:nvPr/>
            </p:nvSpPr>
            <p:spPr bwMode="auto">
              <a:xfrm>
                <a:off x="1066071" y="2314638"/>
                <a:ext cx="971547" cy="611104"/>
              </a:xfrm>
              <a:prstGeom prst="rightArrow">
                <a:avLst/>
              </a:prstGeom>
              <a:solidFill>
                <a:srgbClr val="EF3829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defTabSz="914400">
                  <a:defRPr/>
                </a:pPr>
                <a:endParaRPr lang="en-US" sz="1400" kern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Right Arrow 47"/>
              <p:cNvSpPr/>
              <p:nvPr/>
            </p:nvSpPr>
            <p:spPr bwMode="auto">
              <a:xfrm>
                <a:off x="1218470" y="2467017"/>
                <a:ext cx="971547" cy="611104"/>
              </a:xfrm>
              <a:prstGeom prst="rightArrow">
                <a:avLst/>
              </a:prstGeom>
              <a:solidFill>
                <a:srgbClr val="EF3829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defTabSz="914400">
                  <a:defRPr/>
                </a:pPr>
                <a:endParaRPr lang="en-US" sz="1400" kern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9" name="Right Arrow 48"/>
              <p:cNvSpPr/>
              <p:nvPr/>
            </p:nvSpPr>
            <p:spPr bwMode="auto">
              <a:xfrm>
                <a:off x="1370870" y="2619397"/>
                <a:ext cx="971547" cy="611104"/>
              </a:xfrm>
              <a:prstGeom prst="rightArrow">
                <a:avLst/>
              </a:prstGeom>
              <a:solidFill>
                <a:srgbClr val="EF3829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defTabSz="914400">
                  <a:defRPr/>
                </a:pPr>
                <a:endParaRPr lang="en-US" sz="1400" kern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0" name="Right Arrow 49"/>
              <p:cNvSpPr/>
              <p:nvPr/>
            </p:nvSpPr>
            <p:spPr bwMode="auto">
              <a:xfrm>
                <a:off x="1523269" y="2771776"/>
                <a:ext cx="971547" cy="611104"/>
              </a:xfrm>
              <a:prstGeom prst="rightArrow">
                <a:avLst/>
              </a:prstGeom>
              <a:solidFill>
                <a:srgbClr val="EF3829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defTabSz="914400">
                  <a:defRPr/>
                </a:pPr>
                <a:endParaRPr lang="en-US" sz="1400" kern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62799" y="1759089"/>
              <a:ext cx="1927218" cy="707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defTabSz="914400" fontAlgn="auto">
                <a:spcBef>
                  <a:spcPts val="0"/>
                </a:spcBef>
                <a:spcAft>
                  <a:spcPts val="0"/>
                </a:spcAft>
                <a:buFontTx/>
                <a:buAutoNum type="arabicParenBoth"/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ea typeface="+mn-ea"/>
                  <a:cs typeface="Arial" charset="0"/>
                </a:rPr>
                <a:t>Promos uploaded to portal via Portal Website (Only need an Internet connection)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75766" y="1781311"/>
              <a:ext cx="2000243" cy="399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ea typeface="+mn-ea"/>
                  <a:cs typeface="Arial" charset="0"/>
                </a:rPr>
                <a:t>(2) Promos held in portal until approved for release</a:t>
              </a:r>
            </a:p>
          </p:txBody>
        </p:sp>
        <p:cxnSp>
          <p:nvCxnSpPr>
            <p:cNvPr id="16395" name="Shape 16"/>
            <p:cNvCxnSpPr>
              <a:cxnSpLocks noChangeShapeType="1"/>
              <a:endCxn id="31" idx="2"/>
            </p:cNvCxnSpPr>
            <p:nvPr/>
          </p:nvCxnSpPr>
          <p:spPr bwMode="auto">
            <a:xfrm flipV="1">
              <a:off x="1314450" y="3524250"/>
              <a:ext cx="2052637" cy="9525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36" name="TextBox 35"/>
            <p:cNvSpPr txBox="1"/>
            <p:nvPr/>
          </p:nvSpPr>
          <p:spPr>
            <a:xfrm>
              <a:off x="523148" y="4524138"/>
              <a:ext cx="3295639" cy="2460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ea typeface="+mn-ea"/>
                  <a:cs typeface="Arial" charset="0"/>
                </a:rPr>
                <a:t>(3) Approval for promo release via Portal Website</a:t>
              </a:r>
            </a:p>
          </p:txBody>
        </p:sp>
        <p:sp>
          <p:nvSpPr>
            <p:cNvPr id="37" name="Frame 36"/>
            <p:cNvSpPr/>
            <p:nvPr/>
          </p:nvSpPr>
          <p:spPr bwMode="auto">
            <a:xfrm>
              <a:off x="4571259" y="2219401"/>
              <a:ext cx="1962143" cy="1314271"/>
            </a:xfrm>
            <a:prstGeom prst="frame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r>
                <a:rPr lang="en-US" sz="2400" b="1" i="1" kern="0" dirty="0">
                  <a:solidFill>
                    <a:srgbClr val="00B050"/>
                  </a:solidFill>
                  <a:latin typeface="Arial" charset="0"/>
                  <a:ea typeface="+mn-ea"/>
                  <a:cs typeface="Arial" charset="0"/>
                </a:rPr>
                <a:t>Released</a:t>
              </a:r>
            </a:p>
            <a:p>
              <a:pPr algn="ctr" defTabSz="914400">
                <a:defRPr/>
              </a:pPr>
              <a:r>
                <a:rPr lang="en-US" sz="2400" b="1" i="1" kern="0" dirty="0">
                  <a:solidFill>
                    <a:srgbClr val="00B050"/>
                  </a:solidFill>
                  <a:latin typeface="Arial" charset="0"/>
                  <a:ea typeface="+mn-ea"/>
                  <a:cs typeface="Arial" charset="0"/>
                </a:rPr>
                <a:t>Content</a:t>
              </a: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847240" y="3809860"/>
              <a:ext cx="1035046" cy="3079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algn="l" rotWithShape="0">
                <a:srgbClr val="80808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B050"/>
                  </a:solidFill>
                  <a:ea typeface="+mn-ea"/>
                  <a:cs typeface="Arial" charset="0"/>
                </a:rPr>
                <a:t>RELEASE</a:t>
              </a: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4210898" y="2840029"/>
              <a:ext cx="747709" cy="153967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1400" ker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16400" name="Shape 22"/>
            <p:cNvCxnSpPr>
              <a:cxnSpLocks noChangeShapeType="1"/>
              <a:endCxn id="37" idx="2"/>
            </p:cNvCxnSpPr>
            <p:nvPr/>
          </p:nvCxnSpPr>
          <p:spPr bwMode="auto">
            <a:xfrm rot="10800000">
              <a:off x="5553075" y="3533775"/>
              <a:ext cx="2438402" cy="74295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41" name="TextBox 40"/>
            <p:cNvSpPr txBox="1"/>
            <p:nvPr/>
          </p:nvSpPr>
          <p:spPr>
            <a:xfrm>
              <a:off x="4517284" y="1828930"/>
              <a:ext cx="1847844" cy="399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ea typeface="+mn-ea"/>
                  <a:cs typeface="Arial" charset="0"/>
                </a:rPr>
                <a:t>(4) Promos available for Affiliate download</a:t>
              </a:r>
            </a:p>
          </p:txBody>
        </p:sp>
        <p:pic>
          <p:nvPicPr>
            <p:cNvPr id="16402" name="Picture 3" descr="C:\Users\Storozum.Steve\AppData\Local\Microsoft\Windows\Temporary Internet Files\Content.IE5\3ONXHPJQ\MC900384018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34751" y="2209800"/>
              <a:ext cx="1500531" cy="1890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112595" y="3797162"/>
              <a:ext cx="1039808" cy="3079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algn="l" rotWithShape="0">
                <a:srgbClr val="80808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B050"/>
                  </a:solidFill>
                  <a:ea typeface="+mn-ea"/>
                  <a:cs typeface="Arial" charset="0"/>
                </a:rPr>
                <a:t>Download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9469" y="4359060"/>
              <a:ext cx="1847844" cy="553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ea typeface="+mn-ea"/>
                  <a:cs typeface="Arial" charset="0"/>
                </a:rPr>
                <a:t>(5) Affiliate views promos via Portal Website on the Internet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71502" y="2020990"/>
              <a:ext cx="1195384" cy="10158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ea typeface="+mn-ea"/>
                  <a:cs typeface="Arial" charset="0"/>
                </a:rPr>
                <a:t>(6) Promos downloaded  to Affiliate via existing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ea typeface="+mn-ea"/>
                  <a:cs typeface="Arial" charset="0"/>
                </a:rPr>
                <a:t>Internet connection</a:t>
              </a:r>
            </a:p>
          </p:txBody>
        </p:sp>
        <p:sp>
          <p:nvSpPr>
            <p:cNvPr id="46" name="Right Arrow 45"/>
            <p:cNvSpPr/>
            <p:nvPr/>
          </p:nvSpPr>
          <p:spPr bwMode="auto">
            <a:xfrm>
              <a:off x="6211141" y="3155899"/>
              <a:ext cx="1290633" cy="226981"/>
            </a:xfrm>
            <a:prstGeom prst="rightArrow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1400" ker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16156" y="3952050"/>
            <a:ext cx="27061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Content Creators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48595" y="3920938"/>
            <a:ext cx="22653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Content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1350F-20A7-4365-A706-61ED5C0636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106363" y="184150"/>
            <a:ext cx="8640762" cy="536575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r>
              <a:rPr lang="en-US" sz="2800" b="1">
                <a:solidFill>
                  <a:srgbClr val="CC0000"/>
                </a:solidFill>
                <a:latin typeface="Arial" charset="0"/>
              </a:rPr>
              <a:t>Fox Media Distribution Portal – </a:t>
            </a:r>
            <a:br>
              <a:rPr lang="en-US" sz="2800" b="1">
                <a:solidFill>
                  <a:srgbClr val="CC0000"/>
                </a:solidFill>
                <a:latin typeface="Arial" charset="0"/>
              </a:rPr>
            </a:br>
            <a:r>
              <a:rPr lang="en-US" sz="2800" b="1">
                <a:solidFill>
                  <a:srgbClr val="CC0000"/>
                </a:solidFill>
                <a:latin typeface="Arial" charset="0"/>
              </a:rPr>
              <a:t>Basis for Promo Portal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1073150"/>
            <a:ext cx="7196138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A05CA-C4A2-4FE3-8A87-C13CC8012BDA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6375"/>
            <a:ext cx="5730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30363" y="4486275"/>
            <a:ext cx="5764212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+mn-ea"/>
              </a:rPr>
              <a:t>Smaller frame</a:t>
            </a:r>
          </a:p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+mn-ea"/>
              </a:rPr>
              <a:t>Showing the download queue and larger version of the graphic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3C81E3-4311-4C5E-9901-B336CBF5209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1820863" y="4764088"/>
            <a:ext cx="57642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+mn-ea"/>
              </a:rPr>
              <a:t>Full screen version showing Fox logo in top left corner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779463"/>
            <a:ext cx="7700962" cy="37909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8A9DD-4E18-44FD-863A-2219D413223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1741488" y="4629150"/>
            <a:ext cx="57642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algn="ctr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+mn-ea"/>
              </a:rPr>
              <a:t>Play-out of low resolution version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735013"/>
            <a:ext cx="8486775" cy="3767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D02CF-AF80-4551-9227-8D8AFC01BD7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1741488" y="4621213"/>
            <a:ext cx="5764212" cy="550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+mn-ea"/>
              </a:rPr>
              <a:t>Smaller frame</a:t>
            </a:r>
          </a:p>
          <a:p>
            <a:pPr marL="231775" indent="-231775" defTabSz="914400" eaLnBrk="0" hangingPunct="0">
              <a:spcBef>
                <a:spcPts val="7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+mn-ea"/>
              </a:rPr>
              <a:t>Showing the download management with file acceleration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63" y="611188"/>
            <a:ext cx="5626100" cy="39227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B13_PPT_16_9_Whtbckgrd__min_graphic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NAB13_PPT_16_9_Whtbckgrd__min_graphicFINAL</Template>
  <TotalTime>198</TotalTime>
  <Words>663</Words>
  <Application>Microsoft Office PowerPoint</Application>
  <PresentationFormat>On-screen Show (16:9)</PresentationFormat>
  <Paragraphs>124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ＭＳ Ｐゴシック</vt:lpstr>
      <vt:lpstr>Arial</vt:lpstr>
      <vt:lpstr>Wingdings</vt:lpstr>
      <vt:lpstr>NAB13_PPT_16_9_Whtbckgrd__min_graphicFINAL</vt:lpstr>
      <vt:lpstr>The transition from live to file –  How it’s changing video transmission networks?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YOU!</vt:lpstr>
    </vt:vector>
  </TitlesOfParts>
  <Company>Level 3 Communications, L.L.C.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PITTS</dc:creator>
  <cp:lastModifiedBy>Marty Lafferty</cp:lastModifiedBy>
  <cp:revision>27</cp:revision>
  <dcterms:created xsi:type="dcterms:W3CDTF">2013-03-21T20:34:08Z</dcterms:created>
  <dcterms:modified xsi:type="dcterms:W3CDTF">2013-04-05T16:57:56Z</dcterms:modified>
</cp:coreProperties>
</file>