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35" r:id="rId1"/>
  </p:sldMasterIdLst>
  <p:notesMasterIdLst>
    <p:notesMasterId r:id="rId38"/>
  </p:notesMasterIdLst>
  <p:handoutMasterIdLst>
    <p:handoutMasterId r:id="rId39"/>
  </p:handoutMasterIdLst>
  <p:sldIdLst>
    <p:sldId id="650" r:id="rId2"/>
    <p:sldId id="656" r:id="rId3"/>
    <p:sldId id="657" r:id="rId4"/>
    <p:sldId id="658" r:id="rId5"/>
    <p:sldId id="660" r:id="rId6"/>
    <p:sldId id="348" r:id="rId7"/>
    <p:sldId id="349" r:id="rId8"/>
    <p:sldId id="594" r:id="rId9"/>
    <p:sldId id="597" r:id="rId10"/>
    <p:sldId id="576" r:id="rId11"/>
    <p:sldId id="544" r:id="rId12"/>
    <p:sldId id="573" r:id="rId13"/>
    <p:sldId id="574" r:id="rId14"/>
    <p:sldId id="600" r:id="rId15"/>
    <p:sldId id="661" r:id="rId16"/>
    <p:sldId id="662" r:id="rId17"/>
    <p:sldId id="630" r:id="rId18"/>
    <p:sldId id="631" r:id="rId19"/>
    <p:sldId id="632" r:id="rId20"/>
    <p:sldId id="633" r:id="rId21"/>
    <p:sldId id="634" r:id="rId22"/>
    <p:sldId id="663" r:id="rId23"/>
    <p:sldId id="635" r:id="rId24"/>
    <p:sldId id="636" r:id="rId25"/>
    <p:sldId id="637" r:id="rId26"/>
    <p:sldId id="638" r:id="rId27"/>
    <p:sldId id="639" r:id="rId28"/>
    <p:sldId id="640" r:id="rId29"/>
    <p:sldId id="641" r:id="rId30"/>
    <p:sldId id="642" r:id="rId31"/>
    <p:sldId id="643" r:id="rId32"/>
    <p:sldId id="644" r:id="rId33"/>
    <p:sldId id="645" r:id="rId34"/>
    <p:sldId id="664" r:id="rId35"/>
    <p:sldId id="646" r:id="rId36"/>
    <p:sldId id="653" r:id="rId3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5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20" y="-4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C8E1A44-2878-466E-B761-BF80DBD04BB5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836D191-82CD-431B-89F2-04CEE62B7E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085ACBC-BD99-4505-937F-14A8B9AAEB50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9779E74B-3439-46A9-BDEB-2E00FE40D9E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ＭＳ Ｐゴシック" pitchFamily="-8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u="sng" smtClean="0">
                <a:ea typeface="ＭＳ Ｐゴシック" charset="-128"/>
              </a:rPr>
              <a:t>Mark Davis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William Morris Agency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Founder, Fresh Baked Studios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CEO, Scenios</a:t>
            </a:r>
          </a:p>
          <a:p>
            <a:pPr eaLnBrk="1" hangingPunct="1">
              <a:spcBef>
                <a:spcPct val="0"/>
              </a:spcBef>
            </a:pPr>
            <a:r>
              <a:rPr lang="en-US" b="1" u="sng" smtClean="0">
                <a:ea typeface="ＭＳ Ｐゴシック" charset="-128"/>
              </a:rPr>
              <a:t>Jeff Wurtz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Producer, director, editor </a:t>
            </a:r>
          </a:p>
          <a:p>
            <a:pPr eaLnBrk="1" hangingPunct="1">
              <a:spcBef>
                <a:spcPct val="0"/>
              </a:spcBef>
            </a:pPr>
            <a:r>
              <a:rPr lang="en-US" i="1" smtClean="0">
                <a:ea typeface="ＭＳ Ｐゴシック" charset="-128"/>
              </a:rPr>
              <a:t>Inside The Actor’s Studio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5 Emmys for editing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Chief Evangelist, Scenios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8B10898-7888-493A-AB69-0FC8EFFDAC86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http://www.eweek.com/cloud/cloud-adoption-ahead-of-schedule-to-reach-500-million-in-2012-ihs/</a:t>
            </a: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BFE-C6AB-4B55-BC86-6829DE94536B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http://www.eweek.com/cloud/cloud-adoption-ahead-of-schedule-to-reach-500-million-in-2012-ihs/</a:t>
            </a: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57E09-AEAC-424D-AE4F-870E113F711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http://www.eweek.com/cloud/cloud-adoption-ahead-of-schedule-to-reach-500-million-in-2012-ihs/</a:t>
            </a: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F2295-669B-4AFC-9594-0A8612A5CA58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http://www.eweek.com/cloud/cloud-adoption-ahead-of-schedule-to-reach-500-million-in-2012-ihs/</a:t>
            </a: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467DC-304B-4695-A2E4-5F3038EBBA4D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http://www.eweek.com/cloud/cloud-adoption-ahead-of-schedule-to-reach-500-million-in-2012-ihs/</a:t>
            </a:r>
          </a:p>
          <a:p>
            <a:endParaRPr lang="en-US" smtClean="0"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C12C8-D3B8-435A-867A-3CD3CCD59D6B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Recent study by ovum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F7124-964A-4B7D-8A8C-1B62D20283C6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u="sng" smtClean="0">
                <a:ea typeface="ＭＳ Ｐゴシック" charset="-128"/>
              </a:rPr>
              <a:t>Mark Davis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William Morris Agency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Founder, Fresh Baked Studios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CEO, Scenios</a:t>
            </a:r>
          </a:p>
          <a:p>
            <a:pPr eaLnBrk="1" hangingPunct="1">
              <a:spcBef>
                <a:spcPct val="0"/>
              </a:spcBef>
            </a:pPr>
            <a:r>
              <a:rPr lang="en-US" b="1" u="sng" smtClean="0">
                <a:ea typeface="ＭＳ Ｐゴシック" charset="-128"/>
              </a:rPr>
              <a:t>Jeff Wurtz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Producer, director, editor </a:t>
            </a:r>
          </a:p>
          <a:p>
            <a:pPr eaLnBrk="1" hangingPunct="1">
              <a:spcBef>
                <a:spcPct val="0"/>
              </a:spcBef>
            </a:pPr>
            <a:r>
              <a:rPr lang="en-US" i="1" smtClean="0">
                <a:ea typeface="ＭＳ Ｐゴシック" charset="-128"/>
              </a:rPr>
              <a:t>Inside The Actor’s Studio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5 Emmys for editing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Chief Evangelist, Scenios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629F854-4889-485E-8EC3-8C0E6F184FD3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u="sng" smtClean="0">
                <a:ea typeface="ＭＳ Ｐゴシック" charset="-128"/>
              </a:rPr>
              <a:t>Mark Davis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William Morris Agency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Founder, Fresh Baked Studios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CEO, Scenios</a:t>
            </a:r>
          </a:p>
          <a:p>
            <a:pPr eaLnBrk="1" hangingPunct="1">
              <a:spcBef>
                <a:spcPct val="0"/>
              </a:spcBef>
            </a:pPr>
            <a:r>
              <a:rPr lang="en-US" b="1" u="sng" smtClean="0">
                <a:ea typeface="ＭＳ Ｐゴシック" charset="-128"/>
              </a:rPr>
              <a:t>Jeff Wurtz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Producer, director, editor </a:t>
            </a:r>
          </a:p>
          <a:p>
            <a:pPr eaLnBrk="1" hangingPunct="1">
              <a:spcBef>
                <a:spcPct val="0"/>
              </a:spcBef>
            </a:pPr>
            <a:r>
              <a:rPr lang="en-US" i="1" smtClean="0">
                <a:ea typeface="ＭＳ Ｐゴシック" charset="-128"/>
              </a:rPr>
              <a:t>Inside The Actor’s Studio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5 Emmys for editing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</a:rPr>
              <a:t>Chief Evangelist, Scenios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E3402182-31EB-4151-A499-53498A38D278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Recent study by ovum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DE173-5791-4096-8F13-C2FFE0489322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Recent study by ovum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5D66B-943D-4BDF-828D-93696AA2B699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Recent study by ovum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2A466-7F87-4B8C-B83E-1DDD5D5CCFBE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charset="-128"/>
              </a:rPr>
              <a:t>Recent study by ovum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53130-8CDC-49DC-B20E-AA6B38F3B231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6032C8E-D3F0-4436-B616-520119291EE7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41E02498-B4F0-4648-AAF1-A97C9D1B8D04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54099CEF-00F8-4E28-9324-A9B8EA4EEC46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E74BA74-3DE2-4CFE-AE27-D9C77EF7ED2A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554691"/>
            <a:ext cx="8513762" cy="2047315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2628900"/>
            <a:ext cx="4683050" cy="1008530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9915A-6A9F-4BB9-8562-3DF331848DF6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4706938"/>
            <a:ext cx="5638800" cy="273050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7E530-9245-4818-941E-599BDBAC05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920570"/>
            <a:ext cx="3657600" cy="425054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731851"/>
            <a:ext cx="3496570" cy="3560437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349845"/>
            <a:ext cx="3657600" cy="299355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08B207-DA36-4185-9D25-A8CC82FE7F4E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54419-B034-4CC5-B103-37A8DA4E6B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2" y="3247465"/>
            <a:ext cx="7907151" cy="695885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3943350"/>
            <a:ext cx="7904950" cy="7429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555757"/>
            <a:ext cx="4914362" cy="2430048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87263455-338B-470F-B609-20DB315E4FF2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F01CF53-301F-4589-9580-96977BC4E3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370714"/>
            <a:ext cx="4663440" cy="2272502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2" y="3247465"/>
            <a:ext cx="7907151" cy="695885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3943350"/>
            <a:ext cx="7904950" cy="7429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551665"/>
            <a:ext cx="4663440" cy="2272502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F407C88D-7C3C-412A-8F27-E14819D7889E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D2F2B70-632D-4450-A329-E20590C2D5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0B73AD-7202-4090-B186-1282D0687C59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9948D-A90E-485F-827C-EE087D3EA2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514351"/>
            <a:ext cx="757518" cy="4080510"/>
          </a:xfrm>
        </p:spPr>
        <p:txBody>
          <a:bodyPr vert="eaVert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6" y="514351"/>
            <a:ext cx="6561137" cy="4080510"/>
          </a:xfrm>
        </p:spPr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447259-01E2-4247-854F-4F7EE218E26F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CF0C6-FD4B-4F24-9C12-E4D3A0A499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12877-97B6-4F4F-BAEA-40DF5973793F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10E3D-7DB6-4714-BF16-B6C511ECFB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2" y="3616655"/>
            <a:ext cx="8511989" cy="1085231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2644485"/>
            <a:ext cx="8355714" cy="953064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2" y="3616655"/>
            <a:ext cx="8511989" cy="1085231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2644485"/>
            <a:ext cx="4428426" cy="953064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195762"/>
            <a:ext cx="3433660" cy="3153026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1543051"/>
            <a:ext cx="3863788" cy="3051572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1543051"/>
            <a:ext cx="3867912" cy="3051572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C7F8A-3141-4F7A-846E-9B929F8C55C7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E2842-2865-4494-A44A-A966768966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4573588" y="1271588"/>
            <a:ext cx="19050" cy="329088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Rectangle 7"/>
          <p:cNvSpPr/>
          <p:nvPr/>
        </p:nvSpPr>
        <p:spPr>
          <a:xfrm flipH="1">
            <a:off x="4573588" y="1271588"/>
            <a:ext cx="19050" cy="329088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Rectangle 8"/>
          <p:cNvSpPr/>
          <p:nvPr/>
        </p:nvSpPr>
        <p:spPr>
          <a:xfrm flipH="1">
            <a:off x="4573588" y="1271588"/>
            <a:ext cx="19050" cy="329088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 flipH="1">
            <a:off x="4573588" y="1271588"/>
            <a:ext cx="19050" cy="329088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437029"/>
            <a:ext cx="7918450" cy="59167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159809"/>
            <a:ext cx="3867912" cy="348713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1610915"/>
            <a:ext cx="3867912" cy="2963466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158764"/>
            <a:ext cx="3867912" cy="349758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1610915"/>
            <a:ext cx="3867912" cy="2963466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7D442B-E4DD-4A5A-BE75-D974C4679215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83D2A-C983-4832-8078-D8DC548F94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313612-C872-4371-973D-96D63C9FDCCB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0B37B-42F6-4075-8831-E7F88F079A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6D0F5-41F6-42DF-B18F-03723E76782C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57C77-14BB-4FB2-A6E8-69B96361E1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290077"/>
            <a:ext cx="3657600" cy="871538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494179"/>
            <a:ext cx="3819338" cy="4100444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158253"/>
            <a:ext cx="3657600" cy="175484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37424E-0522-4083-8A40-C0515585CCBC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256F3-13C9-4714-A954-83E00E5402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436563"/>
            <a:ext cx="791845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1533525"/>
            <a:ext cx="716597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06938"/>
            <a:ext cx="16002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entury Gothic" charset="0"/>
              </a:defRPr>
            </a:lvl1pPr>
          </a:lstStyle>
          <a:p>
            <a:fld id="{8D1FC69C-1AB9-44CB-B926-9FBE8B8B42FD}" type="datetime1">
              <a:rPr lang="en-US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4706938"/>
            <a:ext cx="5643562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4706938"/>
            <a:ext cx="6096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Century Gothic" charset="0"/>
              </a:defRPr>
            </a:lvl1pPr>
          </a:lstStyle>
          <a:p>
            <a:fld id="{93C85D6E-5519-4F8F-B2DF-F9B09169C5F6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88" r:id="rId1"/>
    <p:sldLayoutId id="2147484678" r:id="rId2"/>
    <p:sldLayoutId id="2147484689" r:id="rId3"/>
    <p:sldLayoutId id="2147484690" r:id="rId4"/>
    <p:sldLayoutId id="2147484679" r:id="rId5"/>
    <p:sldLayoutId id="2147484691" r:id="rId6"/>
    <p:sldLayoutId id="2147484680" r:id="rId7"/>
    <p:sldLayoutId id="2147484681" r:id="rId8"/>
    <p:sldLayoutId id="2147484682" r:id="rId9"/>
    <p:sldLayoutId id="2147484683" r:id="rId10"/>
    <p:sldLayoutId id="2147484684" r:id="rId11"/>
    <p:sldLayoutId id="2147484685" r:id="rId12"/>
    <p:sldLayoutId id="2147484686" r:id="rId13"/>
    <p:sldLayoutId id="2147484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accent1"/>
          </a:solidFill>
          <a:latin typeface="+mj-lt"/>
          <a:ea typeface="ＭＳ Ｐゴシック" pitchFamily="-83" charset="-128"/>
          <a:cs typeface="ＭＳ Ｐゴシック" pitchFamily="-8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83" charset="0"/>
          <a:ea typeface="ＭＳ Ｐゴシック" pitchFamily="-83" charset="-128"/>
          <a:cs typeface="ＭＳ Ｐゴシック" pitchFamily="-8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83" charset="0"/>
          <a:ea typeface="ＭＳ Ｐゴシック" pitchFamily="-83" charset="-128"/>
          <a:cs typeface="ＭＳ Ｐゴシック" pitchFamily="-8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83" charset="0"/>
          <a:ea typeface="ＭＳ Ｐゴシック" pitchFamily="-83" charset="-128"/>
          <a:cs typeface="ＭＳ Ｐゴシック" pitchFamily="-8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83" charset="0"/>
          <a:ea typeface="ＭＳ Ｐゴシック" pitchFamily="-83" charset="-128"/>
          <a:cs typeface="ＭＳ Ｐゴシック" pitchFamily="-8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83" charset="0"/>
          <a:ea typeface="ＭＳ Ｐゴシック" pitchFamily="-83" charset="-128"/>
          <a:cs typeface="ＭＳ Ｐゴシック" pitchFamily="-8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83" charset="0"/>
          <a:ea typeface="ＭＳ Ｐゴシック" pitchFamily="-83" charset="-128"/>
          <a:cs typeface="ＭＳ Ｐゴシック" pitchFamily="-8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83" charset="0"/>
          <a:ea typeface="ＭＳ Ｐゴシック" pitchFamily="-83" charset="-128"/>
          <a:cs typeface="ＭＳ Ｐゴシック" pitchFamily="-8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pitchFamily="-83" charset="0"/>
          <a:ea typeface="ＭＳ Ｐゴシック" pitchFamily="-83" charset="-128"/>
          <a:cs typeface="ＭＳ Ｐゴシック" pitchFamily="-8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sz="2200" kern="1200">
          <a:solidFill>
            <a:schemeClr val="tx1"/>
          </a:solidFill>
          <a:latin typeface="+mn-lt"/>
          <a:ea typeface="ＭＳ Ｐゴシック" pitchFamily="-83" charset="-128"/>
          <a:cs typeface="ＭＳ Ｐゴシック" pitchFamily="-83" charset="-128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2"/>
        <a:buChar char="Ü"/>
        <a:defRPr sz="20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2"/>
        <a:buChar char="Ü"/>
        <a:defRPr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833813"/>
            <a:ext cx="9144000" cy="996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>
                <a:solidFill>
                  <a:schemeClr val="tx1"/>
                </a:solidFill>
                <a:ea typeface="ＭＳ Ｐゴシック" charset="-128"/>
              </a:rPr>
              <a:t>Changes in Cloud Computing</a:t>
            </a:r>
            <a:endParaRPr lang="en-US" sz="3200">
              <a:solidFill>
                <a:srgbClr val="A6A6A6"/>
              </a:solidFill>
              <a:ea typeface="ＭＳ Ｐゴシック" charset="-128"/>
            </a:endParaRPr>
          </a:p>
        </p:txBody>
      </p:sp>
      <p:pic>
        <p:nvPicPr>
          <p:cNvPr id="18436" name="Picture 9" descr="nab-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8663" y="133350"/>
            <a:ext cx="19272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809625"/>
            <a:ext cx="10736263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279525" y="3081338"/>
            <a:ext cx="49815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4400" b="1">
                <a:solidFill>
                  <a:srgbClr val="5575FF"/>
                </a:solidFill>
              </a:rPr>
              <a:t>Why all the hype?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809625"/>
            <a:ext cx="10736263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28675" y="2811463"/>
            <a:ext cx="1725613" cy="1343025"/>
            <a:chOff x="829271" y="2099731"/>
            <a:chExt cx="1724450" cy="1343461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948254" y="2981079"/>
              <a:ext cx="1489657" cy="462113"/>
            </a:xfrm>
            <a:prstGeom prst="rect">
              <a:avLst/>
            </a:prstGeom>
            <a:solidFill>
              <a:srgbClr val="557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rPr>
                <a:t>Last year</a:t>
              </a:r>
            </a:p>
          </p:txBody>
        </p:sp>
        <p:sp>
          <p:nvSpPr>
            <p:cNvPr id="38920" name="TextBox 8"/>
            <p:cNvSpPr txBox="1">
              <a:spLocks noChangeArrowheads="1"/>
            </p:cNvSpPr>
            <p:nvPr/>
          </p:nvSpPr>
          <p:spPr bwMode="auto">
            <a:xfrm>
              <a:off x="829271" y="2099731"/>
              <a:ext cx="172445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800" b="1">
                  <a:solidFill>
                    <a:srgbClr val="5575FF"/>
                  </a:solidFill>
                </a:rPr>
                <a:t>150M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59200" y="152400"/>
            <a:ext cx="2493963" cy="1801813"/>
            <a:chOff x="3758672" y="16933"/>
            <a:chExt cx="2494343" cy="1801114"/>
          </a:xfrm>
        </p:grpSpPr>
        <p:sp>
          <p:nvSpPr>
            <p:cNvPr id="38917" name="TextBox 8"/>
            <p:cNvSpPr txBox="1">
              <a:spLocks noChangeArrowheads="1"/>
            </p:cNvSpPr>
            <p:nvPr/>
          </p:nvSpPr>
          <p:spPr bwMode="auto">
            <a:xfrm>
              <a:off x="3758672" y="16933"/>
              <a:ext cx="2494343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5575FF"/>
                  </a:solidFill>
                </a:rPr>
                <a:t>500M</a:t>
              </a:r>
            </a:p>
          </p:txBody>
        </p:sp>
        <p:sp>
          <p:nvSpPr>
            <p:cNvPr id="38918" name="Rectangle 7"/>
            <p:cNvSpPr>
              <a:spLocks noChangeArrowheads="1"/>
            </p:cNvSpPr>
            <p:nvPr/>
          </p:nvSpPr>
          <p:spPr bwMode="auto">
            <a:xfrm>
              <a:off x="3809471" y="1110161"/>
              <a:ext cx="2319867" cy="707886"/>
            </a:xfrm>
            <a:prstGeom prst="rect">
              <a:avLst/>
            </a:prstGeom>
            <a:solidFill>
              <a:srgbClr val="557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000">
                  <a:solidFill>
                    <a:srgbClr val="FEF0B8"/>
                  </a:solidFill>
                </a:rPr>
                <a:t>This year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809625"/>
            <a:ext cx="10736263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28675" y="2862263"/>
            <a:ext cx="1657350" cy="1354137"/>
            <a:chOff x="829271" y="2150530"/>
            <a:chExt cx="1656223" cy="1354217"/>
          </a:xfrm>
        </p:grpSpPr>
        <p:sp>
          <p:nvSpPr>
            <p:cNvPr id="40967" name="Rectangle 7"/>
            <p:cNvSpPr>
              <a:spLocks noChangeArrowheads="1"/>
            </p:cNvSpPr>
            <p:nvPr/>
          </p:nvSpPr>
          <p:spPr bwMode="auto">
            <a:xfrm>
              <a:off x="947802" y="2981527"/>
              <a:ext cx="1490589" cy="523220"/>
            </a:xfrm>
            <a:prstGeom prst="rect">
              <a:avLst/>
            </a:prstGeom>
            <a:solidFill>
              <a:srgbClr val="557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/>
                <a:t>2012</a:t>
              </a:r>
            </a:p>
          </p:txBody>
        </p:sp>
        <p:sp>
          <p:nvSpPr>
            <p:cNvPr id="40968" name="TextBox 8"/>
            <p:cNvSpPr txBox="1">
              <a:spLocks noChangeArrowheads="1"/>
            </p:cNvSpPr>
            <p:nvPr/>
          </p:nvSpPr>
          <p:spPr bwMode="auto">
            <a:xfrm>
              <a:off x="829271" y="2150530"/>
              <a:ext cx="165622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800" b="1">
                  <a:solidFill>
                    <a:srgbClr val="5575FF"/>
                  </a:solidFill>
                </a:rPr>
                <a:t>$40B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454400" y="101600"/>
            <a:ext cx="2905125" cy="1912938"/>
            <a:chOff x="3453878" y="-33866"/>
            <a:chExt cx="2905513" cy="1913468"/>
          </a:xfrm>
        </p:grpSpPr>
        <p:sp>
          <p:nvSpPr>
            <p:cNvPr id="40965" name="TextBox 8"/>
            <p:cNvSpPr txBox="1">
              <a:spLocks noChangeArrowheads="1"/>
            </p:cNvSpPr>
            <p:nvPr/>
          </p:nvSpPr>
          <p:spPr bwMode="auto">
            <a:xfrm>
              <a:off x="3453878" y="-33866"/>
              <a:ext cx="2905513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5575FF"/>
                  </a:solidFill>
                </a:rPr>
                <a:t>$100B</a:t>
              </a:r>
            </a:p>
          </p:txBody>
        </p:sp>
        <p:sp>
          <p:nvSpPr>
            <p:cNvPr id="40966" name="Rectangle 7"/>
            <p:cNvSpPr>
              <a:spLocks noChangeArrowheads="1"/>
            </p:cNvSpPr>
            <p:nvPr/>
          </p:nvSpPr>
          <p:spPr bwMode="auto">
            <a:xfrm>
              <a:off x="3809471" y="1110161"/>
              <a:ext cx="2319867" cy="769441"/>
            </a:xfrm>
            <a:prstGeom prst="rect">
              <a:avLst/>
            </a:prstGeom>
            <a:solidFill>
              <a:srgbClr val="557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400"/>
                <a:t>2016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809625"/>
            <a:ext cx="10736263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41338" y="3268663"/>
            <a:ext cx="1827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Solar power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849438" y="2557463"/>
            <a:ext cx="2273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Video games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409950" y="1836738"/>
            <a:ext cx="1552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Biotech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454400" y="358775"/>
            <a:ext cx="2806700" cy="1220788"/>
            <a:chOff x="3455168" y="-809581"/>
            <a:chExt cx="2806077" cy="1220575"/>
          </a:xfrm>
        </p:grpSpPr>
        <p:sp>
          <p:nvSpPr>
            <p:cNvPr id="43015" name="TextBox 8"/>
            <p:cNvSpPr txBox="1">
              <a:spLocks noChangeArrowheads="1"/>
            </p:cNvSpPr>
            <p:nvPr/>
          </p:nvSpPr>
          <p:spPr bwMode="auto">
            <a:xfrm>
              <a:off x="3455168" y="-296892"/>
              <a:ext cx="280607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4000" b="1">
                  <a:solidFill>
                    <a:srgbClr val="5575FF"/>
                  </a:solidFill>
                </a:rPr>
                <a:t>computing</a:t>
              </a:r>
            </a:p>
          </p:txBody>
        </p:sp>
        <p:sp>
          <p:nvSpPr>
            <p:cNvPr id="43016" name="TextBox 8"/>
            <p:cNvSpPr txBox="1">
              <a:spLocks noChangeArrowheads="1"/>
            </p:cNvSpPr>
            <p:nvPr/>
          </p:nvSpPr>
          <p:spPr bwMode="auto">
            <a:xfrm>
              <a:off x="4589506" y="-809581"/>
              <a:ext cx="163763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4000" b="1">
                  <a:solidFill>
                    <a:srgbClr val="5575FF"/>
                  </a:solidFill>
                </a:rPr>
                <a:t>Cloud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809625"/>
            <a:ext cx="10736263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8"/>
          <p:cNvSpPr txBox="1">
            <a:spLocks noChangeArrowheads="1"/>
          </p:cNvSpPr>
          <p:nvPr/>
        </p:nvSpPr>
        <p:spPr bwMode="auto">
          <a:xfrm>
            <a:off x="-91744800" y="2286000"/>
            <a:ext cx="980519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4400" b="1">
                <a:solidFill>
                  <a:srgbClr val="5575FF"/>
                </a:solidFill>
              </a:rPr>
              <a:t>That’s why there’s</a:t>
            </a:r>
          </a:p>
          <a:p>
            <a:pPr algn="r"/>
            <a:r>
              <a:rPr lang="en-US" sz="4400" b="1">
                <a:solidFill>
                  <a:srgbClr val="5575FF"/>
                </a:solidFill>
              </a:rPr>
              <a:t>so much hype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31863" y="944563"/>
            <a:ext cx="73437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EF0B8"/>
                </a:solidFill>
              </a:rPr>
              <a:t>Who’s sick of hearing all the</a:t>
            </a:r>
          </a:p>
          <a:p>
            <a:pPr algn="ctr"/>
            <a:r>
              <a:rPr lang="en-US" sz="2800">
                <a:solidFill>
                  <a:srgbClr val="FEF0B8"/>
                </a:solidFill>
              </a:rPr>
              <a:t>hype about the cloud?</a:t>
            </a:r>
          </a:p>
          <a:p>
            <a:pPr algn="ctr"/>
            <a:endParaRPr lang="en-US" sz="2800">
              <a:solidFill>
                <a:srgbClr val="FEF0B8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47738" y="2265363"/>
            <a:ext cx="73453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EF0B8"/>
                </a:solidFill>
              </a:rPr>
              <a:t>What does this mean for me?</a:t>
            </a:r>
          </a:p>
          <a:p>
            <a:pPr algn="ctr"/>
            <a:endParaRPr lang="en-US" sz="2800">
              <a:solidFill>
                <a:srgbClr val="FEF0B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833813"/>
            <a:ext cx="9144000" cy="996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tx1">
                    <a:lumMod val="65000"/>
                  </a:schemeClr>
                </a:solidFill>
              </a:rPr>
              <a:t>Connecting the Dots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creen Shot 2013-04-06 at 8.13.00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Screen Shot 2013-04-06 at 8.14.03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Screen Shot 2013-04-06 at 8.14.37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31863" y="944563"/>
            <a:ext cx="73437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Do you feel like you understand</a:t>
            </a:r>
          </a:p>
          <a:p>
            <a:pPr algn="ctr">
              <a:defRPr/>
            </a:pPr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what the cloud is?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44875" y="2116138"/>
            <a:ext cx="5453063" cy="2781300"/>
            <a:chOff x="3444344" y="2116677"/>
            <a:chExt cx="5453533" cy="2780031"/>
          </a:xfrm>
        </p:grpSpPr>
        <p:sp>
          <p:nvSpPr>
            <p:cNvPr id="20484" name="TextBox 8"/>
            <p:cNvSpPr txBox="1">
              <a:spLocks noChangeArrowheads="1"/>
            </p:cNvSpPr>
            <p:nvPr/>
          </p:nvSpPr>
          <p:spPr bwMode="auto">
            <a:xfrm>
              <a:off x="3444344" y="2116677"/>
              <a:ext cx="2648682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600" b="1">
                  <a:solidFill>
                    <a:srgbClr val="5575FF"/>
                  </a:solidFill>
                </a:rPr>
                <a:t>44%</a:t>
              </a:r>
            </a:p>
          </p:txBody>
        </p:sp>
        <p:sp>
          <p:nvSpPr>
            <p:cNvPr id="20485" name="TextBox 6"/>
            <p:cNvSpPr txBox="1">
              <a:spLocks noChangeArrowheads="1"/>
            </p:cNvSpPr>
            <p:nvPr/>
          </p:nvSpPr>
          <p:spPr bwMode="auto">
            <a:xfrm>
              <a:off x="6397781" y="4588931"/>
              <a:ext cx="25000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/>
                <a:t>Source: Wakefield Research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Screen Shot 2013-04-06 at 8.15.28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Screen Shot 2013-04-06 at 8.15.53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creen Shot 2013-04-06 at 8.13.00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Screen Shot 2013-04-06 at 8.16.26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creen Shot 2013-04-07 at 4.57.32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" y="0"/>
            <a:ext cx="8032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creen Shot 2013-04-07 at 5.03.25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" y="0"/>
            <a:ext cx="8032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Screen Shot 2013-04-06 at 8.16.58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Screen Shot 2013-04-06 at 8.18.10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Screen Shot 2013-04-06 at 8.18.58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Screen Shot 2013-04-06 at 8.19.29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31863" y="944563"/>
            <a:ext cx="73437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EF0B8"/>
                </a:solidFill>
              </a:rPr>
              <a:t>Do you think that stormy weather can interfere with cloud computing?</a:t>
            </a:r>
          </a:p>
          <a:p>
            <a:pPr algn="ctr"/>
            <a:endParaRPr lang="en-US" sz="2800">
              <a:solidFill>
                <a:srgbClr val="FEF0B8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44875" y="2116138"/>
            <a:ext cx="5453063" cy="2781300"/>
            <a:chOff x="3444344" y="2116677"/>
            <a:chExt cx="5453533" cy="2780031"/>
          </a:xfrm>
        </p:grpSpPr>
        <p:sp>
          <p:nvSpPr>
            <p:cNvPr id="22532" name="TextBox 8"/>
            <p:cNvSpPr txBox="1">
              <a:spLocks noChangeArrowheads="1"/>
            </p:cNvSpPr>
            <p:nvPr/>
          </p:nvSpPr>
          <p:spPr bwMode="auto">
            <a:xfrm>
              <a:off x="3444344" y="2116677"/>
              <a:ext cx="2648682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600" b="1">
                  <a:solidFill>
                    <a:srgbClr val="5575FF"/>
                  </a:solidFill>
                </a:rPr>
                <a:t>51%</a:t>
              </a:r>
            </a:p>
          </p:txBody>
        </p:sp>
        <p:sp>
          <p:nvSpPr>
            <p:cNvPr id="22533" name="TextBox 6"/>
            <p:cNvSpPr txBox="1">
              <a:spLocks noChangeArrowheads="1"/>
            </p:cNvSpPr>
            <p:nvPr/>
          </p:nvSpPr>
          <p:spPr bwMode="auto">
            <a:xfrm>
              <a:off x="6397781" y="4588931"/>
              <a:ext cx="25000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/>
                <a:t>Source: Wakefield Research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Screen Shot 2013-04-06 at 8.19.51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Screen Shot 2013-04-06 at 8.20.29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Screen Shot 2013-04-06 at 8.20.52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Screen Shot 2013-04-06 at 8.21.14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Screen Shot 2013-04-06 at 8.21.14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" descr="Screen Shot 2013-04-07 at 5.31.03 PM.png"/>
          <p:cNvPicPr>
            <a:picLocks noChangeAspect="1"/>
          </p:cNvPicPr>
          <p:nvPr/>
        </p:nvPicPr>
        <p:blipFill>
          <a:blip r:embed="rId3"/>
          <a:srcRect l="8501" t="10400" r="9000"/>
          <a:stretch>
            <a:fillRect/>
          </a:stretch>
        </p:blipFill>
        <p:spPr bwMode="auto">
          <a:xfrm>
            <a:off x="1444625" y="614363"/>
            <a:ext cx="6107113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Screen Shot 2013-04-06 at 8.21.31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0"/>
            <a:ext cx="6867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833813"/>
            <a:ext cx="9144000" cy="9969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tx1"/>
                </a:solidFill>
              </a:rPr>
              <a:t>Changes in Cloud Computing: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chemeClr val="tx1">
                    <a:lumMod val="65000"/>
                  </a:schemeClr>
                </a:solidFill>
              </a:rPr>
              <a:t>Connecting the Dots</a:t>
            </a:r>
          </a:p>
        </p:txBody>
      </p:sp>
      <p:pic>
        <p:nvPicPr>
          <p:cNvPr id="70660" name="Picture 9" descr="nab-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8663" y="133350"/>
            <a:ext cx="19272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31863" y="944563"/>
            <a:ext cx="73437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EF0B8"/>
                </a:solidFill>
              </a:rPr>
              <a:t>Are you currently using any </a:t>
            </a:r>
          </a:p>
          <a:p>
            <a:pPr algn="ctr"/>
            <a:r>
              <a:rPr lang="en-US" sz="2800">
                <a:solidFill>
                  <a:srgbClr val="FEF0B8"/>
                </a:solidFill>
              </a:rPr>
              <a:t>cloud-based production tools?</a:t>
            </a:r>
          </a:p>
          <a:p>
            <a:pPr algn="ctr"/>
            <a:endParaRPr lang="en-US" sz="2800">
              <a:solidFill>
                <a:srgbClr val="FEF0B8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44875" y="2116138"/>
            <a:ext cx="5146675" cy="2781300"/>
            <a:chOff x="3444344" y="2116677"/>
            <a:chExt cx="5147322" cy="2780031"/>
          </a:xfrm>
        </p:grpSpPr>
        <p:sp>
          <p:nvSpPr>
            <p:cNvPr id="24580" name="TextBox 8"/>
            <p:cNvSpPr txBox="1">
              <a:spLocks noChangeArrowheads="1"/>
            </p:cNvSpPr>
            <p:nvPr/>
          </p:nvSpPr>
          <p:spPr bwMode="auto">
            <a:xfrm>
              <a:off x="3444344" y="2116677"/>
              <a:ext cx="2648682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600" b="1">
                  <a:solidFill>
                    <a:srgbClr val="5575FF"/>
                  </a:solidFill>
                </a:rPr>
                <a:t>23%</a:t>
              </a:r>
            </a:p>
          </p:txBody>
        </p:sp>
        <p:sp>
          <p:nvSpPr>
            <p:cNvPr id="24581" name="TextBox 6"/>
            <p:cNvSpPr txBox="1">
              <a:spLocks noChangeArrowheads="1"/>
            </p:cNvSpPr>
            <p:nvPr/>
          </p:nvSpPr>
          <p:spPr bwMode="auto">
            <a:xfrm>
              <a:off x="6397781" y="4588931"/>
              <a:ext cx="219388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/>
                <a:t>Source: Ovum Research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31863" y="944563"/>
            <a:ext cx="73437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EF0B8"/>
                </a:solidFill>
              </a:rPr>
              <a:t>Are you considering using any</a:t>
            </a:r>
          </a:p>
          <a:p>
            <a:pPr algn="ctr"/>
            <a:r>
              <a:rPr lang="en-US" sz="2800">
                <a:solidFill>
                  <a:srgbClr val="FEF0B8"/>
                </a:solidFill>
              </a:rPr>
              <a:t>cloud-based production tools?</a:t>
            </a:r>
          </a:p>
          <a:p>
            <a:pPr algn="ctr"/>
            <a:endParaRPr lang="en-US" sz="2800">
              <a:solidFill>
                <a:srgbClr val="FEF0B8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44875" y="2116138"/>
            <a:ext cx="5146675" cy="2781300"/>
            <a:chOff x="3444344" y="2116677"/>
            <a:chExt cx="5147322" cy="2780031"/>
          </a:xfrm>
        </p:grpSpPr>
        <p:sp>
          <p:nvSpPr>
            <p:cNvPr id="26628" name="TextBox 8"/>
            <p:cNvSpPr txBox="1">
              <a:spLocks noChangeArrowheads="1"/>
            </p:cNvSpPr>
            <p:nvPr/>
          </p:nvSpPr>
          <p:spPr bwMode="auto">
            <a:xfrm>
              <a:off x="3444344" y="2116677"/>
              <a:ext cx="2648682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600" b="1">
                  <a:solidFill>
                    <a:srgbClr val="5575FF"/>
                  </a:solidFill>
                </a:rPr>
                <a:t>75%</a:t>
              </a:r>
            </a:p>
          </p:txBody>
        </p:sp>
        <p:sp>
          <p:nvSpPr>
            <p:cNvPr id="26629" name="TextBox 6"/>
            <p:cNvSpPr txBox="1">
              <a:spLocks noChangeArrowheads="1"/>
            </p:cNvSpPr>
            <p:nvPr/>
          </p:nvSpPr>
          <p:spPr bwMode="auto">
            <a:xfrm>
              <a:off x="6397781" y="4588931"/>
              <a:ext cx="219388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i="1"/>
                <a:t>Source: Ovum Research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louds skyli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450" y="0"/>
            <a:ext cx="918845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287870" y="1009245"/>
            <a:ext cx="8703733" cy="183094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FFFFFF"/>
                </a:solidFill>
              </a:rPr>
              <a:t>So what is the cloud, anyway?</a:t>
            </a:r>
          </a:p>
        </p:txBody>
      </p:sp>
      <p:pic>
        <p:nvPicPr>
          <p:cNvPr id="28678" name="Picture 9" descr="nab-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8663" y="133350"/>
            <a:ext cx="19272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louds skyli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450" y="0"/>
            <a:ext cx="918845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49300" y="2676525"/>
            <a:ext cx="4208463" cy="1393825"/>
            <a:chOff x="461987" y="2675765"/>
            <a:chExt cx="4207292" cy="1394049"/>
          </a:xfrm>
        </p:grpSpPr>
        <p:pic>
          <p:nvPicPr>
            <p:cNvPr id="30732" name="Picture 10" descr="hotmail_logo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37279" y="2675765"/>
              <a:ext cx="20320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3" name="Picture 12" descr="gmail_logo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1987" y="3158365"/>
              <a:ext cx="1789143" cy="911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3" descr="youtube 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1738" y="2505075"/>
            <a:ext cx="1744662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49300" y="376238"/>
            <a:ext cx="7277100" cy="1074737"/>
            <a:chOff x="461987" y="376564"/>
            <a:chExt cx="7275891" cy="1073758"/>
          </a:xfrm>
        </p:grpSpPr>
        <p:pic>
          <p:nvPicPr>
            <p:cNvPr id="30729" name="Picture 4" descr="twitter-logo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983110" y="640184"/>
              <a:ext cx="754768" cy="754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0" name="Picture 6" descr="facebook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1987" y="434302"/>
              <a:ext cx="2394584" cy="101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Picture 18" descr="linkedin-logo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09681" y="376564"/>
              <a:ext cx="2285362" cy="647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70063" y="1358900"/>
            <a:ext cx="4511675" cy="1000125"/>
            <a:chOff x="157488" y="1509429"/>
            <a:chExt cx="4511792" cy="999854"/>
          </a:xfrm>
        </p:grpSpPr>
        <p:pic>
          <p:nvPicPr>
            <p:cNvPr id="30727" name="Picture 7" descr="Dropbox-logo-large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7488" y="1863683"/>
              <a:ext cx="2479791" cy="64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16" descr="icloud-logo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35224" y="1509429"/>
              <a:ext cx="1234056" cy="919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louds skyli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450" y="0"/>
            <a:ext cx="918845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287870" y="1009245"/>
            <a:ext cx="8703733" cy="183094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FFFFFF"/>
                </a:solidFill>
              </a:rPr>
              <a:t>A place where you store stuff online,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FFFFFF"/>
                </a:solidFill>
              </a:rPr>
              <a:t>and collaborate with other people.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clouds skyli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450" y="0"/>
            <a:ext cx="918845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287870" y="1009245"/>
            <a:ext cx="8703733" cy="183094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rgbClr val="FFFFFF"/>
                </a:solidFill>
              </a:rPr>
              <a:t>Data center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22549</TotalTime>
  <Words>310</Words>
  <Application>Microsoft Office PowerPoint</Application>
  <PresentationFormat>On-screen Show (16:9)</PresentationFormat>
  <Paragraphs>96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ＭＳ Ｐゴシック</vt:lpstr>
      <vt:lpstr>Century Gothic</vt:lpstr>
      <vt:lpstr>Wingdings 2</vt:lpstr>
      <vt:lpstr>Calibri</vt:lpstr>
      <vt:lpstr>Twilight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Scenios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Davis</dc:creator>
  <cp:lastModifiedBy>Marty Lafferty</cp:lastModifiedBy>
  <cp:revision>225</cp:revision>
  <dcterms:created xsi:type="dcterms:W3CDTF">2013-04-07T23:56:56Z</dcterms:created>
  <dcterms:modified xsi:type="dcterms:W3CDTF">2013-04-08T14:25:57Z</dcterms:modified>
</cp:coreProperties>
</file>