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63" r:id="rId3"/>
    <p:sldId id="261" r:id="rId4"/>
    <p:sldId id="265" r:id="rId5"/>
    <p:sldId id="264" r:id="rId6"/>
    <p:sldId id="257" r:id="rId7"/>
    <p:sldId id="260" r:id="rId8"/>
    <p:sldId id="258" r:id="rId9"/>
    <p:sldId id="262" r:id="rId10"/>
    <p:sldId id="259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00" autoAdjust="0"/>
    <p:restoredTop sz="72560" autoAdjust="0"/>
  </p:normalViewPr>
  <p:slideViewPr>
    <p:cSldViewPr>
      <p:cViewPr varScale="1">
        <p:scale>
          <a:sx n="56" d="100"/>
          <a:sy n="56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57688-6C45-44A1-AB63-34E8A347FD9F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51360-0DB5-4B2F-B47A-FC1955970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75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Private Clouds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(15 minutes)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Private Cloud:  Adoption Stories and Pragmatic Predictions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Organizations are re-tooling infrastructure, development, and operations to deploy applications into private clouds.   As organizations embrace DevOps practices and Cloud initiatives, they are challenged by legacy architecture, up-front investment requirements, and missing team skills.  In this investment track keynote presentation, Chris Haddad will describe how early private cloud adopters are successfully adapting their IT business models, vendor-provided infrastructure, and practices to gain Cloud benefits.   Chris will outline: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Emergent market trends and technology disruption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accelerating IT business model evolution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Cloud is shifting market leadership and IT value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Keynote Speaker 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Chris Haddad. WSO2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minutes – Overview of How “Private Clouds” Should Be Defined: What They Are and Aren’t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minutes – Examples (Good and Bad) of How They’re Being Implemented in the Industry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minutes – How WSO2 Is a Successful Case Study in This Space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Suggested topic coverage: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is the cloud computing industry heading and how does WSO2 fit into the picture?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the key market trends that you see emerging as cloud computing continues to be adopted?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will cloud technologies and/or businesses be in one year, three years, or even 5-10 years?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mainstream companies will get involved and how will they participate?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other industries will be impacted by the continuing evolution of cloud computing?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will be the winners and losers as these technologies achieve their full market potential?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finally, what will the next generation of cloud computing companies look like?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8371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412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Simply stating public or private does not address multiple options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369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Protean</a:t>
            </a:r>
            <a:r>
              <a:rPr lang="en-US" baseline="0" dirty="0" smtClean="0"/>
              <a:t> Organizations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www.amazon.com</a:t>
            </a:r>
            <a:r>
              <a:rPr lang="en-US" dirty="0" smtClean="0"/>
              <a:t>/The-Future-Arrived-Yesterday-Corporation/</a:t>
            </a:r>
            <a:r>
              <a:rPr lang="en-US" dirty="0" err="1" smtClean="0"/>
              <a:t>dp</a:t>
            </a:r>
            <a:r>
              <a:rPr lang="en-US" dirty="0" smtClean="0"/>
              <a:t>/0307406903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412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minutes – Overview of How “Private Clouds” Should Be Defined: What They Are and Aren’t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the key market trends that you see emerging as cloud computing continues to be adopted?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Infrastructure as a Service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 builder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Instance monitoring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Provisioning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Resizing</a:t>
            </a:r>
          </a:p>
          <a:p>
            <a:pPr marL="171450" indent="-171450">
              <a:buFontTx/>
              <a:buChar char="-"/>
            </a:pP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 Platform Services</a:t>
            </a:r>
          </a:p>
          <a:p>
            <a:pPr marL="0" indent="0">
              <a:buFontTx/>
              <a:buNone/>
            </a:pP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SaaS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multi-tenancy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personalization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will cloud technologies and/or businesses be in one year, three years, or even 5-10 years?</a:t>
            </a:r>
          </a:p>
          <a:p>
            <a:endParaRPr lang="en-US" dirty="0" smtClean="0"/>
          </a:p>
          <a:p>
            <a:r>
              <a:rPr lang="en-US" dirty="0" smtClean="0"/>
              <a:t>Cloud</a:t>
            </a:r>
            <a:r>
              <a:rPr lang="en-US" baseline="0" dirty="0" smtClean="0"/>
              <a:t> Technologies</a:t>
            </a:r>
          </a:p>
          <a:p>
            <a:r>
              <a:rPr lang="en-US" baseline="0" dirty="0" smtClean="0"/>
              <a:t>Silos in the cloud  -&gt;  shared infrastructure services</a:t>
            </a:r>
          </a:p>
          <a:p>
            <a:r>
              <a:rPr lang="en-US" baseline="0" dirty="0" smtClean="0"/>
              <a:t>Automated governance</a:t>
            </a:r>
          </a:p>
          <a:p>
            <a:r>
              <a:rPr lang="en-US" baseline="0" dirty="0" smtClean="0"/>
              <a:t>Provisioning plans</a:t>
            </a:r>
          </a:p>
          <a:p>
            <a:r>
              <a:rPr lang="en-US" baseline="0" dirty="0" smtClean="0"/>
              <a:t>DevOps</a:t>
            </a:r>
          </a:p>
          <a:p>
            <a:r>
              <a:rPr lang="en-US" baseline="0" dirty="0" smtClean="0"/>
              <a:t>? Reliable distributed design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Business Adoption</a:t>
            </a:r>
          </a:p>
          <a:p>
            <a:r>
              <a:rPr lang="en-US" baseline="0" dirty="0" smtClean="0"/>
              <a:t>Portfolio migration</a:t>
            </a:r>
          </a:p>
          <a:p>
            <a:r>
              <a:rPr lang="en-US" baseline="0" dirty="0" smtClean="0"/>
              <a:t>Portfolio re-factoring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7180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minutes – Examples (Good and Bad) of How They’re Being Implemented in the Industry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is the cloud computing industry heading and how does WSO2 fit into the picture?</a:t>
            </a:r>
          </a:p>
          <a:p>
            <a:endParaRPr lang="en-US" dirty="0" smtClean="0"/>
          </a:p>
          <a:p>
            <a:r>
              <a:rPr lang="en-US" dirty="0" smtClean="0"/>
              <a:t>DevOps</a:t>
            </a:r>
          </a:p>
          <a:p>
            <a:r>
              <a:rPr lang="en-US" dirty="0" smtClean="0"/>
              <a:t>Provisioning</a:t>
            </a:r>
          </a:p>
          <a:p>
            <a:r>
              <a:rPr lang="en-US" dirty="0" smtClean="0"/>
              <a:t>On-demand</a:t>
            </a:r>
            <a:r>
              <a:rPr lang="en-US" baseline="0" dirty="0" smtClean="0"/>
              <a:t> self service    [ portfolio store and click-access]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Reducing cost, increasing performance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mainstream companies will get involved and how will they participate?</a:t>
            </a:r>
          </a:p>
          <a:p>
            <a:endParaRPr lang="en-US" dirty="0" smtClean="0"/>
          </a:p>
          <a:p>
            <a:r>
              <a:rPr lang="en-US" dirty="0" smtClean="0"/>
              <a:t>All</a:t>
            </a:r>
            <a:r>
              <a:rPr lang="en-US" baseline="0" dirty="0" smtClean="0"/>
              <a:t> companies getting involved – at different layers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351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minutes – How WSO2 Is a Successful Case Study in This Space</a:t>
            </a:r>
          </a:p>
          <a:p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other industries will be impacted by the continuing evolution of cloud computing?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relationship management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Maintenance, repair, and operations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Sales and marketing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Logistics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Supply chain management</a:t>
            </a:r>
          </a:p>
          <a:p>
            <a:pPr marL="171450" indent="-171450">
              <a:buFontTx/>
              <a:buChar char="-"/>
            </a:pPr>
            <a:endParaRPr lang="en-US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will be the winners and losers as these technologies achieve their full market potential?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Cloud Native</a:t>
            </a:r>
          </a:p>
          <a:p>
            <a:pPr marL="171450" indent="-171450">
              <a:buFontTx/>
              <a:buChar char="-"/>
            </a:pP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finally, what will the next generation of cloud computing companies look like?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Cloud Native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Focused on ease of use, reducing adoption barriers.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51360-0DB5-4B2F-B47A-FC19559707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97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Private Cloud</a:t>
            </a:r>
            <a:br>
              <a:rPr lang="en-US" dirty="0" smtClean="0"/>
            </a:br>
            <a:r>
              <a:rPr lang="en-US" dirty="0" smtClean="0"/>
              <a:t>Pragmatic Predictions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Chris Haddad</a:t>
            </a:r>
          </a:p>
          <a:p>
            <a:r>
              <a:rPr lang="en-US" dirty="0" smtClean="0"/>
              <a:t>VP Technology Evangelism, WSO2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cobiacomm</a:t>
            </a:r>
            <a:r>
              <a:rPr lang="en-US" dirty="0" smtClean="0"/>
              <a:t> on Twitter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blog.cobia.net</a:t>
            </a:r>
            <a:r>
              <a:rPr lang="en-US" dirty="0" smtClean="0"/>
              <a:t>/</a:t>
            </a:r>
            <a:r>
              <a:rPr lang="en-US" dirty="0" err="1" smtClean="0"/>
              <a:t>cobiacomm</a:t>
            </a:r>
            <a:endParaRPr lang="en-US" dirty="0"/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3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Defining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IT Service Metrics</a:t>
            </a:r>
            <a:endParaRPr lang="en-US" dirty="0"/>
          </a:p>
          <a:p>
            <a:r>
              <a:rPr lang="en-US" dirty="0"/>
              <a:t>Capacity limits</a:t>
            </a:r>
          </a:p>
          <a:p>
            <a:r>
              <a:rPr lang="en-US" dirty="0"/>
              <a:t>Lead times</a:t>
            </a:r>
          </a:p>
          <a:p>
            <a:r>
              <a:rPr lang="en-US" dirty="0"/>
              <a:t>Scope of service sharing and re-use</a:t>
            </a:r>
          </a:p>
          <a:p>
            <a:r>
              <a:rPr lang="en-US" dirty="0"/>
              <a:t>Cost per </a:t>
            </a:r>
            <a:r>
              <a:rPr lang="en-US" dirty="0" smtClean="0"/>
              <a:t>IT service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Business Metrics</a:t>
            </a:r>
            <a:endParaRPr lang="en-US" dirty="0"/>
          </a:p>
          <a:p>
            <a:r>
              <a:rPr lang="en-US" dirty="0" smtClean="0"/>
              <a:t>Cost, time, and effort required to</a:t>
            </a:r>
          </a:p>
          <a:p>
            <a:pPr lvl="1"/>
            <a:r>
              <a:rPr lang="en-US" dirty="0" smtClean="0"/>
              <a:t>Enter a new market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stablish a new distribution channel</a:t>
            </a:r>
          </a:p>
          <a:p>
            <a:pPr lvl="1"/>
            <a:r>
              <a:rPr lang="en-US" dirty="0" smtClean="0"/>
              <a:t>Create a new </a:t>
            </a:r>
            <a:r>
              <a:rPr lang="en-US" dirty="0"/>
              <a:t>p</a:t>
            </a:r>
            <a:r>
              <a:rPr lang="en-US" dirty="0" smtClean="0"/>
              <a:t>roduct offering</a:t>
            </a:r>
          </a:p>
          <a:p>
            <a:pPr lvl="1"/>
            <a:r>
              <a:rPr lang="en-US" dirty="0" smtClean="0"/>
              <a:t>Engage a new customer or partner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985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Natives will be the winners</a:t>
            </a:r>
          </a:p>
          <a:p>
            <a:pPr lvl="1"/>
            <a:r>
              <a:rPr lang="en-US" dirty="0" smtClean="0"/>
              <a:t>Ease of use</a:t>
            </a:r>
          </a:p>
          <a:p>
            <a:pPr lvl="1"/>
            <a:r>
              <a:rPr lang="en-US" dirty="0" smtClean="0"/>
              <a:t>Rapid provisioning</a:t>
            </a:r>
          </a:p>
          <a:p>
            <a:pPr lvl="1"/>
            <a:r>
              <a:rPr lang="en-US" dirty="0" smtClean="0"/>
              <a:t>Low adoption barriers</a:t>
            </a:r>
          </a:p>
          <a:p>
            <a:pPr lvl="1"/>
            <a:r>
              <a:rPr lang="en-US" dirty="0" smtClean="0"/>
              <a:t>Ubiquitous access</a:t>
            </a:r>
          </a:p>
          <a:p>
            <a:endParaRPr lang="en-US" dirty="0"/>
          </a:p>
        </p:txBody>
      </p:sp>
      <p:pic>
        <p:nvPicPr>
          <p:cNvPr id="4" name="Picture 3" descr="aw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5181600"/>
            <a:ext cx="2319618" cy="1143000"/>
          </a:xfrm>
          <a:prstGeom prst="rect">
            <a:avLst/>
          </a:prstGeom>
        </p:spPr>
      </p:pic>
      <p:pic>
        <p:nvPicPr>
          <p:cNvPr id="5" name="Picture 4" descr="netflix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9767" y="5105400"/>
            <a:ext cx="2131414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262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 IT Arms Dealers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team participation and increase engagement</a:t>
            </a:r>
          </a:p>
          <a:p>
            <a:r>
              <a:rPr lang="en-US" dirty="0" smtClean="0"/>
              <a:t>Provide a governed, policy-compliant collaboration environment</a:t>
            </a:r>
          </a:p>
          <a:p>
            <a:endParaRPr lang="en-US" dirty="0"/>
          </a:p>
        </p:txBody>
      </p:sp>
      <p:pic>
        <p:nvPicPr>
          <p:cNvPr id="4" name="Picture 3" descr="appFactor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200" y="4191000"/>
            <a:ext cx="2819399" cy="571456"/>
          </a:xfrm>
          <a:prstGeom prst="rect">
            <a:avLst/>
          </a:prstGeom>
        </p:spPr>
      </p:pic>
      <p:pic>
        <p:nvPicPr>
          <p:cNvPr id="5" name="Picture 4" descr="logo-APIManag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200" y="4724400"/>
            <a:ext cx="2813750" cy="509737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191000"/>
            <a:ext cx="1155700" cy="1736708"/>
          </a:xfrm>
          <a:prstGeom prst="rect">
            <a:avLst/>
          </a:prstGeom>
        </p:spPr>
      </p:pic>
      <p:pic>
        <p:nvPicPr>
          <p:cNvPr id="10" name="Picture 9" descr="singly-logo-horizontal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5562600"/>
            <a:ext cx="1953132" cy="855472"/>
          </a:xfrm>
          <a:prstGeom prst="rect">
            <a:avLst/>
          </a:prstGeom>
        </p:spPr>
      </p:pic>
      <p:pic>
        <p:nvPicPr>
          <p:cNvPr id="11" name="Picture 10" descr="ping-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400" y="5029200"/>
            <a:ext cx="1397000" cy="1397000"/>
          </a:xfrm>
          <a:prstGeom prst="rect">
            <a:avLst/>
          </a:prstGeom>
        </p:spPr>
      </p:pic>
      <p:pic>
        <p:nvPicPr>
          <p:cNvPr id="12" name="Picture 11" descr="elastic_path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5715000"/>
            <a:ext cx="2095500" cy="55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373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Thesis on Private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Private Clouds should not exist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Focus on pragmatic cloud composition and shifting topologies</a:t>
            </a:r>
          </a:p>
          <a:p>
            <a:pPr>
              <a:lnSpc>
                <a:spcPct val="150000"/>
              </a:lnSpc>
            </a:pPr>
            <a:r>
              <a:rPr lang="en-US" dirty="0"/>
              <a:t>Plan to de-commission most </a:t>
            </a:r>
            <a:r>
              <a:rPr lang="en-US" dirty="0" smtClean="0"/>
              <a:t>(if not all) private </a:t>
            </a:r>
            <a:r>
              <a:rPr lang="en-US" dirty="0"/>
              <a:t>Cloud </a:t>
            </a:r>
            <a:r>
              <a:rPr lang="en-US" dirty="0" smtClean="0"/>
              <a:t>infrastructure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Success is when you establish agile collaboration and adaptable business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86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Traditional Private Cloud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Sharing: My organization</a:t>
            </a:r>
          </a:p>
          <a:p>
            <a:r>
              <a:rPr lang="en-US" dirty="0" smtClean="0"/>
              <a:t>Location: Inside my firewall</a:t>
            </a:r>
          </a:p>
          <a:p>
            <a:r>
              <a:rPr lang="en-US" dirty="0" smtClean="0"/>
              <a:t>Responsibility: IT owns the Cloud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Traditional Focus</a:t>
            </a:r>
          </a:p>
          <a:p>
            <a:r>
              <a:rPr lang="en-US" dirty="0" smtClean="0"/>
              <a:t>Legacy infrastructure refurbished and virtualized</a:t>
            </a:r>
          </a:p>
          <a:p>
            <a:r>
              <a:rPr lang="en-US" dirty="0" smtClean="0"/>
              <a:t>Legacy processes re-used and improved</a:t>
            </a:r>
          </a:p>
          <a:p>
            <a:r>
              <a:rPr lang="en-US" dirty="0" smtClean="0"/>
              <a:t>Retain app architecture and app development  status quo</a:t>
            </a:r>
          </a:p>
          <a:p>
            <a:r>
              <a:rPr lang="en-US" dirty="0"/>
              <a:t>Internal IT agility and delivery gating factor</a:t>
            </a:r>
          </a:p>
          <a:p>
            <a:r>
              <a:rPr lang="en-US" dirty="0"/>
              <a:t>Internal IT in control</a:t>
            </a:r>
          </a:p>
          <a:p>
            <a:endParaRPr lang="en-US" dirty="0" smtClean="0"/>
          </a:p>
        </p:txBody>
      </p:sp>
      <p:pic>
        <p:nvPicPr>
          <p:cNvPr id="4" name="Picture 3" descr="iron-fis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9463" y="1066800"/>
            <a:ext cx="2532137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643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Cloud Dimensions</a:t>
            </a:r>
            <a:endParaRPr lang="en-US" dirty="0"/>
          </a:p>
        </p:txBody>
      </p:sp>
      <p:pic>
        <p:nvPicPr>
          <p:cNvPr id="5" name="Content Placeholder 4" descr="Cloud-dimension-Kiviat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531" b="5531"/>
          <a:stretch>
            <a:fillRect/>
          </a:stretch>
        </p:blipFill>
        <p:spPr>
          <a:xfrm>
            <a:off x="1" y="1905000"/>
            <a:ext cx="9144000" cy="495300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143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Real world business is multi-faceted</a:t>
            </a:r>
          </a:p>
        </p:txBody>
      </p:sp>
    </p:spTree>
    <p:extLst>
      <p:ext uri="{BB962C8B-B14F-4D97-AF65-F5344CB8AC3E}">
        <p14:creationId xmlns:p14="http://schemas.microsoft.com/office/powerpoint/2010/main" xmlns="" val="164887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Private Cloud Future Must </a:t>
            </a:r>
            <a:br>
              <a:rPr lang="en-US" dirty="0" smtClean="0"/>
            </a:br>
            <a:r>
              <a:rPr lang="en-US" dirty="0" smtClean="0"/>
              <a:t>Fit </a:t>
            </a:r>
            <a:r>
              <a:rPr lang="en-US" dirty="0"/>
              <a:t>W</a:t>
            </a:r>
            <a:r>
              <a:rPr lang="en-US" dirty="0" smtClean="0"/>
              <a:t>ithin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Sharing: Protean organization</a:t>
            </a:r>
          </a:p>
          <a:p>
            <a:r>
              <a:rPr lang="en-US" dirty="0" smtClean="0"/>
              <a:t>Location: Everywhere</a:t>
            </a:r>
          </a:p>
          <a:p>
            <a:r>
              <a:rPr lang="en-US" dirty="0" smtClean="0"/>
              <a:t>Responsibility (local IT)</a:t>
            </a:r>
          </a:p>
          <a:p>
            <a:pPr lvl="1"/>
            <a:r>
              <a:rPr lang="en-US" dirty="0" smtClean="0"/>
              <a:t>IT defines Cloud policies</a:t>
            </a:r>
          </a:p>
          <a:p>
            <a:pPr lvl="1"/>
            <a:r>
              <a:rPr lang="en-US" dirty="0" smtClean="0"/>
              <a:t>IT populates service catalogue</a:t>
            </a:r>
          </a:p>
          <a:p>
            <a:pPr lvl="1"/>
            <a:r>
              <a:rPr lang="en-US" dirty="0" smtClean="0"/>
              <a:t>IT integrates Cloud services</a:t>
            </a:r>
          </a:p>
          <a:p>
            <a:r>
              <a:rPr lang="en-US" dirty="0" smtClean="0"/>
              <a:t>Responsibility (core business)</a:t>
            </a:r>
          </a:p>
          <a:p>
            <a:pPr lvl="1"/>
            <a:r>
              <a:rPr lang="en-US" dirty="0" smtClean="0"/>
              <a:t>Sign up and use services</a:t>
            </a:r>
          </a:p>
          <a:p>
            <a:pPr lvl="1"/>
            <a:r>
              <a:rPr lang="en-US" dirty="0" smtClean="0"/>
              <a:t>Configure information flows, notifications, and dashboards</a:t>
            </a:r>
          </a:p>
          <a:p>
            <a:endParaRPr lang="en-US" dirty="0"/>
          </a:p>
        </p:txBody>
      </p:sp>
      <p:pic>
        <p:nvPicPr>
          <p:cNvPr id="5" name="Picture 4" descr="51VwlHvoX0L._BO2,204,203,200_PIsitb-sticker-arrow-click,TopRight,35,-76_AA300_SH20_OU01_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1676400"/>
            <a:ext cx="21844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1290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Building a Private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IT as a Business offering services</a:t>
            </a:r>
          </a:p>
          <a:p>
            <a:endParaRPr lang="en-US" dirty="0"/>
          </a:p>
          <a:p>
            <a:r>
              <a:rPr lang="en-US" dirty="0"/>
              <a:t>Who can you serve?</a:t>
            </a:r>
          </a:p>
          <a:p>
            <a:r>
              <a:rPr lang="en-US" dirty="0" smtClean="0"/>
              <a:t>What are your service offerings?</a:t>
            </a:r>
          </a:p>
          <a:p>
            <a:r>
              <a:rPr lang="en-US" dirty="0" smtClean="0"/>
              <a:t>How may the services be personalized and composed?</a:t>
            </a:r>
          </a:p>
          <a:p>
            <a:r>
              <a:rPr lang="en-US" dirty="0" smtClean="0"/>
              <a:t>How quickly can customers place an order and receive delivery?</a:t>
            </a:r>
          </a:p>
        </p:txBody>
      </p:sp>
      <p:pic>
        <p:nvPicPr>
          <p:cNvPr id="4" name="Picture 3" descr="in-and-ou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4999630"/>
            <a:ext cx="2540000" cy="170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477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Cloud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Radical IT Culture Shift</a:t>
            </a:r>
          </a:p>
          <a:p>
            <a:pPr lvl="1"/>
            <a:r>
              <a:rPr lang="en-US" dirty="0" smtClean="0"/>
              <a:t>IT infrastructure supports all locations</a:t>
            </a:r>
          </a:p>
          <a:p>
            <a:pPr lvl="1"/>
            <a:r>
              <a:rPr lang="en-US" dirty="0" smtClean="0"/>
              <a:t>Collaboration beyond single team</a:t>
            </a:r>
          </a:p>
          <a:p>
            <a:r>
              <a:rPr lang="en-US" dirty="0" smtClean="0"/>
              <a:t>Democratize IT</a:t>
            </a:r>
          </a:p>
          <a:p>
            <a:pPr lvl="1"/>
            <a:r>
              <a:rPr lang="en-US" dirty="0" smtClean="0"/>
              <a:t>On-demand self-service workspace provisioning</a:t>
            </a:r>
          </a:p>
          <a:p>
            <a:pPr lvl="1"/>
            <a:r>
              <a:rPr lang="en-US" dirty="0" smtClean="0"/>
              <a:t>Lower adoption barriers</a:t>
            </a:r>
          </a:p>
          <a:p>
            <a:pPr lvl="1"/>
            <a:r>
              <a:rPr lang="en-US" dirty="0" smtClean="0"/>
              <a:t>Business users as app hackers</a:t>
            </a:r>
          </a:p>
          <a:p>
            <a:r>
              <a:rPr lang="en-US" dirty="0" smtClean="0"/>
              <a:t>Decrease time to market</a:t>
            </a:r>
          </a:p>
          <a:p>
            <a:pPr lvl="1"/>
            <a:r>
              <a:rPr lang="en-US" dirty="0" smtClean="0"/>
              <a:t>API Building blocks </a:t>
            </a:r>
          </a:p>
          <a:p>
            <a:pPr lvl="1"/>
            <a:r>
              <a:rPr lang="en-US" dirty="0" smtClean="0"/>
              <a:t>Pre-composed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6989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Stories from the Field</a:t>
            </a:r>
            <a:endParaRPr lang="en-US" dirty="0"/>
          </a:p>
        </p:txBody>
      </p:sp>
      <p:pic>
        <p:nvPicPr>
          <p:cNvPr id="4" name="Content Placeholder 3" descr="digital-airline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819" b="19819"/>
          <a:stretch>
            <a:fillRect/>
          </a:stretch>
        </p:blipFill>
        <p:spPr>
          <a:xfrm>
            <a:off x="457200" y="1143000"/>
            <a:ext cx="8229600" cy="452596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59436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Agile collaboration and adaptable business execution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Focus on cloud composition, tenant collaboration, and shifting topologies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795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Stories from the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MY set of Cloud services</a:t>
            </a:r>
          </a:p>
          <a:p>
            <a:pPr lvl="1"/>
            <a:r>
              <a:rPr lang="en-US" dirty="0" smtClean="0"/>
              <a:t>Every service is multi-tenant</a:t>
            </a:r>
          </a:p>
          <a:p>
            <a:pPr lvl="1"/>
            <a:r>
              <a:rPr lang="en-US" dirty="0" smtClean="0"/>
              <a:t>Personalization trumps location</a:t>
            </a:r>
          </a:p>
          <a:p>
            <a:r>
              <a:rPr lang="en-US" dirty="0" smtClean="0"/>
              <a:t>Sharable and re-usable business services</a:t>
            </a:r>
          </a:p>
          <a:p>
            <a:r>
              <a:rPr lang="en-US" dirty="0" smtClean="0"/>
              <a:t>Adaptive workspaces</a:t>
            </a:r>
          </a:p>
          <a:p>
            <a:pPr lvl="1"/>
            <a:r>
              <a:rPr lang="en-US" dirty="0" smtClean="0"/>
              <a:t>Ad-hoc collaboration</a:t>
            </a:r>
          </a:p>
          <a:p>
            <a:r>
              <a:rPr lang="en-US" dirty="0" smtClean="0"/>
              <a:t>Policy based governance and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0553406"/>
      </p:ext>
    </p:extLst>
  </p:cSld>
  <p:clrMapOvr>
    <a:masterClrMapping/>
  </p:clrMapOvr>
</p:sld>
</file>

<file path=ppt/theme/theme1.xml><?xml version="1.0" encoding="utf-8"?>
<a:theme xmlns:a="http://schemas.openxmlformats.org/drawingml/2006/main" name="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11-8--11-9 CCW-2012 Keynote PPT Template.potx</Template>
  <TotalTime>24725</TotalTime>
  <Words>579</Words>
  <Application>Microsoft Office PowerPoint</Application>
  <PresentationFormat>On-screen Show (4:3)</PresentationFormat>
  <Paragraphs>189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11-8--11-9 CCW-2012 Keynote PPT Template</vt:lpstr>
      <vt:lpstr>Private Cloud Pragmatic Predictions</vt:lpstr>
      <vt:lpstr>A Thesis on Private Clouds</vt:lpstr>
      <vt:lpstr>Traditional Private Cloud View</vt:lpstr>
      <vt:lpstr>Cloud Dimensions</vt:lpstr>
      <vt:lpstr>Private Cloud Future Must  Fit Within Reality</vt:lpstr>
      <vt:lpstr>Building a Private Cloud</vt:lpstr>
      <vt:lpstr>Private Cloud Trends</vt:lpstr>
      <vt:lpstr>Stories from the Field</vt:lpstr>
      <vt:lpstr>Stories from the field</vt:lpstr>
      <vt:lpstr>Defining Success</vt:lpstr>
      <vt:lpstr>Defining Success</vt:lpstr>
      <vt:lpstr>Innovative IT Arms Dealers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Marty Lafferty</dc:creator>
  <cp:lastModifiedBy>Marty Lafferty</cp:lastModifiedBy>
  <cp:revision>114</cp:revision>
  <dcterms:created xsi:type="dcterms:W3CDTF">2012-10-03T16:17:24Z</dcterms:created>
  <dcterms:modified xsi:type="dcterms:W3CDTF">2012-11-08T15:58:44Z</dcterms:modified>
</cp:coreProperties>
</file>