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8"/>
  </p:notesMasterIdLst>
  <p:handoutMasterIdLst>
    <p:handoutMasterId r:id="rId19"/>
  </p:handoutMasterIdLst>
  <p:sldIdLst>
    <p:sldId id="373" r:id="rId2"/>
    <p:sldId id="421" r:id="rId3"/>
    <p:sldId id="460" r:id="rId4"/>
    <p:sldId id="682" r:id="rId5"/>
    <p:sldId id="683" r:id="rId6"/>
    <p:sldId id="479" r:id="rId7"/>
    <p:sldId id="477" r:id="rId8"/>
    <p:sldId id="730" r:id="rId9"/>
    <p:sldId id="728" r:id="rId10"/>
    <p:sldId id="731" r:id="rId11"/>
    <p:sldId id="724" r:id="rId12"/>
    <p:sldId id="723" r:id="rId13"/>
    <p:sldId id="726" r:id="rId14"/>
    <p:sldId id="725" r:id="rId15"/>
    <p:sldId id="721" r:id="rId16"/>
    <p:sldId id="692" r:id="rId1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000"/>
    <a:srgbClr val="D9D9D9"/>
    <a:srgbClr val="5BD4FF"/>
    <a:srgbClr val="000000"/>
    <a:srgbClr val="BFBFBF"/>
    <a:srgbClr val="FFFFFF"/>
    <a:srgbClr val="71BBFF"/>
    <a:srgbClr val="CECECE"/>
    <a:srgbClr val="900101"/>
    <a:srgbClr val="989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1" autoAdjust="0"/>
    <p:restoredTop sz="87246" autoAdjust="0"/>
  </p:normalViewPr>
  <p:slideViewPr>
    <p:cSldViewPr snapToObjects="1">
      <p:cViewPr varScale="1">
        <p:scale>
          <a:sx n="95" d="100"/>
          <a:sy n="95" d="100"/>
        </p:scale>
        <p:origin x="-492" y="-96"/>
      </p:cViewPr>
      <p:guideLst>
        <p:guide orient="horz" pos="4262"/>
        <p:guide/>
      </p:guideLst>
    </p:cSldViewPr>
  </p:slideViewPr>
  <p:outlineViewPr>
    <p:cViewPr>
      <p:scale>
        <a:sx n="33" d="100"/>
        <a:sy n="33" d="100"/>
      </p:scale>
      <p:origin x="0" y="406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400" dirty="0" smtClean="0">
                <a:solidFill>
                  <a:schemeClr val="tx1">
                    <a:lumMod val="65000"/>
                    <a:lumOff val="35000"/>
                  </a:schemeClr>
                </a:solidFill>
              </a:rPr>
              <a:t>Cloud Provider Revenues $B</a:t>
            </a:r>
            <a:endParaRPr lang="en-US" sz="1400" dirty="0">
              <a:solidFill>
                <a:schemeClr val="tx1">
                  <a:lumMod val="65000"/>
                  <a:lumOff val="35000"/>
                </a:schemeClr>
              </a:solidFill>
            </a:endParaRPr>
          </a:p>
        </c:rich>
      </c:tx>
      <c:layout>
        <c:manualLayout>
          <c:xMode val="edge"/>
          <c:yMode val="edge"/>
          <c:x val="3.229602458666192E-2"/>
          <c:y val="8.5422671222700933E-2"/>
        </c:manualLayout>
      </c:layout>
      <c:overlay val="0"/>
    </c:title>
    <c:autoTitleDeleted val="0"/>
    <c:view3D>
      <c:rotX val="15"/>
      <c:rotY val="20"/>
      <c:rAngAx val="1"/>
    </c:view3D>
    <c:floor>
      <c:thickness val="0"/>
      <c:spPr>
        <a:solidFill>
          <a:schemeClr val="bg1">
            <a:lumMod val="85000"/>
          </a:schemeClr>
        </a:solidFill>
      </c:spPr>
    </c:floor>
    <c:sideWall>
      <c:thickness val="0"/>
    </c:sideWall>
    <c:backWall>
      <c:thickness val="0"/>
    </c:backWall>
    <c:plotArea>
      <c:layout/>
      <c:bar3DChart>
        <c:barDir val="col"/>
        <c:grouping val="stacked"/>
        <c:varyColors val="0"/>
        <c:ser>
          <c:idx val="0"/>
          <c:order val="0"/>
          <c:tx>
            <c:strRef>
              <c:f>Sheet1!$B$1</c:f>
              <c:strCache>
                <c:ptCount val="1"/>
                <c:pt idx="0">
                  <c:v>VPC</c:v>
                </c:pt>
              </c:strCache>
            </c:strRef>
          </c:tx>
          <c:invertIfNegative val="0"/>
          <c:cat>
            <c:numRef>
              <c:f>Sheet1!$A$2:$A$3</c:f>
              <c:numCache>
                <c:formatCode>General</c:formatCode>
                <c:ptCount val="2"/>
                <c:pt idx="0">
                  <c:v>2010</c:v>
                </c:pt>
                <c:pt idx="1">
                  <c:v>2014</c:v>
                </c:pt>
              </c:numCache>
            </c:numRef>
          </c:cat>
          <c:val>
            <c:numRef>
              <c:f>Sheet1!$B$2:$B$3</c:f>
              <c:numCache>
                <c:formatCode>General</c:formatCode>
                <c:ptCount val="2"/>
                <c:pt idx="0">
                  <c:v>9</c:v>
                </c:pt>
                <c:pt idx="1">
                  <c:v>38</c:v>
                </c:pt>
              </c:numCache>
            </c:numRef>
          </c:val>
        </c:ser>
        <c:ser>
          <c:idx val="1"/>
          <c:order val="1"/>
          <c:tx>
            <c:strRef>
              <c:f>Sheet1!$C$1</c:f>
              <c:strCache>
                <c:ptCount val="1"/>
                <c:pt idx="0">
                  <c:v>SAAS</c:v>
                </c:pt>
              </c:strCache>
            </c:strRef>
          </c:tx>
          <c:invertIfNegative val="0"/>
          <c:cat>
            <c:numRef>
              <c:f>Sheet1!$A$2:$A$3</c:f>
              <c:numCache>
                <c:formatCode>General</c:formatCode>
                <c:ptCount val="2"/>
                <c:pt idx="0">
                  <c:v>2010</c:v>
                </c:pt>
                <c:pt idx="1">
                  <c:v>2014</c:v>
                </c:pt>
              </c:numCache>
            </c:numRef>
          </c:cat>
          <c:val>
            <c:numRef>
              <c:f>Sheet1!$C$2:$C$3</c:f>
              <c:numCache>
                <c:formatCode>General</c:formatCode>
                <c:ptCount val="2"/>
                <c:pt idx="0">
                  <c:v>10</c:v>
                </c:pt>
                <c:pt idx="1">
                  <c:v>31</c:v>
                </c:pt>
              </c:numCache>
            </c:numRef>
          </c:val>
        </c:ser>
        <c:ser>
          <c:idx val="2"/>
          <c:order val="2"/>
          <c:tx>
            <c:strRef>
              <c:f>Sheet1!$D$1</c:f>
              <c:strCache>
                <c:ptCount val="1"/>
                <c:pt idx="0">
                  <c:v>IAAS</c:v>
                </c:pt>
              </c:strCache>
            </c:strRef>
          </c:tx>
          <c:invertIfNegative val="0"/>
          <c:cat>
            <c:numRef>
              <c:f>Sheet1!$A$2:$A$3</c:f>
              <c:numCache>
                <c:formatCode>General</c:formatCode>
                <c:ptCount val="2"/>
                <c:pt idx="0">
                  <c:v>2010</c:v>
                </c:pt>
                <c:pt idx="1">
                  <c:v>2014</c:v>
                </c:pt>
              </c:numCache>
            </c:numRef>
          </c:cat>
          <c:val>
            <c:numRef>
              <c:f>Sheet1!$D$2:$D$3</c:f>
              <c:numCache>
                <c:formatCode>General</c:formatCode>
                <c:ptCount val="2"/>
                <c:pt idx="0">
                  <c:v>4</c:v>
                </c:pt>
                <c:pt idx="1">
                  <c:v>13</c:v>
                </c:pt>
              </c:numCache>
            </c:numRef>
          </c:val>
        </c:ser>
        <c:ser>
          <c:idx val="3"/>
          <c:order val="3"/>
          <c:tx>
            <c:strRef>
              <c:f>Sheet1!$E$1</c:f>
              <c:strCache>
                <c:ptCount val="1"/>
                <c:pt idx="0">
                  <c:v>PAAS</c:v>
                </c:pt>
              </c:strCache>
            </c:strRef>
          </c:tx>
          <c:invertIfNegative val="0"/>
          <c:cat>
            <c:numRef>
              <c:f>Sheet1!$A$2:$A$3</c:f>
              <c:numCache>
                <c:formatCode>General</c:formatCode>
                <c:ptCount val="2"/>
                <c:pt idx="0">
                  <c:v>2010</c:v>
                </c:pt>
                <c:pt idx="1">
                  <c:v>2014</c:v>
                </c:pt>
              </c:numCache>
            </c:numRef>
          </c:cat>
          <c:val>
            <c:numRef>
              <c:f>Sheet1!$E$2:$E$3</c:f>
              <c:numCache>
                <c:formatCode>General</c:formatCode>
                <c:ptCount val="2"/>
                <c:pt idx="0">
                  <c:v>1</c:v>
                </c:pt>
                <c:pt idx="1">
                  <c:v>6</c:v>
                </c:pt>
              </c:numCache>
            </c:numRef>
          </c:val>
        </c:ser>
        <c:dLbls>
          <c:showLegendKey val="0"/>
          <c:showVal val="0"/>
          <c:showCatName val="0"/>
          <c:showSerName val="0"/>
          <c:showPercent val="0"/>
          <c:showBubbleSize val="0"/>
        </c:dLbls>
        <c:gapWidth val="75"/>
        <c:shape val="cylinder"/>
        <c:axId val="96808448"/>
        <c:axId val="79728576"/>
        <c:axId val="0"/>
      </c:bar3DChart>
      <c:catAx>
        <c:axId val="96808448"/>
        <c:scaling>
          <c:orientation val="minMax"/>
        </c:scaling>
        <c:delete val="0"/>
        <c:axPos val="b"/>
        <c:numFmt formatCode="General" sourceLinked="1"/>
        <c:majorTickMark val="none"/>
        <c:minorTickMark val="none"/>
        <c:tickLblPos val="nextTo"/>
        <c:txPr>
          <a:bodyPr/>
          <a:lstStyle/>
          <a:p>
            <a:pPr>
              <a:defRPr>
                <a:solidFill>
                  <a:schemeClr val="tx1">
                    <a:lumMod val="75000"/>
                    <a:lumOff val="25000"/>
                  </a:schemeClr>
                </a:solidFill>
              </a:defRPr>
            </a:pPr>
            <a:endParaRPr lang="en-US"/>
          </a:p>
        </c:txPr>
        <c:crossAx val="79728576"/>
        <c:crosses val="autoZero"/>
        <c:auto val="1"/>
        <c:lblAlgn val="ctr"/>
        <c:lblOffset val="100"/>
        <c:noMultiLvlLbl val="0"/>
      </c:catAx>
      <c:valAx>
        <c:axId val="79728576"/>
        <c:scaling>
          <c:orientation val="minMax"/>
        </c:scaling>
        <c:delete val="0"/>
        <c:axPos val="l"/>
        <c:majorGridlines>
          <c:spPr>
            <a:ln w="3175">
              <a:solidFill>
                <a:schemeClr val="bg1">
                  <a:lumMod val="75000"/>
                </a:schemeClr>
              </a:solidFill>
            </a:ln>
          </c:spPr>
        </c:majorGridlines>
        <c:numFmt formatCode="General" sourceLinked="1"/>
        <c:majorTickMark val="none"/>
        <c:minorTickMark val="none"/>
        <c:tickLblPos val="nextTo"/>
        <c:spPr>
          <a:ln w="9525">
            <a:noFill/>
          </a:ln>
        </c:spPr>
        <c:txPr>
          <a:bodyPr/>
          <a:lstStyle/>
          <a:p>
            <a:pPr>
              <a:defRPr>
                <a:solidFill>
                  <a:schemeClr val="tx1">
                    <a:lumMod val="75000"/>
                    <a:lumOff val="25000"/>
                  </a:schemeClr>
                </a:solidFill>
              </a:defRPr>
            </a:pPr>
            <a:endParaRPr lang="en-US"/>
          </a:p>
        </c:txPr>
        <c:crossAx val="96808448"/>
        <c:crosses val="autoZero"/>
        <c:crossBetween val="between"/>
      </c:valAx>
    </c:plotArea>
    <c:legend>
      <c:legendPos val="b"/>
      <c:legendEntry>
        <c:idx val="0"/>
        <c:txPr>
          <a:bodyPr/>
          <a:lstStyle/>
          <a:p>
            <a:pPr>
              <a:defRPr sz="1400">
                <a:solidFill>
                  <a:schemeClr val="tx1">
                    <a:lumMod val="75000"/>
                    <a:lumOff val="25000"/>
                  </a:schemeClr>
                </a:solidFill>
              </a:defRPr>
            </a:pPr>
            <a:endParaRPr lang="en-US"/>
          </a:p>
        </c:txPr>
      </c:legendEntry>
      <c:legendEntry>
        <c:idx val="1"/>
        <c:txPr>
          <a:bodyPr/>
          <a:lstStyle/>
          <a:p>
            <a:pPr>
              <a:defRPr sz="1400">
                <a:solidFill>
                  <a:schemeClr val="tx1">
                    <a:lumMod val="75000"/>
                    <a:lumOff val="25000"/>
                  </a:schemeClr>
                </a:solidFill>
              </a:defRPr>
            </a:pPr>
            <a:endParaRPr lang="en-US"/>
          </a:p>
        </c:txPr>
      </c:legendEntry>
      <c:legendEntry>
        <c:idx val="2"/>
        <c:txPr>
          <a:bodyPr/>
          <a:lstStyle/>
          <a:p>
            <a:pPr>
              <a:defRPr sz="1400">
                <a:solidFill>
                  <a:schemeClr val="tx1">
                    <a:lumMod val="75000"/>
                    <a:lumOff val="25000"/>
                  </a:schemeClr>
                </a:solidFill>
              </a:defRPr>
            </a:pPr>
            <a:endParaRPr lang="en-US"/>
          </a:p>
        </c:txPr>
      </c:legendEntry>
      <c:legendEntry>
        <c:idx val="3"/>
        <c:txPr>
          <a:bodyPr/>
          <a:lstStyle/>
          <a:p>
            <a:pPr>
              <a:defRPr sz="1400">
                <a:solidFill>
                  <a:schemeClr val="tx1">
                    <a:lumMod val="75000"/>
                    <a:lumOff val="25000"/>
                  </a:schemeClr>
                </a:solidFill>
              </a:defRPr>
            </a:pPr>
            <a:endParaRPr lang="en-US"/>
          </a:p>
        </c:txPr>
      </c:legendEntry>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spPr>
        <a:solidFill>
          <a:schemeClr val="bg1">
            <a:lumMod val="85000"/>
          </a:schemeClr>
        </a:solidFill>
      </c:spPr>
    </c:floor>
    <c:sideWall>
      <c:thickness val="0"/>
    </c:sideWall>
    <c:backWall>
      <c:thickness val="0"/>
    </c:backWall>
    <c:plotArea>
      <c:layout/>
      <c:bar3DChart>
        <c:barDir val="col"/>
        <c:grouping val="stacked"/>
        <c:varyColors val="0"/>
        <c:ser>
          <c:idx val="0"/>
          <c:order val="0"/>
          <c:tx>
            <c:strRef>
              <c:f>Sheet1!$B$1</c:f>
              <c:strCache>
                <c:ptCount val="1"/>
                <c:pt idx="0">
                  <c:v>Traditional DC</c:v>
                </c:pt>
              </c:strCache>
            </c:strRef>
          </c:tx>
          <c:invertIfNegative val="0"/>
          <c:cat>
            <c:numRef>
              <c:f>Sheet1!$A$2:$A$3</c:f>
              <c:numCache>
                <c:formatCode>General</c:formatCode>
                <c:ptCount val="2"/>
                <c:pt idx="0">
                  <c:v>2010</c:v>
                </c:pt>
                <c:pt idx="1">
                  <c:v>2014</c:v>
                </c:pt>
              </c:numCache>
            </c:numRef>
          </c:cat>
          <c:val>
            <c:numRef>
              <c:f>Sheet1!$B$2:$B$3</c:f>
              <c:numCache>
                <c:formatCode>General</c:formatCode>
                <c:ptCount val="2"/>
                <c:pt idx="0">
                  <c:v>47.4</c:v>
                </c:pt>
                <c:pt idx="1">
                  <c:v>69</c:v>
                </c:pt>
              </c:numCache>
            </c:numRef>
          </c:val>
        </c:ser>
        <c:ser>
          <c:idx val="1"/>
          <c:order val="1"/>
          <c:tx>
            <c:strRef>
              <c:f>Sheet1!$C$1</c:f>
              <c:strCache>
                <c:ptCount val="1"/>
                <c:pt idx="0">
                  <c:v>Cloud</c:v>
                </c:pt>
              </c:strCache>
            </c:strRef>
          </c:tx>
          <c:invertIfNegative val="0"/>
          <c:cat>
            <c:numRef>
              <c:f>Sheet1!$A$2:$A$3</c:f>
              <c:numCache>
                <c:formatCode>General</c:formatCode>
                <c:ptCount val="2"/>
                <c:pt idx="0">
                  <c:v>2010</c:v>
                </c:pt>
                <c:pt idx="1">
                  <c:v>2014</c:v>
                </c:pt>
              </c:numCache>
            </c:numRef>
          </c:cat>
          <c:val>
            <c:numRef>
              <c:f>Sheet1!$C$2:$C$3</c:f>
              <c:numCache>
                <c:formatCode>General</c:formatCode>
                <c:ptCount val="2"/>
                <c:pt idx="0">
                  <c:v>12.6</c:v>
                </c:pt>
                <c:pt idx="1">
                  <c:v>66.149999999999991</c:v>
                </c:pt>
              </c:numCache>
            </c:numRef>
          </c:val>
        </c:ser>
        <c:dLbls>
          <c:showLegendKey val="0"/>
          <c:showVal val="0"/>
          <c:showCatName val="0"/>
          <c:showSerName val="0"/>
          <c:showPercent val="0"/>
          <c:showBubbleSize val="0"/>
        </c:dLbls>
        <c:gapWidth val="75"/>
        <c:shape val="cylinder"/>
        <c:axId val="99455488"/>
        <c:axId val="79730304"/>
        <c:axId val="0"/>
      </c:bar3DChart>
      <c:catAx>
        <c:axId val="99455488"/>
        <c:scaling>
          <c:orientation val="minMax"/>
        </c:scaling>
        <c:delete val="0"/>
        <c:axPos val="b"/>
        <c:numFmt formatCode="General" sourceLinked="1"/>
        <c:majorTickMark val="none"/>
        <c:minorTickMark val="none"/>
        <c:tickLblPos val="nextTo"/>
        <c:crossAx val="79730304"/>
        <c:crosses val="autoZero"/>
        <c:auto val="1"/>
        <c:lblAlgn val="ctr"/>
        <c:lblOffset val="100"/>
        <c:noMultiLvlLbl val="0"/>
      </c:catAx>
      <c:valAx>
        <c:axId val="79730304"/>
        <c:scaling>
          <c:orientation val="minMax"/>
        </c:scaling>
        <c:delete val="0"/>
        <c:axPos val="l"/>
        <c:majorGridlines>
          <c:spPr>
            <a:ln w="3175">
              <a:solidFill>
                <a:schemeClr val="bg1">
                  <a:lumMod val="75000"/>
                </a:schemeClr>
              </a:solidFill>
            </a:ln>
          </c:spPr>
        </c:majorGridlines>
        <c:numFmt formatCode="General" sourceLinked="1"/>
        <c:majorTickMark val="none"/>
        <c:minorTickMark val="none"/>
        <c:tickLblPos val="nextTo"/>
        <c:spPr>
          <a:ln w="9525">
            <a:noFill/>
          </a:ln>
        </c:spPr>
        <c:crossAx val="99455488"/>
        <c:crosses val="autoZero"/>
        <c:crossBetween val="between"/>
      </c:valAx>
    </c:plotArea>
    <c:legend>
      <c:legendPos val="b"/>
      <c:layout>
        <c:manualLayout>
          <c:xMode val="edge"/>
          <c:yMode val="edge"/>
          <c:x val="0.19495967262757791"/>
          <c:y val="0.88418696094870641"/>
          <c:w val="0.61008037513054503"/>
          <c:h val="0.10240822274653109"/>
        </c:manualLayout>
      </c:layout>
      <c:overlay val="0"/>
      <c:txPr>
        <a:bodyPr/>
        <a:lstStyle/>
        <a:p>
          <a:pPr>
            <a:defRPr sz="1400">
              <a:solidFill>
                <a:schemeClr val="tx1">
                  <a:lumMod val="65000"/>
                  <a:lumOff val="3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0.31587</cdr:x>
      <cdr:y>0.29731</cdr:y>
    </cdr:from>
    <cdr:to>
      <cdr:x>0.48678</cdr:x>
      <cdr:y>0.41298</cdr:y>
    </cdr:to>
    <cdr:sp macro="" textlink="">
      <cdr:nvSpPr>
        <cdr:cNvPr id="2" name="TextBox 1"/>
        <cdr:cNvSpPr txBox="1"/>
      </cdr:nvSpPr>
      <cdr:spPr>
        <a:xfrm xmlns:a="http://schemas.openxmlformats.org/drawingml/2006/main">
          <a:off x="1323810" y="993787"/>
          <a:ext cx="716281" cy="3866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i="1" dirty="0">
              <a:solidFill>
                <a:schemeClr val="tx1">
                  <a:lumMod val="65000"/>
                  <a:lumOff val="35000"/>
                </a:schemeClr>
              </a:solidFill>
            </a:rPr>
            <a:t>2</a:t>
          </a:r>
          <a:r>
            <a:rPr lang="en-US" sz="1400" i="1" dirty="0" smtClean="0">
              <a:solidFill>
                <a:schemeClr val="tx1">
                  <a:lumMod val="65000"/>
                  <a:lumOff val="35000"/>
                </a:schemeClr>
              </a:solidFill>
            </a:rPr>
            <a:t>1%</a:t>
          </a:r>
          <a:endParaRPr lang="en-US" sz="1400" i="1" dirty="0">
            <a:solidFill>
              <a:schemeClr val="tx1">
                <a:lumMod val="65000"/>
                <a:lumOff val="35000"/>
              </a:schemeClr>
            </a:solidFill>
          </a:endParaRPr>
        </a:p>
      </cdr:txBody>
    </cdr:sp>
  </cdr:relSizeAnchor>
  <cdr:relSizeAnchor xmlns:cdr="http://schemas.openxmlformats.org/drawingml/2006/chartDrawing">
    <cdr:from>
      <cdr:x>0.61789</cdr:x>
      <cdr:y>0.08305</cdr:y>
    </cdr:from>
    <cdr:to>
      <cdr:x>0.7888</cdr:x>
      <cdr:y>0.21837</cdr:y>
    </cdr:to>
    <cdr:sp macro="" textlink="">
      <cdr:nvSpPr>
        <cdr:cNvPr id="3" name="TextBox 2"/>
        <cdr:cNvSpPr txBox="1"/>
      </cdr:nvSpPr>
      <cdr:spPr>
        <a:xfrm xmlns:a="http://schemas.openxmlformats.org/drawingml/2006/main">
          <a:off x="2209800" y="236046"/>
          <a:ext cx="611235" cy="3846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i="1" dirty="0" smtClean="0">
              <a:solidFill>
                <a:schemeClr val="tx1">
                  <a:lumMod val="65000"/>
                  <a:lumOff val="35000"/>
                </a:schemeClr>
              </a:solidFill>
            </a:rPr>
            <a:t>51%</a:t>
          </a:r>
          <a:endParaRPr lang="en-US" sz="1400" i="1" dirty="0">
            <a:solidFill>
              <a:schemeClr val="tx1">
                <a:lumMod val="65000"/>
                <a:lumOff val="3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28E91CC-25F5-A947-A5A4-A5A9CC590B50}" type="datetimeFigureOut">
              <a:rPr lang="en-US" smtClean="0"/>
              <a:pPr/>
              <a:t>11/8/2012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7A05D11-8D88-FE4B-A918-048F4C7CB531}" type="slidenum">
              <a:rPr lang="en-US" smtClean="0"/>
              <a:pPr/>
              <a:t>‹#›</a:t>
            </a:fld>
            <a:endParaRPr lang="en-US" dirty="0"/>
          </a:p>
        </p:txBody>
      </p:sp>
    </p:spTree>
    <p:extLst>
      <p:ext uri="{BB962C8B-B14F-4D97-AF65-F5344CB8AC3E}">
        <p14:creationId xmlns:p14="http://schemas.microsoft.com/office/powerpoint/2010/main" val="4006450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9C96A7F-97A9-A94F-A10F-90696E1F2B43}" type="datetimeFigureOut">
              <a:rPr lang="en-US" smtClean="0"/>
              <a:pPr/>
              <a:t>11/8/2012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0CDE4C6-4963-9E40-91DF-91C494592D34}" type="slidenum">
              <a:rPr lang="en-US" smtClean="0"/>
              <a:pPr/>
              <a:t>‹#›</a:t>
            </a:fld>
            <a:endParaRPr lang="en-US" dirty="0"/>
          </a:p>
        </p:txBody>
      </p:sp>
    </p:spTree>
    <p:extLst>
      <p:ext uri="{BB962C8B-B14F-4D97-AF65-F5344CB8AC3E}">
        <p14:creationId xmlns:p14="http://schemas.microsoft.com/office/powerpoint/2010/main" val="12207109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a:defRPr/>
            </a:pPr>
            <a:endParaRPr lang="en-US" sz="1300"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0</a:t>
            </a:fld>
            <a:endParaRPr lang="en-US"/>
          </a:p>
        </p:txBody>
      </p:sp>
    </p:spTree>
    <p:extLst>
      <p:ext uri="{BB962C8B-B14F-4D97-AF65-F5344CB8AC3E}">
        <p14:creationId xmlns:p14="http://schemas.microsoft.com/office/powerpoint/2010/main" val="125840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1</a:t>
            </a:fld>
            <a:endParaRPr lang="en-US"/>
          </a:p>
        </p:txBody>
      </p:sp>
    </p:spTree>
    <p:extLst>
      <p:ext uri="{BB962C8B-B14F-4D97-AF65-F5344CB8AC3E}">
        <p14:creationId xmlns:p14="http://schemas.microsoft.com/office/powerpoint/2010/main" val="377806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lstStyle/>
          <a:p>
            <a:pPr defTabSz="483263">
              <a:defRPr/>
            </a:pPr>
            <a:r>
              <a:rPr lang="en-US" sz="1400" b="1" dirty="0"/>
              <a:t>Virtustream provides enterprise class cloud software solutions – </a:t>
            </a:r>
            <a:r>
              <a:rPr lang="en-US" sz="1400" dirty="0">
                <a:solidFill>
                  <a:schemeClr val="tx1">
                    <a:lumMod val="65000"/>
                    <a:lumOff val="35000"/>
                  </a:schemeClr>
                </a:solidFill>
              </a:rPr>
              <a:t>enabling enterprise-class clouds, </a:t>
            </a:r>
            <a:r>
              <a:rPr lang="en-US" sz="1400" b="1" dirty="0">
                <a:solidFill>
                  <a:schemeClr val="tx1">
                    <a:lumMod val="65000"/>
                    <a:lumOff val="35000"/>
                  </a:schemeClr>
                </a:solidFill>
              </a:rPr>
              <a:t>today</a:t>
            </a:r>
            <a:r>
              <a:rPr lang="en-US" sz="1400" dirty="0">
                <a:solidFill>
                  <a:schemeClr val="tx1">
                    <a:lumMod val="65000"/>
                    <a:lumOff val="35000"/>
                  </a:schemeClr>
                </a:solidFill>
              </a:rPr>
              <a:t>.</a:t>
            </a:r>
          </a:p>
          <a:p>
            <a:pPr marL="171435" indent="-171435" defTabSz="483263">
              <a:buFont typeface="Arial"/>
              <a:buChar char="•"/>
              <a:defRPr/>
            </a:pPr>
            <a:endParaRPr lang="en-US" sz="1400" dirty="0">
              <a:solidFill>
                <a:schemeClr val="tx1">
                  <a:lumMod val="65000"/>
                  <a:lumOff val="35000"/>
                </a:schemeClr>
              </a:solidFill>
            </a:endParaRPr>
          </a:p>
          <a:p>
            <a:pPr marL="171435" indent="-171435" defTabSz="483263">
              <a:buFont typeface="Arial"/>
              <a:buChar char="•"/>
              <a:defRPr/>
            </a:pPr>
            <a:r>
              <a:rPr lang="en-US" sz="1400" dirty="0">
                <a:solidFill>
                  <a:schemeClr val="tx1">
                    <a:lumMod val="65000"/>
                    <a:lumOff val="35000"/>
                  </a:schemeClr>
                </a:solidFill>
              </a:rPr>
              <a:t>Virtustream specializes in moving complex enterprise applications to the Cloud:  Private, Virtual Private, Public, Hybrid and Federated Clouds</a:t>
            </a:r>
          </a:p>
          <a:p>
            <a:pPr marL="171435" indent="-171435" defTabSz="483263">
              <a:buFont typeface="Arial"/>
              <a:buChar char="•"/>
              <a:defRPr/>
            </a:pPr>
            <a:endParaRPr lang="en-US" sz="1400" dirty="0">
              <a:solidFill>
                <a:schemeClr val="tx1">
                  <a:lumMod val="65000"/>
                  <a:lumOff val="35000"/>
                </a:schemeClr>
              </a:solidFill>
            </a:endParaRPr>
          </a:p>
          <a:p>
            <a:pPr marL="171435" indent="-171435" defTabSz="483263">
              <a:buFont typeface="Arial"/>
              <a:buChar char="•"/>
              <a:defRPr/>
            </a:pPr>
            <a:r>
              <a:rPr lang="en-US" sz="1400" dirty="0"/>
              <a:t>Virtustream is the only cloud solution provider that offers a cloud management solution, xStream, for private/virtual-private/public and hybrid clouds which is multi-tenant, multi-hypervisor, hardware-agnostic with world-class </a:t>
            </a:r>
            <a:r>
              <a:rPr lang="en-US" sz="1400" dirty="0">
                <a:solidFill>
                  <a:schemeClr val="tx1">
                    <a:lumMod val="65000"/>
                    <a:lumOff val="35000"/>
                  </a:schemeClr>
                </a:solidFill>
              </a:rPr>
              <a:t>μVM technology and supported by comprehensive professional services – on-customer site, off-site or as a managed service</a:t>
            </a:r>
          </a:p>
          <a:p>
            <a:pPr defTabSz="483263">
              <a:defRPr/>
            </a:pPr>
            <a:endParaRPr lang="en-US" sz="1400" dirty="0">
              <a:solidFill>
                <a:schemeClr val="tx1">
                  <a:lumMod val="65000"/>
                  <a:lumOff val="35000"/>
                </a:schemeClr>
              </a:solidFill>
            </a:endParaRPr>
          </a:p>
          <a:p>
            <a:pPr marL="171435" indent="-171435" defTabSz="483263">
              <a:buFont typeface="Arial"/>
              <a:buChar char="•"/>
              <a:defRPr/>
            </a:pPr>
            <a:r>
              <a:rPr lang="en-US" sz="1400" dirty="0">
                <a:solidFill>
                  <a:schemeClr val="tx1">
                    <a:lumMod val="65000"/>
                    <a:lumOff val="35000"/>
                  </a:schemeClr>
                </a:solidFill>
              </a:rPr>
              <a:t>xStream is proven today with over 45 major corporate clients and thousands of medium businesses using our software and backed by numerous cloud IP patent filings</a:t>
            </a:r>
          </a:p>
          <a:p>
            <a:pPr marL="171435" indent="-171435" defTabSz="483263">
              <a:buFont typeface="Arial"/>
              <a:buChar char="•"/>
              <a:defRPr/>
            </a:pPr>
            <a:endParaRPr lang="en-US" sz="1400" dirty="0">
              <a:solidFill>
                <a:schemeClr val="tx1">
                  <a:lumMod val="65000"/>
                  <a:lumOff val="35000"/>
                </a:schemeClr>
              </a:solidFill>
            </a:endParaRPr>
          </a:p>
          <a:p>
            <a:pPr marL="171435" indent="-171435" defTabSz="483263">
              <a:buFont typeface="Arial"/>
              <a:buChar char="•"/>
              <a:defRPr/>
            </a:pPr>
            <a:r>
              <a:rPr lang="en-US" sz="1400" dirty="0">
                <a:solidFill>
                  <a:schemeClr val="tx1">
                    <a:lumMod val="65000"/>
                    <a:lumOff val="35000"/>
                  </a:schemeClr>
                </a:solidFill>
              </a:rPr>
              <a:t>Virtustream is a SAP certified cloud and hosting provider,  offers Award-winning cloud onboarding and also owns and operates data centers in US and EU</a:t>
            </a:r>
          </a:p>
          <a:p>
            <a:pPr marL="171435" indent="-171435" defTabSz="483263">
              <a:buFont typeface="Arial"/>
              <a:buChar char="•"/>
              <a:defRPr/>
            </a:pPr>
            <a:endParaRPr lang="en-US" sz="1400" dirty="0">
              <a:solidFill>
                <a:schemeClr val="tx1">
                  <a:lumMod val="65000"/>
                  <a:lumOff val="35000"/>
                </a:schemeClr>
              </a:solidFill>
            </a:endParaRPr>
          </a:p>
          <a:p>
            <a:pPr marL="171435" indent="-171435" defTabSz="483263">
              <a:buFont typeface="Arial"/>
              <a:buChar char="•"/>
              <a:defRPr/>
            </a:pPr>
            <a:r>
              <a:rPr lang="en-US" sz="1400" dirty="0">
                <a:solidFill>
                  <a:schemeClr val="tx1">
                    <a:lumMod val="65000"/>
                    <a:lumOff val="35000"/>
                  </a:schemeClr>
                </a:solidFill>
              </a:rPr>
              <a:t>Virtustream is Privately held, Intel Capital backed with over $75m of equity raised</a:t>
            </a:r>
          </a:p>
          <a:p>
            <a:pPr marL="171435" indent="-171435" defTabSz="483263">
              <a:buFont typeface="Arial"/>
              <a:buChar char="•"/>
              <a:defRPr/>
            </a:pPr>
            <a:endParaRPr lang="en-US" sz="1400" dirty="0"/>
          </a:p>
          <a:p>
            <a:pPr marL="193304" indent="-193304" defTabSz="483263">
              <a:buFont typeface="Arial" pitchFamily="34" charset="0"/>
              <a:buChar char="•"/>
              <a:defRPr/>
            </a:pPr>
            <a:r>
              <a:rPr lang="en-US" sz="1400" dirty="0"/>
              <a:t>Virtustream has a world-class management team of experienced executives who have extensive experience from </a:t>
            </a:r>
            <a:r>
              <a:rPr lang="en-US" sz="1400" dirty="0" err="1"/>
              <a:t>Vmware</a:t>
            </a:r>
            <a:r>
              <a:rPr lang="en-US" sz="1400" dirty="0"/>
              <a:t>, Microsoft, Cisco, Cap Gemini, Siemens, Adjoined, Quest, </a:t>
            </a:r>
            <a:r>
              <a:rPr lang="en-US" sz="1400" dirty="0" err="1"/>
              <a:t>Springsource</a:t>
            </a:r>
            <a:r>
              <a:rPr lang="en-US" sz="1400" dirty="0"/>
              <a:t>, Mercer and many more.</a:t>
            </a:r>
          </a:p>
          <a:p>
            <a:pPr marL="193304" indent="-193304" defTabSz="483263">
              <a:buFont typeface="Arial" pitchFamily="34" charset="0"/>
              <a:buChar char="•"/>
              <a:defRPr/>
            </a:pPr>
            <a:endParaRPr lang="en-US" sz="1400" dirty="0"/>
          </a:p>
          <a:p>
            <a:pPr marL="193304" indent="-193304" defTabSz="483263">
              <a:buFont typeface="Arial" pitchFamily="34" charset="0"/>
              <a:buChar char="•"/>
              <a:defRPr/>
            </a:pPr>
            <a:r>
              <a:rPr lang="en-US" sz="1400" dirty="0"/>
              <a:t>Virtustream has provided specialist IT solutions and consultancy in all areas of cloud/virtualization from the data center to the desktop for the last decade and has won numerous industry awards in recognition of the quality of our work: including the ICT Excellence Award- Green IT Initiative of the Year, VMware Professional Services Partner of the Year, VMware EMEA Partner of the Year, IBM Mid Market Partner of the Year, IBM Technical Excellence Award, 2011 </a:t>
            </a:r>
            <a:r>
              <a:rPr lang="en-US" sz="1400" dirty="0" err="1"/>
              <a:t>AlwaysOn</a:t>
            </a:r>
            <a:r>
              <a:rPr lang="en-US" sz="1400" dirty="0"/>
              <a:t> East Top 100 and most recently the 2011 Inc. Magazine Top 500/5000. </a:t>
            </a:r>
          </a:p>
          <a:p>
            <a:pPr marL="193304" indent="-193304" defTabSz="483263">
              <a:buFont typeface="Arial" pitchFamily="34" charset="0"/>
              <a:buChar char="•"/>
              <a:defRPr/>
            </a:pPr>
            <a:endParaRPr lang="en-US" sz="1400" dirty="0"/>
          </a:p>
          <a:p>
            <a:pPr marL="193304" indent="-193304" defTabSz="483263">
              <a:buFont typeface="Arial" pitchFamily="34" charset="0"/>
              <a:buChar char="•"/>
              <a:defRPr/>
            </a:pPr>
            <a:r>
              <a:rPr lang="en-US" sz="1400" dirty="0"/>
              <a:t>Virtustream experts contribute to leading industry bodies including the Distributed Management Task Force, the Open Data Center Alliance, VMware’s Partner Technical Advisory Board and the SAP Technology Advisory Board.</a:t>
            </a:r>
          </a:p>
          <a:p>
            <a:pPr marL="193304" indent="-193304">
              <a:buFont typeface="Arial" pitchFamily="34" charset="0"/>
              <a:buChar char="•"/>
            </a:pPr>
            <a:endParaRPr lang="en-US" sz="1400" dirty="0"/>
          </a:p>
          <a:p>
            <a:pPr marL="193304" indent="-193304">
              <a:buFont typeface="Arial" pitchFamily="34" charset="0"/>
              <a:buChar char="•"/>
            </a:pPr>
            <a:r>
              <a:rPr lang="en-US" sz="1400" dirty="0"/>
              <a:t>If you feel the Virtustream capabilities are of interest to you we can set up a session to have the Virtustream team meet your team and explain some of their unique solutions? </a:t>
            </a:r>
          </a:p>
          <a:p>
            <a:pPr marL="193304" indent="-193304" defTabSz="483263">
              <a:defRPr/>
            </a:pPr>
            <a:endParaRPr lang="en-US" sz="1400"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2</a:t>
            </a:fld>
            <a:endParaRPr lang="en-US"/>
          </a:p>
        </p:txBody>
      </p:sp>
    </p:spTree>
    <p:extLst>
      <p:ext uri="{BB962C8B-B14F-4D97-AF65-F5344CB8AC3E}">
        <p14:creationId xmlns:p14="http://schemas.microsoft.com/office/powerpoint/2010/main" val="385399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this in to illustrate that content and</a:t>
            </a:r>
            <a:r>
              <a:rPr lang="en-US" baseline="0" dirty="0" smtClean="0"/>
              <a:t> application delivery is rapidly transitioning from Managed </a:t>
            </a:r>
            <a:r>
              <a:rPr lang="en-US" baseline="0" dirty="0" err="1" smtClean="0"/>
              <a:t>Svcs</a:t>
            </a:r>
            <a:r>
              <a:rPr lang="en-US" baseline="0" dirty="0" smtClean="0"/>
              <a:t> on dedicated hardware to cloud distribution platforms.</a:t>
            </a:r>
            <a:endParaRPr lang="en-US"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4</a:t>
            </a:fld>
            <a:endParaRPr lang="en-US"/>
          </a:p>
        </p:txBody>
      </p:sp>
    </p:spTree>
    <p:extLst>
      <p:ext uri="{BB962C8B-B14F-4D97-AF65-F5344CB8AC3E}">
        <p14:creationId xmlns:p14="http://schemas.microsoft.com/office/powerpoint/2010/main" val="266291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economics of cloud are driven by automation…. And automation it</a:t>
            </a:r>
            <a:r>
              <a:rPr lang="en-US" baseline="0" dirty="0" smtClean="0"/>
              <a:t> turns out has significant dependency on Metadata.</a:t>
            </a:r>
          </a:p>
          <a:p>
            <a:endParaRPr lang="en-US" baseline="0" dirty="0" smtClean="0"/>
          </a:p>
          <a:p>
            <a:r>
              <a:rPr lang="en-US" baseline="0" dirty="0" smtClean="0"/>
              <a:t>We know from experience – Morris Communications, digital Chocolate, and some other media clients that an awful lot of content delivery is still driven by physical systems – often in an Managed hosting or SP model, but still surprisingly often in house on dedicated hardware.</a:t>
            </a:r>
            <a:endParaRPr lang="en-US"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6</a:t>
            </a:fld>
            <a:endParaRPr lang="en-US"/>
          </a:p>
        </p:txBody>
      </p:sp>
    </p:spTree>
    <p:extLst>
      <p:ext uri="{BB962C8B-B14F-4D97-AF65-F5344CB8AC3E}">
        <p14:creationId xmlns:p14="http://schemas.microsoft.com/office/powerpoint/2010/main" val="348693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 Metadata</a:t>
            </a:r>
            <a:r>
              <a:rPr lang="en-US" baseline="0" dirty="0" smtClean="0"/>
              <a:t> on compute workloads will determine the types of environments that workloads can run within and the trust levels that are allowed.</a:t>
            </a:r>
          </a:p>
          <a:p>
            <a:endParaRPr lang="en-US"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7</a:t>
            </a:fld>
            <a:endParaRPr lang="en-US"/>
          </a:p>
        </p:txBody>
      </p:sp>
    </p:spTree>
    <p:extLst>
      <p:ext uri="{BB962C8B-B14F-4D97-AF65-F5344CB8AC3E}">
        <p14:creationId xmlns:p14="http://schemas.microsoft.com/office/powerpoint/2010/main" val="383807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baseline="0" dirty="0" smtClean="0"/>
              <a:t>The industry is closing in on </a:t>
            </a:r>
            <a:r>
              <a:rPr lang="en-US" baseline="0" dirty="0" smtClean="0"/>
              <a:t>capabilities </a:t>
            </a:r>
            <a:r>
              <a:rPr lang="en-US" baseline="0" dirty="0" smtClean="0"/>
              <a:t>for controlling the distribution and consumption of content across geographic boundaries.  Intel’s TXT technology is providing a foundation for these capabilities.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Operating system focused</a:t>
            </a:r>
            <a:r>
              <a:rPr lang="en-US" baseline="0" dirty="0" smtClean="0"/>
              <a:t> delivery of services is fading away.  The cloud is adding new levels of abstraction, allowing content creators to focus on the creation of content and get out of the business of managing operating systems.  This is a logical extension of the abstractions that Virtualization – an underpinning of cloud – brought with respect to abstracting hardware.</a:t>
            </a:r>
            <a:endParaRPr lang="en-US"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10</a:t>
            </a:fld>
            <a:endParaRPr lang="en-US" dirty="0"/>
          </a:p>
        </p:txBody>
      </p:sp>
    </p:spTree>
    <p:extLst>
      <p:ext uri="{BB962C8B-B14F-4D97-AF65-F5344CB8AC3E}">
        <p14:creationId xmlns:p14="http://schemas.microsoft.com/office/powerpoint/2010/main" val="3410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dirty="0" smtClean="0">
                <a:solidFill>
                  <a:schemeClr val="tx1">
                    <a:lumMod val="65000"/>
                    <a:lumOff val="35000"/>
                  </a:schemeClr>
                </a:solidFill>
              </a:rPr>
              <a:t>Operate your own Private Cloud</a:t>
            </a:r>
          </a:p>
          <a:p>
            <a:pPr algn="ctr"/>
            <a:r>
              <a:rPr lang="en-US" sz="1200" i="1" dirty="0" smtClean="0">
                <a:solidFill>
                  <a:schemeClr val="tx1">
                    <a:lumMod val="50000"/>
                    <a:lumOff val="50000"/>
                  </a:schemeClr>
                </a:solidFill>
              </a:rPr>
              <a:t>Optimize and Resell Your Unused Capacity</a:t>
            </a:r>
          </a:p>
          <a:p>
            <a:pPr algn="ctr"/>
            <a:endParaRPr lang="en-US" sz="1200" dirty="0" smtClean="0">
              <a:solidFill>
                <a:srgbClr val="595959"/>
              </a:solidFill>
            </a:endParaRPr>
          </a:p>
          <a:p>
            <a:pPr algn="ctr"/>
            <a:endParaRPr lang="en-US" sz="1200" dirty="0" smtClean="0">
              <a:solidFill>
                <a:srgbClr val="595959"/>
              </a:solidFill>
            </a:endParaRPr>
          </a:p>
          <a:p>
            <a:pPr algn="ctr"/>
            <a:r>
              <a:rPr lang="en-US" sz="1200" dirty="0" smtClean="0">
                <a:solidFill>
                  <a:srgbClr val="595959"/>
                </a:solidFill>
              </a:rPr>
              <a:t>Use Other Cloud Infrastructure and Services</a:t>
            </a:r>
          </a:p>
          <a:p>
            <a:pPr algn="ctr"/>
            <a:r>
              <a:rPr lang="en-US" sz="1050" i="1" dirty="0" smtClean="0">
                <a:solidFill>
                  <a:srgbClr val="7F7F7F"/>
                </a:solidFill>
              </a:rPr>
              <a:t>From a Trusted and Secure Community</a:t>
            </a:r>
          </a:p>
          <a:p>
            <a:endParaRPr lang="en-US" dirty="0"/>
          </a:p>
        </p:txBody>
      </p:sp>
      <p:sp>
        <p:nvSpPr>
          <p:cNvPr id="4" name="Slide Number Placeholder 3"/>
          <p:cNvSpPr>
            <a:spLocks noGrp="1"/>
          </p:cNvSpPr>
          <p:nvPr>
            <p:ph type="sldNum" sz="quarter" idx="10"/>
          </p:nvPr>
        </p:nvSpPr>
        <p:spPr/>
        <p:txBody>
          <a:bodyPr/>
          <a:lstStyle/>
          <a:p>
            <a:fld id="{90CDE4C6-4963-9E40-91DF-91C494592D34}" type="slidenum">
              <a:rPr lang="en-US" smtClean="0"/>
              <a:pPr/>
              <a:t>11</a:t>
            </a:fld>
            <a:endParaRPr lang="en-US" dirty="0"/>
          </a:p>
        </p:txBody>
      </p:sp>
    </p:spTree>
    <p:extLst>
      <p:ext uri="{BB962C8B-B14F-4D97-AF65-F5344CB8AC3E}">
        <p14:creationId xmlns:p14="http://schemas.microsoft.com/office/powerpoint/2010/main" val="420037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White Background 2.eps"/>
          <p:cNvPicPr>
            <a:picLocks noChangeAspect="1"/>
          </p:cNvPicPr>
          <p:nvPr userDrawn="1"/>
        </p:nvPicPr>
        <p:blipFill>
          <a:blip r:embed="rId2" cstate="screen">
            <a:extLst>
              <a:ext uri="{28A0092B-C50C-407E-A947-70E740481C1C}">
                <a14:useLocalDpi xmlns:a14="http://schemas.microsoft.com/office/drawing/2010/main"/>
              </a:ext>
            </a:extLst>
          </a:blip>
          <a:srcRect l="11111" t="2000"/>
          <a:stretch>
            <a:fillRect/>
          </a:stretch>
        </p:blipFill>
        <p:spPr>
          <a:xfrm>
            <a:off x="0" y="0"/>
            <a:ext cx="9144000" cy="6858000"/>
          </a:xfrm>
          <a:prstGeom prst="rect">
            <a:avLst/>
          </a:prstGeom>
        </p:spPr>
      </p:pic>
      <p:sp>
        <p:nvSpPr>
          <p:cNvPr id="2" name="Title 1"/>
          <p:cNvSpPr>
            <a:spLocks noGrp="1"/>
          </p:cNvSpPr>
          <p:nvPr>
            <p:ph type="ctrTitle"/>
          </p:nvPr>
        </p:nvSpPr>
        <p:spPr>
          <a:xfrm>
            <a:off x="3048000" y="4892040"/>
            <a:ext cx="5562600" cy="548640"/>
          </a:xfrm>
        </p:spPr>
        <p:txBody>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3886200" y="5440680"/>
            <a:ext cx="4724400" cy="822960"/>
          </a:xfrm>
        </p:spPr>
        <p:txBody>
          <a:bodyPr>
            <a:normAutofit/>
          </a:bodyPr>
          <a:lstStyle>
            <a:lvl1pPr marL="0" indent="0" algn="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4169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p:nvPr>
        </p:nvSpPr>
        <p:spPr>
          <a:xfrm>
            <a:off x="152400" y="762000"/>
            <a:ext cx="8839200" cy="685800"/>
          </a:xfrm>
        </p:spPr>
        <p:txBody>
          <a:bodyPr>
            <a:normAutofit/>
          </a:bodyPr>
          <a:lstStyle>
            <a:lvl1pPr marL="0" indent="0">
              <a:buFontTx/>
              <a:buNone/>
              <a:defRPr sz="1800" b="1" i="0"/>
            </a:lvl1pPr>
            <a:lvl2pPr>
              <a:buFontTx/>
              <a:buNone/>
              <a:defRPr sz="2000"/>
            </a:lvl2pPr>
            <a:lvl3pPr>
              <a:buFontTx/>
              <a:buNone/>
              <a:defRPr sz="1800"/>
            </a:lvl3pPr>
            <a:lvl4pPr>
              <a:buFontTx/>
              <a:buNone/>
              <a:defRPr sz="1600"/>
            </a:lvl4pPr>
            <a:lvl5pPr>
              <a:buFontTx/>
              <a:buNone/>
              <a:defRPr sz="1600"/>
            </a:lvl5pPr>
          </a:lstStyle>
          <a:p>
            <a:pPr lvl="0"/>
            <a:r>
              <a:rPr lang="en-US" dirty="0" smtClean="0"/>
              <a:t>Click to edit Master text styles</a:t>
            </a:r>
          </a:p>
        </p:txBody>
      </p:sp>
      <p:sp>
        <p:nvSpPr>
          <p:cNvPr id="15" name="Oval 14"/>
          <p:cNvSpPr/>
          <p:nvPr userDrawn="1"/>
        </p:nvSpPr>
        <p:spPr>
          <a:xfrm>
            <a:off x="8818755" y="6538332"/>
            <a:ext cx="228600" cy="228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fld id="{DDDEC5C4-F283-496E-9391-76AF5AC79D38}" type="slidenum">
              <a:rPr lang="en-US" sz="1000" smtClean="0">
                <a:solidFill>
                  <a:prstClr val="white">
                    <a:lumMod val="95000"/>
                  </a:prstClr>
                </a:solidFill>
              </a:rPr>
              <a:pPr algn="ctr"/>
              <a:t>‹#›</a:t>
            </a:fld>
            <a:endParaRPr lang="en-US" sz="1000" dirty="0">
              <a:solidFill>
                <a:prstClr val="white">
                  <a:lumMod val="95000"/>
                </a:prstClr>
              </a:solidFill>
            </a:endParaRPr>
          </a:p>
        </p:txBody>
      </p:sp>
    </p:spTree>
    <p:extLst>
      <p:ext uri="{BB962C8B-B14F-4D97-AF65-F5344CB8AC3E}">
        <p14:creationId xmlns:p14="http://schemas.microsoft.com/office/powerpoint/2010/main" val="188696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E78F7D6-A7D1-AB41-97E9-264C05904D7D}" type="slidenum">
              <a:rPr lang="en-US" smtClean="0"/>
              <a:pPr/>
              <a:t>‹#›</a:t>
            </a:fld>
            <a:endParaRPr lang="en-US" dirty="0"/>
          </a:p>
        </p:txBody>
      </p:sp>
    </p:spTree>
    <p:extLst>
      <p:ext uri="{BB962C8B-B14F-4D97-AF65-F5344CB8AC3E}">
        <p14:creationId xmlns:p14="http://schemas.microsoft.com/office/powerpoint/2010/main" val="220538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2800" b="0" cap="sm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E78F7D6-A7D1-AB41-97E9-264C05904D7D}" type="slidenum">
              <a:rPr lang="en-US" smtClean="0"/>
              <a:pPr/>
              <a:t>‹#›</a:t>
            </a:fld>
            <a:endParaRPr lang="en-US" dirty="0"/>
          </a:p>
        </p:txBody>
      </p:sp>
    </p:spTree>
    <p:extLst>
      <p:ext uri="{BB962C8B-B14F-4D97-AF65-F5344CB8AC3E}">
        <p14:creationId xmlns:p14="http://schemas.microsoft.com/office/powerpoint/2010/main" val="3657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BE78F7D6-A7D1-AB41-97E9-264C05904D7D}" type="slidenum">
              <a:rPr lang="en-US" smtClean="0"/>
              <a:pPr/>
              <a:t>‹#›</a:t>
            </a:fld>
            <a:endParaRPr lang="en-US" dirty="0"/>
          </a:p>
        </p:txBody>
      </p:sp>
    </p:spTree>
    <p:extLst>
      <p:ext uri="{BB962C8B-B14F-4D97-AF65-F5344CB8AC3E}">
        <p14:creationId xmlns:p14="http://schemas.microsoft.com/office/powerpoint/2010/main" val="187875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78F7D6-A7D1-AB41-97E9-264C05904D7D}" type="slidenum">
              <a:rPr lang="en-US" smtClean="0"/>
              <a:pPr/>
              <a:t>‹#›</a:t>
            </a:fld>
            <a:endParaRPr lang="en-US" dirty="0"/>
          </a:p>
        </p:txBody>
      </p:sp>
    </p:spTree>
    <p:extLst>
      <p:ext uri="{BB962C8B-B14F-4D97-AF65-F5344CB8AC3E}">
        <p14:creationId xmlns:p14="http://schemas.microsoft.com/office/powerpoint/2010/main" val="84444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Sec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BE78F7D6-A7D1-AB41-97E9-264C05904D7D}" type="slidenum">
              <a:rPr lang="en-US" smtClean="0"/>
              <a:pPr/>
              <a:t>‹#›</a:t>
            </a:fld>
            <a:endParaRPr lang="en-US" dirty="0"/>
          </a:p>
        </p:txBody>
      </p:sp>
      <p:sp>
        <p:nvSpPr>
          <p:cNvPr id="4" name="Round Same Side Corner Rectangle 3">
            <a:hlinkClick r:id="" action="ppaction://noaction"/>
          </p:cNvPr>
          <p:cNvSpPr/>
          <p:nvPr userDrawn="1"/>
        </p:nvSpPr>
        <p:spPr>
          <a:xfrm>
            <a:off x="762000" y="6189305"/>
            <a:ext cx="1600200" cy="269152"/>
          </a:xfrm>
          <a:prstGeom prst="round2SameRect">
            <a:avLst/>
          </a:prstGeom>
          <a:solidFill>
            <a:srgbClr val="A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Overview</a:t>
            </a:r>
            <a:endParaRPr lang="en-US" sz="1050" dirty="0">
              <a:solidFill>
                <a:schemeClr val="bg1"/>
              </a:solidFill>
            </a:endParaRPr>
          </a:p>
        </p:txBody>
      </p:sp>
      <p:sp>
        <p:nvSpPr>
          <p:cNvPr id="6" name="Round Same Side Corner Rectangle 5">
            <a:hlinkClick r:id="" action="ppaction://noaction"/>
          </p:cNvPr>
          <p:cNvSpPr/>
          <p:nvPr userDrawn="1"/>
        </p:nvSpPr>
        <p:spPr>
          <a:xfrm>
            <a:off x="2531226" y="6465803"/>
            <a:ext cx="1592776"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Features</a:t>
            </a:r>
            <a:endParaRPr lang="en-US" sz="1050" dirty="0">
              <a:solidFill>
                <a:schemeClr val="bg1"/>
              </a:solidFill>
            </a:endParaRPr>
          </a:p>
        </p:txBody>
      </p:sp>
      <p:sp>
        <p:nvSpPr>
          <p:cNvPr id="7" name="Round Same Side Corner Rectangle 6">
            <a:hlinkClick r:id="" action="ppaction://noaction"/>
          </p:cNvPr>
          <p:cNvSpPr/>
          <p:nvPr userDrawn="1"/>
        </p:nvSpPr>
        <p:spPr>
          <a:xfrm>
            <a:off x="4746671" y="6464945"/>
            <a:ext cx="1699652"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Benefits</a:t>
            </a:r>
            <a:endParaRPr lang="en-US" sz="1050" dirty="0">
              <a:solidFill>
                <a:schemeClr val="bg1"/>
              </a:solidFill>
            </a:endParaRPr>
          </a:p>
        </p:txBody>
      </p:sp>
      <p:sp>
        <p:nvSpPr>
          <p:cNvPr id="8" name="Round Same Side Corner Rectangle 7">
            <a:hlinkClick r:id="" action="ppaction://noaction"/>
          </p:cNvPr>
          <p:cNvSpPr/>
          <p:nvPr userDrawn="1"/>
        </p:nvSpPr>
        <p:spPr>
          <a:xfrm>
            <a:off x="6651689" y="6478409"/>
            <a:ext cx="1730329"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Specifications</a:t>
            </a:r>
            <a:endParaRPr lang="en-US" sz="1050" dirty="0">
              <a:solidFill>
                <a:schemeClr val="bg1"/>
              </a:solidFill>
            </a:endParaRPr>
          </a:p>
        </p:txBody>
      </p:sp>
      <p:sp>
        <p:nvSpPr>
          <p:cNvPr id="9" name="Rectangle 8"/>
          <p:cNvSpPr/>
          <p:nvPr userDrawn="1"/>
        </p:nvSpPr>
        <p:spPr>
          <a:xfrm>
            <a:off x="547671" y="6456439"/>
            <a:ext cx="8001000" cy="59297"/>
          </a:xfrm>
          <a:prstGeom prst="rect">
            <a:avLst/>
          </a:prstGeom>
          <a:gradFill>
            <a:gsLst>
              <a:gs pos="17000">
                <a:schemeClr val="tx1">
                  <a:lumMod val="50000"/>
                  <a:lumOff val="5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3"/>
          </p:nvPr>
        </p:nvSpPr>
        <p:spPr>
          <a:xfrm>
            <a:off x="914400" y="960121"/>
            <a:ext cx="7315200" cy="49815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445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1" name="Round Same Side Corner Rectangle 20">
            <a:hlinkClick r:id="rId2" action="ppaction://hlinksldjump"/>
          </p:cNvPr>
          <p:cNvSpPr/>
          <p:nvPr userDrawn="1"/>
        </p:nvSpPr>
        <p:spPr>
          <a:xfrm>
            <a:off x="6623602" y="6465803"/>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900" dirty="0" smtClean="0">
                <a:solidFill>
                  <a:schemeClr val="bg1"/>
                </a:solidFill>
              </a:rPr>
              <a:t>Finance</a:t>
            </a:r>
            <a:endParaRPr lang="en-US" sz="1000" dirty="0">
              <a:solidFill>
                <a:schemeClr val="bg1"/>
              </a:solidFill>
            </a:endParaRPr>
          </a:p>
        </p:txBody>
      </p:sp>
      <p:sp>
        <p:nvSpPr>
          <p:cNvPr id="22" name="Round Same Side Corner Rectangle 21">
            <a:hlinkClick r:id="" action="ppaction://noaction"/>
          </p:cNvPr>
          <p:cNvSpPr/>
          <p:nvPr userDrawn="1"/>
        </p:nvSpPr>
        <p:spPr>
          <a:xfrm>
            <a:off x="7543800" y="6465803"/>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900" dirty="0" smtClean="0">
                <a:solidFill>
                  <a:schemeClr val="bg1"/>
                </a:solidFill>
              </a:rPr>
              <a:t>Investor</a:t>
            </a:r>
            <a:endParaRPr lang="en-US" sz="1000" dirty="0">
              <a:solidFill>
                <a:schemeClr val="bg1"/>
              </a:solidFill>
            </a:endParaRPr>
          </a:p>
        </p:txBody>
      </p:sp>
      <p:sp>
        <p:nvSpPr>
          <p:cNvPr id="23" name="Round Same Side Corner Rectangle 22">
            <a:hlinkClick r:id="" action="ppaction://noaction"/>
          </p:cNvPr>
          <p:cNvSpPr/>
          <p:nvPr userDrawn="1"/>
        </p:nvSpPr>
        <p:spPr>
          <a:xfrm>
            <a:off x="4783208" y="6465803"/>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900" dirty="0" smtClean="0">
                <a:solidFill>
                  <a:schemeClr val="bg1"/>
                </a:solidFill>
              </a:rPr>
              <a:t>Marketing</a:t>
            </a:r>
            <a:endParaRPr lang="en-US" sz="900" dirty="0">
              <a:solidFill>
                <a:schemeClr val="bg1"/>
              </a:solidFill>
            </a:endParaRPr>
          </a:p>
        </p:txBody>
      </p:sp>
      <p:sp>
        <p:nvSpPr>
          <p:cNvPr id="24" name="Round Same Side Corner Rectangle 23">
            <a:hlinkClick r:id="" action="ppaction://noaction"/>
          </p:cNvPr>
          <p:cNvSpPr/>
          <p:nvPr userDrawn="1"/>
        </p:nvSpPr>
        <p:spPr>
          <a:xfrm>
            <a:off x="5703405" y="6465803"/>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900" dirty="0" smtClean="0">
                <a:solidFill>
                  <a:schemeClr val="bg1"/>
                </a:solidFill>
              </a:rPr>
              <a:t>Sa</a:t>
            </a:r>
            <a:r>
              <a:rPr lang="en-US" sz="1000" dirty="0" smtClean="0">
                <a:solidFill>
                  <a:schemeClr val="bg1"/>
                </a:solidFill>
              </a:rPr>
              <a:t>les</a:t>
            </a:r>
            <a:endParaRPr lang="en-US" sz="1000" dirty="0">
              <a:solidFill>
                <a:schemeClr val="bg1"/>
              </a:solidFill>
            </a:endParaRPr>
          </a:p>
        </p:txBody>
      </p:sp>
      <p:sp>
        <p:nvSpPr>
          <p:cNvPr id="25" name="Round Same Side Corner Rectangle 24">
            <a:hlinkClick r:id="" action="ppaction://noaction"/>
          </p:cNvPr>
          <p:cNvSpPr/>
          <p:nvPr userDrawn="1"/>
        </p:nvSpPr>
        <p:spPr>
          <a:xfrm>
            <a:off x="3406590" y="6483462"/>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900" dirty="0" smtClean="0">
                <a:solidFill>
                  <a:schemeClr val="bg1"/>
                </a:solidFill>
              </a:rPr>
              <a:t>Product Mgmt</a:t>
            </a:r>
            <a:endParaRPr lang="en-US" sz="900" dirty="0">
              <a:solidFill>
                <a:schemeClr val="bg1"/>
              </a:solidFill>
            </a:endParaRPr>
          </a:p>
        </p:txBody>
      </p:sp>
      <p:sp>
        <p:nvSpPr>
          <p:cNvPr id="26" name="Round Same Side Corner Rectangle 25">
            <a:hlinkClick r:id="" action="ppaction://noaction"/>
          </p:cNvPr>
          <p:cNvSpPr/>
          <p:nvPr userDrawn="1"/>
        </p:nvSpPr>
        <p:spPr>
          <a:xfrm>
            <a:off x="2480414" y="6483462"/>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900" dirty="0" smtClean="0">
                <a:solidFill>
                  <a:schemeClr val="bg1"/>
                </a:solidFill>
              </a:rPr>
              <a:t>Software Update</a:t>
            </a:r>
            <a:endParaRPr lang="en-US" sz="900"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Slide Number Placeholder 4"/>
          <p:cNvSpPr>
            <a:spLocks noGrp="1"/>
          </p:cNvSpPr>
          <p:nvPr>
            <p:ph type="sldNum" sz="quarter" idx="12"/>
          </p:nvPr>
        </p:nvSpPr>
        <p:spPr>
          <a:xfrm>
            <a:off x="4343400" y="6375007"/>
            <a:ext cx="399416" cy="431369"/>
          </a:xfrm>
        </p:spPr>
        <p:txBody>
          <a:bodyPr/>
          <a:lstStyle/>
          <a:p>
            <a:fld id="{BE78F7D6-A7D1-AB41-97E9-264C05904D7D}" type="slidenum">
              <a:rPr lang="en-US" smtClean="0"/>
              <a:pPr/>
              <a:t>‹#›</a:t>
            </a:fld>
            <a:endParaRPr lang="en-US" dirty="0"/>
          </a:p>
        </p:txBody>
      </p:sp>
      <p:sp>
        <p:nvSpPr>
          <p:cNvPr id="17" name="Round Same Side Corner Rectangle 16">
            <a:hlinkClick r:id="" action="ppaction://noaction"/>
          </p:cNvPr>
          <p:cNvSpPr/>
          <p:nvPr userDrawn="1"/>
        </p:nvSpPr>
        <p:spPr>
          <a:xfrm>
            <a:off x="1524537" y="6170405"/>
            <a:ext cx="931792" cy="269152"/>
          </a:xfrm>
          <a:prstGeom prst="round2SameRect">
            <a:avLst/>
          </a:prstGeom>
          <a:solidFill>
            <a:srgbClr val="AA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dirty="0" smtClean="0">
                <a:solidFill>
                  <a:schemeClr val="bg1"/>
                </a:solidFill>
              </a:rPr>
              <a:t>Product Strategy</a:t>
            </a:r>
            <a:endParaRPr lang="en-US" sz="900" dirty="0">
              <a:solidFill>
                <a:schemeClr val="bg1"/>
              </a:solidFill>
            </a:endParaRPr>
          </a:p>
        </p:txBody>
      </p:sp>
      <p:sp>
        <p:nvSpPr>
          <p:cNvPr id="18" name="Round Same Side Corner Rectangle 17">
            <a:hlinkClick r:id="" action="ppaction://noaction"/>
          </p:cNvPr>
          <p:cNvSpPr/>
          <p:nvPr userDrawn="1"/>
        </p:nvSpPr>
        <p:spPr>
          <a:xfrm>
            <a:off x="609649" y="6483462"/>
            <a:ext cx="887505"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900" dirty="0" smtClean="0">
                <a:solidFill>
                  <a:schemeClr val="bg1"/>
                </a:solidFill>
              </a:rPr>
              <a:t>SOU</a:t>
            </a:r>
            <a:endParaRPr lang="en-US" sz="900" dirty="0">
              <a:solidFill>
                <a:schemeClr val="bg1"/>
              </a:solidFill>
            </a:endParaRPr>
          </a:p>
        </p:txBody>
      </p:sp>
      <p:sp>
        <p:nvSpPr>
          <p:cNvPr id="19" name="Rectangle 18"/>
          <p:cNvSpPr/>
          <p:nvPr userDrawn="1"/>
        </p:nvSpPr>
        <p:spPr>
          <a:xfrm>
            <a:off x="547671" y="6456439"/>
            <a:ext cx="8001000" cy="59297"/>
          </a:xfrm>
          <a:prstGeom prst="rect">
            <a:avLst/>
          </a:prstGeom>
          <a:gradFill>
            <a:gsLst>
              <a:gs pos="17000">
                <a:schemeClr val="tx1">
                  <a:lumMod val="50000"/>
                  <a:lumOff val="5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Content Placeholder 2"/>
          <p:cNvSpPr>
            <a:spLocks noGrp="1"/>
          </p:cNvSpPr>
          <p:nvPr>
            <p:ph idx="1"/>
          </p:nvPr>
        </p:nvSpPr>
        <p:spPr>
          <a:xfrm>
            <a:off x="875018" y="868680"/>
            <a:ext cx="7395242" cy="506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89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Sec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ound Same Side Corner Rectangle 3">
            <a:hlinkClick r:id="" action="ppaction://noaction"/>
          </p:cNvPr>
          <p:cNvSpPr/>
          <p:nvPr userDrawn="1"/>
        </p:nvSpPr>
        <p:spPr>
          <a:xfrm>
            <a:off x="2531226" y="6189305"/>
            <a:ext cx="1600200" cy="269152"/>
          </a:xfrm>
          <a:prstGeom prst="round2SameRect">
            <a:avLst/>
          </a:prstGeom>
          <a:solidFill>
            <a:srgbClr val="A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Advantages</a:t>
            </a:r>
            <a:endParaRPr lang="en-US" sz="1050" dirty="0">
              <a:solidFill>
                <a:schemeClr val="bg1"/>
              </a:solidFill>
            </a:endParaRPr>
          </a:p>
        </p:txBody>
      </p:sp>
      <p:sp>
        <p:nvSpPr>
          <p:cNvPr id="6" name="Round Same Side Corner Rectangle 5">
            <a:hlinkClick r:id="" action="ppaction://noaction"/>
          </p:cNvPr>
          <p:cNvSpPr/>
          <p:nvPr userDrawn="1"/>
        </p:nvSpPr>
        <p:spPr>
          <a:xfrm>
            <a:off x="762000" y="6465803"/>
            <a:ext cx="1592776"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Key Specifications</a:t>
            </a:r>
            <a:endParaRPr lang="en-US" sz="1050" dirty="0">
              <a:solidFill>
                <a:schemeClr val="bg1"/>
              </a:solidFill>
            </a:endParaRPr>
          </a:p>
        </p:txBody>
      </p:sp>
      <p:sp>
        <p:nvSpPr>
          <p:cNvPr id="7" name="Round Same Side Corner Rectangle 6">
            <a:hlinkClick r:id="" action="ppaction://noaction"/>
          </p:cNvPr>
          <p:cNvSpPr/>
          <p:nvPr userDrawn="1"/>
        </p:nvSpPr>
        <p:spPr>
          <a:xfrm>
            <a:off x="4746671" y="6464945"/>
            <a:ext cx="1699652"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Benefits</a:t>
            </a:r>
            <a:endParaRPr lang="en-US" sz="1050" dirty="0">
              <a:solidFill>
                <a:schemeClr val="bg1"/>
              </a:solidFill>
            </a:endParaRPr>
          </a:p>
        </p:txBody>
      </p:sp>
      <p:sp>
        <p:nvSpPr>
          <p:cNvPr id="8" name="Round Same Side Corner Rectangle 7">
            <a:hlinkClick r:id="" action="ppaction://noaction"/>
          </p:cNvPr>
          <p:cNvSpPr/>
          <p:nvPr userDrawn="1"/>
        </p:nvSpPr>
        <p:spPr>
          <a:xfrm>
            <a:off x="6651686" y="6478409"/>
            <a:ext cx="1730329"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1"/>
                </a:solidFill>
              </a:rPr>
              <a:t>Specifications</a:t>
            </a:r>
            <a:endParaRPr lang="en-US" sz="1050" dirty="0">
              <a:solidFill>
                <a:schemeClr val="bg1"/>
              </a:solidFill>
            </a:endParaRPr>
          </a:p>
        </p:txBody>
      </p:sp>
      <p:sp>
        <p:nvSpPr>
          <p:cNvPr id="9" name="Rectangle 8"/>
          <p:cNvSpPr/>
          <p:nvPr userDrawn="1"/>
        </p:nvSpPr>
        <p:spPr>
          <a:xfrm>
            <a:off x="547671" y="6456439"/>
            <a:ext cx="8001000" cy="59297"/>
          </a:xfrm>
          <a:prstGeom prst="rect">
            <a:avLst/>
          </a:prstGeom>
          <a:gradFill>
            <a:gsLst>
              <a:gs pos="17000">
                <a:schemeClr val="tx1">
                  <a:lumMod val="50000"/>
                  <a:lumOff val="5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3"/>
          </p:nvPr>
        </p:nvSpPr>
        <p:spPr>
          <a:xfrm>
            <a:off x="914400" y="960120"/>
            <a:ext cx="7315200" cy="498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53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6" name="Round Same Side Corner Rectangle 15">
            <a:hlinkClick r:id="" action="ppaction://noaction"/>
          </p:cNvPr>
          <p:cNvSpPr/>
          <p:nvPr userDrawn="1"/>
        </p:nvSpPr>
        <p:spPr>
          <a:xfrm>
            <a:off x="7588625" y="6478794"/>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850" dirty="0" smtClean="0">
                <a:solidFill>
                  <a:schemeClr val="bg1"/>
                </a:solidFill>
              </a:rPr>
              <a:t>Investor</a:t>
            </a:r>
            <a:endParaRPr lang="en-US" sz="850" dirty="0">
              <a:solidFill>
                <a:schemeClr val="bg1"/>
              </a:solidFill>
            </a:endParaRPr>
          </a:p>
        </p:txBody>
      </p:sp>
      <p:sp>
        <p:nvSpPr>
          <p:cNvPr id="19" name="Round Same Side Corner Rectangle 18">
            <a:hlinkClick r:id="" action="ppaction://noaction"/>
          </p:cNvPr>
          <p:cNvSpPr/>
          <p:nvPr userDrawn="1"/>
        </p:nvSpPr>
        <p:spPr>
          <a:xfrm>
            <a:off x="5715537" y="6476561"/>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850" dirty="0" smtClean="0">
                <a:solidFill>
                  <a:schemeClr val="bg1"/>
                </a:solidFill>
              </a:rPr>
              <a:t>EMEA</a:t>
            </a:r>
            <a:r>
              <a:rPr lang="en-US" sz="850" baseline="0" dirty="0" smtClean="0">
                <a:solidFill>
                  <a:schemeClr val="bg1"/>
                </a:solidFill>
              </a:rPr>
              <a:t> Operations</a:t>
            </a:r>
            <a:endParaRPr lang="en-US" sz="850" dirty="0">
              <a:solidFill>
                <a:schemeClr val="bg1"/>
              </a:solidFill>
            </a:endParaRPr>
          </a:p>
        </p:txBody>
      </p:sp>
      <p:sp>
        <p:nvSpPr>
          <p:cNvPr id="22" name="Round Same Side Corner Rectangle 21">
            <a:hlinkClick r:id="" action="ppaction://noaction"/>
          </p:cNvPr>
          <p:cNvSpPr/>
          <p:nvPr userDrawn="1"/>
        </p:nvSpPr>
        <p:spPr>
          <a:xfrm>
            <a:off x="6647330" y="6476561"/>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850" dirty="0" smtClean="0">
                <a:solidFill>
                  <a:schemeClr val="bg1"/>
                </a:solidFill>
              </a:rPr>
              <a:t>Finance</a:t>
            </a:r>
            <a:endParaRPr lang="en-US" sz="850" dirty="0">
              <a:solidFill>
                <a:schemeClr val="bg1"/>
              </a:solidFill>
            </a:endParaRPr>
          </a:p>
        </p:txBody>
      </p:sp>
      <p:sp>
        <p:nvSpPr>
          <p:cNvPr id="23" name="Round Same Side Corner Rectangle 22">
            <a:hlinkClick r:id="" action="ppaction://noaction"/>
          </p:cNvPr>
          <p:cNvSpPr/>
          <p:nvPr userDrawn="1"/>
        </p:nvSpPr>
        <p:spPr>
          <a:xfrm>
            <a:off x="3429000" y="6476561"/>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850" dirty="0" smtClean="0">
                <a:solidFill>
                  <a:schemeClr val="bg1"/>
                </a:solidFill>
              </a:rPr>
              <a:t>Sales</a:t>
            </a:r>
            <a:endParaRPr lang="en-US" sz="850" dirty="0">
              <a:solidFill>
                <a:schemeClr val="bg1"/>
              </a:solidFill>
            </a:endParaRPr>
          </a:p>
        </p:txBody>
      </p:sp>
      <p:sp>
        <p:nvSpPr>
          <p:cNvPr id="24" name="Round Same Side Corner Rectangle 23">
            <a:hlinkClick r:id="" action="ppaction://noaction"/>
          </p:cNvPr>
          <p:cNvSpPr/>
          <p:nvPr userDrawn="1"/>
        </p:nvSpPr>
        <p:spPr>
          <a:xfrm>
            <a:off x="4773705" y="6476561"/>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850" dirty="0" smtClean="0">
                <a:solidFill>
                  <a:schemeClr val="bg1"/>
                </a:solidFill>
              </a:rPr>
              <a:t>NA Operations</a:t>
            </a:r>
            <a:endParaRPr lang="en-US" sz="850" dirty="0">
              <a:solidFill>
                <a:schemeClr val="bg1"/>
              </a:solidFill>
            </a:endParaRPr>
          </a:p>
        </p:txBody>
      </p:sp>
      <p:sp>
        <p:nvSpPr>
          <p:cNvPr id="25" name="Round Same Side Corner Rectangle 24">
            <a:hlinkClick r:id="" action="ppaction://noaction"/>
          </p:cNvPr>
          <p:cNvSpPr/>
          <p:nvPr userDrawn="1"/>
        </p:nvSpPr>
        <p:spPr>
          <a:xfrm>
            <a:off x="618565" y="6476561"/>
            <a:ext cx="886968"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850" dirty="0" smtClean="0">
                <a:solidFill>
                  <a:schemeClr val="bg1"/>
                </a:solidFill>
              </a:rPr>
              <a:t>SOU</a:t>
            </a:r>
            <a:endParaRPr lang="en-US" sz="850" dirty="0">
              <a:solidFill>
                <a:schemeClr val="bg1"/>
              </a:solidFill>
            </a:endParaRPr>
          </a:p>
        </p:txBody>
      </p:sp>
      <p:sp>
        <p:nvSpPr>
          <p:cNvPr id="31" name="Round Same Side Corner Rectangle 30">
            <a:hlinkClick r:id="" action="ppaction://noaction"/>
          </p:cNvPr>
          <p:cNvSpPr/>
          <p:nvPr userDrawn="1"/>
        </p:nvSpPr>
        <p:spPr>
          <a:xfrm>
            <a:off x="1553702" y="6476561"/>
            <a:ext cx="887505" cy="269152"/>
          </a:xfrm>
          <a:prstGeom prst="round2SameRect">
            <a:avLst>
              <a:gd name="adj1" fmla="val 16667"/>
              <a:gd name="adj2" fmla="val 32614"/>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850" dirty="0" smtClean="0">
                <a:solidFill>
                  <a:schemeClr val="bg1"/>
                </a:solidFill>
              </a:rPr>
              <a:t>xStream 2.0</a:t>
            </a:r>
            <a:endParaRPr lang="en-US" sz="850"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Slide Number Placeholder 4"/>
          <p:cNvSpPr>
            <a:spLocks noGrp="1"/>
          </p:cNvSpPr>
          <p:nvPr>
            <p:ph type="sldNum" sz="quarter" idx="12"/>
          </p:nvPr>
        </p:nvSpPr>
        <p:spPr>
          <a:xfrm>
            <a:off x="4343400" y="6375005"/>
            <a:ext cx="399416" cy="431369"/>
          </a:xfrm>
        </p:spPr>
        <p:txBody>
          <a:bodyPr/>
          <a:lstStyle/>
          <a:p>
            <a:fld id="{BE78F7D6-A7D1-AB41-97E9-264C05904D7D}" type="slidenum">
              <a:rPr lang="en-US" smtClean="0"/>
              <a:pPr/>
              <a:t>‹#›</a:t>
            </a:fld>
            <a:endParaRPr lang="en-US" dirty="0"/>
          </a:p>
        </p:txBody>
      </p:sp>
      <p:sp>
        <p:nvSpPr>
          <p:cNvPr id="18" name="Round Same Side Corner Rectangle 17">
            <a:hlinkClick r:id="" action="ppaction://noaction"/>
          </p:cNvPr>
          <p:cNvSpPr/>
          <p:nvPr userDrawn="1"/>
        </p:nvSpPr>
        <p:spPr>
          <a:xfrm>
            <a:off x="2447365" y="6170402"/>
            <a:ext cx="914400" cy="269152"/>
          </a:xfrm>
          <a:prstGeom prst="round2SameRect">
            <a:avLst/>
          </a:prstGeom>
          <a:solidFill>
            <a:srgbClr val="AA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850" dirty="0" smtClean="0">
                <a:solidFill>
                  <a:schemeClr val="bg1"/>
                </a:solidFill>
              </a:rPr>
              <a:t>“SpotCloud U”</a:t>
            </a:r>
            <a:endParaRPr lang="en-US" sz="850" baseline="0" dirty="0" smtClean="0">
              <a:solidFill>
                <a:schemeClr val="bg1"/>
              </a:solidFill>
            </a:endParaRPr>
          </a:p>
        </p:txBody>
      </p:sp>
      <p:sp>
        <p:nvSpPr>
          <p:cNvPr id="20" name="Rectangle 19"/>
          <p:cNvSpPr/>
          <p:nvPr userDrawn="1"/>
        </p:nvSpPr>
        <p:spPr>
          <a:xfrm>
            <a:off x="547671" y="6456439"/>
            <a:ext cx="8001000" cy="59297"/>
          </a:xfrm>
          <a:prstGeom prst="rect">
            <a:avLst/>
          </a:prstGeom>
          <a:gradFill>
            <a:gsLst>
              <a:gs pos="17000">
                <a:schemeClr val="tx1">
                  <a:lumMod val="50000"/>
                  <a:lumOff val="5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ontent Placeholder 2"/>
          <p:cNvSpPr>
            <a:spLocks noGrp="1"/>
          </p:cNvSpPr>
          <p:nvPr>
            <p:ph idx="1"/>
          </p:nvPr>
        </p:nvSpPr>
        <p:spPr>
          <a:xfrm>
            <a:off x="875018" y="868680"/>
            <a:ext cx="7395242" cy="506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27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Plain side bar.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280" y="0"/>
            <a:ext cx="1141720" cy="6839695"/>
          </a:xfrm>
          <a:prstGeom prst="rect">
            <a:avLst/>
          </a:prstGeom>
        </p:spPr>
      </p:pic>
      <p:pic>
        <p:nvPicPr>
          <p:cNvPr id="21" name="Picture 20" descr="Plain side bar.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flipH="1">
            <a:off x="8077200" y="0"/>
            <a:ext cx="1066800" cy="6839695"/>
          </a:xfrm>
          <a:prstGeom prst="rect">
            <a:avLst/>
          </a:prstGeom>
        </p:spPr>
      </p:pic>
      <p:sp>
        <p:nvSpPr>
          <p:cNvPr id="2" name="Title Placeholder 1"/>
          <p:cNvSpPr>
            <a:spLocks noGrp="1"/>
          </p:cNvSpPr>
          <p:nvPr>
            <p:ph type="title"/>
          </p:nvPr>
        </p:nvSpPr>
        <p:spPr>
          <a:xfrm>
            <a:off x="560924" y="89267"/>
            <a:ext cx="6220876" cy="528184"/>
          </a:xfrm>
          <a:prstGeom prst="rect">
            <a:avLst/>
          </a:prstGeom>
          <a:effectLst>
            <a:outerShdw blurRad="44450" dist="25400" dir="5400000" algn="tr" rotWithShape="0">
              <a:prstClr val="black">
                <a:alpha val="35000"/>
              </a:prst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75018" y="1066800"/>
            <a:ext cx="7395242" cy="4866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1326003231_left.png">
            <a:hlinkClick r:id="" action="ppaction://hlinkshowjump?jump=previousslide"/>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200" y="3154680"/>
            <a:ext cx="457200" cy="488824"/>
          </a:xfrm>
          <a:prstGeom prst="rect">
            <a:avLst/>
          </a:prstGeom>
        </p:spPr>
      </p:pic>
      <p:pic>
        <p:nvPicPr>
          <p:cNvPr id="10" name="Picture 9" descr="1326003153_right.png">
            <a:hlinkClick r:id="" action="ppaction://hlinkshowjump?jump=nextslide"/>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32453" y="3154681"/>
            <a:ext cx="435429" cy="488825"/>
          </a:xfrm>
          <a:prstGeom prst="rect">
            <a:avLst/>
          </a:prstGeom>
        </p:spPr>
      </p:pic>
      <p:pic>
        <p:nvPicPr>
          <p:cNvPr id="4" name="Picture 3" descr="Virtustream-186c---transparent.gif"/>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934204" y="92008"/>
            <a:ext cx="1828796" cy="436744"/>
          </a:xfrm>
          <a:prstGeom prst="rect">
            <a:avLst/>
          </a:prstGeom>
        </p:spPr>
      </p:pic>
      <p:sp>
        <p:nvSpPr>
          <p:cNvPr id="6" name="Slide Number Placeholder 5"/>
          <p:cNvSpPr>
            <a:spLocks noGrp="1"/>
          </p:cNvSpPr>
          <p:nvPr>
            <p:ph type="sldNum" sz="quarter" idx="4"/>
          </p:nvPr>
        </p:nvSpPr>
        <p:spPr>
          <a:xfrm>
            <a:off x="8686800" y="6573157"/>
            <a:ext cx="427436" cy="147733"/>
          </a:xfrm>
          <a:custGeom>
            <a:avLst/>
            <a:gdLst>
              <a:gd name="connsiteX0" fmla="*/ 0 w 399416"/>
              <a:gd name="connsiteY0" fmla="*/ 0 h 359474"/>
              <a:gd name="connsiteX1" fmla="*/ 399416 w 399416"/>
              <a:gd name="connsiteY1" fmla="*/ 0 h 359474"/>
              <a:gd name="connsiteX2" fmla="*/ 399416 w 399416"/>
              <a:gd name="connsiteY2" fmla="*/ 359474 h 359474"/>
              <a:gd name="connsiteX3" fmla="*/ 0 w 399416"/>
              <a:gd name="connsiteY3" fmla="*/ 359474 h 359474"/>
              <a:gd name="connsiteX4" fmla="*/ 0 w 399416"/>
              <a:gd name="connsiteY4" fmla="*/ 0 h 359474"/>
              <a:gd name="connsiteX0" fmla="*/ 0 w 399416"/>
              <a:gd name="connsiteY0" fmla="*/ 0 h 359474"/>
              <a:gd name="connsiteX1" fmla="*/ 399416 w 399416"/>
              <a:gd name="connsiteY1" fmla="*/ 0 h 359474"/>
              <a:gd name="connsiteX2" fmla="*/ 399416 w 399416"/>
              <a:gd name="connsiteY2" fmla="*/ 359474 h 359474"/>
              <a:gd name="connsiteX3" fmla="*/ 0 w 399416"/>
              <a:gd name="connsiteY3" fmla="*/ 359474 h 359474"/>
              <a:gd name="connsiteX4" fmla="*/ 0 w 399416"/>
              <a:gd name="connsiteY4" fmla="*/ 0 h 3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416" h="359474">
                <a:moveTo>
                  <a:pt x="0" y="0"/>
                </a:moveTo>
                <a:lnTo>
                  <a:pt x="399416" y="0"/>
                </a:lnTo>
                <a:lnTo>
                  <a:pt x="399416" y="359474"/>
                </a:lnTo>
                <a:lnTo>
                  <a:pt x="0" y="359474"/>
                </a:lnTo>
                <a:lnTo>
                  <a:pt x="0" y="0"/>
                </a:lnTo>
                <a:close/>
              </a:path>
            </a:pathLst>
          </a:custGeom>
          <a:noFill/>
          <a:effectLst>
            <a:outerShdw blurRad="44450" dist="25400" dir="5400000" rotWithShape="0">
              <a:srgbClr val="000000">
                <a:alpha val="35000"/>
              </a:srgbClr>
            </a:outerShdw>
          </a:effectLst>
        </p:spPr>
        <p:style>
          <a:lnRef idx="0">
            <a:schemeClr val="dk1"/>
          </a:lnRef>
          <a:fillRef idx="3">
            <a:schemeClr val="dk1"/>
          </a:fillRef>
          <a:effectRef idx="3">
            <a:schemeClr val="dk1"/>
          </a:effectRef>
          <a:fontRef idx="none"/>
        </p:style>
        <p:txBody>
          <a:bodyPr vert="horz" wrap="none" lIns="0" tIns="0" rIns="0" bIns="0" rtlCol="0" anchor="ctr">
            <a:noAutofit/>
          </a:bodyPr>
          <a:lstStyle>
            <a:lvl1pPr algn="ctr">
              <a:defRPr sz="1000">
                <a:solidFill>
                  <a:schemeClr val="tx1">
                    <a:lumMod val="65000"/>
                    <a:lumOff val="35000"/>
                  </a:schemeClr>
                </a:solidFill>
              </a:defRPr>
            </a:lvl1pPr>
          </a:lstStyle>
          <a:p>
            <a:fld id="{BE78F7D6-A7D1-AB41-97E9-264C05904D7D}" type="slidenum">
              <a:rPr lang="en-US" smtClean="0"/>
              <a:pPr/>
              <a:t>‹#›</a:t>
            </a:fld>
            <a:endParaRPr lang="en-US" dirty="0"/>
          </a:p>
        </p:txBody>
      </p:sp>
    </p:spTree>
    <p:extLst>
      <p:ext uri="{BB962C8B-B14F-4D97-AF65-F5344CB8AC3E}">
        <p14:creationId xmlns:p14="http://schemas.microsoft.com/office/powerpoint/2010/main" val="47468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5" r:id="rId5"/>
    <p:sldLayoutId id="2147483673" r:id="rId6"/>
    <p:sldLayoutId id="2147483676" r:id="rId7"/>
    <p:sldLayoutId id="2147483679" r:id="rId8"/>
    <p:sldLayoutId id="2147483680" r:id="rId9"/>
    <p:sldLayoutId id="2147483681" r:id="rId10"/>
  </p:sldLayoutIdLst>
  <p:timing>
    <p:tnLst>
      <p:par>
        <p:cTn id="1" dur="indefinite" restart="never" nodeType="tmRoot"/>
      </p:par>
    </p:tnLst>
  </p:timing>
  <p:hf hdr="0"/>
  <p:txStyles>
    <p:titleStyle>
      <a:lvl1pPr algn="l" defTabSz="457200" rtl="0" eaLnBrk="1" latinLnBrk="0" hangingPunct="1">
        <a:spcBef>
          <a:spcPct val="0"/>
        </a:spcBef>
        <a:buNone/>
        <a:defRPr sz="2800" kern="1200" cap="small">
          <a:solidFill>
            <a:srgbClr val="CA0000"/>
          </a:solidFill>
          <a:latin typeface="+mj-lt"/>
          <a:ea typeface="+mj-ea"/>
          <a:cs typeface="+mj-cs"/>
        </a:defRPr>
      </a:lvl1pPr>
    </p:titleStyle>
    <p:bodyStyle>
      <a:lvl1pPr marL="225425" indent="-225425" algn="l" defTabSz="457200" rtl="0" eaLnBrk="1" latinLnBrk="0" hangingPunct="1">
        <a:spcBef>
          <a:spcPts val="900"/>
        </a:spcBef>
        <a:spcAft>
          <a:spcPts val="0"/>
        </a:spcAft>
        <a:buClr>
          <a:srgbClr val="C10000"/>
        </a:buClr>
        <a:buSzPct val="80000"/>
        <a:buFont typeface="Wingdings" charset="2"/>
        <a:buChar char=""/>
        <a:defRPr lang="en-US" sz="1800" kern="1200" dirty="0" smtClean="0">
          <a:solidFill>
            <a:srgbClr val="595959"/>
          </a:solidFill>
          <a:latin typeface="+mn-lt"/>
          <a:ea typeface="+mn-ea"/>
          <a:cs typeface="+mn-cs"/>
        </a:defRPr>
      </a:lvl1pPr>
      <a:lvl2pPr marL="452438" indent="-227013" algn="l" defTabSz="457200" rtl="0" eaLnBrk="1" latinLnBrk="0" hangingPunct="1">
        <a:spcBef>
          <a:spcPts val="300"/>
        </a:spcBef>
        <a:spcAft>
          <a:spcPts val="0"/>
        </a:spcAft>
        <a:buClr>
          <a:srgbClr val="C10000"/>
        </a:buClr>
        <a:buSzPct val="80000"/>
        <a:buFont typeface="Calibri" pitchFamily="34" charset="0"/>
        <a:buChar char="—"/>
        <a:defRPr lang="en-US" sz="1800" kern="1200" dirty="0" smtClean="0">
          <a:solidFill>
            <a:srgbClr val="595959"/>
          </a:solidFill>
          <a:latin typeface="+mn-lt"/>
          <a:ea typeface="+mn-ea"/>
          <a:cs typeface="+mn-cs"/>
        </a:defRPr>
      </a:lvl2pPr>
      <a:lvl3pPr marL="623888" indent="-171450" algn="l" defTabSz="457200" rtl="0" eaLnBrk="1" latinLnBrk="0" hangingPunct="1">
        <a:spcBef>
          <a:spcPts val="300"/>
        </a:spcBef>
        <a:spcAft>
          <a:spcPts val="300"/>
        </a:spcAft>
        <a:buClr>
          <a:srgbClr val="C10000"/>
        </a:buClr>
        <a:buFont typeface="Arial" pitchFamily="34" charset="0"/>
        <a:buChar char="•"/>
        <a:defRPr lang="en-US" sz="1800" kern="1200" dirty="0" smtClean="0">
          <a:solidFill>
            <a:srgbClr val="595959"/>
          </a:solidFill>
          <a:latin typeface="+mn-lt"/>
          <a:ea typeface="+mn-ea"/>
          <a:cs typeface="+mn-cs"/>
        </a:defRPr>
      </a:lvl3pPr>
      <a:lvl4pPr marL="796925" indent="-173038" algn="l" defTabSz="457200" rtl="0" eaLnBrk="1" latinLnBrk="0" hangingPunct="1">
        <a:spcBef>
          <a:spcPts val="300"/>
        </a:spcBef>
        <a:spcAft>
          <a:spcPts val="300"/>
        </a:spcAft>
        <a:buClr>
          <a:srgbClr val="C10000"/>
        </a:buClr>
        <a:buFont typeface="Arial" pitchFamily="34" charset="0"/>
        <a:buChar char="•"/>
        <a:defRPr lang="en-US" sz="1800" kern="1200" dirty="0" smtClean="0">
          <a:solidFill>
            <a:srgbClr val="595959"/>
          </a:solidFill>
          <a:latin typeface="+mn-lt"/>
          <a:ea typeface="+mn-ea"/>
          <a:cs typeface="+mn-cs"/>
        </a:defRPr>
      </a:lvl4pPr>
      <a:lvl5pPr marL="968375" indent="-171450" algn="l" defTabSz="457200" rtl="0" eaLnBrk="1" latinLnBrk="0" hangingPunct="1">
        <a:spcBef>
          <a:spcPts val="300"/>
        </a:spcBef>
        <a:spcAft>
          <a:spcPts val="300"/>
        </a:spcAft>
        <a:buClr>
          <a:srgbClr val="C10000"/>
        </a:buClr>
        <a:buFont typeface="Arial" pitchFamily="34" charset="0"/>
        <a:buChar char="•"/>
        <a:defRPr lang="en-US" sz="1800" kern="1200" dirty="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jpeg"/><Relationship Id="rId9" Type="http://schemas.openxmlformats.org/officeDocument/2006/relationships/image" Target="../media/image4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mailto:sean.jennings@virtustream.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18" Type="http://schemas.openxmlformats.org/officeDocument/2006/relationships/image" Target="../media/image24.jpeg"/><Relationship Id="rId26" Type="http://schemas.openxmlformats.org/officeDocument/2006/relationships/image" Target="../media/image32.jpeg"/><Relationship Id="rId3" Type="http://schemas.openxmlformats.org/officeDocument/2006/relationships/image" Target="../media/image10.png"/><Relationship Id="rId21" Type="http://schemas.openxmlformats.org/officeDocument/2006/relationships/image" Target="../media/image27.jpeg"/><Relationship Id="rId7" Type="http://schemas.openxmlformats.org/officeDocument/2006/relationships/image" Target="../media/image14.jpeg"/><Relationship Id="rId12" Type="http://schemas.openxmlformats.org/officeDocument/2006/relationships/image" Target="../media/image18.png"/><Relationship Id="rId17" Type="http://schemas.openxmlformats.org/officeDocument/2006/relationships/image" Target="../media/image23.jpeg"/><Relationship Id="rId25"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hyperlink" Target="http://www.irishlifepermanent.ie/ipm/" TargetMode="External"/><Relationship Id="rId24" Type="http://schemas.openxmlformats.org/officeDocument/2006/relationships/image" Target="../media/image30.gif"/><Relationship Id="rId5" Type="http://schemas.openxmlformats.org/officeDocument/2006/relationships/image" Target="../media/image12.jpe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0.jpeg"/><Relationship Id="rId22" Type="http://schemas.openxmlformats.org/officeDocument/2006/relationships/image" Target="../media/image28.jpeg"/><Relationship Id="rId27"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chart" Target="../charts/char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00375"/>
            <a:ext cx="8142514" cy="2638425"/>
          </a:xfrm>
          <a:prstGeom prst="rect">
            <a:avLst/>
          </a:prstGeom>
        </p:spPr>
      </p:pic>
      <p:sp>
        <p:nvSpPr>
          <p:cNvPr id="8" name="Title 1"/>
          <p:cNvSpPr>
            <a:spLocks noGrp="1"/>
          </p:cNvSpPr>
          <p:nvPr>
            <p:ph type="ctrTitle"/>
          </p:nvPr>
        </p:nvSpPr>
        <p:spPr>
          <a:xfrm>
            <a:off x="446314" y="5775960"/>
            <a:ext cx="8229600" cy="548640"/>
          </a:xfrm>
          <a:effectLst/>
        </p:spPr>
        <p:txBody>
          <a:bodyPr/>
          <a:lstStyle/>
          <a:p>
            <a:pPr algn="l">
              <a:lnSpc>
                <a:spcPts val="1700"/>
              </a:lnSpc>
            </a:pPr>
            <a:r>
              <a:rPr lang="en-US" sz="1200" b="1" cap="none" dirty="0" smtClean="0">
                <a:solidFill>
                  <a:schemeClr val="bg1">
                    <a:lumMod val="50000"/>
                  </a:schemeClr>
                </a:solidFill>
                <a:cs typeface="Noteworthy Light"/>
              </a:rPr>
              <a:t>Definition: </a:t>
            </a:r>
            <a:r>
              <a:rPr lang="en-US" sz="1200" u="sng" cap="none" dirty="0" smtClean="0">
                <a:solidFill>
                  <a:schemeClr val="bg1">
                    <a:lumMod val="50000"/>
                  </a:schemeClr>
                </a:solidFill>
                <a:cs typeface="Noteworthy Light"/>
              </a:rPr>
              <a:t>Enterprise Cloud</a:t>
            </a:r>
            <a:r>
              <a:rPr lang="en-US" sz="1200" cap="none" dirty="0" smtClean="0">
                <a:solidFill>
                  <a:schemeClr val="bg1">
                    <a:lumMod val="50000"/>
                  </a:schemeClr>
                </a:solidFill>
                <a:cs typeface="Noteworthy Light"/>
              </a:rPr>
              <a:t>: </a:t>
            </a:r>
            <a:r>
              <a:rPr lang="en-US" sz="1200" cap="none" dirty="0" smtClean="0">
                <a:solidFill>
                  <a:schemeClr val="tx1">
                    <a:lumMod val="50000"/>
                    <a:lumOff val="50000"/>
                  </a:schemeClr>
                </a:solidFill>
              </a:rPr>
              <a:t>&lt; en’ </a:t>
            </a:r>
            <a:r>
              <a:rPr lang="en-US" sz="1200" cap="none" dirty="0" err="1" smtClean="0">
                <a:solidFill>
                  <a:schemeClr val="tx1">
                    <a:lumMod val="50000"/>
                    <a:lumOff val="50000"/>
                  </a:schemeClr>
                </a:solidFill>
              </a:rPr>
              <a:t>tɘr-priz</a:t>
            </a:r>
            <a:r>
              <a:rPr lang="en-US" sz="1200" cap="none" dirty="0" smtClean="0">
                <a:solidFill>
                  <a:schemeClr val="tx1">
                    <a:lumMod val="50000"/>
                    <a:lumOff val="50000"/>
                  </a:schemeClr>
                </a:solidFill>
              </a:rPr>
              <a:t>’ </a:t>
            </a:r>
            <a:r>
              <a:rPr lang="en-US" sz="1200" cap="none" dirty="0" err="1" smtClean="0">
                <a:solidFill>
                  <a:schemeClr val="tx1">
                    <a:lumMod val="50000"/>
                    <a:lumOff val="50000"/>
                  </a:schemeClr>
                </a:solidFill>
              </a:rPr>
              <a:t>kloud</a:t>
            </a:r>
            <a:r>
              <a:rPr lang="en-US" sz="1200" cap="none" dirty="0" smtClean="0">
                <a:solidFill>
                  <a:schemeClr val="tx1">
                    <a:lumMod val="50000"/>
                    <a:lumOff val="50000"/>
                  </a:schemeClr>
                </a:solidFill>
              </a:rPr>
              <a:t> &gt; </a:t>
            </a:r>
            <a:r>
              <a:rPr lang="en-US" sz="1200" cap="none" dirty="0" smtClean="0">
                <a:solidFill>
                  <a:schemeClr val="bg1">
                    <a:lumMod val="50000"/>
                  </a:schemeClr>
                </a:solidFill>
                <a:latin typeface="+mn-lt"/>
                <a:cs typeface="Noteworthy Light"/>
              </a:rPr>
              <a:t>Complex Fortune 1000 </a:t>
            </a:r>
            <a:r>
              <a:rPr lang="en-US" sz="1200" cap="none" dirty="0">
                <a:solidFill>
                  <a:schemeClr val="bg1">
                    <a:lumMod val="50000"/>
                  </a:schemeClr>
                </a:solidFill>
                <a:latin typeface="+mn-lt"/>
                <a:cs typeface="Noteworthy Light"/>
              </a:rPr>
              <a:t>compute environments that require both enterprise-grade </a:t>
            </a:r>
            <a:r>
              <a:rPr lang="en-US" sz="1200" cap="none" dirty="0" smtClean="0">
                <a:solidFill>
                  <a:schemeClr val="bg1">
                    <a:lumMod val="50000"/>
                  </a:schemeClr>
                </a:solidFill>
                <a:latin typeface="+mn-lt"/>
                <a:cs typeface="Noteworthy Light"/>
              </a:rPr>
              <a:t>performance </a:t>
            </a:r>
            <a:r>
              <a:rPr lang="en-US" sz="1200" cap="none" dirty="0">
                <a:solidFill>
                  <a:schemeClr val="bg1">
                    <a:lumMod val="50000"/>
                  </a:schemeClr>
                </a:solidFill>
                <a:latin typeface="+mn-lt"/>
                <a:cs typeface="Noteworthy Light"/>
              </a:rPr>
              <a:t>and </a:t>
            </a:r>
            <a:r>
              <a:rPr lang="en-US" sz="1200" cap="none" dirty="0" smtClean="0">
                <a:solidFill>
                  <a:schemeClr val="bg1">
                    <a:lumMod val="50000"/>
                  </a:schemeClr>
                </a:solidFill>
                <a:latin typeface="+mn-lt"/>
                <a:cs typeface="Noteworthy Light"/>
              </a:rPr>
              <a:t>security, </a:t>
            </a:r>
            <a:r>
              <a:rPr lang="en-US" sz="1200" cap="none" dirty="0">
                <a:solidFill>
                  <a:schemeClr val="bg1">
                    <a:lumMod val="50000"/>
                  </a:schemeClr>
                </a:solidFill>
                <a:latin typeface="+mn-lt"/>
                <a:cs typeface="Noteworthy Light"/>
              </a:rPr>
              <a:t>while also </a:t>
            </a:r>
            <a:r>
              <a:rPr lang="en-US" sz="1200" cap="none" dirty="0" smtClean="0">
                <a:solidFill>
                  <a:schemeClr val="bg1">
                    <a:lumMod val="50000"/>
                  </a:schemeClr>
                </a:solidFill>
                <a:latin typeface="+mn-lt"/>
                <a:cs typeface="Noteworthy Light"/>
              </a:rPr>
              <a:t>benefiting from the </a:t>
            </a:r>
            <a:r>
              <a:rPr lang="en-US" sz="1200" cap="none" dirty="0">
                <a:solidFill>
                  <a:schemeClr val="bg1">
                    <a:lumMod val="50000"/>
                  </a:schemeClr>
                </a:solidFill>
                <a:latin typeface="+mn-lt"/>
                <a:cs typeface="Noteworthy Light"/>
              </a:rPr>
              <a:t>scalability and economics of </a:t>
            </a:r>
            <a:r>
              <a:rPr lang="en-US" sz="1200" cap="none" dirty="0" smtClean="0">
                <a:solidFill>
                  <a:schemeClr val="bg1">
                    <a:lumMod val="50000"/>
                  </a:schemeClr>
                </a:solidFill>
                <a:latin typeface="+mn-lt"/>
                <a:cs typeface="Noteworthy Light"/>
              </a:rPr>
              <a:t>multi</a:t>
            </a:r>
            <a:r>
              <a:rPr lang="en-US" sz="1200" cap="none" dirty="0">
                <a:solidFill>
                  <a:schemeClr val="bg1">
                    <a:lumMod val="50000"/>
                  </a:schemeClr>
                </a:solidFill>
                <a:latin typeface="+mn-lt"/>
                <a:cs typeface="Noteworthy Light"/>
              </a:rPr>
              <a:t>-tenant </a:t>
            </a:r>
            <a:r>
              <a:rPr lang="en-US" sz="1200" cap="none" dirty="0" smtClean="0">
                <a:solidFill>
                  <a:schemeClr val="bg1">
                    <a:lumMod val="50000"/>
                  </a:schemeClr>
                </a:solidFill>
                <a:latin typeface="+mn-lt"/>
                <a:cs typeface="Noteworthy Light"/>
              </a:rPr>
              <a:t>cloud and virtualization technology </a:t>
            </a:r>
            <a:r>
              <a:rPr lang="en-US" sz="1200" cap="none" dirty="0">
                <a:solidFill>
                  <a:schemeClr val="bg1">
                    <a:lumMod val="50000"/>
                  </a:schemeClr>
                </a:solidFill>
                <a:latin typeface="+mn-lt"/>
                <a:cs typeface="Noteworthy Light"/>
              </a:rPr>
              <a:t>in order to fulfill their </a:t>
            </a:r>
            <a:r>
              <a:rPr lang="en-US" sz="1200" cap="none" dirty="0" smtClean="0">
                <a:solidFill>
                  <a:schemeClr val="bg1">
                    <a:lumMod val="50000"/>
                  </a:schemeClr>
                </a:solidFill>
                <a:latin typeface="+mn-lt"/>
                <a:cs typeface="Noteworthy Light"/>
              </a:rPr>
              <a:t>client and business application requirements. </a:t>
            </a:r>
            <a:endParaRPr lang="en-US" sz="1400" cap="none" dirty="0">
              <a:latin typeface="+mn-lt"/>
              <a:cs typeface="Noteworthy Light"/>
            </a:endParaRPr>
          </a:p>
        </p:txBody>
      </p:sp>
      <p:sp>
        <p:nvSpPr>
          <p:cNvPr id="9" name="Subtitle 8"/>
          <p:cNvSpPr>
            <a:spLocks noGrp="1"/>
          </p:cNvSpPr>
          <p:nvPr>
            <p:ph type="subTitle" idx="1"/>
          </p:nvPr>
        </p:nvSpPr>
        <p:spPr>
          <a:xfrm>
            <a:off x="5029200" y="1182052"/>
            <a:ext cx="3248025" cy="822960"/>
          </a:xfrm>
        </p:spPr>
        <p:txBody>
          <a:bodyPr>
            <a:normAutofit fontScale="92500" lnSpcReduction="10000"/>
          </a:bodyPr>
          <a:lstStyle/>
          <a:p>
            <a:r>
              <a:rPr lang="en-US" sz="3200" b="1" dirty="0" smtClean="0">
                <a:solidFill>
                  <a:srgbClr val="C00000"/>
                </a:solidFill>
              </a:rPr>
              <a:t>Cloud Metadata</a:t>
            </a:r>
          </a:p>
          <a:p>
            <a:r>
              <a:rPr lang="en-US" sz="1500" dirty="0" smtClean="0"/>
              <a:t>Thursday, November 08, 2012</a:t>
            </a:r>
          </a:p>
        </p:txBody>
      </p:sp>
      <p:sp>
        <p:nvSpPr>
          <p:cNvPr id="13" name="TextBox 6"/>
          <p:cNvSpPr txBox="1">
            <a:spLocks noChangeArrowheads="1"/>
          </p:cNvSpPr>
          <p:nvPr/>
        </p:nvSpPr>
        <p:spPr bwMode="auto">
          <a:xfrm>
            <a:off x="428625" y="6442998"/>
            <a:ext cx="8382000" cy="307777"/>
          </a:xfrm>
          <a:prstGeom prst="rect">
            <a:avLst/>
          </a:prstGeom>
          <a:noFill/>
          <a:ln w="9525">
            <a:noFill/>
            <a:miter lim="800000"/>
            <a:headEnd/>
            <a:tailEnd/>
          </a:ln>
        </p:spPr>
        <p:txBody>
          <a:bodyPr wrap="square">
            <a:spAutoFit/>
          </a:bodyPr>
          <a:lstStyle/>
          <a:p>
            <a:pPr>
              <a:defRPr/>
            </a:pPr>
            <a:r>
              <a:rPr lang="en-US" sz="700" i="1" dirty="0">
                <a:solidFill>
                  <a:schemeClr val="bg1">
                    <a:lumMod val="50000"/>
                  </a:schemeClr>
                </a:solidFill>
              </a:rPr>
              <a:t>Copyright </a:t>
            </a:r>
            <a:r>
              <a:rPr lang="en-US" sz="700" i="1" dirty="0" smtClean="0">
                <a:solidFill>
                  <a:schemeClr val="bg1">
                    <a:lumMod val="50000"/>
                  </a:schemeClr>
                </a:solidFill>
              </a:rPr>
              <a:t>©2012 </a:t>
            </a:r>
            <a:r>
              <a:rPr lang="en-US" sz="700" i="1" dirty="0">
                <a:solidFill>
                  <a:schemeClr val="bg1">
                    <a:lumMod val="50000"/>
                  </a:schemeClr>
                </a:solidFill>
              </a:rPr>
              <a:t>by Virtustream, Inc. All rights reserved worldwide. </a:t>
            </a:r>
            <a:r>
              <a:rPr lang="en-US" sz="700" i="1" dirty="0" smtClean="0">
                <a:solidFill>
                  <a:schemeClr val="bg1">
                    <a:lumMod val="50000"/>
                  </a:schemeClr>
                </a:solidFill>
              </a:rPr>
              <a:t>“Enterprise Class Cloud™</a:t>
            </a:r>
            <a:r>
              <a:rPr lang="en-US" sz="700" i="1" dirty="0">
                <a:solidFill>
                  <a:schemeClr val="bg1">
                    <a:lumMod val="50000"/>
                  </a:schemeClr>
                </a:solidFill>
              </a:rPr>
              <a:t>” is a trademark of Virtustream, Inc. All other trademarks are property of their respective owners. No part of this publication may be reproduced, transmitted, transcribed, stored in a retrieval system, or translated into any human or computer language in any form or by any means without the express written permission of Virtustream, Inc.</a:t>
            </a:r>
          </a:p>
        </p:txBody>
      </p:sp>
      <p:grpSp>
        <p:nvGrpSpPr>
          <p:cNvPr id="15" name="Group 14"/>
          <p:cNvGrpSpPr/>
          <p:nvPr/>
        </p:nvGrpSpPr>
        <p:grpSpPr>
          <a:xfrm>
            <a:off x="1" y="-228600"/>
            <a:ext cx="4495800" cy="4191000"/>
            <a:chOff x="1" y="182881"/>
            <a:chExt cx="4619625" cy="4388498"/>
          </a:xfrm>
        </p:grpSpPr>
        <p:pic>
          <p:nvPicPr>
            <p:cNvPr id="5" name="Picture 2"/>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1" y="182881"/>
              <a:ext cx="4619625" cy="4388498"/>
            </a:xfrm>
            <a:prstGeom prst="rect">
              <a:avLst/>
            </a:prstGeom>
            <a:noFill/>
          </p:spPr>
        </p:pic>
        <p:pic>
          <p:nvPicPr>
            <p:cNvPr id="14" name="Picture 13" descr="Virtustream-NEW-tagline-186c.jp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000" y="1701200"/>
              <a:ext cx="2725293" cy="812779"/>
            </a:xfrm>
            <a:prstGeom prst="rect">
              <a:avLst/>
            </a:prstGeom>
          </p:spPr>
        </p:pic>
      </p:grpSp>
    </p:spTree>
    <p:extLst>
      <p:ext uri="{BB962C8B-B14F-4D97-AF65-F5344CB8AC3E}">
        <p14:creationId xmlns:p14="http://schemas.microsoft.com/office/powerpoint/2010/main" val="4966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map2-GIF.gif"/>
          <p:cNvPicPr>
            <a:picLocks noChangeAspect="1"/>
          </p:cNvPicPr>
          <p:nvPr/>
        </p:nvPicPr>
        <p:blipFill>
          <a:blip r:embed="rId3" cstate="screen">
            <a:clrChange>
              <a:clrFrom>
                <a:srgbClr val="FFFFFF"/>
              </a:clrFrom>
              <a:clrTo>
                <a:srgbClr val="FFFFFF">
                  <a:alpha val="0"/>
                </a:srgbClr>
              </a:clrTo>
            </a:clrChange>
            <a:duotone>
              <a:schemeClr val="bg2">
                <a:shade val="45000"/>
                <a:satMod val="135000"/>
              </a:schemeClr>
              <a:prstClr val="white"/>
            </a:duotone>
          </a:blip>
          <a:stretch>
            <a:fillRect/>
          </a:stretch>
        </p:blipFill>
        <p:spPr>
          <a:xfrm>
            <a:off x="177800" y="1905000"/>
            <a:ext cx="8712200" cy="4953000"/>
          </a:xfrm>
          <a:prstGeom prst="rect">
            <a:avLst/>
          </a:prstGeom>
        </p:spPr>
      </p:pic>
      <p:sp>
        <p:nvSpPr>
          <p:cNvPr id="2" name="Title 1"/>
          <p:cNvSpPr>
            <a:spLocks noGrp="1"/>
          </p:cNvSpPr>
          <p:nvPr>
            <p:ph type="title"/>
          </p:nvPr>
        </p:nvSpPr>
        <p:spPr>
          <a:xfrm>
            <a:off x="560924" y="137160"/>
            <a:ext cx="6220876" cy="528184"/>
          </a:xfrm>
        </p:spPr>
        <p:txBody>
          <a:bodyPr/>
          <a:lstStyle/>
          <a:p>
            <a:r>
              <a:rPr lang="en-US" dirty="0" smtClean="0"/>
              <a:t>Metadata &amp; Security</a:t>
            </a:r>
            <a:endParaRPr lang="en-US" dirty="0"/>
          </a:p>
        </p:txBody>
      </p:sp>
      <p:grpSp>
        <p:nvGrpSpPr>
          <p:cNvPr id="28" name="Group 27"/>
          <p:cNvGrpSpPr/>
          <p:nvPr/>
        </p:nvGrpSpPr>
        <p:grpSpPr>
          <a:xfrm>
            <a:off x="1143000" y="2856999"/>
            <a:ext cx="1805120" cy="1105401"/>
            <a:chOff x="1143000" y="2057400"/>
            <a:chExt cx="1805120" cy="1105401"/>
          </a:xfrm>
        </p:grpSpPr>
        <p:sp>
          <p:nvSpPr>
            <p:cNvPr id="21" name="Cloud 20"/>
            <p:cNvSpPr/>
            <p:nvPr/>
          </p:nvSpPr>
          <p:spPr>
            <a:xfrm>
              <a:off x="1143000" y="2057400"/>
              <a:ext cx="1766444" cy="1105401"/>
            </a:xfrm>
            <a:prstGeom prst="cloud">
              <a:avLst/>
            </a:prstGeom>
            <a:solidFill>
              <a:srgbClr val="8BD0FF">
                <a:alpha val="83922"/>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r>
                <a:rPr lang="en-US" sz="1300" cap="small" dirty="0" smtClean="0">
                  <a:solidFill>
                    <a:schemeClr val="bg1"/>
                  </a:solidFill>
                </a:rPr>
                <a:t/>
              </a:r>
              <a:br>
                <a:rPr lang="en-US" sz="1300" cap="small" dirty="0" smtClean="0">
                  <a:solidFill>
                    <a:schemeClr val="bg1"/>
                  </a:solidFill>
                </a:rPr>
              </a:br>
              <a:r>
                <a:rPr lang="en-US" sz="1300" cap="small" dirty="0" smtClean="0">
                  <a:solidFill>
                    <a:schemeClr val="bg1"/>
                  </a:solidFill>
                </a:rPr>
                <a:t/>
              </a:r>
              <a:br>
                <a:rPr lang="en-US" sz="1300" cap="small" dirty="0" smtClean="0">
                  <a:solidFill>
                    <a:schemeClr val="bg1"/>
                  </a:solidFill>
                </a:rPr>
              </a:br>
              <a:endParaRPr lang="en-US" sz="1300" b="1" cap="small" dirty="0">
                <a:solidFill>
                  <a:schemeClr val="bg1"/>
                </a:solidFill>
              </a:endParaRPr>
            </a:p>
          </p:txBody>
        </p:sp>
        <p:sp>
          <p:nvSpPr>
            <p:cNvPr id="23" name="TextBox 22"/>
            <p:cNvSpPr txBox="1"/>
            <p:nvPr/>
          </p:nvSpPr>
          <p:spPr>
            <a:xfrm>
              <a:off x="1143000" y="2617885"/>
              <a:ext cx="1805120" cy="276999"/>
            </a:xfrm>
            <a:prstGeom prst="rect">
              <a:avLst/>
            </a:prstGeom>
            <a:noFill/>
          </p:spPr>
          <p:txBody>
            <a:bodyPr wrap="square" rtlCol="0">
              <a:spAutoFit/>
            </a:bodyPr>
            <a:lstStyle/>
            <a:p>
              <a:pPr algn="ctr"/>
              <a:r>
                <a:rPr lang="en-US" sz="1200" dirty="0" smtClean="0">
                  <a:solidFill>
                    <a:schemeClr val="bg1"/>
                  </a:solidFill>
                </a:rPr>
                <a:t>US Based  Clouds</a:t>
              </a:r>
              <a:endParaRPr lang="en-US" sz="1200" dirty="0">
                <a:solidFill>
                  <a:schemeClr val="bg1"/>
                </a:solidFill>
              </a:endParaRPr>
            </a:p>
          </p:txBody>
        </p:sp>
        <p:pic>
          <p:nvPicPr>
            <p:cNvPr id="24" name="Picture 23" descr="XStream-PNG.png"/>
            <p:cNvPicPr>
              <a:picLocks noChangeAspect="1"/>
            </p:cNvPicPr>
            <p:nvPr/>
          </p:nvPicPr>
          <p:blipFill>
            <a:blip r:embed="rId4" cstate="screen"/>
            <a:stretch>
              <a:fillRect/>
            </a:stretch>
          </p:blipFill>
          <p:spPr>
            <a:xfrm>
              <a:off x="1354003" y="2209800"/>
              <a:ext cx="1462512" cy="394879"/>
            </a:xfrm>
            <a:prstGeom prst="rect">
              <a:avLst/>
            </a:prstGeom>
          </p:spPr>
        </p:pic>
      </p:grpSp>
      <p:sp>
        <p:nvSpPr>
          <p:cNvPr id="19" name="Rounded Rectangle 18"/>
          <p:cNvSpPr/>
          <p:nvPr/>
        </p:nvSpPr>
        <p:spPr>
          <a:xfrm>
            <a:off x="1576514" y="4572000"/>
            <a:ext cx="2743211" cy="1100611"/>
          </a:xfrm>
          <a:prstGeom prst="round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20" name="Rounded Rectangle 19"/>
          <p:cNvSpPr/>
          <p:nvPr/>
        </p:nvSpPr>
        <p:spPr>
          <a:xfrm>
            <a:off x="4965700" y="4495799"/>
            <a:ext cx="3428989" cy="1100611"/>
          </a:xfrm>
          <a:prstGeom prst="round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5041900" y="4682008"/>
            <a:ext cx="3428989" cy="872012"/>
          </a:xfrm>
          <a:prstGeom prst="rect">
            <a:avLst/>
          </a:prstGeom>
        </p:spPr>
        <p:txBody>
          <a:bodyPr vert="horz" lIns="91440" tIns="45720" rIns="91440" bIns="45720" rtlCol="0">
            <a:normAutofit/>
          </a:bodyPr>
          <a:lstStyle/>
          <a:p>
            <a:pPr marL="225425" marR="0" lvl="0" indent="-225425" fontAlgn="auto">
              <a:lnSpc>
                <a:spcPct val="100000"/>
              </a:lnSpc>
              <a:spcBef>
                <a:spcPts val="900"/>
              </a:spcBef>
              <a:buClr>
                <a:srgbClr val="C10000"/>
              </a:buClr>
              <a:buSzPct val="80000"/>
              <a:tabLst/>
              <a:defRPr/>
            </a:pPr>
            <a:r>
              <a:rPr lang="en-US" sz="1400" b="1" dirty="0" smtClean="0">
                <a:solidFill>
                  <a:srgbClr val="595959"/>
                </a:solidFill>
              </a:rPr>
              <a:t>EMEA: </a:t>
            </a:r>
            <a:r>
              <a:rPr lang="en-US" sz="1400" dirty="0" smtClean="0">
                <a:solidFill>
                  <a:srgbClr val="595959"/>
                </a:solidFill>
              </a:rPr>
              <a:t>France, UK, Spain, Italy, NL , S. Africa</a:t>
            </a:r>
          </a:p>
          <a:p>
            <a:pPr marL="225425" marR="0" lvl="0" indent="-225425" fontAlgn="auto">
              <a:lnSpc>
                <a:spcPct val="100000"/>
              </a:lnSpc>
              <a:spcBef>
                <a:spcPts val="900"/>
              </a:spcBef>
              <a:buClr>
                <a:srgbClr val="C10000"/>
              </a:buClr>
              <a:buSzPct val="80000"/>
              <a:tabLst/>
              <a:defRPr/>
            </a:pPr>
            <a:r>
              <a:rPr lang="en-US" sz="1400" b="1" dirty="0" smtClean="0">
                <a:solidFill>
                  <a:srgbClr val="595959"/>
                </a:solidFill>
              </a:rPr>
              <a:t>DACH: </a:t>
            </a:r>
            <a:r>
              <a:rPr lang="en-US" sz="1400" dirty="0" smtClean="0">
                <a:solidFill>
                  <a:srgbClr val="595959"/>
                </a:solidFill>
              </a:rPr>
              <a:t>Germany, Austria, Switzerland</a:t>
            </a:r>
          </a:p>
        </p:txBody>
      </p:sp>
      <p:grpSp>
        <p:nvGrpSpPr>
          <p:cNvPr id="35" name="Group 34"/>
          <p:cNvGrpSpPr/>
          <p:nvPr/>
        </p:nvGrpSpPr>
        <p:grpSpPr>
          <a:xfrm>
            <a:off x="1234652" y="4006234"/>
            <a:ext cx="4149108" cy="776750"/>
            <a:chOff x="1234652" y="4006234"/>
            <a:chExt cx="4149108" cy="776750"/>
          </a:xfrm>
        </p:grpSpPr>
        <p:pic>
          <p:nvPicPr>
            <p:cNvPr id="30" name="Picture 29" descr="1338993074_pin.png"/>
            <p:cNvPicPr>
              <a:picLocks noChangeAspect="1"/>
            </p:cNvPicPr>
            <p:nvPr/>
          </p:nvPicPr>
          <p:blipFill>
            <a:blip r:embed="rId5" cstate="screen"/>
            <a:stretch>
              <a:fillRect/>
            </a:stretch>
          </p:blipFill>
          <p:spPr>
            <a:xfrm rot="20700000">
              <a:off x="1234652" y="4006234"/>
              <a:ext cx="683722" cy="683722"/>
            </a:xfrm>
            <a:prstGeom prst="rect">
              <a:avLst/>
            </a:prstGeom>
          </p:spPr>
        </p:pic>
        <p:pic>
          <p:nvPicPr>
            <p:cNvPr id="31" name="Picture 30" descr="1338993074_pin.png"/>
            <p:cNvPicPr>
              <a:picLocks noChangeAspect="1"/>
            </p:cNvPicPr>
            <p:nvPr/>
          </p:nvPicPr>
          <p:blipFill>
            <a:blip r:embed="rId5" cstate="screen"/>
            <a:stretch>
              <a:fillRect/>
            </a:stretch>
          </p:blipFill>
          <p:spPr>
            <a:xfrm rot="20700000">
              <a:off x="4700038" y="4099262"/>
              <a:ext cx="683722" cy="683722"/>
            </a:xfrm>
            <a:prstGeom prst="rect">
              <a:avLst/>
            </a:prstGeom>
          </p:spPr>
        </p:pic>
      </p:grpSp>
      <p:sp>
        <p:nvSpPr>
          <p:cNvPr id="3" name="Content Placeholder 2"/>
          <p:cNvSpPr>
            <a:spLocks noGrp="1"/>
          </p:cNvSpPr>
          <p:nvPr>
            <p:ph idx="1"/>
          </p:nvPr>
        </p:nvSpPr>
        <p:spPr>
          <a:xfrm>
            <a:off x="1576514" y="4766788"/>
            <a:ext cx="2743211" cy="872012"/>
          </a:xfrm>
        </p:spPr>
        <p:txBody>
          <a:bodyPr>
            <a:normAutofit/>
          </a:bodyPr>
          <a:lstStyle/>
          <a:p>
            <a:pPr>
              <a:buNone/>
            </a:pPr>
            <a:r>
              <a:rPr lang="en-US" sz="1400" b="1" dirty="0" smtClean="0"/>
              <a:t>North </a:t>
            </a:r>
            <a:r>
              <a:rPr lang="en-US" sz="1400" b="1" dirty="0"/>
              <a:t>America</a:t>
            </a:r>
            <a:r>
              <a:rPr lang="en-US" sz="1400" dirty="0"/>
              <a:t>: USA and Canada</a:t>
            </a:r>
          </a:p>
          <a:p>
            <a:pPr>
              <a:buNone/>
            </a:pPr>
            <a:r>
              <a:rPr lang="en-US" sz="1400" b="1" dirty="0"/>
              <a:t>Latin America: </a:t>
            </a:r>
            <a:r>
              <a:rPr lang="en-US" sz="1400" dirty="0"/>
              <a:t>Mexico and </a:t>
            </a:r>
            <a:r>
              <a:rPr lang="en-US" sz="1400" dirty="0" smtClean="0"/>
              <a:t>Brazil</a:t>
            </a:r>
          </a:p>
        </p:txBody>
      </p:sp>
      <p:grpSp>
        <p:nvGrpSpPr>
          <p:cNvPr id="27" name="Group 26"/>
          <p:cNvGrpSpPr/>
          <p:nvPr/>
        </p:nvGrpSpPr>
        <p:grpSpPr>
          <a:xfrm>
            <a:off x="3937406" y="2856999"/>
            <a:ext cx="2310994" cy="1105401"/>
            <a:chOff x="3937406" y="2057400"/>
            <a:chExt cx="2310994" cy="1105401"/>
          </a:xfrm>
        </p:grpSpPr>
        <p:sp>
          <p:nvSpPr>
            <p:cNvPr id="22" name="Cloud 21"/>
            <p:cNvSpPr/>
            <p:nvPr/>
          </p:nvSpPr>
          <p:spPr>
            <a:xfrm>
              <a:off x="4242206" y="2057400"/>
              <a:ext cx="1766444" cy="1105401"/>
            </a:xfrm>
            <a:prstGeom prst="cloud">
              <a:avLst/>
            </a:prstGeom>
            <a:solidFill>
              <a:srgbClr val="8BD0FF">
                <a:alpha val="83922"/>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r>
                <a:rPr lang="en-US" sz="1300" cap="small" dirty="0" smtClean="0">
                  <a:solidFill>
                    <a:schemeClr val="bg1"/>
                  </a:solidFill>
                </a:rPr>
                <a:t/>
              </a:r>
              <a:br>
                <a:rPr lang="en-US" sz="1300" cap="small" dirty="0" smtClean="0">
                  <a:solidFill>
                    <a:schemeClr val="bg1"/>
                  </a:solidFill>
                </a:rPr>
              </a:br>
              <a:r>
                <a:rPr lang="en-US" sz="1300" cap="small" dirty="0" smtClean="0">
                  <a:solidFill>
                    <a:schemeClr val="bg1"/>
                  </a:solidFill>
                </a:rPr>
                <a:t/>
              </a:r>
              <a:br>
                <a:rPr lang="en-US" sz="1300" cap="small" dirty="0" smtClean="0">
                  <a:solidFill>
                    <a:schemeClr val="bg1"/>
                  </a:solidFill>
                </a:rPr>
              </a:br>
              <a:endParaRPr lang="en-US" sz="1300" b="1" cap="small" dirty="0">
                <a:solidFill>
                  <a:schemeClr val="bg1"/>
                </a:solidFill>
              </a:endParaRPr>
            </a:p>
          </p:txBody>
        </p:sp>
        <p:pic>
          <p:nvPicPr>
            <p:cNvPr id="25" name="Picture 24" descr="XStream-PNG.png"/>
            <p:cNvPicPr>
              <a:picLocks noChangeAspect="1"/>
            </p:cNvPicPr>
            <p:nvPr/>
          </p:nvPicPr>
          <p:blipFill>
            <a:blip r:embed="rId4" cstate="screen"/>
            <a:stretch>
              <a:fillRect/>
            </a:stretch>
          </p:blipFill>
          <p:spPr>
            <a:xfrm>
              <a:off x="4404888" y="2259405"/>
              <a:ext cx="1462512" cy="394879"/>
            </a:xfrm>
            <a:prstGeom prst="rect">
              <a:avLst/>
            </a:prstGeom>
          </p:spPr>
        </p:pic>
        <p:sp>
          <p:nvSpPr>
            <p:cNvPr id="10" name="TextBox 9"/>
            <p:cNvSpPr txBox="1"/>
            <p:nvPr/>
          </p:nvSpPr>
          <p:spPr>
            <a:xfrm>
              <a:off x="3937406" y="2590800"/>
              <a:ext cx="2310994" cy="276999"/>
            </a:xfrm>
            <a:prstGeom prst="rect">
              <a:avLst/>
            </a:prstGeom>
            <a:noFill/>
          </p:spPr>
          <p:txBody>
            <a:bodyPr wrap="square" rtlCol="0">
              <a:spAutoFit/>
            </a:bodyPr>
            <a:lstStyle/>
            <a:p>
              <a:pPr algn="ctr"/>
              <a:r>
                <a:rPr lang="en-US" sz="1200" dirty="0" smtClean="0">
                  <a:solidFill>
                    <a:schemeClr val="bg1"/>
                  </a:solidFill>
                </a:rPr>
                <a:t>EMEA Based Clouds</a:t>
              </a:r>
              <a:endParaRPr lang="en-US" sz="1200" dirty="0">
                <a:solidFill>
                  <a:schemeClr val="bg1"/>
                </a:solidFill>
              </a:endParaRPr>
            </a:p>
          </p:txBody>
        </p:sp>
      </p:grpSp>
      <p:sp>
        <p:nvSpPr>
          <p:cNvPr id="26" name="TextBox 25"/>
          <p:cNvSpPr txBox="1"/>
          <p:nvPr/>
        </p:nvSpPr>
        <p:spPr>
          <a:xfrm>
            <a:off x="687353" y="665344"/>
            <a:ext cx="7926355" cy="1935949"/>
          </a:xfrm>
          <a:prstGeom prst="rect">
            <a:avLst/>
          </a:prstGeom>
          <a:noFill/>
          <a:ln>
            <a:noFill/>
          </a:ln>
          <a:effectLst/>
        </p:spPr>
        <p:txBody>
          <a:bodyPr wrap="square" lIns="182880" bIns="91440" rtlCol="0">
            <a:noAutofit/>
          </a:bodyPr>
          <a:lstStyle/>
          <a:p>
            <a:pPr marL="223838" indent="-223838">
              <a:spcAft>
                <a:spcPts val="900"/>
              </a:spcAft>
              <a:buClr>
                <a:srgbClr val="C00000"/>
              </a:buClr>
              <a:buSzPct val="80000"/>
              <a:buFont typeface="Wingdings" charset="2"/>
              <a:buChar char=""/>
            </a:pPr>
            <a:r>
              <a:rPr lang="en-US" dirty="0">
                <a:solidFill>
                  <a:schemeClr val="tx1">
                    <a:lumMod val="65000"/>
                    <a:lumOff val="35000"/>
                  </a:schemeClr>
                </a:solidFill>
              </a:rPr>
              <a:t>If your data is in the cloud, you no longer have direct control over it</a:t>
            </a:r>
          </a:p>
          <a:p>
            <a:pPr marL="223838" indent="-223838">
              <a:spcAft>
                <a:spcPts val="900"/>
              </a:spcAft>
              <a:buClr>
                <a:srgbClr val="C00000"/>
              </a:buClr>
              <a:buSzPct val="80000"/>
              <a:buFont typeface="Wingdings" charset="2"/>
              <a:buChar char=""/>
            </a:pPr>
            <a:r>
              <a:rPr lang="en-US" dirty="0" smtClean="0">
                <a:solidFill>
                  <a:schemeClr val="tx1">
                    <a:lumMod val="65000"/>
                    <a:lumOff val="35000"/>
                  </a:schemeClr>
                </a:solidFill>
              </a:rPr>
              <a:t>CSPs with </a:t>
            </a:r>
            <a:r>
              <a:rPr lang="en-US" dirty="0">
                <a:solidFill>
                  <a:schemeClr val="tx1">
                    <a:lumMod val="65000"/>
                    <a:lumOff val="35000"/>
                  </a:schemeClr>
                </a:solidFill>
              </a:rPr>
              <a:t>thousands of customers (</a:t>
            </a:r>
            <a:r>
              <a:rPr lang="en-US" dirty="0" smtClean="0">
                <a:solidFill>
                  <a:schemeClr val="tx1">
                    <a:lumMod val="65000"/>
                    <a:lumOff val="35000"/>
                  </a:schemeClr>
                </a:solidFill>
              </a:rPr>
              <a:t>who themselves may have </a:t>
            </a:r>
            <a:r>
              <a:rPr lang="en-US" dirty="0">
                <a:solidFill>
                  <a:schemeClr val="tx1">
                    <a:lumMod val="65000"/>
                    <a:lumOff val="35000"/>
                  </a:schemeClr>
                </a:solidFill>
              </a:rPr>
              <a:t>thousands of </a:t>
            </a:r>
            <a:r>
              <a:rPr lang="en-US" dirty="0" smtClean="0">
                <a:solidFill>
                  <a:schemeClr val="tx1">
                    <a:lumMod val="65000"/>
                    <a:lumOff val="35000"/>
                  </a:schemeClr>
                </a:solidFill>
              </a:rPr>
              <a:t>clients) </a:t>
            </a:r>
            <a:r>
              <a:rPr lang="en-US" dirty="0" smtClean="0">
                <a:solidFill>
                  <a:schemeClr val="tx1">
                    <a:lumMod val="65000"/>
                    <a:lumOff val="35000"/>
                  </a:schemeClr>
                </a:solidFill>
              </a:rPr>
              <a:t>are targets</a:t>
            </a:r>
          </a:p>
          <a:p>
            <a:pPr marL="223838" indent="-223838">
              <a:spcAft>
                <a:spcPts val="900"/>
              </a:spcAft>
              <a:buClr>
                <a:srgbClr val="C00000"/>
              </a:buClr>
              <a:buSzPct val="80000"/>
              <a:buFont typeface="Wingdings" charset="2"/>
              <a:buChar char=""/>
            </a:pPr>
            <a:r>
              <a:rPr lang="en-US" dirty="0">
                <a:solidFill>
                  <a:schemeClr val="tx1">
                    <a:lumMod val="65000"/>
                    <a:lumOff val="35000"/>
                  </a:schemeClr>
                </a:solidFill>
              </a:rPr>
              <a:t>Metadata provides constructs for CSPs to determine trust levels &amp; geography</a:t>
            </a:r>
          </a:p>
          <a:p>
            <a:pPr marL="223838" indent="-223838">
              <a:spcAft>
                <a:spcPts val="900"/>
              </a:spcAft>
              <a:buClr>
                <a:srgbClr val="C00000"/>
              </a:buClr>
              <a:buSzPct val="80000"/>
              <a:buFont typeface="Wingdings" charset="2"/>
              <a:buChar char=""/>
            </a:pPr>
            <a:r>
              <a:rPr lang="en-US" dirty="0" smtClean="0">
                <a:solidFill>
                  <a:schemeClr val="tx1">
                    <a:lumMod val="65000"/>
                    <a:lumOff val="35000"/>
                  </a:schemeClr>
                </a:solidFill>
              </a:rPr>
              <a:t>Cloud xChanges </a:t>
            </a:r>
            <a:r>
              <a:rPr lang="en-US" dirty="0" smtClean="0">
                <a:solidFill>
                  <a:schemeClr val="tx1">
                    <a:lumMod val="65000"/>
                    <a:lumOff val="35000"/>
                  </a:schemeClr>
                </a:solidFill>
              </a:rPr>
              <a:t>utilize </a:t>
            </a:r>
            <a:r>
              <a:rPr lang="en-US" dirty="0" smtClean="0">
                <a:solidFill>
                  <a:schemeClr val="tx1">
                    <a:lumMod val="65000"/>
                    <a:lumOff val="35000"/>
                  </a:schemeClr>
                </a:solidFill>
              </a:rPr>
              <a:t>Metadata to ensure workloads are </a:t>
            </a:r>
            <a:r>
              <a:rPr lang="en-US" dirty="0" smtClean="0">
                <a:solidFill>
                  <a:schemeClr val="tx1">
                    <a:lumMod val="65000"/>
                    <a:lumOff val="35000"/>
                  </a:schemeClr>
                </a:solidFill>
              </a:rPr>
              <a:t>optimally distributed</a:t>
            </a:r>
            <a:endParaRPr lang="en-US" dirty="0">
              <a:solidFill>
                <a:schemeClr val="tx1">
                  <a:lumMod val="65000"/>
                  <a:lumOff val="35000"/>
                </a:schemeClr>
              </a:solidFill>
            </a:endParaRPr>
          </a:p>
        </p:txBody>
      </p:sp>
    </p:spTree>
    <p:extLst>
      <p:ext uri="{BB962C8B-B14F-4D97-AF65-F5344CB8AC3E}">
        <p14:creationId xmlns:p14="http://schemas.microsoft.com/office/powerpoint/2010/main" val="19227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Confluence of Content, Data, and Apps</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10</a:t>
            </a:fld>
            <a:endParaRPr lang="en-US" dirty="0"/>
          </a:p>
        </p:txBody>
      </p:sp>
      <p:sp>
        <p:nvSpPr>
          <p:cNvPr id="6" name="TextBox 5"/>
          <p:cNvSpPr txBox="1"/>
          <p:nvPr/>
        </p:nvSpPr>
        <p:spPr>
          <a:xfrm>
            <a:off x="348208" y="6219214"/>
            <a:ext cx="8430898" cy="353943"/>
          </a:xfrm>
          <a:prstGeom prst="rect">
            <a:avLst/>
          </a:prstGeom>
          <a:noFill/>
        </p:spPr>
        <p:txBody>
          <a:bodyPr wrap="none" rtlCol="0">
            <a:spAutoFit/>
          </a:bodyPr>
          <a:lstStyle/>
          <a:p>
            <a:pPr algn="ctr"/>
            <a:r>
              <a:rPr lang="en-US" sz="1700" dirty="0" smtClean="0">
                <a:solidFill>
                  <a:srgbClr val="7F7F7F"/>
                </a:solidFill>
              </a:rPr>
              <a:t>Will it work? Is it guaranteed? Is it the right technology? Is it compliant? </a:t>
            </a:r>
            <a:r>
              <a:rPr lang="en-US" sz="1700" dirty="0" smtClean="0">
                <a:solidFill>
                  <a:srgbClr val="C10000"/>
                </a:solidFill>
              </a:rPr>
              <a:t>Is it Enterprise Class?</a:t>
            </a:r>
            <a:endParaRPr lang="en-US" sz="1700" dirty="0">
              <a:solidFill>
                <a:srgbClr val="7F7F7F"/>
              </a:solidFill>
            </a:endParaRPr>
          </a:p>
        </p:txBody>
      </p:sp>
      <p:sp>
        <p:nvSpPr>
          <p:cNvPr id="7" name="TextBox 6"/>
          <p:cNvSpPr txBox="1"/>
          <p:nvPr/>
        </p:nvSpPr>
        <p:spPr>
          <a:xfrm>
            <a:off x="829857" y="762000"/>
            <a:ext cx="7467600" cy="5334000"/>
          </a:xfrm>
          <a:prstGeom prst="rect">
            <a:avLst/>
          </a:prstGeom>
          <a:noFill/>
          <a:ln>
            <a:noFill/>
          </a:ln>
          <a:effectLst/>
        </p:spPr>
        <p:txBody>
          <a:bodyPr wrap="square" lIns="182880" bIns="91440" rtlCol="0">
            <a:noAutofit/>
          </a:bodyPr>
          <a:lstStyle/>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IT has been focused on infrastructure for decades</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Users &amp; Management have a focus on Applications</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Consumer focus has and continues to be on content</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Cloud services have been blurring these distinctions</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Cloud services are generically seen as “workloads” by providers</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Content and Applications are becoming indistinguishable in the cloud </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Providers distinguish between workloads based on Metadata</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Metadata are driving </a:t>
            </a:r>
            <a:r>
              <a:rPr lang="en-US" sz="2000" dirty="0" smtClean="0">
                <a:solidFill>
                  <a:schemeClr val="tx1">
                    <a:lumMod val="65000"/>
                    <a:lumOff val="35000"/>
                  </a:schemeClr>
                </a:solidFill>
              </a:rPr>
              <a:t>features including:</a:t>
            </a:r>
            <a:endParaRPr lang="en-US" sz="2000" dirty="0" smtClean="0">
              <a:solidFill>
                <a:schemeClr val="tx1">
                  <a:lumMod val="65000"/>
                  <a:lumOff val="35000"/>
                </a:schemeClr>
              </a:solidFill>
            </a:endParaRPr>
          </a:p>
          <a:p>
            <a:pPr marL="681038" lvl="1"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Trust Levels</a:t>
            </a:r>
          </a:p>
          <a:p>
            <a:pPr marL="681038" lvl="1" indent="-223838">
              <a:spcAft>
                <a:spcPts val="900"/>
              </a:spcAft>
              <a:buClr>
                <a:srgbClr val="C00000"/>
              </a:buClr>
              <a:buSzPct val="80000"/>
              <a:buFont typeface="Wingdings" charset="2"/>
              <a:buChar char=""/>
            </a:pPr>
            <a:r>
              <a:rPr lang="en-US" dirty="0" smtClean="0">
                <a:solidFill>
                  <a:schemeClr val="tx1">
                    <a:lumMod val="65000"/>
                    <a:lumOff val="35000"/>
                  </a:schemeClr>
                </a:solidFill>
              </a:rPr>
              <a:t>Performance requirements:  </a:t>
            </a:r>
          </a:p>
          <a:p>
            <a:pPr marL="1138238" lvl="2" indent="-223838">
              <a:spcAft>
                <a:spcPts val="900"/>
              </a:spcAft>
              <a:buClr>
                <a:srgbClr val="C00000"/>
              </a:buClr>
              <a:buSzPct val="80000"/>
              <a:buFont typeface="Wingdings" charset="2"/>
              <a:buChar char=""/>
            </a:pPr>
            <a:r>
              <a:rPr lang="en-US" dirty="0" smtClean="0">
                <a:solidFill>
                  <a:schemeClr val="tx1">
                    <a:lumMod val="65000"/>
                    <a:lumOff val="35000"/>
                  </a:schemeClr>
                </a:solidFill>
              </a:rPr>
              <a:t>CPU, Memory, disk Capacity and </a:t>
            </a:r>
            <a:r>
              <a:rPr lang="en-US" dirty="0" smtClean="0">
                <a:solidFill>
                  <a:schemeClr val="tx1">
                    <a:lumMod val="65000"/>
                    <a:lumOff val="35000"/>
                  </a:schemeClr>
                </a:solidFill>
              </a:rPr>
              <a:t>IOPs, Load Balancing</a:t>
            </a:r>
            <a:endParaRPr lang="en-US" dirty="0" smtClean="0">
              <a:solidFill>
                <a:schemeClr val="tx1">
                  <a:lumMod val="65000"/>
                  <a:lumOff val="35000"/>
                </a:schemeClr>
              </a:solidFill>
            </a:endParaRPr>
          </a:p>
          <a:p>
            <a:pPr marL="681038" lvl="1"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DR and BC requirements</a:t>
            </a:r>
          </a:p>
          <a:p>
            <a:pPr marL="285750" indent="-285750">
              <a:spcAft>
                <a:spcPts val="900"/>
              </a:spcAft>
              <a:buClr>
                <a:srgbClr val="C00000"/>
              </a:buClr>
              <a:buSzPct val="80000"/>
              <a:buFont typeface="Wingdings" pitchFamily="2" charset="2"/>
              <a:buChar char="Ø"/>
            </a:pPr>
            <a:endParaRPr lang="en-US" dirty="0">
              <a:solidFill>
                <a:schemeClr val="tx1">
                  <a:lumMod val="65000"/>
                  <a:lumOff val="35000"/>
                </a:schemeClr>
              </a:solidFill>
            </a:endParaRPr>
          </a:p>
        </p:txBody>
      </p:sp>
    </p:spTree>
    <p:extLst>
      <p:ext uri="{BB962C8B-B14F-4D97-AF65-F5344CB8AC3E}">
        <p14:creationId xmlns:p14="http://schemas.microsoft.com/office/powerpoint/2010/main" val="21460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3737336" y="3210435"/>
            <a:ext cx="3032210" cy="1123994"/>
          </a:xfrm>
          <a:custGeom>
            <a:avLst/>
            <a:gdLst>
              <a:gd name="connsiteX0" fmla="*/ 0 w 2708833"/>
              <a:gd name="connsiteY0" fmla="*/ 0 h 358032"/>
              <a:gd name="connsiteX1" fmla="*/ 2708833 w 2708833"/>
              <a:gd name="connsiteY1" fmla="*/ 67553 h 358032"/>
              <a:gd name="connsiteX2" fmla="*/ 2634526 w 2708833"/>
              <a:gd name="connsiteY2" fmla="*/ 358032 h 358032"/>
              <a:gd name="connsiteX3" fmla="*/ 13511 w 2708833"/>
              <a:gd name="connsiteY3" fmla="*/ 270213 h 358032"/>
              <a:gd name="connsiteX4" fmla="*/ 0 w 2708833"/>
              <a:gd name="connsiteY4" fmla="*/ 0 h 358032"/>
              <a:gd name="connsiteX0" fmla="*/ 0 w 2708833"/>
              <a:gd name="connsiteY0" fmla="*/ 49965 h 407997"/>
              <a:gd name="connsiteX1" fmla="*/ 2708833 w 2708833"/>
              <a:gd name="connsiteY1" fmla="*/ 117518 h 407997"/>
              <a:gd name="connsiteX2" fmla="*/ 2634526 w 2708833"/>
              <a:gd name="connsiteY2" fmla="*/ 407997 h 407997"/>
              <a:gd name="connsiteX3" fmla="*/ 13511 w 2708833"/>
              <a:gd name="connsiteY3" fmla="*/ 320178 h 407997"/>
              <a:gd name="connsiteX4" fmla="*/ 0 w 2708833"/>
              <a:gd name="connsiteY4" fmla="*/ 49965 h 407997"/>
              <a:gd name="connsiteX0" fmla="*/ 0 w 2708833"/>
              <a:gd name="connsiteY0" fmla="*/ 2337 h 360369"/>
              <a:gd name="connsiteX1" fmla="*/ 2708833 w 2708833"/>
              <a:gd name="connsiteY1" fmla="*/ 69890 h 360369"/>
              <a:gd name="connsiteX2" fmla="*/ 2634526 w 2708833"/>
              <a:gd name="connsiteY2" fmla="*/ 360369 h 360369"/>
              <a:gd name="connsiteX3" fmla="*/ 13511 w 2708833"/>
              <a:gd name="connsiteY3" fmla="*/ 272550 h 360369"/>
              <a:gd name="connsiteX4" fmla="*/ 0 w 2708833"/>
              <a:gd name="connsiteY4" fmla="*/ 2337 h 360369"/>
              <a:gd name="connsiteX0" fmla="*/ 76640 w 2785473"/>
              <a:gd name="connsiteY0" fmla="*/ 2337 h 360369"/>
              <a:gd name="connsiteX1" fmla="*/ 2785473 w 2785473"/>
              <a:gd name="connsiteY1" fmla="*/ 69890 h 360369"/>
              <a:gd name="connsiteX2" fmla="*/ 2711166 w 2785473"/>
              <a:gd name="connsiteY2" fmla="*/ 360369 h 360369"/>
              <a:gd name="connsiteX3" fmla="*/ 90151 w 2785473"/>
              <a:gd name="connsiteY3" fmla="*/ 272550 h 360369"/>
              <a:gd name="connsiteX4" fmla="*/ 76640 w 2785473"/>
              <a:gd name="connsiteY4" fmla="*/ 2337 h 360369"/>
              <a:gd name="connsiteX0" fmla="*/ 76640 w 2890440"/>
              <a:gd name="connsiteY0" fmla="*/ 2337 h 360369"/>
              <a:gd name="connsiteX1" fmla="*/ 2785473 w 2890440"/>
              <a:gd name="connsiteY1" fmla="*/ 69890 h 360369"/>
              <a:gd name="connsiteX2" fmla="*/ 2711166 w 2890440"/>
              <a:gd name="connsiteY2" fmla="*/ 360369 h 360369"/>
              <a:gd name="connsiteX3" fmla="*/ 90151 w 2890440"/>
              <a:gd name="connsiteY3" fmla="*/ 272550 h 360369"/>
              <a:gd name="connsiteX4" fmla="*/ 76640 w 2890440"/>
              <a:gd name="connsiteY4" fmla="*/ 2337 h 360369"/>
              <a:gd name="connsiteX0" fmla="*/ 76640 w 2934961"/>
              <a:gd name="connsiteY0" fmla="*/ 2337 h 360369"/>
              <a:gd name="connsiteX1" fmla="*/ 2785473 w 2934961"/>
              <a:gd name="connsiteY1" fmla="*/ 69890 h 360369"/>
              <a:gd name="connsiteX2" fmla="*/ 2711166 w 2934961"/>
              <a:gd name="connsiteY2" fmla="*/ 360369 h 360369"/>
              <a:gd name="connsiteX3" fmla="*/ 90151 w 2934961"/>
              <a:gd name="connsiteY3" fmla="*/ 272550 h 360369"/>
              <a:gd name="connsiteX4" fmla="*/ 76640 w 2934961"/>
              <a:gd name="connsiteY4" fmla="*/ 2337 h 360369"/>
              <a:gd name="connsiteX0" fmla="*/ 76640 w 2934961"/>
              <a:gd name="connsiteY0" fmla="*/ 2337 h 360369"/>
              <a:gd name="connsiteX1" fmla="*/ 2785473 w 2934961"/>
              <a:gd name="connsiteY1" fmla="*/ 69890 h 360369"/>
              <a:gd name="connsiteX2" fmla="*/ 2711166 w 2934961"/>
              <a:gd name="connsiteY2" fmla="*/ 360369 h 360369"/>
              <a:gd name="connsiteX3" fmla="*/ 90151 w 2934961"/>
              <a:gd name="connsiteY3" fmla="*/ 272550 h 360369"/>
              <a:gd name="connsiteX4" fmla="*/ 76640 w 2934961"/>
              <a:gd name="connsiteY4" fmla="*/ 2337 h 360369"/>
              <a:gd name="connsiteX0" fmla="*/ 76640 w 2902900"/>
              <a:gd name="connsiteY0" fmla="*/ 2337 h 389548"/>
              <a:gd name="connsiteX1" fmla="*/ 2785473 w 2902900"/>
              <a:gd name="connsiteY1" fmla="*/ 69890 h 389548"/>
              <a:gd name="connsiteX2" fmla="*/ 2711166 w 2902900"/>
              <a:gd name="connsiteY2" fmla="*/ 360369 h 389548"/>
              <a:gd name="connsiteX3" fmla="*/ 90151 w 2902900"/>
              <a:gd name="connsiteY3" fmla="*/ 272550 h 389548"/>
              <a:gd name="connsiteX4" fmla="*/ 76640 w 2902900"/>
              <a:gd name="connsiteY4" fmla="*/ 2337 h 389548"/>
              <a:gd name="connsiteX0" fmla="*/ 76640 w 2902900"/>
              <a:gd name="connsiteY0" fmla="*/ 2337 h 389548"/>
              <a:gd name="connsiteX1" fmla="*/ 2785473 w 2902900"/>
              <a:gd name="connsiteY1" fmla="*/ 69890 h 389548"/>
              <a:gd name="connsiteX2" fmla="*/ 2711166 w 2902900"/>
              <a:gd name="connsiteY2" fmla="*/ 360369 h 389548"/>
              <a:gd name="connsiteX3" fmla="*/ 90151 w 2902900"/>
              <a:gd name="connsiteY3" fmla="*/ 272550 h 389548"/>
              <a:gd name="connsiteX4" fmla="*/ 76640 w 2902900"/>
              <a:gd name="connsiteY4" fmla="*/ 2337 h 389548"/>
              <a:gd name="connsiteX0" fmla="*/ 76640 w 2902900"/>
              <a:gd name="connsiteY0" fmla="*/ 2337 h 389548"/>
              <a:gd name="connsiteX1" fmla="*/ 2785473 w 2902900"/>
              <a:gd name="connsiteY1" fmla="*/ 69890 h 389548"/>
              <a:gd name="connsiteX2" fmla="*/ 2711166 w 2902900"/>
              <a:gd name="connsiteY2" fmla="*/ 360369 h 389548"/>
              <a:gd name="connsiteX3" fmla="*/ 90151 w 2902900"/>
              <a:gd name="connsiteY3" fmla="*/ 272550 h 389548"/>
              <a:gd name="connsiteX4" fmla="*/ 76640 w 2902900"/>
              <a:gd name="connsiteY4" fmla="*/ 2337 h 389548"/>
              <a:gd name="connsiteX0" fmla="*/ 120464 w 2946724"/>
              <a:gd name="connsiteY0" fmla="*/ 2337 h 389548"/>
              <a:gd name="connsiteX1" fmla="*/ 2829297 w 2946724"/>
              <a:gd name="connsiteY1" fmla="*/ 69890 h 389548"/>
              <a:gd name="connsiteX2" fmla="*/ 2754990 w 2946724"/>
              <a:gd name="connsiteY2" fmla="*/ 360369 h 389548"/>
              <a:gd name="connsiteX3" fmla="*/ 133975 w 2946724"/>
              <a:gd name="connsiteY3" fmla="*/ 272550 h 389548"/>
              <a:gd name="connsiteX4" fmla="*/ 120464 w 2946724"/>
              <a:gd name="connsiteY4" fmla="*/ 2337 h 389548"/>
              <a:gd name="connsiteX0" fmla="*/ 179520 w 3005780"/>
              <a:gd name="connsiteY0" fmla="*/ 2337 h 389548"/>
              <a:gd name="connsiteX1" fmla="*/ 2888353 w 3005780"/>
              <a:gd name="connsiteY1" fmla="*/ 69890 h 389548"/>
              <a:gd name="connsiteX2" fmla="*/ 2814046 w 3005780"/>
              <a:gd name="connsiteY2" fmla="*/ 360369 h 389548"/>
              <a:gd name="connsiteX3" fmla="*/ 193031 w 3005780"/>
              <a:gd name="connsiteY3" fmla="*/ 272550 h 389548"/>
              <a:gd name="connsiteX4" fmla="*/ 179520 w 3005780"/>
              <a:gd name="connsiteY4" fmla="*/ 2337 h 389548"/>
              <a:gd name="connsiteX0" fmla="*/ 231884 w 3058144"/>
              <a:gd name="connsiteY0" fmla="*/ 2337 h 389548"/>
              <a:gd name="connsiteX1" fmla="*/ 2940717 w 3058144"/>
              <a:gd name="connsiteY1" fmla="*/ 69890 h 389548"/>
              <a:gd name="connsiteX2" fmla="*/ 2866410 w 3058144"/>
              <a:gd name="connsiteY2" fmla="*/ 360369 h 389548"/>
              <a:gd name="connsiteX3" fmla="*/ 245395 w 3058144"/>
              <a:gd name="connsiteY3" fmla="*/ 272550 h 389548"/>
              <a:gd name="connsiteX4" fmla="*/ 231884 w 3058144"/>
              <a:gd name="connsiteY4" fmla="*/ 2337 h 389548"/>
              <a:gd name="connsiteX0" fmla="*/ 231884 w 3154377"/>
              <a:gd name="connsiteY0" fmla="*/ 2337 h 393654"/>
              <a:gd name="connsiteX1" fmla="*/ 2940717 w 3154377"/>
              <a:gd name="connsiteY1" fmla="*/ 69890 h 393654"/>
              <a:gd name="connsiteX2" fmla="*/ 2866410 w 3154377"/>
              <a:gd name="connsiteY2" fmla="*/ 360369 h 393654"/>
              <a:gd name="connsiteX3" fmla="*/ 245395 w 3154377"/>
              <a:gd name="connsiteY3" fmla="*/ 272550 h 393654"/>
              <a:gd name="connsiteX4" fmla="*/ 231884 w 3154377"/>
              <a:gd name="connsiteY4" fmla="*/ 2337 h 393654"/>
              <a:gd name="connsiteX0" fmla="*/ 231884 w 3095588"/>
              <a:gd name="connsiteY0" fmla="*/ 44311 h 432155"/>
              <a:gd name="connsiteX1" fmla="*/ 2836920 w 3095588"/>
              <a:gd name="connsiteY1" fmla="*/ 64352 h 432155"/>
              <a:gd name="connsiteX2" fmla="*/ 2866410 w 3095588"/>
              <a:gd name="connsiteY2" fmla="*/ 402343 h 432155"/>
              <a:gd name="connsiteX3" fmla="*/ 245395 w 3095588"/>
              <a:gd name="connsiteY3" fmla="*/ 314524 h 432155"/>
              <a:gd name="connsiteX4" fmla="*/ 231884 w 3095588"/>
              <a:gd name="connsiteY4" fmla="*/ 44311 h 432155"/>
              <a:gd name="connsiteX0" fmla="*/ 231884 w 3095588"/>
              <a:gd name="connsiteY0" fmla="*/ 20258 h 408102"/>
              <a:gd name="connsiteX1" fmla="*/ 2836920 w 3095588"/>
              <a:gd name="connsiteY1" fmla="*/ 40299 h 408102"/>
              <a:gd name="connsiteX2" fmla="*/ 2866410 w 3095588"/>
              <a:gd name="connsiteY2" fmla="*/ 378290 h 408102"/>
              <a:gd name="connsiteX3" fmla="*/ 245395 w 3095588"/>
              <a:gd name="connsiteY3" fmla="*/ 290471 h 408102"/>
              <a:gd name="connsiteX4" fmla="*/ 231884 w 3095588"/>
              <a:gd name="connsiteY4" fmla="*/ 20258 h 408102"/>
              <a:gd name="connsiteX0" fmla="*/ 231884 w 3219684"/>
              <a:gd name="connsiteY0" fmla="*/ 20258 h 406986"/>
              <a:gd name="connsiteX1" fmla="*/ 2836920 w 3219684"/>
              <a:gd name="connsiteY1" fmla="*/ 40299 h 406986"/>
              <a:gd name="connsiteX2" fmla="*/ 2866410 w 3219684"/>
              <a:gd name="connsiteY2" fmla="*/ 378290 h 406986"/>
              <a:gd name="connsiteX3" fmla="*/ 245395 w 3219684"/>
              <a:gd name="connsiteY3" fmla="*/ 290471 h 406986"/>
              <a:gd name="connsiteX4" fmla="*/ 231884 w 3219684"/>
              <a:gd name="connsiteY4" fmla="*/ 20258 h 406986"/>
              <a:gd name="connsiteX0" fmla="*/ 231884 w 3580756"/>
              <a:gd name="connsiteY0" fmla="*/ 20258 h 378290"/>
              <a:gd name="connsiteX1" fmla="*/ 2836920 w 3580756"/>
              <a:gd name="connsiteY1" fmla="*/ 40299 h 378290"/>
              <a:gd name="connsiteX2" fmla="*/ 2866410 w 3580756"/>
              <a:gd name="connsiteY2" fmla="*/ 378290 h 378290"/>
              <a:gd name="connsiteX3" fmla="*/ 245395 w 3580756"/>
              <a:gd name="connsiteY3" fmla="*/ 290471 h 378290"/>
              <a:gd name="connsiteX4" fmla="*/ 231884 w 3580756"/>
              <a:gd name="connsiteY4" fmla="*/ 20258 h 378290"/>
              <a:gd name="connsiteX0" fmla="*/ 231884 w 3512256"/>
              <a:gd name="connsiteY0" fmla="*/ 20258 h 340111"/>
              <a:gd name="connsiteX1" fmla="*/ 2836920 w 3512256"/>
              <a:gd name="connsiteY1" fmla="*/ 40299 h 340111"/>
              <a:gd name="connsiteX2" fmla="*/ 2751080 w 3512256"/>
              <a:gd name="connsiteY2" fmla="*/ 340111 h 340111"/>
              <a:gd name="connsiteX3" fmla="*/ 245395 w 3512256"/>
              <a:gd name="connsiteY3" fmla="*/ 290471 h 340111"/>
              <a:gd name="connsiteX4" fmla="*/ 231884 w 3512256"/>
              <a:gd name="connsiteY4" fmla="*/ 20258 h 340111"/>
              <a:gd name="connsiteX0" fmla="*/ 231884 w 3488825"/>
              <a:gd name="connsiteY0" fmla="*/ 20258 h 340111"/>
              <a:gd name="connsiteX1" fmla="*/ 2836920 w 3488825"/>
              <a:gd name="connsiteY1" fmla="*/ 40299 h 340111"/>
              <a:gd name="connsiteX2" fmla="*/ 2751080 w 3488825"/>
              <a:gd name="connsiteY2" fmla="*/ 340111 h 340111"/>
              <a:gd name="connsiteX3" fmla="*/ 245395 w 3488825"/>
              <a:gd name="connsiteY3" fmla="*/ 290471 h 340111"/>
              <a:gd name="connsiteX4" fmla="*/ 231884 w 3488825"/>
              <a:gd name="connsiteY4" fmla="*/ 20258 h 340111"/>
              <a:gd name="connsiteX0" fmla="*/ 231884 w 3488825"/>
              <a:gd name="connsiteY0" fmla="*/ 20258 h 340111"/>
              <a:gd name="connsiteX1" fmla="*/ 2836920 w 3488825"/>
              <a:gd name="connsiteY1" fmla="*/ 40299 h 340111"/>
              <a:gd name="connsiteX2" fmla="*/ 2751080 w 3488825"/>
              <a:gd name="connsiteY2" fmla="*/ 340111 h 340111"/>
              <a:gd name="connsiteX3" fmla="*/ 245395 w 3488825"/>
              <a:gd name="connsiteY3" fmla="*/ 290471 h 340111"/>
              <a:gd name="connsiteX4" fmla="*/ 231884 w 3488825"/>
              <a:gd name="connsiteY4" fmla="*/ 20258 h 340111"/>
              <a:gd name="connsiteX0" fmla="*/ 231884 w 3488825"/>
              <a:gd name="connsiteY0" fmla="*/ 20258 h 341386"/>
              <a:gd name="connsiteX1" fmla="*/ 2836920 w 3488825"/>
              <a:gd name="connsiteY1" fmla="*/ 40299 h 341386"/>
              <a:gd name="connsiteX2" fmla="*/ 2751080 w 3488825"/>
              <a:gd name="connsiteY2" fmla="*/ 340111 h 341386"/>
              <a:gd name="connsiteX3" fmla="*/ 245395 w 3488825"/>
              <a:gd name="connsiteY3" fmla="*/ 290471 h 341386"/>
              <a:gd name="connsiteX4" fmla="*/ 231884 w 3488825"/>
              <a:gd name="connsiteY4" fmla="*/ 20258 h 341386"/>
              <a:gd name="connsiteX0" fmla="*/ 226404 w 3483345"/>
              <a:gd name="connsiteY0" fmla="*/ 20258 h 340591"/>
              <a:gd name="connsiteX1" fmla="*/ 2831440 w 3483345"/>
              <a:gd name="connsiteY1" fmla="*/ 40299 h 340591"/>
              <a:gd name="connsiteX2" fmla="*/ 2745600 w 3483345"/>
              <a:gd name="connsiteY2" fmla="*/ 340111 h 340591"/>
              <a:gd name="connsiteX3" fmla="*/ 251448 w 3483345"/>
              <a:gd name="connsiteY3" fmla="*/ 232778 h 340591"/>
              <a:gd name="connsiteX4" fmla="*/ 226404 w 3483345"/>
              <a:gd name="connsiteY4" fmla="*/ 20258 h 340591"/>
              <a:gd name="connsiteX0" fmla="*/ 226404 w 3483345"/>
              <a:gd name="connsiteY0" fmla="*/ 20258 h 340354"/>
              <a:gd name="connsiteX1" fmla="*/ 2831440 w 3483345"/>
              <a:gd name="connsiteY1" fmla="*/ 40299 h 340354"/>
              <a:gd name="connsiteX2" fmla="*/ 2745600 w 3483345"/>
              <a:gd name="connsiteY2" fmla="*/ 340111 h 340354"/>
              <a:gd name="connsiteX3" fmla="*/ 251448 w 3483345"/>
              <a:gd name="connsiteY3" fmla="*/ 232778 h 340354"/>
              <a:gd name="connsiteX4" fmla="*/ 226404 w 3483345"/>
              <a:gd name="connsiteY4" fmla="*/ 20258 h 340354"/>
              <a:gd name="connsiteX0" fmla="*/ 177888 w 3434829"/>
              <a:gd name="connsiteY0" fmla="*/ 20258 h 340336"/>
              <a:gd name="connsiteX1" fmla="*/ 2782924 w 3434829"/>
              <a:gd name="connsiteY1" fmla="*/ 40299 h 340336"/>
              <a:gd name="connsiteX2" fmla="*/ 2697084 w 3434829"/>
              <a:gd name="connsiteY2" fmla="*/ 340111 h 340336"/>
              <a:gd name="connsiteX3" fmla="*/ 324028 w 3434829"/>
              <a:gd name="connsiteY3" fmla="*/ 218355 h 340336"/>
              <a:gd name="connsiteX4" fmla="*/ 177888 w 3434829"/>
              <a:gd name="connsiteY4" fmla="*/ 20258 h 340336"/>
              <a:gd name="connsiteX0" fmla="*/ 216525 w 3473466"/>
              <a:gd name="connsiteY0" fmla="*/ 20258 h 340336"/>
              <a:gd name="connsiteX1" fmla="*/ 2821561 w 3473466"/>
              <a:gd name="connsiteY1" fmla="*/ 40299 h 340336"/>
              <a:gd name="connsiteX2" fmla="*/ 2735721 w 3473466"/>
              <a:gd name="connsiteY2" fmla="*/ 340111 h 340336"/>
              <a:gd name="connsiteX3" fmla="*/ 362665 w 3473466"/>
              <a:gd name="connsiteY3" fmla="*/ 218355 h 340336"/>
              <a:gd name="connsiteX4" fmla="*/ 216525 w 3473466"/>
              <a:gd name="connsiteY4" fmla="*/ 20258 h 340336"/>
              <a:gd name="connsiteX0" fmla="*/ 572004 w 3281129"/>
              <a:gd name="connsiteY0" fmla="*/ 100103 h 334490"/>
              <a:gd name="connsiteX1" fmla="*/ 2629224 w 3281129"/>
              <a:gd name="connsiteY1" fmla="*/ 34453 h 334490"/>
              <a:gd name="connsiteX2" fmla="*/ 2543384 w 3281129"/>
              <a:gd name="connsiteY2" fmla="*/ 334265 h 334490"/>
              <a:gd name="connsiteX3" fmla="*/ 170328 w 3281129"/>
              <a:gd name="connsiteY3" fmla="*/ 212509 h 334490"/>
              <a:gd name="connsiteX4" fmla="*/ 572004 w 3281129"/>
              <a:gd name="connsiteY4" fmla="*/ 100103 h 334490"/>
              <a:gd name="connsiteX0" fmla="*/ 572004 w 3281129"/>
              <a:gd name="connsiteY0" fmla="*/ 120622 h 355009"/>
              <a:gd name="connsiteX1" fmla="*/ 2629224 w 3281129"/>
              <a:gd name="connsiteY1" fmla="*/ 54972 h 355009"/>
              <a:gd name="connsiteX2" fmla="*/ 2543384 w 3281129"/>
              <a:gd name="connsiteY2" fmla="*/ 354784 h 355009"/>
              <a:gd name="connsiteX3" fmla="*/ 170328 w 3281129"/>
              <a:gd name="connsiteY3" fmla="*/ 233028 h 355009"/>
              <a:gd name="connsiteX4" fmla="*/ 572004 w 3281129"/>
              <a:gd name="connsiteY4" fmla="*/ 120622 h 355009"/>
              <a:gd name="connsiteX0" fmla="*/ 668394 w 3377519"/>
              <a:gd name="connsiteY0" fmla="*/ 120622 h 355009"/>
              <a:gd name="connsiteX1" fmla="*/ 2725614 w 3377519"/>
              <a:gd name="connsiteY1" fmla="*/ 54972 h 355009"/>
              <a:gd name="connsiteX2" fmla="*/ 2639774 w 3377519"/>
              <a:gd name="connsiteY2" fmla="*/ 354784 h 355009"/>
              <a:gd name="connsiteX3" fmla="*/ 266718 w 3377519"/>
              <a:gd name="connsiteY3" fmla="*/ 233028 h 355009"/>
              <a:gd name="connsiteX4" fmla="*/ 668394 w 3377519"/>
              <a:gd name="connsiteY4" fmla="*/ 120622 h 355009"/>
              <a:gd name="connsiteX0" fmla="*/ 649771 w 3358896"/>
              <a:gd name="connsiteY0" fmla="*/ 120622 h 354992"/>
              <a:gd name="connsiteX1" fmla="*/ 2706991 w 3358896"/>
              <a:gd name="connsiteY1" fmla="*/ 54972 h 354992"/>
              <a:gd name="connsiteX2" fmla="*/ 2621151 w 3358896"/>
              <a:gd name="connsiteY2" fmla="*/ 354784 h 354992"/>
              <a:gd name="connsiteX3" fmla="*/ 276928 w 3358896"/>
              <a:gd name="connsiteY3" fmla="*/ 217756 h 354992"/>
              <a:gd name="connsiteX4" fmla="*/ 649771 w 3358896"/>
              <a:gd name="connsiteY4" fmla="*/ 120622 h 354992"/>
              <a:gd name="connsiteX0" fmla="*/ 605499 w 3314624"/>
              <a:gd name="connsiteY0" fmla="*/ 120622 h 354992"/>
              <a:gd name="connsiteX1" fmla="*/ 2662719 w 3314624"/>
              <a:gd name="connsiteY1" fmla="*/ 54972 h 354992"/>
              <a:gd name="connsiteX2" fmla="*/ 2576879 w 3314624"/>
              <a:gd name="connsiteY2" fmla="*/ 354784 h 354992"/>
              <a:gd name="connsiteX3" fmla="*/ 232656 w 3314624"/>
              <a:gd name="connsiteY3" fmla="*/ 217756 h 354992"/>
              <a:gd name="connsiteX4" fmla="*/ 605499 w 3314624"/>
              <a:gd name="connsiteY4" fmla="*/ 120622 h 354992"/>
              <a:gd name="connsiteX0" fmla="*/ 554735 w 3263860"/>
              <a:gd name="connsiteY0" fmla="*/ 120622 h 354983"/>
              <a:gd name="connsiteX1" fmla="*/ 2611955 w 3263860"/>
              <a:gd name="connsiteY1" fmla="*/ 54972 h 354983"/>
              <a:gd name="connsiteX2" fmla="*/ 2526115 w 3263860"/>
              <a:gd name="connsiteY2" fmla="*/ 354784 h 354983"/>
              <a:gd name="connsiteX3" fmla="*/ 268390 w 3263860"/>
              <a:gd name="connsiteY3" fmla="*/ 208423 h 354983"/>
              <a:gd name="connsiteX4" fmla="*/ 554735 w 3263860"/>
              <a:gd name="connsiteY4" fmla="*/ 120622 h 354983"/>
              <a:gd name="connsiteX0" fmla="*/ 557954 w 3261312"/>
              <a:gd name="connsiteY0" fmla="*/ 152299 h 350178"/>
              <a:gd name="connsiteX1" fmla="*/ 2609407 w 3261312"/>
              <a:gd name="connsiteY1" fmla="*/ 50167 h 350178"/>
              <a:gd name="connsiteX2" fmla="*/ 2523567 w 3261312"/>
              <a:gd name="connsiteY2" fmla="*/ 349979 h 350178"/>
              <a:gd name="connsiteX3" fmla="*/ 265842 w 3261312"/>
              <a:gd name="connsiteY3" fmla="*/ 203618 h 350178"/>
              <a:gd name="connsiteX4" fmla="*/ 557954 w 3261312"/>
              <a:gd name="connsiteY4" fmla="*/ 152299 h 350178"/>
              <a:gd name="connsiteX0" fmla="*/ 557954 w 3261312"/>
              <a:gd name="connsiteY0" fmla="*/ 152299 h 350139"/>
              <a:gd name="connsiteX1" fmla="*/ 2609407 w 3261312"/>
              <a:gd name="connsiteY1" fmla="*/ 50167 h 350139"/>
              <a:gd name="connsiteX2" fmla="*/ 2523567 w 3261312"/>
              <a:gd name="connsiteY2" fmla="*/ 349979 h 350139"/>
              <a:gd name="connsiteX3" fmla="*/ 265842 w 3261312"/>
              <a:gd name="connsiteY3" fmla="*/ 203618 h 350139"/>
              <a:gd name="connsiteX4" fmla="*/ 557954 w 3261312"/>
              <a:gd name="connsiteY4" fmla="*/ 152299 h 350139"/>
              <a:gd name="connsiteX0" fmla="*/ 557954 w 3211368"/>
              <a:gd name="connsiteY0" fmla="*/ 166554 h 364394"/>
              <a:gd name="connsiteX1" fmla="*/ 2488311 w 3211368"/>
              <a:gd name="connsiteY1" fmla="*/ 48302 h 364394"/>
              <a:gd name="connsiteX2" fmla="*/ 2523567 w 3211368"/>
              <a:gd name="connsiteY2" fmla="*/ 364234 h 364394"/>
              <a:gd name="connsiteX3" fmla="*/ 265842 w 3211368"/>
              <a:gd name="connsiteY3" fmla="*/ 217873 h 364394"/>
              <a:gd name="connsiteX4" fmla="*/ 557954 w 3211368"/>
              <a:gd name="connsiteY4" fmla="*/ 166554 h 364394"/>
              <a:gd name="connsiteX0" fmla="*/ 557954 w 3211368"/>
              <a:gd name="connsiteY0" fmla="*/ 138192 h 336032"/>
              <a:gd name="connsiteX1" fmla="*/ 2488311 w 3211368"/>
              <a:gd name="connsiteY1" fmla="*/ 19940 h 336032"/>
              <a:gd name="connsiteX2" fmla="*/ 2523567 w 3211368"/>
              <a:gd name="connsiteY2" fmla="*/ 335872 h 336032"/>
              <a:gd name="connsiteX3" fmla="*/ 265842 w 3211368"/>
              <a:gd name="connsiteY3" fmla="*/ 189511 h 336032"/>
              <a:gd name="connsiteX4" fmla="*/ 557954 w 3211368"/>
              <a:gd name="connsiteY4" fmla="*/ 138192 h 336032"/>
              <a:gd name="connsiteX0" fmla="*/ 557954 w 3195304"/>
              <a:gd name="connsiteY0" fmla="*/ 138192 h 336032"/>
              <a:gd name="connsiteX1" fmla="*/ 2488311 w 3195304"/>
              <a:gd name="connsiteY1" fmla="*/ 19940 h 336032"/>
              <a:gd name="connsiteX2" fmla="*/ 2523567 w 3195304"/>
              <a:gd name="connsiteY2" fmla="*/ 335872 h 336032"/>
              <a:gd name="connsiteX3" fmla="*/ 265842 w 3195304"/>
              <a:gd name="connsiteY3" fmla="*/ 189511 h 336032"/>
              <a:gd name="connsiteX4" fmla="*/ 557954 w 3195304"/>
              <a:gd name="connsiteY4" fmla="*/ 138192 h 336032"/>
              <a:gd name="connsiteX0" fmla="*/ 468479 w 3105829"/>
              <a:gd name="connsiteY0" fmla="*/ 138192 h 336032"/>
              <a:gd name="connsiteX1" fmla="*/ 2398836 w 3105829"/>
              <a:gd name="connsiteY1" fmla="*/ 19940 h 336032"/>
              <a:gd name="connsiteX2" fmla="*/ 2434092 w 3105829"/>
              <a:gd name="connsiteY2" fmla="*/ 335872 h 336032"/>
              <a:gd name="connsiteX3" fmla="*/ 176367 w 3105829"/>
              <a:gd name="connsiteY3" fmla="*/ 189511 h 336032"/>
              <a:gd name="connsiteX4" fmla="*/ 468479 w 3105829"/>
              <a:gd name="connsiteY4" fmla="*/ 138192 h 336032"/>
              <a:gd name="connsiteX0" fmla="*/ 417484 w 3054834"/>
              <a:gd name="connsiteY0" fmla="*/ 138192 h 336032"/>
              <a:gd name="connsiteX1" fmla="*/ 2347841 w 3054834"/>
              <a:gd name="connsiteY1" fmla="*/ 19940 h 336032"/>
              <a:gd name="connsiteX2" fmla="*/ 2383097 w 3054834"/>
              <a:gd name="connsiteY2" fmla="*/ 335872 h 336032"/>
              <a:gd name="connsiteX3" fmla="*/ 125372 w 3054834"/>
              <a:gd name="connsiteY3" fmla="*/ 189511 h 336032"/>
              <a:gd name="connsiteX4" fmla="*/ 417484 w 3054834"/>
              <a:gd name="connsiteY4" fmla="*/ 138192 h 336032"/>
              <a:gd name="connsiteX0" fmla="*/ 364670 w 3002020"/>
              <a:gd name="connsiteY0" fmla="*/ 138192 h 336030"/>
              <a:gd name="connsiteX1" fmla="*/ 2295027 w 3002020"/>
              <a:gd name="connsiteY1" fmla="*/ 19940 h 336030"/>
              <a:gd name="connsiteX2" fmla="*/ 2330283 w 3002020"/>
              <a:gd name="connsiteY2" fmla="*/ 335872 h 336030"/>
              <a:gd name="connsiteX3" fmla="*/ 153289 w 3002020"/>
              <a:gd name="connsiteY3" fmla="*/ 186117 h 336030"/>
              <a:gd name="connsiteX4" fmla="*/ 364670 w 3002020"/>
              <a:gd name="connsiteY4" fmla="*/ 138192 h 336030"/>
              <a:gd name="connsiteX0" fmla="*/ 423813 w 3061163"/>
              <a:gd name="connsiteY0" fmla="*/ 138192 h 336030"/>
              <a:gd name="connsiteX1" fmla="*/ 2354170 w 3061163"/>
              <a:gd name="connsiteY1" fmla="*/ 19940 h 336030"/>
              <a:gd name="connsiteX2" fmla="*/ 2389426 w 3061163"/>
              <a:gd name="connsiteY2" fmla="*/ 335872 h 336030"/>
              <a:gd name="connsiteX3" fmla="*/ 212432 w 3061163"/>
              <a:gd name="connsiteY3" fmla="*/ 186117 h 336030"/>
              <a:gd name="connsiteX4" fmla="*/ 423813 w 3061163"/>
              <a:gd name="connsiteY4" fmla="*/ 138192 h 336030"/>
              <a:gd name="connsiteX0" fmla="*/ 423813 w 3061163"/>
              <a:gd name="connsiteY0" fmla="*/ 145215 h 343053"/>
              <a:gd name="connsiteX1" fmla="*/ 2354170 w 3061163"/>
              <a:gd name="connsiteY1" fmla="*/ 26963 h 343053"/>
              <a:gd name="connsiteX2" fmla="*/ 2389426 w 3061163"/>
              <a:gd name="connsiteY2" fmla="*/ 342895 h 343053"/>
              <a:gd name="connsiteX3" fmla="*/ 212432 w 3061163"/>
              <a:gd name="connsiteY3" fmla="*/ 193140 h 343053"/>
              <a:gd name="connsiteX4" fmla="*/ 423813 w 3061163"/>
              <a:gd name="connsiteY4" fmla="*/ 145215 h 343053"/>
              <a:gd name="connsiteX0" fmla="*/ 345439 w 3115418"/>
              <a:gd name="connsiteY0" fmla="*/ 155395 h 342203"/>
              <a:gd name="connsiteX1" fmla="*/ 2408425 w 3115418"/>
              <a:gd name="connsiteY1" fmla="*/ 26113 h 342203"/>
              <a:gd name="connsiteX2" fmla="*/ 2443681 w 3115418"/>
              <a:gd name="connsiteY2" fmla="*/ 342045 h 342203"/>
              <a:gd name="connsiteX3" fmla="*/ 266687 w 3115418"/>
              <a:gd name="connsiteY3" fmla="*/ 192290 h 342203"/>
              <a:gd name="connsiteX4" fmla="*/ 345439 w 3115418"/>
              <a:gd name="connsiteY4" fmla="*/ 155395 h 342203"/>
              <a:gd name="connsiteX0" fmla="*/ 1221557 w 2923029"/>
              <a:gd name="connsiteY0" fmla="*/ 145500 h 343029"/>
              <a:gd name="connsiteX1" fmla="*/ 2216036 w 2923029"/>
              <a:gd name="connsiteY1" fmla="*/ 26939 h 343029"/>
              <a:gd name="connsiteX2" fmla="*/ 2251292 w 2923029"/>
              <a:gd name="connsiteY2" fmla="*/ 342871 h 343029"/>
              <a:gd name="connsiteX3" fmla="*/ 74298 w 2923029"/>
              <a:gd name="connsiteY3" fmla="*/ 193116 h 343029"/>
              <a:gd name="connsiteX4" fmla="*/ 1221557 w 2923029"/>
              <a:gd name="connsiteY4" fmla="*/ 145500 h 343029"/>
              <a:gd name="connsiteX0" fmla="*/ 266968 w 1968440"/>
              <a:gd name="connsiteY0" fmla="*/ 145500 h 343017"/>
              <a:gd name="connsiteX1" fmla="*/ 1261447 w 1968440"/>
              <a:gd name="connsiteY1" fmla="*/ 26939 h 343017"/>
              <a:gd name="connsiteX2" fmla="*/ 1296703 w 1968440"/>
              <a:gd name="connsiteY2" fmla="*/ 342871 h 343017"/>
              <a:gd name="connsiteX3" fmla="*/ 361488 w 1968440"/>
              <a:gd name="connsiteY3" fmla="*/ 169725 h 343017"/>
              <a:gd name="connsiteX4" fmla="*/ 266968 w 1968440"/>
              <a:gd name="connsiteY4" fmla="*/ 145500 h 343017"/>
              <a:gd name="connsiteX0" fmla="*/ 266968 w 1968440"/>
              <a:gd name="connsiteY0" fmla="*/ 145500 h 343066"/>
              <a:gd name="connsiteX1" fmla="*/ 1261447 w 1968440"/>
              <a:gd name="connsiteY1" fmla="*/ 26939 h 343066"/>
              <a:gd name="connsiteX2" fmla="*/ 1296703 w 1968440"/>
              <a:gd name="connsiteY2" fmla="*/ 342871 h 343066"/>
              <a:gd name="connsiteX3" fmla="*/ 361488 w 1968440"/>
              <a:gd name="connsiteY3" fmla="*/ 169725 h 343066"/>
              <a:gd name="connsiteX4" fmla="*/ 266968 w 1968440"/>
              <a:gd name="connsiteY4" fmla="*/ 145500 h 343066"/>
              <a:gd name="connsiteX0" fmla="*/ 266968 w 1985316"/>
              <a:gd name="connsiteY0" fmla="*/ 145500 h 343066"/>
              <a:gd name="connsiteX1" fmla="*/ 1261447 w 1985316"/>
              <a:gd name="connsiteY1" fmla="*/ 26939 h 343066"/>
              <a:gd name="connsiteX2" fmla="*/ 1296703 w 1985316"/>
              <a:gd name="connsiteY2" fmla="*/ 342871 h 343066"/>
              <a:gd name="connsiteX3" fmla="*/ 361488 w 1985316"/>
              <a:gd name="connsiteY3" fmla="*/ 169725 h 343066"/>
              <a:gd name="connsiteX4" fmla="*/ 266968 w 1985316"/>
              <a:gd name="connsiteY4" fmla="*/ 145500 h 343066"/>
              <a:gd name="connsiteX0" fmla="*/ 266968 w 2017300"/>
              <a:gd name="connsiteY0" fmla="*/ 145500 h 270065"/>
              <a:gd name="connsiteX1" fmla="*/ 1261447 w 2017300"/>
              <a:gd name="connsiteY1" fmla="*/ 26939 h 270065"/>
              <a:gd name="connsiteX2" fmla="*/ 1347240 w 2017300"/>
              <a:gd name="connsiteY2" fmla="*/ 269776 h 270065"/>
              <a:gd name="connsiteX3" fmla="*/ 361488 w 2017300"/>
              <a:gd name="connsiteY3" fmla="*/ 169725 h 270065"/>
              <a:gd name="connsiteX4" fmla="*/ 266968 w 2017300"/>
              <a:gd name="connsiteY4" fmla="*/ 145500 h 270065"/>
              <a:gd name="connsiteX0" fmla="*/ 266968 w 2062449"/>
              <a:gd name="connsiteY0" fmla="*/ 145500 h 270065"/>
              <a:gd name="connsiteX1" fmla="*/ 1261447 w 2062449"/>
              <a:gd name="connsiteY1" fmla="*/ 26939 h 270065"/>
              <a:gd name="connsiteX2" fmla="*/ 1347240 w 2062449"/>
              <a:gd name="connsiteY2" fmla="*/ 269776 h 270065"/>
              <a:gd name="connsiteX3" fmla="*/ 361488 w 2062449"/>
              <a:gd name="connsiteY3" fmla="*/ 169725 h 270065"/>
              <a:gd name="connsiteX4" fmla="*/ 266968 w 2062449"/>
              <a:gd name="connsiteY4" fmla="*/ 145500 h 270065"/>
              <a:gd name="connsiteX0" fmla="*/ 266968 w 2043868"/>
              <a:gd name="connsiteY0" fmla="*/ 84087 h 208652"/>
              <a:gd name="connsiteX1" fmla="*/ 1207300 w 2043868"/>
              <a:gd name="connsiteY1" fmla="*/ 33748 h 208652"/>
              <a:gd name="connsiteX2" fmla="*/ 1347240 w 2043868"/>
              <a:gd name="connsiteY2" fmla="*/ 208363 h 208652"/>
              <a:gd name="connsiteX3" fmla="*/ 361488 w 2043868"/>
              <a:gd name="connsiteY3" fmla="*/ 108312 h 208652"/>
              <a:gd name="connsiteX4" fmla="*/ 266968 w 2043868"/>
              <a:gd name="connsiteY4" fmla="*/ 84087 h 208652"/>
              <a:gd name="connsiteX0" fmla="*/ 266968 w 2046875"/>
              <a:gd name="connsiteY0" fmla="*/ 84087 h 208652"/>
              <a:gd name="connsiteX1" fmla="*/ 1207300 w 2046875"/>
              <a:gd name="connsiteY1" fmla="*/ 33748 h 208652"/>
              <a:gd name="connsiteX2" fmla="*/ 1347240 w 2046875"/>
              <a:gd name="connsiteY2" fmla="*/ 208363 h 208652"/>
              <a:gd name="connsiteX3" fmla="*/ 361488 w 2046875"/>
              <a:gd name="connsiteY3" fmla="*/ 108312 h 208652"/>
              <a:gd name="connsiteX4" fmla="*/ 266968 w 2046875"/>
              <a:gd name="connsiteY4" fmla="*/ 84087 h 208652"/>
              <a:gd name="connsiteX0" fmla="*/ 266968 w 2046875"/>
              <a:gd name="connsiteY0" fmla="*/ 60085 h 184650"/>
              <a:gd name="connsiteX1" fmla="*/ 1207300 w 2046875"/>
              <a:gd name="connsiteY1" fmla="*/ 9746 h 184650"/>
              <a:gd name="connsiteX2" fmla="*/ 1347240 w 2046875"/>
              <a:gd name="connsiteY2" fmla="*/ 184361 h 184650"/>
              <a:gd name="connsiteX3" fmla="*/ 361488 w 2046875"/>
              <a:gd name="connsiteY3" fmla="*/ 84310 h 184650"/>
              <a:gd name="connsiteX4" fmla="*/ 266968 w 2046875"/>
              <a:gd name="connsiteY4" fmla="*/ 60085 h 184650"/>
              <a:gd name="connsiteX0" fmla="*/ 266968 w 2045303"/>
              <a:gd name="connsiteY0" fmla="*/ 60085 h 184650"/>
              <a:gd name="connsiteX1" fmla="*/ 1207300 w 2045303"/>
              <a:gd name="connsiteY1" fmla="*/ 9746 h 184650"/>
              <a:gd name="connsiteX2" fmla="*/ 1347240 w 2045303"/>
              <a:gd name="connsiteY2" fmla="*/ 184361 h 184650"/>
              <a:gd name="connsiteX3" fmla="*/ 361488 w 2045303"/>
              <a:gd name="connsiteY3" fmla="*/ 84310 h 184650"/>
              <a:gd name="connsiteX4" fmla="*/ 266968 w 2045303"/>
              <a:gd name="connsiteY4" fmla="*/ 60085 h 184650"/>
              <a:gd name="connsiteX0" fmla="*/ 266968 w 2033397"/>
              <a:gd name="connsiteY0" fmla="*/ 60085 h 168117"/>
              <a:gd name="connsiteX1" fmla="*/ 1207300 w 2033397"/>
              <a:gd name="connsiteY1" fmla="*/ 9746 h 168117"/>
              <a:gd name="connsiteX2" fmla="*/ 1329191 w 2033397"/>
              <a:gd name="connsiteY2" fmla="*/ 167793 h 168117"/>
              <a:gd name="connsiteX3" fmla="*/ 361488 w 2033397"/>
              <a:gd name="connsiteY3" fmla="*/ 84310 h 168117"/>
              <a:gd name="connsiteX4" fmla="*/ 266968 w 2033397"/>
              <a:gd name="connsiteY4" fmla="*/ 60085 h 168117"/>
              <a:gd name="connsiteX0" fmla="*/ 152693 w 1919122"/>
              <a:gd name="connsiteY0" fmla="*/ 60085 h 168117"/>
              <a:gd name="connsiteX1" fmla="*/ 1093025 w 1919122"/>
              <a:gd name="connsiteY1" fmla="*/ 9746 h 168117"/>
              <a:gd name="connsiteX2" fmla="*/ 1214916 w 1919122"/>
              <a:gd name="connsiteY2" fmla="*/ 167793 h 168117"/>
              <a:gd name="connsiteX3" fmla="*/ 247213 w 1919122"/>
              <a:gd name="connsiteY3" fmla="*/ 84310 h 168117"/>
              <a:gd name="connsiteX4" fmla="*/ 152693 w 1919122"/>
              <a:gd name="connsiteY4" fmla="*/ 60085 h 168117"/>
              <a:gd name="connsiteX0" fmla="*/ 99147 w 1865576"/>
              <a:gd name="connsiteY0" fmla="*/ 60085 h 168117"/>
              <a:gd name="connsiteX1" fmla="*/ 1039479 w 1865576"/>
              <a:gd name="connsiteY1" fmla="*/ 9746 h 168117"/>
              <a:gd name="connsiteX2" fmla="*/ 1161370 w 1865576"/>
              <a:gd name="connsiteY2" fmla="*/ 167793 h 168117"/>
              <a:gd name="connsiteX3" fmla="*/ 193667 w 1865576"/>
              <a:gd name="connsiteY3" fmla="*/ 84310 h 168117"/>
              <a:gd name="connsiteX4" fmla="*/ 99147 w 1865576"/>
              <a:gd name="connsiteY4" fmla="*/ 60085 h 16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76" h="168117">
                <a:moveTo>
                  <a:pt x="99147" y="60085"/>
                </a:moveTo>
                <a:cubicBezTo>
                  <a:pt x="1048737" y="99200"/>
                  <a:pt x="-40409" y="-36537"/>
                  <a:pt x="1039479" y="9746"/>
                </a:cubicBezTo>
                <a:cubicBezTo>
                  <a:pt x="1666191" y="30312"/>
                  <a:pt x="2472651" y="151625"/>
                  <a:pt x="1161370" y="167793"/>
                </a:cubicBezTo>
                <a:cubicBezTo>
                  <a:pt x="51775" y="175439"/>
                  <a:pt x="1292475" y="45243"/>
                  <a:pt x="193667" y="84310"/>
                </a:cubicBezTo>
                <a:cubicBezTo>
                  <a:pt x="-9895" y="91104"/>
                  <a:pt x="-71662" y="53643"/>
                  <a:pt x="99147" y="60085"/>
                </a:cubicBezTo>
                <a:close/>
              </a:path>
            </a:pathLst>
          </a:custGeom>
          <a:noFill/>
          <a:ln w="76200" cmpd="tri">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t>Metadata Enables </a:t>
            </a:r>
            <a:r>
              <a:rPr lang="en-US" dirty="0" smtClean="0"/>
              <a:t>Inter-Cloud </a:t>
            </a:r>
            <a:r>
              <a:rPr lang="en-US" dirty="0" smtClean="0"/>
              <a:t>Services</a:t>
            </a:r>
            <a:endParaRPr lang="en-US" dirty="0"/>
          </a:p>
        </p:txBody>
      </p:sp>
      <p:sp>
        <p:nvSpPr>
          <p:cNvPr id="4" name="Slide Number Placeholder 3"/>
          <p:cNvSpPr>
            <a:spLocks noGrp="1"/>
          </p:cNvSpPr>
          <p:nvPr>
            <p:ph type="sldNum" sz="quarter" idx="12"/>
          </p:nvPr>
        </p:nvSpPr>
        <p:spPr/>
        <p:txBody>
          <a:bodyPr/>
          <a:lstStyle/>
          <a:p>
            <a:fld id="{BE78F7D6-A7D1-AB41-97E9-264C05904D7D}" type="slidenum">
              <a:rPr lang="en-US" smtClean="0"/>
              <a:pPr/>
              <a:t>11</a:t>
            </a:fld>
            <a:endParaRPr lang="en-US" dirty="0"/>
          </a:p>
        </p:txBody>
      </p:sp>
      <p:sp>
        <p:nvSpPr>
          <p:cNvPr id="6" name="Cloud 5"/>
          <p:cNvSpPr/>
          <p:nvPr/>
        </p:nvSpPr>
        <p:spPr>
          <a:xfrm>
            <a:off x="1752600" y="3056585"/>
            <a:ext cx="2133600" cy="1307369"/>
          </a:xfrm>
          <a:prstGeom prst="cloud">
            <a:avLst/>
          </a:prstGeom>
          <a:solidFill>
            <a:srgbClr val="95B3D7">
              <a:alpha val="84000"/>
            </a:srgbClr>
          </a:solidFill>
          <a:ln>
            <a:noFill/>
          </a:ln>
          <a:effectLst>
            <a:outerShdw blurRad="50800" dist="38100" dir="2700000" algn="tl" rotWithShape="0">
              <a:srgbClr val="000000">
                <a:alpha val="43000"/>
              </a:srgbClr>
            </a:outerShdw>
            <a:reflection stA="40000" endPos="75000" dist="12700" dir="5400000" sy="-100000" algn="bl" rotWithShape="0"/>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r>
              <a:rPr lang="en-US" sz="1300" cap="small" dirty="0" smtClean="0">
                <a:solidFill>
                  <a:schemeClr val="bg1"/>
                </a:solidFill>
              </a:rPr>
              <a:t>Use or Sell Your Excess Capacity</a:t>
            </a:r>
            <a:endParaRPr lang="en-US" sz="1300" cap="small" dirty="0">
              <a:solidFill>
                <a:schemeClr val="bg1"/>
              </a:solidFill>
            </a:endParaRPr>
          </a:p>
        </p:txBody>
      </p:sp>
      <p:sp>
        <p:nvSpPr>
          <p:cNvPr id="7" name="Cloud 6"/>
          <p:cNvSpPr/>
          <p:nvPr/>
        </p:nvSpPr>
        <p:spPr>
          <a:xfrm>
            <a:off x="4648200" y="2274031"/>
            <a:ext cx="2133600" cy="1307369"/>
          </a:xfrm>
          <a:prstGeom prst="cloud">
            <a:avLst/>
          </a:prstGeom>
          <a:solidFill>
            <a:srgbClr val="95B3D7">
              <a:alpha val="84000"/>
            </a:srgbClr>
          </a:solidFill>
          <a:ln>
            <a:noFill/>
          </a:ln>
          <a:effectLst>
            <a:outerShdw blurRad="50800" dist="38100" dir="2700000" algn="tl" rotWithShape="0">
              <a:srgbClr val="000000">
                <a:alpha val="43000"/>
              </a:srgbClr>
            </a:outerShdw>
            <a:reflection stA="40000" endPos="75000" dist="12700" dir="5400000" sy="-100000" algn="bl" rotWithShape="0"/>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endParaRPr lang="en-US" sz="1300" cap="small" dirty="0">
              <a:solidFill>
                <a:schemeClr val="bg1"/>
              </a:solidFill>
            </a:endParaRPr>
          </a:p>
        </p:txBody>
      </p:sp>
      <p:sp>
        <p:nvSpPr>
          <p:cNvPr id="12" name="Cloud 11"/>
          <p:cNvSpPr/>
          <p:nvPr/>
        </p:nvSpPr>
        <p:spPr>
          <a:xfrm>
            <a:off x="6400800" y="2941320"/>
            <a:ext cx="2133600" cy="1307369"/>
          </a:xfrm>
          <a:prstGeom prst="cloud">
            <a:avLst/>
          </a:prstGeom>
          <a:solidFill>
            <a:srgbClr val="95B3D7">
              <a:alpha val="84000"/>
            </a:srgbClr>
          </a:solidFill>
          <a:ln>
            <a:noFill/>
          </a:ln>
          <a:effectLst>
            <a:outerShdw blurRad="50800" dist="38100" dir="2700000" algn="tl" rotWithShape="0">
              <a:srgbClr val="000000">
                <a:alpha val="43000"/>
              </a:srgbClr>
            </a:outerShdw>
            <a:reflection stA="40000" endPos="75000" dist="12700" dir="5400000" sy="-100000" algn="bl" rotWithShape="0"/>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r>
              <a:rPr lang="en-US" sz="1300" cap="small" dirty="0" smtClean="0">
                <a:solidFill>
                  <a:schemeClr val="bg1"/>
                </a:solidFill>
              </a:rPr>
              <a:t/>
            </a:r>
            <a:br>
              <a:rPr lang="en-US" sz="1300" cap="small" dirty="0" smtClean="0">
                <a:solidFill>
                  <a:schemeClr val="bg1"/>
                </a:solidFill>
              </a:rPr>
            </a:br>
            <a:r>
              <a:rPr lang="en-US" sz="1300" cap="small" dirty="0" smtClean="0">
                <a:solidFill>
                  <a:schemeClr val="bg1"/>
                </a:solidFill>
              </a:rPr>
              <a:t>Service Provider /Cloud Provider Offers</a:t>
            </a:r>
            <a:endParaRPr lang="en-US" sz="1300" cap="small" dirty="0">
              <a:solidFill>
                <a:schemeClr val="bg1"/>
              </a:solidFill>
            </a:endParaRPr>
          </a:p>
        </p:txBody>
      </p:sp>
      <p:sp>
        <p:nvSpPr>
          <p:cNvPr id="15" name="Cloud 14"/>
          <p:cNvSpPr/>
          <p:nvPr/>
        </p:nvSpPr>
        <p:spPr>
          <a:xfrm>
            <a:off x="4876800" y="3947160"/>
            <a:ext cx="2133600" cy="1307369"/>
          </a:xfrm>
          <a:prstGeom prst="cloud">
            <a:avLst/>
          </a:prstGeom>
          <a:solidFill>
            <a:srgbClr val="95B3D7">
              <a:alpha val="84000"/>
            </a:srgbClr>
          </a:solidFill>
          <a:ln>
            <a:noFill/>
          </a:ln>
          <a:effectLst>
            <a:outerShdw blurRad="50800" dist="38100" dir="2700000" algn="tl" rotWithShape="0">
              <a:srgbClr val="000000">
                <a:alpha val="43000"/>
              </a:srgbClr>
            </a:outerShdw>
            <a:reflection stA="40000" endPos="75000" dist="12700" dir="5400000" sy="-100000" algn="bl" rotWithShape="0"/>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endParaRPr lang="en-US" sz="1300" cap="small" dirty="0">
              <a:solidFill>
                <a:schemeClr val="bg1"/>
              </a:solidFill>
            </a:endParaRPr>
          </a:p>
        </p:txBody>
      </p:sp>
      <p:sp>
        <p:nvSpPr>
          <p:cNvPr id="17" name="TextBox 16"/>
          <p:cNvSpPr txBox="1"/>
          <p:nvPr/>
        </p:nvSpPr>
        <p:spPr>
          <a:xfrm>
            <a:off x="1565068" y="6397823"/>
            <a:ext cx="5997155" cy="307777"/>
          </a:xfrm>
          <a:prstGeom prst="rect">
            <a:avLst/>
          </a:prstGeom>
          <a:noFill/>
        </p:spPr>
        <p:txBody>
          <a:bodyPr wrap="none" rtlCol="0">
            <a:spAutoFit/>
          </a:bodyPr>
          <a:lstStyle/>
          <a:p>
            <a:pPr algn="ctr"/>
            <a:r>
              <a:rPr lang="en-US" sz="1400" kern="0" dirty="0" smtClean="0">
                <a:solidFill>
                  <a:srgbClr val="C10000"/>
                </a:solidFill>
              </a:rPr>
              <a:t>Infinite Enterprise Class Cloud</a:t>
            </a:r>
            <a:r>
              <a:rPr lang="en-US" sz="1400" kern="0" dirty="0" smtClean="0">
                <a:solidFill>
                  <a:schemeClr val="bg1">
                    <a:lumMod val="50000"/>
                  </a:schemeClr>
                </a:solidFill>
              </a:rPr>
              <a:t>. Secure . Dynamic . Compliant . Efficient . Trusted</a:t>
            </a:r>
            <a:endParaRPr lang="en-US" sz="1400" kern="0" dirty="0">
              <a:solidFill>
                <a:schemeClr val="bg1">
                  <a:lumMod val="50000"/>
                </a:schemeClr>
              </a:solidFill>
            </a:endParaRPr>
          </a:p>
        </p:txBody>
      </p:sp>
      <p:grpSp>
        <p:nvGrpSpPr>
          <p:cNvPr id="3" name="Group 2"/>
          <p:cNvGrpSpPr/>
          <p:nvPr/>
        </p:nvGrpSpPr>
        <p:grpSpPr>
          <a:xfrm>
            <a:off x="1243245" y="3513875"/>
            <a:ext cx="3434689" cy="1308117"/>
            <a:chOff x="633644" y="2781300"/>
            <a:chExt cx="3557356" cy="1219898"/>
          </a:xfrm>
        </p:grpSpPr>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40056" y="2781300"/>
              <a:ext cx="750944" cy="711200"/>
            </a:xfrm>
            <a:prstGeom prst="rect">
              <a:avLst/>
            </a:prstGeom>
          </p:spPr>
        </p:pic>
        <p:sp>
          <p:nvSpPr>
            <p:cNvPr id="16" name="TextBox 15"/>
            <p:cNvSpPr txBox="1"/>
            <p:nvPr/>
          </p:nvSpPr>
          <p:spPr>
            <a:xfrm>
              <a:off x="633644" y="3565181"/>
              <a:ext cx="3464988" cy="436017"/>
            </a:xfrm>
            <a:prstGeom prst="rect">
              <a:avLst/>
            </a:prstGeom>
            <a:noFill/>
          </p:spPr>
          <p:txBody>
            <a:bodyPr wrap="none" rtlCol="0">
              <a:spAutoFit/>
            </a:bodyPr>
            <a:lstStyle/>
            <a:p>
              <a:pPr algn="ctr"/>
              <a:r>
                <a:rPr lang="en-US" sz="1600" dirty="0" smtClean="0">
                  <a:solidFill>
                    <a:schemeClr val="tx1">
                      <a:lumMod val="65000"/>
                      <a:lumOff val="35000"/>
                    </a:schemeClr>
                  </a:solidFill>
                </a:rPr>
                <a:t>Seamlessly Expand and Contract</a:t>
              </a:r>
            </a:p>
            <a:p>
              <a:pPr algn="ctr"/>
              <a:r>
                <a:rPr lang="en-US" sz="1200" i="1" dirty="0" smtClean="0">
                  <a:solidFill>
                    <a:schemeClr val="tx1">
                      <a:lumMod val="50000"/>
                      <a:lumOff val="50000"/>
                    </a:schemeClr>
                  </a:solidFill>
                </a:rPr>
                <a:t>Dynamically Across Private, Public and Hybrid Clouds</a:t>
              </a:r>
              <a:endParaRPr lang="en-US" sz="1200" i="1" dirty="0">
                <a:solidFill>
                  <a:schemeClr val="tx1">
                    <a:lumMod val="50000"/>
                    <a:lumOff val="50000"/>
                  </a:schemeClr>
                </a:solidFill>
              </a:endParaRPr>
            </a:p>
          </p:txBody>
        </p:sp>
      </p:grpSp>
      <p:pic>
        <p:nvPicPr>
          <p:cNvPr id="19" name="Picture 18" descr="xStream_logo_master.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14600" y="3200400"/>
            <a:ext cx="808343" cy="245337"/>
          </a:xfrm>
          <a:prstGeom prst="rect">
            <a:avLst/>
          </a:prstGeom>
          <a:effectLst/>
        </p:spPr>
      </p:pic>
      <p:pic>
        <p:nvPicPr>
          <p:cNvPr id="20" name="Picture 19" descr="xStream_logo_master.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40057" y="2497863"/>
            <a:ext cx="808343" cy="245337"/>
          </a:xfrm>
          <a:prstGeom prst="rect">
            <a:avLst/>
          </a:prstGeom>
          <a:effectLst/>
        </p:spPr>
      </p:pic>
      <p:pic>
        <p:nvPicPr>
          <p:cNvPr id="21" name="Picture 20" descr="xStream_logo_master.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62600" y="4098063"/>
            <a:ext cx="808343" cy="245337"/>
          </a:xfrm>
          <a:prstGeom prst="rect">
            <a:avLst/>
          </a:prstGeom>
          <a:effectLst/>
        </p:spPr>
      </p:pic>
      <p:pic>
        <p:nvPicPr>
          <p:cNvPr id="22" name="Picture 21" descr="xStream_logo_master.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92657" y="3107463"/>
            <a:ext cx="808343" cy="245337"/>
          </a:xfrm>
          <a:prstGeom prst="rect">
            <a:avLst/>
          </a:prstGeom>
          <a:effectLst/>
        </p:spPr>
      </p:pic>
      <p:grpSp>
        <p:nvGrpSpPr>
          <p:cNvPr id="10" name="Group 34"/>
          <p:cNvGrpSpPr/>
          <p:nvPr/>
        </p:nvGrpSpPr>
        <p:grpSpPr>
          <a:xfrm>
            <a:off x="1178124" y="5148799"/>
            <a:ext cx="7270126" cy="1175801"/>
            <a:chOff x="720916" y="3871923"/>
            <a:chExt cx="7529773" cy="1096506"/>
          </a:xfrm>
        </p:grpSpPr>
        <p:sp>
          <p:nvSpPr>
            <p:cNvPr id="32" name="TextBox 31"/>
            <p:cNvSpPr txBox="1"/>
            <p:nvPr/>
          </p:nvSpPr>
          <p:spPr>
            <a:xfrm>
              <a:off x="4835016" y="4686300"/>
              <a:ext cx="3110275" cy="282129"/>
            </a:xfrm>
            <a:prstGeom prst="rect">
              <a:avLst/>
            </a:prstGeom>
            <a:noFill/>
          </p:spPr>
          <p:txBody>
            <a:bodyPr wrap="none" rtlCol="0">
              <a:spAutoFit/>
            </a:bodyPr>
            <a:lstStyle/>
            <a:p>
              <a:pPr algn="ctr"/>
              <a:r>
                <a:rPr lang="en-US" sz="1600" dirty="0" smtClean="0">
                  <a:solidFill>
                    <a:srgbClr val="595959"/>
                  </a:solidFill>
                </a:rPr>
                <a:t>Intel TXT/AES-NI Enhanced Security</a:t>
              </a:r>
              <a:endParaRPr lang="en-US" sz="1200" i="1" dirty="0">
                <a:solidFill>
                  <a:srgbClr val="7F7F7F"/>
                </a:solidFill>
              </a:endParaRPr>
            </a:p>
          </p:txBody>
        </p:sp>
        <p:grpSp>
          <p:nvGrpSpPr>
            <p:cNvPr id="11" name="Group 10"/>
            <p:cNvGrpSpPr/>
            <p:nvPr/>
          </p:nvGrpSpPr>
          <p:grpSpPr>
            <a:xfrm>
              <a:off x="720916" y="3871923"/>
              <a:ext cx="7529773" cy="1062753"/>
              <a:chOff x="720916" y="3871923"/>
              <a:chExt cx="7529773" cy="1062753"/>
            </a:xfrm>
          </p:grpSpPr>
          <p:grpSp>
            <p:nvGrpSpPr>
              <p:cNvPr id="23" name="Group 9"/>
              <p:cNvGrpSpPr/>
              <p:nvPr/>
            </p:nvGrpSpPr>
            <p:grpSpPr>
              <a:xfrm>
                <a:off x="720916" y="4117569"/>
                <a:ext cx="7529773" cy="817107"/>
                <a:chOff x="699892" y="4303723"/>
                <a:chExt cx="7529773" cy="817107"/>
              </a:xfrm>
            </p:grpSpPr>
            <p:sp>
              <p:nvSpPr>
                <p:cNvPr id="24" name="Curved Right Arrow 23"/>
                <p:cNvSpPr/>
                <p:nvPr/>
              </p:nvSpPr>
              <p:spPr>
                <a:xfrm>
                  <a:off x="1569227" y="4379923"/>
                  <a:ext cx="609600"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Curved Right Arrow 24"/>
                <p:cNvSpPr/>
                <p:nvPr/>
              </p:nvSpPr>
              <p:spPr>
                <a:xfrm flipH="1" flipV="1">
                  <a:off x="2255027" y="4303723"/>
                  <a:ext cx="609600"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p:cNvSpPr txBox="1"/>
                <p:nvPr/>
              </p:nvSpPr>
              <p:spPr>
                <a:xfrm>
                  <a:off x="8044934" y="4690609"/>
                  <a:ext cx="184731" cy="307777"/>
                </a:xfrm>
                <a:prstGeom prst="rect">
                  <a:avLst/>
                </a:prstGeom>
                <a:noFill/>
              </p:spPr>
              <p:txBody>
                <a:bodyPr wrap="none" rtlCol="0">
                  <a:spAutoFit/>
                </a:bodyPr>
                <a:lstStyle/>
                <a:p>
                  <a:endParaRPr lang="en-US" dirty="0"/>
                </a:p>
              </p:txBody>
            </p:sp>
            <p:sp>
              <p:nvSpPr>
                <p:cNvPr id="27" name="TextBox 26"/>
                <p:cNvSpPr txBox="1"/>
                <p:nvPr/>
              </p:nvSpPr>
              <p:spPr>
                <a:xfrm>
                  <a:off x="699892" y="4838701"/>
                  <a:ext cx="3110275" cy="282129"/>
                </a:xfrm>
                <a:prstGeom prst="rect">
                  <a:avLst/>
                </a:prstGeom>
                <a:noFill/>
              </p:spPr>
              <p:txBody>
                <a:bodyPr wrap="none" rtlCol="0">
                  <a:spAutoFit/>
                </a:bodyPr>
                <a:lstStyle/>
                <a:p>
                  <a:pPr algn="ctr"/>
                  <a:r>
                    <a:rPr lang="en-US" sz="1600" dirty="0" smtClean="0">
                      <a:solidFill>
                        <a:srgbClr val="595959"/>
                      </a:solidFill>
                    </a:rPr>
                    <a:t>Intel TXT/AES-NI Enhanced Security</a:t>
                  </a:r>
                  <a:endParaRPr lang="en-US" sz="1200" i="1" dirty="0">
                    <a:solidFill>
                      <a:srgbClr val="7F7F7F"/>
                    </a:solidFill>
                  </a:endParaRPr>
                </a:p>
              </p:txBody>
            </p:sp>
            <p:sp>
              <p:nvSpPr>
                <p:cNvPr id="28" name="Curved Right Arrow 27"/>
                <p:cNvSpPr/>
                <p:nvPr/>
              </p:nvSpPr>
              <p:spPr>
                <a:xfrm>
                  <a:off x="4829995" y="4456123"/>
                  <a:ext cx="1448788"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urved Right Arrow 28"/>
                <p:cNvSpPr/>
                <p:nvPr/>
              </p:nvSpPr>
              <p:spPr>
                <a:xfrm flipH="1" flipV="1">
                  <a:off x="6430195" y="4379923"/>
                  <a:ext cx="1448788"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pic>
            <p:nvPicPr>
              <p:cNvPr id="33" name="Picture 3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39856" y="3898900"/>
                <a:ext cx="750944" cy="711200"/>
              </a:xfrm>
              <a:prstGeom prst="rect">
                <a:avLst/>
              </a:prstGeom>
            </p:spPr>
          </p:pic>
          <p:pic>
            <p:nvPicPr>
              <p:cNvPr id="34" name="Picture 3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28801" y="3871923"/>
                <a:ext cx="750944" cy="711200"/>
              </a:xfrm>
              <a:prstGeom prst="rect">
                <a:avLst/>
              </a:prstGeom>
            </p:spPr>
          </p:pic>
        </p:grpSp>
      </p:gr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848" y="3752122"/>
            <a:ext cx="45719" cy="4571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848" y="3752122"/>
            <a:ext cx="45719" cy="45719"/>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848" y="3752122"/>
            <a:ext cx="45719" cy="45719"/>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2820641"/>
            <a:ext cx="884840" cy="303559"/>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6818" y="3505200"/>
            <a:ext cx="1272523" cy="36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1" y="3910264"/>
            <a:ext cx="685799" cy="22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4027" y="4419600"/>
            <a:ext cx="961024" cy="653920"/>
          </a:xfrm>
          <a:prstGeom prst="rect">
            <a:avLst/>
          </a:prstGeom>
        </p:spPr>
      </p:pic>
      <p:sp>
        <p:nvSpPr>
          <p:cNvPr id="40" name="TextBox 39"/>
          <p:cNvSpPr txBox="1"/>
          <p:nvPr/>
        </p:nvSpPr>
        <p:spPr>
          <a:xfrm>
            <a:off x="684244" y="685800"/>
            <a:ext cx="7926355" cy="1671637"/>
          </a:xfrm>
          <a:prstGeom prst="rect">
            <a:avLst/>
          </a:prstGeom>
          <a:noFill/>
          <a:ln>
            <a:noFill/>
          </a:ln>
          <a:effectLst/>
        </p:spPr>
        <p:txBody>
          <a:bodyPr wrap="square" lIns="182880" bIns="91440" rtlCol="0">
            <a:noAutofit/>
          </a:bodyPr>
          <a:lstStyle/>
          <a:p>
            <a:pPr marL="223838" indent="-223838">
              <a:spcAft>
                <a:spcPts val="900"/>
              </a:spcAft>
              <a:buClr>
                <a:srgbClr val="C00000"/>
              </a:buClr>
              <a:buSzPct val="80000"/>
              <a:buFont typeface="Wingdings" charset="2"/>
              <a:buChar char=""/>
            </a:pPr>
            <a:r>
              <a:rPr lang="en-US" dirty="0" smtClean="0">
                <a:solidFill>
                  <a:schemeClr val="tx1">
                    <a:lumMod val="65000"/>
                    <a:lumOff val="35000"/>
                  </a:schemeClr>
                </a:solidFill>
              </a:rPr>
              <a:t>Use </a:t>
            </a:r>
            <a:r>
              <a:rPr lang="en-US" dirty="0">
                <a:solidFill>
                  <a:schemeClr val="tx1">
                    <a:lumMod val="65000"/>
                    <a:lumOff val="35000"/>
                  </a:schemeClr>
                </a:solidFill>
              </a:rPr>
              <a:t>cases for metadata will come through cloud-to cloud implementations</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Example: </a:t>
            </a:r>
            <a:r>
              <a:rPr lang="en-US" sz="2000" dirty="0">
                <a:solidFill>
                  <a:schemeClr val="tx1">
                    <a:lumMod val="65000"/>
                    <a:lumOff val="35000"/>
                  </a:schemeClr>
                </a:solidFill>
              </a:rPr>
              <a:t>SAP Business One </a:t>
            </a:r>
            <a:r>
              <a:rPr lang="en-US" sz="2000" dirty="0" smtClean="0">
                <a:solidFill>
                  <a:schemeClr val="tx1">
                    <a:lumMod val="65000"/>
                    <a:lumOff val="35000"/>
                  </a:schemeClr>
                </a:solidFill>
              </a:rPr>
              <a:t>from SoftEngine &amp; vApps </a:t>
            </a:r>
            <a:r>
              <a:rPr lang="en-US" sz="2000" dirty="0">
                <a:solidFill>
                  <a:schemeClr val="tx1">
                    <a:lumMod val="65000"/>
                    <a:lumOff val="35000"/>
                  </a:schemeClr>
                </a:solidFill>
              </a:rPr>
              <a:t>built on </a:t>
            </a:r>
            <a:r>
              <a:rPr lang="en-US" sz="2000" dirty="0" smtClean="0">
                <a:solidFill>
                  <a:schemeClr val="tx1">
                    <a:lumMod val="65000"/>
                    <a:lumOff val="35000"/>
                  </a:schemeClr>
                </a:solidFill>
              </a:rPr>
              <a:t>xStream</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Mash </a:t>
            </a:r>
            <a:r>
              <a:rPr lang="en-US" sz="2000" dirty="0">
                <a:solidFill>
                  <a:schemeClr val="tx1">
                    <a:lumMod val="65000"/>
                    <a:lumOff val="35000"/>
                  </a:schemeClr>
                </a:solidFill>
              </a:rPr>
              <a:t>up of multiple sources of </a:t>
            </a:r>
            <a:r>
              <a:rPr lang="en-US" sz="2000" dirty="0" smtClean="0">
                <a:solidFill>
                  <a:schemeClr val="tx1">
                    <a:lumMod val="65000"/>
                    <a:lumOff val="35000"/>
                  </a:schemeClr>
                </a:solidFill>
              </a:rPr>
              <a:t>content and application code </a:t>
            </a:r>
            <a:endParaRPr lang="en-US" sz="2000" dirty="0" smtClean="0">
              <a:solidFill>
                <a:schemeClr val="tx1">
                  <a:lumMod val="65000"/>
                  <a:lumOff val="35000"/>
                </a:schemeClr>
              </a:solidFill>
            </a:endParaRP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Metadata </a:t>
            </a:r>
            <a:r>
              <a:rPr lang="en-US" sz="2000" dirty="0">
                <a:solidFill>
                  <a:schemeClr val="tx1">
                    <a:lumMod val="65000"/>
                    <a:lumOff val="35000"/>
                  </a:schemeClr>
                </a:solidFill>
              </a:rPr>
              <a:t>will </a:t>
            </a:r>
            <a:r>
              <a:rPr lang="en-US" sz="2000" dirty="0" smtClean="0">
                <a:solidFill>
                  <a:schemeClr val="tx1">
                    <a:lumMod val="65000"/>
                    <a:lumOff val="35000"/>
                  </a:schemeClr>
                </a:solidFill>
              </a:rPr>
              <a:t>provide the </a:t>
            </a:r>
            <a:r>
              <a:rPr lang="en-US" sz="2000" dirty="0" smtClean="0">
                <a:solidFill>
                  <a:schemeClr val="tx1">
                    <a:lumMod val="65000"/>
                    <a:lumOff val="35000"/>
                  </a:schemeClr>
                </a:solidFill>
              </a:rPr>
              <a:t>interconnect for cloud </a:t>
            </a:r>
            <a:r>
              <a:rPr lang="en-US" sz="2000" dirty="0" smtClean="0">
                <a:solidFill>
                  <a:schemeClr val="tx1">
                    <a:lumMod val="65000"/>
                    <a:lumOff val="35000"/>
                  </a:schemeClr>
                </a:solidFill>
              </a:rPr>
              <a:t>fabric</a:t>
            </a:r>
          </a:p>
        </p:txBody>
      </p:sp>
    </p:spTree>
    <p:extLst>
      <p:ext uri="{BB962C8B-B14F-4D97-AF65-F5344CB8AC3E}">
        <p14:creationId xmlns:p14="http://schemas.microsoft.com/office/powerpoint/2010/main" val="25167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800"/>
                                        <p:tgtEl>
                                          <p:spTgt spid="10"/>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9267"/>
            <a:ext cx="6400800" cy="528184"/>
          </a:xfrm>
        </p:spPr>
        <p:txBody>
          <a:bodyPr/>
          <a:lstStyle/>
          <a:p>
            <a:r>
              <a:rPr lang="en-US" dirty="0" smtClean="0"/>
              <a:t>Metadata to Drive SLA’</a:t>
            </a:r>
            <a:r>
              <a:rPr lang="en-US" dirty="0" smtClean="0"/>
              <a:t>s</a:t>
            </a:r>
            <a:endParaRPr lang="en-US" dirty="0"/>
          </a:p>
        </p:txBody>
      </p:sp>
      <p:cxnSp>
        <p:nvCxnSpPr>
          <p:cNvPr id="4" name="Straight Connector 3"/>
          <p:cNvCxnSpPr/>
          <p:nvPr/>
        </p:nvCxnSpPr>
        <p:spPr>
          <a:xfrm>
            <a:off x="621993" y="2974110"/>
            <a:ext cx="7793903"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24661" y="4762095"/>
            <a:ext cx="7793903"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5"/>
          <p:cNvGrpSpPr/>
          <p:nvPr/>
        </p:nvGrpSpPr>
        <p:grpSpPr>
          <a:xfrm>
            <a:off x="2865534" y="1876939"/>
            <a:ext cx="3325646" cy="3375170"/>
            <a:chOff x="2693813" y="2084825"/>
            <a:chExt cx="3760032" cy="3756371"/>
          </a:xfrm>
        </p:grpSpPr>
        <p:sp>
          <p:nvSpPr>
            <p:cNvPr id="7" name="Block Arc 6"/>
            <p:cNvSpPr/>
            <p:nvPr/>
          </p:nvSpPr>
          <p:spPr>
            <a:xfrm rot="16200000">
              <a:off x="2693813" y="2084826"/>
              <a:ext cx="3756370" cy="3756370"/>
            </a:xfrm>
            <a:prstGeom prst="blockArc">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8" name="Block Arc 7"/>
            <p:cNvSpPr/>
            <p:nvPr/>
          </p:nvSpPr>
          <p:spPr>
            <a:xfrm rot="5400000">
              <a:off x="2697475" y="2084825"/>
              <a:ext cx="3756370" cy="3756370"/>
            </a:xfrm>
            <a:prstGeom prst="blockArc">
              <a:avLst/>
            </a:prstGeom>
            <a:solidFill>
              <a:schemeClr val="tx1">
                <a:lumMod val="65000"/>
                <a:lumOff val="3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9" name="TextBox 8"/>
            <p:cNvSpPr txBox="1"/>
            <p:nvPr/>
          </p:nvSpPr>
          <p:spPr>
            <a:xfrm rot="1952526">
              <a:off x="3343039" y="2699305"/>
              <a:ext cx="2457921" cy="2534731"/>
            </a:xfrm>
            <a:prstGeom prst="rect">
              <a:avLst/>
            </a:prstGeom>
            <a:noFill/>
          </p:spPr>
          <p:txBody>
            <a:bodyPr wrap="square" rtlCol="0" anchor="b">
              <a:prstTxWarp prst="textArchUp">
                <a:avLst>
                  <a:gd name="adj" fmla="val 13008544"/>
                </a:avLst>
              </a:prstTxWarp>
              <a:spAutoFit/>
            </a:bodyPr>
            <a:lstStyle/>
            <a:p>
              <a:pPr algn="ctr"/>
              <a:r>
                <a:rPr lang="en-US" sz="1200" dirty="0" smtClean="0">
                  <a:solidFill>
                    <a:schemeClr val="bg1"/>
                  </a:solidFill>
                  <a:latin typeface="Arial" pitchFamily="34" charset="0"/>
                  <a:cs typeface="Arial" pitchFamily="34" charset="0"/>
                </a:rPr>
                <a:t>Enterprise Grade</a:t>
              </a:r>
            </a:p>
            <a:p>
              <a:pPr algn="ctr"/>
              <a:r>
                <a:rPr lang="en-US" sz="1200" dirty="0" smtClean="0">
                  <a:solidFill>
                    <a:schemeClr val="bg1"/>
                  </a:solidFill>
                  <a:latin typeface="Arial" pitchFamily="34" charset="0"/>
                  <a:cs typeface="Arial" pitchFamily="34" charset="0"/>
                </a:rPr>
                <a:t>Security</a:t>
              </a:r>
              <a:endParaRPr lang="en-US" sz="1200" dirty="0">
                <a:solidFill>
                  <a:schemeClr val="bg1"/>
                </a:solidFill>
                <a:latin typeface="Arial" pitchFamily="34" charset="0"/>
                <a:cs typeface="Arial" pitchFamily="34" charset="0"/>
              </a:endParaRPr>
            </a:p>
          </p:txBody>
        </p:sp>
        <p:sp>
          <p:nvSpPr>
            <p:cNvPr id="10" name="TextBox 9"/>
            <p:cNvSpPr txBox="1"/>
            <p:nvPr/>
          </p:nvSpPr>
          <p:spPr>
            <a:xfrm rot="19665893">
              <a:off x="3331879" y="2699305"/>
              <a:ext cx="2457921" cy="2534731"/>
            </a:xfrm>
            <a:prstGeom prst="rect">
              <a:avLst/>
            </a:prstGeom>
            <a:noFill/>
          </p:spPr>
          <p:txBody>
            <a:bodyPr wrap="square" rtlCol="0" anchor="b">
              <a:prstTxWarp prst="textArchUp">
                <a:avLst>
                  <a:gd name="adj" fmla="val 13008544"/>
                </a:avLst>
              </a:prstTxWarp>
              <a:spAutoFit/>
            </a:bodyPr>
            <a:lstStyle/>
            <a:p>
              <a:pPr algn="ctr"/>
              <a:r>
                <a:rPr lang="en-US" sz="1200" dirty="0" smtClean="0">
                  <a:solidFill>
                    <a:schemeClr val="bg1"/>
                  </a:solidFill>
                  <a:latin typeface="Arial" pitchFamily="34" charset="0"/>
                  <a:cs typeface="Arial" pitchFamily="34" charset="0"/>
                </a:rPr>
                <a:t>True Consumption</a:t>
              </a:r>
            </a:p>
            <a:p>
              <a:pPr algn="ctr"/>
              <a:r>
                <a:rPr lang="en-US" sz="1200" dirty="0" smtClean="0">
                  <a:solidFill>
                    <a:schemeClr val="bg1"/>
                  </a:solidFill>
                  <a:latin typeface="Arial" pitchFamily="34" charset="0"/>
                  <a:cs typeface="Arial" pitchFamily="34" charset="0"/>
                </a:rPr>
                <a:t>Pay Per Use</a:t>
              </a:r>
              <a:endParaRPr lang="en-US" sz="1200" dirty="0">
                <a:solidFill>
                  <a:schemeClr val="bg1"/>
                </a:solidFill>
                <a:latin typeface="Arial" pitchFamily="34" charset="0"/>
                <a:cs typeface="Arial" pitchFamily="34" charset="0"/>
              </a:endParaRPr>
            </a:p>
          </p:txBody>
        </p:sp>
        <p:sp>
          <p:nvSpPr>
            <p:cNvPr id="11" name="TextBox 10"/>
            <p:cNvSpPr txBox="1"/>
            <p:nvPr/>
          </p:nvSpPr>
          <p:spPr>
            <a:xfrm rot="5400000">
              <a:off x="3343039" y="2699304"/>
              <a:ext cx="2457921" cy="2534731"/>
            </a:xfrm>
            <a:prstGeom prst="rect">
              <a:avLst/>
            </a:prstGeom>
            <a:noFill/>
          </p:spPr>
          <p:txBody>
            <a:bodyPr wrap="square" rtlCol="0" anchor="b">
              <a:prstTxWarp prst="textArchUp">
                <a:avLst>
                  <a:gd name="adj" fmla="val 13008544"/>
                </a:avLst>
              </a:prstTxWarp>
              <a:spAutoFit/>
            </a:bodyPr>
            <a:lstStyle/>
            <a:p>
              <a:pPr lvl="1" algn="ctr"/>
              <a:r>
                <a:rPr lang="en-US" sz="1200" dirty="0" smtClean="0">
                  <a:solidFill>
                    <a:schemeClr val="bg1"/>
                  </a:solidFill>
                  <a:latin typeface="Arial" pitchFamily="34" charset="0"/>
                  <a:cs typeface="Arial" pitchFamily="34" charset="0"/>
                </a:rPr>
                <a:t>Application</a:t>
              </a:r>
            </a:p>
            <a:p>
              <a:pPr lvl="1" algn="ctr"/>
              <a:r>
                <a:rPr lang="en-US" sz="1200" dirty="0" smtClean="0">
                  <a:solidFill>
                    <a:schemeClr val="bg1"/>
                  </a:solidFill>
                  <a:latin typeface="Arial" pitchFamily="34" charset="0"/>
                  <a:cs typeface="Arial" pitchFamily="34" charset="0"/>
                </a:rPr>
                <a:t>SLAs</a:t>
              </a:r>
              <a:endParaRPr lang="en-US" sz="1200" dirty="0">
                <a:solidFill>
                  <a:schemeClr val="bg1"/>
                </a:solidFill>
                <a:latin typeface="Arial" pitchFamily="34" charset="0"/>
                <a:cs typeface="Arial" pitchFamily="34" charset="0"/>
              </a:endParaRPr>
            </a:p>
          </p:txBody>
        </p:sp>
        <p:sp>
          <p:nvSpPr>
            <p:cNvPr id="12" name="TextBox 11"/>
            <p:cNvSpPr txBox="1"/>
            <p:nvPr/>
          </p:nvSpPr>
          <p:spPr>
            <a:xfrm rot="16200000">
              <a:off x="3343039" y="2699304"/>
              <a:ext cx="2457921" cy="2534731"/>
            </a:xfrm>
            <a:prstGeom prst="rect">
              <a:avLst/>
            </a:prstGeom>
            <a:noFill/>
          </p:spPr>
          <p:txBody>
            <a:bodyPr wrap="square" rtlCol="0" anchor="b">
              <a:prstTxWarp prst="textArchUp">
                <a:avLst>
                  <a:gd name="adj" fmla="val 13008544"/>
                </a:avLst>
              </a:prstTxWarp>
              <a:spAutoFit/>
            </a:bodyPr>
            <a:lstStyle/>
            <a:p>
              <a:pPr algn="ctr"/>
              <a:r>
                <a:rPr lang="en-US" sz="1200" dirty="0" smtClean="0">
                  <a:solidFill>
                    <a:schemeClr val="bg1"/>
                  </a:solidFill>
                  <a:latin typeface="Arial" pitchFamily="34" charset="0"/>
                  <a:cs typeface="Arial" pitchFamily="34" charset="0"/>
                </a:rPr>
                <a:t>Optimized</a:t>
              </a:r>
            </a:p>
            <a:p>
              <a:pPr algn="ctr"/>
              <a:r>
                <a:rPr lang="en-US" sz="1200" dirty="0" smtClean="0">
                  <a:solidFill>
                    <a:schemeClr val="bg1"/>
                  </a:solidFill>
                  <a:latin typeface="Arial" pitchFamily="34" charset="0"/>
                  <a:cs typeface="Arial" pitchFamily="34" charset="0"/>
                </a:rPr>
                <a:t>Capacity</a:t>
              </a:r>
              <a:endParaRPr lang="en-US" sz="1200" dirty="0">
                <a:solidFill>
                  <a:schemeClr val="bg1"/>
                </a:solidFill>
                <a:latin typeface="Arial" pitchFamily="34" charset="0"/>
                <a:cs typeface="Arial" pitchFamily="34" charset="0"/>
              </a:endParaRPr>
            </a:p>
          </p:txBody>
        </p:sp>
        <p:sp>
          <p:nvSpPr>
            <p:cNvPr id="13" name="TextBox 12"/>
            <p:cNvSpPr txBox="1"/>
            <p:nvPr/>
          </p:nvSpPr>
          <p:spPr>
            <a:xfrm rot="12756710">
              <a:off x="3343039" y="2699304"/>
              <a:ext cx="2457921" cy="2534731"/>
            </a:xfrm>
            <a:prstGeom prst="rect">
              <a:avLst/>
            </a:prstGeom>
            <a:noFill/>
          </p:spPr>
          <p:txBody>
            <a:bodyPr wrap="square" rtlCol="0" anchor="b">
              <a:prstTxWarp prst="textArchUp">
                <a:avLst>
                  <a:gd name="adj" fmla="val 13008544"/>
                </a:avLst>
              </a:prstTxWarp>
              <a:spAutoFit/>
            </a:bodyPr>
            <a:lstStyle/>
            <a:p>
              <a:pPr algn="ctr"/>
              <a:r>
                <a:rPr lang="en-US" sz="1200" dirty="0" smtClean="0">
                  <a:solidFill>
                    <a:schemeClr val="bg1"/>
                  </a:solidFill>
                  <a:latin typeface="Arial" pitchFamily="34" charset="0"/>
                  <a:cs typeface="Arial" pitchFamily="34" charset="0"/>
                </a:rPr>
                <a:t>Efficiency Beyond</a:t>
              </a:r>
            </a:p>
            <a:p>
              <a:pPr algn="ctr"/>
              <a:r>
                <a:rPr lang="en-US" sz="1200" dirty="0" smtClean="0">
                  <a:solidFill>
                    <a:schemeClr val="bg1"/>
                  </a:solidFill>
                  <a:latin typeface="Arial" pitchFamily="34" charset="0"/>
                  <a:cs typeface="Arial" pitchFamily="34" charset="0"/>
                </a:rPr>
                <a:t>Virtualization</a:t>
              </a:r>
              <a:endParaRPr lang="en-US" sz="1200" dirty="0">
                <a:solidFill>
                  <a:schemeClr val="bg1"/>
                </a:solidFill>
                <a:latin typeface="Arial" pitchFamily="34" charset="0"/>
                <a:cs typeface="Arial" pitchFamily="34" charset="0"/>
              </a:endParaRPr>
            </a:p>
          </p:txBody>
        </p:sp>
        <p:sp>
          <p:nvSpPr>
            <p:cNvPr id="14" name="TextBox 13"/>
            <p:cNvSpPr txBox="1"/>
            <p:nvPr/>
          </p:nvSpPr>
          <p:spPr>
            <a:xfrm rot="9000000">
              <a:off x="3343039" y="2699304"/>
              <a:ext cx="2457922" cy="2534731"/>
            </a:xfrm>
            <a:prstGeom prst="rect">
              <a:avLst/>
            </a:prstGeom>
            <a:noFill/>
          </p:spPr>
          <p:txBody>
            <a:bodyPr wrap="square" rtlCol="0" anchor="b">
              <a:prstTxWarp prst="textArchUp">
                <a:avLst>
                  <a:gd name="adj" fmla="val 13008544"/>
                </a:avLst>
              </a:prstTxWarp>
              <a:spAutoFit/>
            </a:bodyPr>
            <a:lstStyle/>
            <a:p>
              <a:pPr algn="ctr"/>
              <a:r>
                <a:rPr lang="en-US" sz="1200" dirty="0" smtClean="0">
                  <a:solidFill>
                    <a:schemeClr val="bg1"/>
                  </a:solidFill>
                  <a:latin typeface="Arial" pitchFamily="34" charset="0"/>
                  <a:cs typeface="Arial" pitchFamily="34" charset="0"/>
                </a:rPr>
                <a:t>Disaster Recovery </a:t>
              </a:r>
            </a:p>
            <a:p>
              <a:pPr algn="ctr"/>
              <a:r>
                <a:rPr lang="en-US" sz="1200" dirty="0" smtClean="0">
                  <a:solidFill>
                    <a:schemeClr val="bg1"/>
                  </a:solidFill>
                  <a:latin typeface="Arial" pitchFamily="34" charset="0"/>
                  <a:cs typeface="Arial" pitchFamily="34" charset="0"/>
                </a:rPr>
                <a:t>And HA</a:t>
              </a:r>
              <a:endParaRPr lang="en-US" sz="1200" dirty="0" smtClean="0">
                <a:solidFill>
                  <a:schemeClr val="bg1"/>
                </a:solidFill>
                <a:latin typeface="Arial" pitchFamily="34" charset="0"/>
                <a:cs typeface="Arial" pitchFamily="34" charset="0"/>
              </a:endParaRPr>
            </a:p>
          </p:txBody>
        </p:sp>
        <p:cxnSp>
          <p:nvCxnSpPr>
            <p:cNvPr id="15" name="Straight Connector 14"/>
            <p:cNvCxnSpPr/>
            <p:nvPr/>
          </p:nvCxnSpPr>
          <p:spPr>
            <a:xfrm flipV="1">
              <a:off x="2891860" y="3127472"/>
              <a:ext cx="3360280" cy="16745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88765" y="3122306"/>
              <a:ext cx="3360570" cy="1679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93815" y="3963012"/>
              <a:ext cx="37563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582836" y="2977506"/>
              <a:ext cx="1964817" cy="1964817"/>
            </a:xfrm>
            <a:prstGeom prst="ellipse">
              <a:avLst/>
            </a:prstGeom>
            <a:gradFill flip="none" rotWithShape="1">
              <a:gsLst>
                <a:gs pos="100000">
                  <a:schemeClr val="bg1">
                    <a:lumMod val="50000"/>
                  </a:schemeClr>
                </a:gs>
                <a:gs pos="0">
                  <a:srgbClr val="FFFFFF"/>
                </a:gs>
              </a:gsLst>
              <a:path path="circle">
                <a:fillToRect l="50000" t="50000" r="50000" b="50000"/>
              </a:path>
              <a:tileRect/>
            </a:gradFill>
            <a:ln>
              <a:solidFill>
                <a:schemeClr val="bg1"/>
              </a:solidFill>
            </a:ln>
            <a:effectLst/>
            <a:scene3d>
              <a:camera prst="orthographicFront">
                <a:rot lat="0" lon="0" rev="0"/>
              </a:camera>
              <a:lightRig rig="balanced" dir="t">
                <a:rot lat="0" lon="0" rev="7800000"/>
              </a:lightRig>
            </a:scene3d>
            <a:sp3d contourW="12700" prstMaterial="softEdge">
              <a:bevelT w="762000" h="7620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65000"/>
                      <a:lumOff val="35000"/>
                    </a:schemeClr>
                  </a:solidFill>
                  <a:cs typeface="Arial" pitchFamily="34" charset="0"/>
                </a:rPr>
                <a:t>Secure </a:t>
              </a:r>
              <a:r>
                <a:rPr lang="en-US" sz="1200" b="1" dirty="0" smtClean="0">
                  <a:solidFill>
                    <a:schemeClr val="tx1">
                      <a:lumMod val="65000"/>
                      <a:lumOff val="35000"/>
                    </a:schemeClr>
                  </a:solidFill>
                  <a:cs typeface="Arial" pitchFamily="34" charset="0"/>
                </a:rPr>
                <a:t>Hybrid Cloud </a:t>
              </a:r>
              <a:r>
                <a:rPr lang="en-US" sz="1200" b="1" dirty="0" smtClean="0">
                  <a:solidFill>
                    <a:schemeClr val="tx1">
                      <a:lumMod val="65000"/>
                      <a:lumOff val="35000"/>
                    </a:schemeClr>
                  </a:solidFill>
                  <a:cs typeface="Arial" pitchFamily="34" charset="0"/>
                </a:rPr>
                <a:t>Platforms</a:t>
              </a:r>
              <a:endParaRPr lang="en-US" sz="1200" b="1" dirty="0">
                <a:solidFill>
                  <a:schemeClr val="tx1">
                    <a:lumMod val="65000"/>
                    <a:lumOff val="35000"/>
                  </a:schemeClr>
                </a:solidFill>
                <a:cs typeface="Arial" pitchFamily="34" charset="0"/>
              </a:endParaRPr>
            </a:p>
          </p:txBody>
        </p:sp>
      </p:grpSp>
      <p:sp>
        <p:nvSpPr>
          <p:cNvPr id="19" name="TextBox 18"/>
          <p:cNvSpPr txBox="1"/>
          <p:nvPr/>
        </p:nvSpPr>
        <p:spPr>
          <a:xfrm>
            <a:off x="490282" y="1186126"/>
            <a:ext cx="3159142" cy="338554"/>
          </a:xfrm>
          <a:prstGeom prst="rect">
            <a:avLst/>
          </a:prstGeom>
          <a:noFill/>
        </p:spPr>
        <p:txBody>
          <a:bodyPr wrap="square" rtlCol="0">
            <a:spAutoFit/>
          </a:bodyPr>
          <a:lstStyle/>
          <a:p>
            <a:pPr algn="ctr"/>
            <a:r>
              <a:rPr lang="en-US" sz="1600" b="1" cap="small" dirty="0" smtClean="0">
                <a:solidFill>
                  <a:srgbClr val="C00000"/>
                </a:solidFill>
              </a:rPr>
              <a:t>Financial</a:t>
            </a:r>
            <a:endParaRPr lang="en-US" sz="1600" b="1" cap="small" dirty="0">
              <a:solidFill>
                <a:srgbClr val="C00000"/>
              </a:solidFill>
            </a:endParaRPr>
          </a:p>
        </p:txBody>
      </p:sp>
      <p:sp>
        <p:nvSpPr>
          <p:cNvPr id="20" name="TextBox 19"/>
          <p:cNvSpPr txBox="1"/>
          <p:nvPr/>
        </p:nvSpPr>
        <p:spPr>
          <a:xfrm>
            <a:off x="5774556" y="1186126"/>
            <a:ext cx="2644008" cy="338554"/>
          </a:xfrm>
          <a:prstGeom prst="rect">
            <a:avLst/>
          </a:prstGeom>
          <a:noFill/>
        </p:spPr>
        <p:txBody>
          <a:bodyPr wrap="square" rtlCol="0">
            <a:spAutoFit/>
          </a:bodyPr>
          <a:lstStyle/>
          <a:p>
            <a:pPr algn="ctr"/>
            <a:r>
              <a:rPr lang="en-US" sz="1600" b="1" cap="small" dirty="0" smtClean="0">
                <a:solidFill>
                  <a:srgbClr val="C00000"/>
                </a:solidFill>
              </a:rPr>
              <a:t>Strategic</a:t>
            </a:r>
            <a:endParaRPr lang="en-US" sz="1600" b="1" cap="small" dirty="0">
              <a:solidFill>
                <a:srgbClr val="C00000"/>
              </a:solidFill>
            </a:endParaRPr>
          </a:p>
        </p:txBody>
      </p:sp>
      <p:sp>
        <p:nvSpPr>
          <p:cNvPr id="21" name="TextBox 20"/>
          <p:cNvSpPr txBox="1"/>
          <p:nvPr/>
        </p:nvSpPr>
        <p:spPr>
          <a:xfrm>
            <a:off x="593464" y="1633122"/>
            <a:ext cx="3005951" cy="1015663"/>
          </a:xfrm>
          <a:prstGeom prst="rect">
            <a:avLst/>
          </a:prstGeom>
          <a:noFill/>
        </p:spPr>
        <p:txBody>
          <a:bodyPr wrap="none" rtlCol="0">
            <a:spAutoFit/>
          </a:bodyPr>
          <a:lstStyle/>
          <a:p>
            <a:pPr marL="120650" indent="-120650">
              <a:buClr>
                <a:srgbClr val="C00000"/>
              </a:buClr>
              <a:buFont typeface="Arial" pitchFamily="34" charset="0"/>
              <a:buChar char="•"/>
            </a:pPr>
            <a:r>
              <a:rPr lang="en-US" sz="1200" dirty="0" smtClean="0">
                <a:solidFill>
                  <a:schemeClr val="tx1">
                    <a:lumMod val="75000"/>
                    <a:lumOff val="25000"/>
                  </a:schemeClr>
                </a:solidFill>
              </a:rPr>
              <a:t>Pay for what you use, not what is allocated</a:t>
            </a:r>
          </a:p>
          <a:p>
            <a:pPr marL="120650" indent="-120650">
              <a:buClr>
                <a:srgbClr val="C00000"/>
              </a:buClr>
              <a:buFont typeface="Arial" pitchFamily="34" charset="0"/>
              <a:buChar char="•"/>
            </a:pPr>
            <a:r>
              <a:rPr lang="en-US" sz="1200" dirty="0" smtClean="0">
                <a:solidFill>
                  <a:schemeClr val="tx1">
                    <a:lumMod val="75000"/>
                    <a:lumOff val="25000"/>
                  </a:schemeClr>
                </a:solidFill>
              </a:rPr>
              <a:t>Transparent charge back to internal users</a:t>
            </a:r>
          </a:p>
          <a:p>
            <a:pPr marL="120650" indent="-120650">
              <a:buClr>
                <a:srgbClr val="C00000"/>
              </a:buClr>
              <a:buFont typeface="Arial" pitchFamily="34" charset="0"/>
              <a:buChar char="•"/>
            </a:pPr>
            <a:r>
              <a:rPr lang="en-US" sz="1200" dirty="0" smtClean="0">
                <a:solidFill>
                  <a:schemeClr val="tx1">
                    <a:lumMod val="75000"/>
                    <a:lumOff val="25000"/>
                  </a:schemeClr>
                </a:solidFill>
              </a:rPr>
              <a:t>Centralized sourcing for economies of scale</a:t>
            </a:r>
          </a:p>
          <a:p>
            <a:pPr marL="120650" indent="-120650">
              <a:buClr>
                <a:srgbClr val="C00000"/>
              </a:buClr>
              <a:buFont typeface="Arial" pitchFamily="34" charset="0"/>
              <a:buChar char="•"/>
            </a:pPr>
            <a:r>
              <a:rPr lang="en-US" sz="1200" dirty="0" smtClean="0">
                <a:solidFill>
                  <a:schemeClr val="tx1">
                    <a:lumMod val="75000"/>
                    <a:lumOff val="25000"/>
                  </a:schemeClr>
                </a:solidFill>
              </a:rPr>
              <a:t>Decentralized budget </a:t>
            </a:r>
            <a:r>
              <a:rPr lang="en-US" sz="1200" dirty="0" smtClean="0">
                <a:solidFill>
                  <a:schemeClr val="tx1">
                    <a:lumMod val="75000"/>
                    <a:lumOff val="25000"/>
                  </a:schemeClr>
                </a:solidFill>
              </a:rPr>
              <a:t>management</a:t>
            </a:r>
          </a:p>
          <a:p>
            <a:pPr marL="120650" indent="-120650">
              <a:buClr>
                <a:srgbClr val="C00000"/>
              </a:buClr>
              <a:buFont typeface="Arial" pitchFamily="34" charset="0"/>
              <a:buChar char="•"/>
            </a:pPr>
            <a:r>
              <a:rPr lang="en-US" sz="1200" dirty="0" smtClean="0">
                <a:solidFill>
                  <a:schemeClr val="tx1">
                    <a:lumMod val="75000"/>
                    <a:lumOff val="25000"/>
                  </a:schemeClr>
                </a:solidFill>
              </a:rPr>
              <a:t>Broker among Providers</a:t>
            </a:r>
            <a:endParaRPr lang="en-US" sz="1200" dirty="0" smtClean="0">
              <a:solidFill>
                <a:schemeClr val="tx1">
                  <a:lumMod val="75000"/>
                  <a:lumOff val="25000"/>
                </a:schemeClr>
              </a:solidFill>
            </a:endParaRPr>
          </a:p>
        </p:txBody>
      </p:sp>
      <p:sp>
        <p:nvSpPr>
          <p:cNvPr id="22" name="TextBox 21"/>
          <p:cNvSpPr txBox="1"/>
          <p:nvPr/>
        </p:nvSpPr>
        <p:spPr>
          <a:xfrm>
            <a:off x="593464" y="4884003"/>
            <a:ext cx="3005951" cy="830997"/>
          </a:xfrm>
          <a:prstGeom prst="rect">
            <a:avLst/>
          </a:prstGeom>
          <a:noFill/>
        </p:spPr>
        <p:txBody>
          <a:bodyPr wrap="square" rtlCol="0">
            <a:spAutoFit/>
          </a:bodyPr>
          <a:lstStyle/>
          <a:p>
            <a:pPr marL="120650" indent="-120650">
              <a:buClr>
                <a:srgbClr val="C00000"/>
              </a:buClr>
              <a:buFont typeface="Arial" pitchFamily="34" charset="0"/>
              <a:buChar char="•"/>
            </a:pPr>
            <a:r>
              <a:rPr lang="en-US" sz="1200" dirty="0" smtClean="0">
                <a:solidFill>
                  <a:schemeClr val="tx1">
                    <a:lumMod val="75000"/>
                    <a:lumOff val="25000"/>
                  </a:schemeClr>
                </a:solidFill>
              </a:rPr>
              <a:t>Distribute Content based on geography</a:t>
            </a:r>
            <a:endParaRPr lang="en-US" sz="1200" dirty="0" smtClean="0">
              <a:solidFill>
                <a:schemeClr val="tx1">
                  <a:lumMod val="75000"/>
                  <a:lumOff val="25000"/>
                </a:schemeClr>
              </a:solidFill>
            </a:endParaRPr>
          </a:p>
          <a:p>
            <a:pPr marL="120650" indent="-120650">
              <a:buClr>
                <a:srgbClr val="C00000"/>
              </a:buClr>
              <a:buFont typeface="Arial" pitchFamily="34" charset="0"/>
              <a:buChar char="•"/>
            </a:pPr>
            <a:r>
              <a:rPr lang="en-US" sz="1200" dirty="0" smtClean="0">
                <a:solidFill>
                  <a:schemeClr val="tx1">
                    <a:lumMod val="75000"/>
                    <a:lumOff val="25000"/>
                  </a:schemeClr>
                </a:solidFill>
              </a:rPr>
              <a:t>Assign applications to platforms based</a:t>
            </a:r>
            <a:br>
              <a:rPr lang="en-US" sz="1200" dirty="0" smtClean="0">
                <a:solidFill>
                  <a:schemeClr val="tx1">
                    <a:lumMod val="75000"/>
                    <a:lumOff val="25000"/>
                  </a:schemeClr>
                </a:solidFill>
              </a:rPr>
            </a:br>
            <a:r>
              <a:rPr lang="en-US" sz="1200" dirty="0" smtClean="0">
                <a:solidFill>
                  <a:schemeClr val="tx1">
                    <a:lumMod val="75000"/>
                    <a:lumOff val="25000"/>
                  </a:schemeClr>
                </a:solidFill>
              </a:rPr>
              <a:t>on pric</a:t>
            </a:r>
            <a:r>
              <a:rPr lang="en-US" sz="1200" dirty="0">
                <a:solidFill>
                  <a:schemeClr val="tx1">
                    <a:lumMod val="75000"/>
                    <a:lumOff val="25000"/>
                  </a:schemeClr>
                </a:solidFill>
              </a:rPr>
              <a:t>e</a:t>
            </a:r>
            <a:r>
              <a:rPr lang="en-US" sz="1200" dirty="0" smtClean="0">
                <a:solidFill>
                  <a:schemeClr val="tx1">
                    <a:lumMod val="75000"/>
                    <a:lumOff val="25000"/>
                  </a:schemeClr>
                </a:solidFill>
              </a:rPr>
              <a:t>/performance requirements</a:t>
            </a:r>
          </a:p>
          <a:p>
            <a:pPr marL="120650" indent="-120650">
              <a:buClr>
                <a:srgbClr val="C00000"/>
              </a:buClr>
              <a:buFont typeface="Arial" pitchFamily="34" charset="0"/>
              <a:buChar char="•"/>
            </a:pPr>
            <a:r>
              <a:rPr lang="en-US" sz="1200" dirty="0" smtClean="0">
                <a:solidFill>
                  <a:schemeClr val="tx1">
                    <a:lumMod val="75000"/>
                    <a:lumOff val="25000"/>
                  </a:schemeClr>
                </a:solidFill>
              </a:rPr>
              <a:t>Administer portfolio with less labor</a:t>
            </a:r>
          </a:p>
        </p:txBody>
      </p:sp>
      <p:sp>
        <p:nvSpPr>
          <p:cNvPr id="23" name="TextBox 22"/>
          <p:cNvSpPr txBox="1"/>
          <p:nvPr/>
        </p:nvSpPr>
        <p:spPr>
          <a:xfrm>
            <a:off x="593463" y="3339835"/>
            <a:ext cx="2403941" cy="646331"/>
          </a:xfrm>
          <a:prstGeom prst="rect">
            <a:avLst/>
          </a:prstGeom>
          <a:noFill/>
        </p:spPr>
        <p:txBody>
          <a:bodyPr wrap="square" rtlCol="0">
            <a:spAutoFit/>
          </a:bodyPr>
          <a:lstStyle/>
          <a:p>
            <a:pPr marL="120650" indent="-120650">
              <a:buClr>
                <a:srgbClr val="C00000"/>
              </a:buClr>
              <a:buFont typeface="Arial" pitchFamily="34" charset="0"/>
              <a:buChar char="•"/>
            </a:pPr>
            <a:r>
              <a:rPr lang="en-US" sz="1200" dirty="0" smtClean="0">
                <a:solidFill>
                  <a:schemeClr val="tx1">
                    <a:lumMod val="75000"/>
                    <a:lumOff val="25000"/>
                  </a:schemeClr>
                </a:solidFill>
              </a:rPr>
              <a:t>Leverage </a:t>
            </a:r>
            <a:r>
              <a:rPr lang="en-US" sz="1200" dirty="0" smtClean="0">
                <a:solidFill>
                  <a:schemeClr val="tx1">
                    <a:lumMod val="75000"/>
                    <a:lumOff val="25000"/>
                  </a:schemeClr>
                </a:solidFill>
              </a:rPr>
              <a:t>capacity on demand</a:t>
            </a:r>
          </a:p>
          <a:p>
            <a:pPr marL="120650" indent="-120650">
              <a:buClr>
                <a:srgbClr val="C00000"/>
              </a:buClr>
              <a:buFont typeface="Arial" pitchFamily="34" charset="0"/>
              <a:buChar char="•"/>
            </a:pPr>
            <a:r>
              <a:rPr lang="en-US" sz="1200" dirty="0" smtClean="0">
                <a:solidFill>
                  <a:schemeClr val="tx1">
                    <a:lumMod val="75000"/>
                    <a:lumOff val="25000"/>
                  </a:schemeClr>
                </a:solidFill>
              </a:rPr>
              <a:t>Prevent sizing for peak periods</a:t>
            </a:r>
          </a:p>
          <a:p>
            <a:pPr marL="120650" indent="-120650">
              <a:buClr>
                <a:srgbClr val="C00000"/>
              </a:buClr>
              <a:buFont typeface="Arial" pitchFamily="34" charset="0"/>
              <a:buChar char="•"/>
            </a:pPr>
            <a:r>
              <a:rPr lang="en-US" sz="1200" dirty="0" smtClean="0">
                <a:solidFill>
                  <a:schemeClr val="tx1">
                    <a:lumMod val="75000"/>
                    <a:lumOff val="25000"/>
                  </a:schemeClr>
                </a:solidFill>
              </a:rPr>
              <a:t>Minimize required DR footprint</a:t>
            </a:r>
          </a:p>
        </p:txBody>
      </p:sp>
      <p:sp>
        <p:nvSpPr>
          <p:cNvPr id="24" name="TextBox 23"/>
          <p:cNvSpPr txBox="1"/>
          <p:nvPr/>
        </p:nvSpPr>
        <p:spPr>
          <a:xfrm>
            <a:off x="6038779" y="1633122"/>
            <a:ext cx="2648021" cy="830997"/>
          </a:xfrm>
          <a:prstGeom prst="rect">
            <a:avLst/>
          </a:prstGeom>
          <a:noFill/>
        </p:spPr>
        <p:txBody>
          <a:bodyPr wrap="square" rtlCol="0">
            <a:spAutoFit/>
          </a:bodyPr>
          <a:lstStyle/>
          <a:p>
            <a:pPr marL="120650" indent="-120650">
              <a:buClr>
                <a:srgbClr val="C00000"/>
              </a:buClr>
              <a:buFont typeface="Arial" pitchFamily="34" charset="0"/>
              <a:buChar char="•"/>
            </a:pPr>
            <a:r>
              <a:rPr lang="en-US" sz="1200" dirty="0" smtClean="0">
                <a:solidFill>
                  <a:schemeClr val="tx1">
                    <a:lumMod val="75000"/>
                    <a:lumOff val="25000"/>
                  </a:schemeClr>
                </a:solidFill>
              </a:rPr>
              <a:t>Best practice defense in depth</a:t>
            </a:r>
          </a:p>
          <a:p>
            <a:pPr marL="120650" indent="-120650">
              <a:buClr>
                <a:srgbClr val="C00000"/>
              </a:buClr>
              <a:buFont typeface="Arial" pitchFamily="34" charset="0"/>
              <a:buChar char="•"/>
            </a:pPr>
            <a:r>
              <a:rPr lang="en-US" sz="1200" dirty="0" smtClean="0">
                <a:solidFill>
                  <a:schemeClr val="tx1">
                    <a:lumMod val="75000"/>
                    <a:lumOff val="25000"/>
                  </a:schemeClr>
                </a:solidFill>
              </a:rPr>
              <a:t>Chip level hardware authentication</a:t>
            </a:r>
          </a:p>
          <a:p>
            <a:pPr marL="120650" indent="-120650">
              <a:buClr>
                <a:srgbClr val="C00000"/>
              </a:buClr>
              <a:buFont typeface="Arial" pitchFamily="34" charset="0"/>
              <a:buChar char="•"/>
            </a:pPr>
            <a:r>
              <a:rPr lang="en-US" sz="1200" dirty="0" smtClean="0">
                <a:solidFill>
                  <a:schemeClr val="tx1">
                    <a:lumMod val="75000"/>
                    <a:lumOff val="25000"/>
                  </a:schemeClr>
                </a:solidFill>
              </a:rPr>
              <a:t>Secure encryption between sites</a:t>
            </a:r>
          </a:p>
          <a:p>
            <a:pPr marL="120650" indent="-120650">
              <a:buClr>
                <a:srgbClr val="C00000"/>
              </a:buClr>
              <a:buFont typeface="Arial" pitchFamily="34" charset="0"/>
              <a:buChar char="•"/>
            </a:pPr>
            <a:r>
              <a:rPr lang="en-US" sz="1200" dirty="0" smtClean="0">
                <a:solidFill>
                  <a:schemeClr val="tx1">
                    <a:lumMod val="75000"/>
                    <a:lumOff val="25000"/>
                  </a:schemeClr>
                </a:solidFill>
              </a:rPr>
              <a:t>Out of the box regulatory compliance</a:t>
            </a:r>
          </a:p>
        </p:txBody>
      </p:sp>
      <p:sp>
        <p:nvSpPr>
          <p:cNvPr id="25" name="TextBox 24"/>
          <p:cNvSpPr txBox="1"/>
          <p:nvPr/>
        </p:nvSpPr>
        <p:spPr>
          <a:xfrm>
            <a:off x="6191180" y="3339835"/>
            <a:ext cx="2495623" cy="830997"/>
          </a:xfrm>
          <a:prstGeom prst="rect">
            <a:avLst/>
          </a:prstGeom>
          <a:noFill/>
        </p:spPr>
        <p:txBody>
          <a:bodyPr wrap="square" rtlCol="0">
            <a:spAutoFit/>
          </a:bodyPr>
          <a:lstStyle/>
          <a:p>
            <a:pPr marL="120650" indent="-120650">
              <a:buClr>
                <a:srgbClr val="C00000"/>
              </a:buClr>
              <a:buFont typeface="Arial" pitchFamily="34" charset="0"/>
              <a:buChar char="•"/>
            </a:pPr>
            <a:r>
              <a:rPr lang="en-US" sz="1200" dirty="0" smtClean="0">
                <a:solidFill>
                  <a:schemeClr val="tx1">
                    <a:lumMod val="75000"/>
                    <a:lumOff val="25000"/>
                  </a:schemeClr>
                </a:solidFill>
              </a:rPr>
              <a:t>Guaranteed application level SLAs</a:t>
            </a:r>
          </a:p>
          <a:p>
            <a:pPr marL="120650" indent="-120650">
              <a:buClr>
                <a:srgbClr val="C00000"/>
              </a:buClr>
              <a:buFont typeface="Arial" pitchFamily="34" charset="0"/>
              <a:buChar char="•"/>
            </a:pPr>
            <a:r>
              <a:rPr lang="en-US" sz="1200" dirty="0" smtClean="0">
                <a:solidFill>
                  <a:schemeClr val="tx1">
                    <a:lumMod val="75000"/>
                    <a:lumOff val="25000"/>
                  </a:schemeClr>
                </a:solidFill>
              </a:rPr>
              <a:t>Group level over commit ratios</a:t>
            </a:r>
          </a:p>
          <a:p>
            <a:pPr marL="120650" indent="-120650">
              <a:buClr>
                <a:srgbClr val="C00000"/>
              </a:buClr>
              <a:buFont typeface="Arial" pitchFamily="34" charset="0"/>
              <a:buChar char="•"/>
            </a:pPr>
            <a:r>
              <a:rPr lang="en-US" sz="1200" dirty="0" smtClean="0">
                <a:solidFill>
                  <a:schemeClr val="tx1">
                    <a:lumMod val="75000"/>
                    <a:lumOff val="25000"/>
                  </a:schemeClr>
                </a:solidFill>
              </a:rPr>
              <a:t>Amazon compatible APIs</a:t>
            </a:r>
          </a:p>
          <a:p>
            <a:pPr marL="120650" indent="-120650">
              <a:buClr>
                <a:srgbClr val="C00000"/>
              </a:buClr>
              <a:buFont typeface="Arial" pitchFamily="34" charset="0"/>
              <a:buChar char="•"/>
            </a:pPr>
            <a:r>
              <a:rPr lang="en-US" sz="1200" dirty="0" smtClean="0">
                <a:solidFill>
                  <a:schemeClr val="tx1">
                    <a:lumMod val="75000"/>
                    <a:lumOff val="25000"/>
                  </a:schemeClr>
                </a:solidFill>
              </a:rPr>
              <a:t>Application specific automation</a:t>
            </a:r>
          </a:p>
        </p:txBody>
      </p:sp>
      <p:sp>
        <p:nvSpPr>
          <p:cNvPr id="26" name="TextBox 25"/>
          <p:cNvSpPr txBox="1"/>
          <p:nvPr/>
        </p:nvSpPr>
        <p:spPr>
          <a:xfrm>
            <a:off x="6191180" y="4884003"/>
            <a:ext cx="2492285" cy="830997"/>
          </a:xfrm>
          <a:prstGeom prst="rect">
            <a:avLst/>
          </a:prstGeom>
          <a:noFill/>
        </p:spPr>
        <p:txBody>
          <a:bodyPr wrap="none" rtlCol="0">
            <a:spAutoFit/>
          </a:bodyPr>
          <a:lstStyle/>
          <a:p>
            <a:pPr marL="120650" indent="-120650">
              <a:buClr>
                <a:srgbClr val="C00000"/>
              </a:buClr>
              <a:buFont typeface="Arial" pitchFamily="34" charset="0"/>
              <a:buChar char="•"/>
            </a:pPr>
            <a:r>
              <a:rPr lang="en-US" sz="1200" dirty="0" smtClean="0">
                <a:solidFill>
                  <a:schemeClr val="tx1">
                    <a:lumMod val="75000"/>
                    <a:lumOff val="25000"/>
                  </a:schemeClr>
                </a:solidFill>
              </a:rPr>
              <a:t>Compatible with major hypervisors</a:t>
            </a:r>
          </a:p>
          <a:p>
            <a:pPr marL="120650" indent="-120650">
              <a:buClr>
                <a:srgbClr val="C00000"/>
              </a:buClr>
              <a:buFont typeface="Arial" pitchFamily="34" charset="0"/>
              <a:buChar char="•"/>
            </a:pPr>
            <a:r>
              <a:rPr lang="en-US" sz="1200" dirty="0" smtClean="0">
                <a:solidFill>
                  <a:schemeClr val="tx1">
                    <a:lumMod val="75000"/>
                    <a:lumOff val="25000"/>
                  </a:schemeClr>
                </a:solidFill>
              </a:rPr>
              <a:t>Compatible with major hardware</a:t>
            </a:r>
          </a:p>
          <a:p>
            <a:pPr marL="120650" indent="-120650">
              <a:buClr>
                <a:srgbClr val="C00000"/>
              </a:buClr>
              <a:buFont typeface="Arial" pitchFamily="34" charset="0"/>
              <a:buChar char="•"/>
            </a:pPr>
            <a:r>
              <a:rPr lang="en-US" sz="1200" dirty="0" smtClean="0">
                <a:solidFill>
                  <a:schemeClr val="tx1">
                    <a:lumMod val="75000"/>
                    <a:lumOff val="25000"/>
                  </a:schemeClr>
                </a:solidFill>
              </a:rPr>
              <a:t>Compatible with major software</a:t>
            </a:r>
          </a:p>
          <a:p>
            <a:pPr marL="120650" indent="-120650">
              <a:buClr>
                <a:srgbClr val="C00000"/>
              </a:buClr>
              <a:buFont typeface="Arial" pitchFamily="34" charset="0"/>
              <a:buChar char="•"/>
            </a:pPr>
            <a:r>
              <a:rPr lang="en-US" sz="1200" dirty="0" smtClean="0">
                <a:solidFill>
                  <a:schemeClr val="tx1">
                    <a:lumMod val="75000"/>
                    <a:lumOff val="25000"/>
                  </a:schemeClr>
                </a:solidFill>
              </a:rPr>
              <a:t>Option to have services managed</a:t>
            </a:r>
          </a:p>
        </p:txBody>
      </p:sp>
      <p:sp>
        <p:nvSpPr>
          <p:cNvPr id="27" name="Slide Number Placeholder 2"/>
          <p:cNvSpPr>
            <a:spLocks noGrp="1"/>
          </p:cNvSpPr>
          <p:nvPr>
            <p:ph type="sldNum" sz="quarter" idx="12"/>
          </p:nvPr>
        </p:nvSpPr>
        <p:spPr>
          <a:xfrm>
            <a:off x="8686800" y="6573157"/>
            <a:ext cx="427436" cy="147733"/>
          </a:xfrm>
        </p:spPr>
        <p:txBody>
          <a:bodyPr/>
          <a:lstStyle/>
          <a:p>
            <a:fld id="{BE78F7D6-A7D1-AB41-97E9-264C05904D7D}" type="slidenum">
              <a:rPr lang="en-US" smtClean="0"/>
              <a:pPr/>
              <a:t>12</a:t>
            </a:fld>
            <a:endParaRPr lang="en-US" dirty="0"/>
          </a:p>
        </p:txBody>
      </p:sp>
      <p:sp>
        <p:nvSpPr>
          <p:cNvPr id="6" name="Rectangle 5"/>
          <p:cNvSpPr/>
          <p:nvPr/>
        </p:nvSpPr>
        <p:spPr>
          <a:xfrm>
            <a:off x="490283" y="304800"/>
            <a:ext cx="8425118" cy="646331"/>
          </a:xfrm>
          <a:prstGeom prst="rect">
            <a:avLst/>
          </a:prstGeom>
        </p:spPr>
        <p:txBody>
          <a:bodyPr wrap="square">
            <a:spAutoFit/>
          </a:bodyPr>
          <a:lstStyle/>
          <a:p>
            <a:endParaRPr lang="en-US" dirty="0" smtClean="0">
              <a:solidFill>
                <a:srgbClr val="A80000"/>
              </a:solidFill>
            </a:endParaRPr>
          </a:p>
          <a:p>
            <a:r>
              <a:rPr lang="en-US" dirty="0" smtClean="0">
                <a:solidFill>
                  <a:srgbClr val="A80000"/>
                </a:solidFill>
              </a:rPr>
              <a:t>In </a:t>
            </a:r>
            <a:r>
              <a:rPr lang="en-US" dirty="0">
                <a:solidFill>
                  <a:srgbClr val="A80000"/>
                </a:solidFill>
              </a:rPr>
              <a:t>the cloud, if the provider is down or your Internet connection is down –you are </a:t>
            </a:r>
            <a:r>
              <a:rPr lang="en-US" dirty="0" smtClean="0">
                <a:solidFill>
                  <a:srgbClr val="A80000"/>
                </a:solidFill>
              </a:rPr>
              <a:t>down</a:t>
            </a:r>
            <a:endParaRPr lang="en-US" dirty="0">
              <a:solidFill>
                <a:srgbClr val="A80000"/>
              </a:solidFill>
            </a:endParaRPr>
          </a:p>
        </p:txBody>
      </p:sp>
    </p:spTree>
    <p:extLst>
      <p:ext uri="{BB962C8B-B14F-4D97-AF65-F5344CB8AC3E}">
        <p14:creationId xmlns:p14="http://schemas.microsoft.com/office/powerpoint/2010/main" val="1825976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of Our IP – The 𝜇VM</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13</a:t>
            </a:fld>
            <a:endParaRPr lang="en-US" dirty="0"/>
          </a:p>
        </p:txBody>
      </p:sp>
      <p:sp>
        <p:nvSpPr>
          <p:cNvPr id="4" name="Content Placeholder 3"/>
          <p:cNvSpPr txBox="1">
            <a:spLocks/>
          </p:cNvSpPr>
          <p:nvPr/>
        </p:nvSpPr>
        <p:spPr>
          <a:xfrm>
            <a:off x="2870914" y="1219200"/>
            <a:ext cx="5892086" cy="4495800"/>
          </a:xfrm>
          <a:prstGeom prst="rect">
            <a:avLst/>
          </a:prstGeom>
        </p:spPr>
        <p:txBody>
          <a:bodyPr>
            <a:noAutofit/>
          </a:bodyPr>
          <a:lstStyle>
            <a:lvl1pPr marL="225425" indent="-225425" algn="l" defTabSz="457200" rtl="0" eaLnBrk="1" latinLnBrk="0" hangingPunct="1">
              <a:spcBef>
                <a:spcPts val="900"/>
              </a:spcBef>
              <a:spcAft>
                <a:spcPts val="0"/>
              </a:spcAft>
              <a:buClr>
                <a:srgbClr val="C10000"/>
              </a:buClr>
              <a:buSzPct val="80000"/>
              <a:buFont typeface="Wingdings" charset="2"/>
              <a:buChar char=""/>
              <a:defRPr lang="en-US" sz="1800" kern="1200" dirty="0" smtClean="0">
                <a:solidFill>
                  <a:srgbClr val="595959"/>
                </a:solidFill>
                <a:latin typeface="+mn-lt"/>
                <a:ea typeface="+mn-ea"/>
                <a:cs typeface="+mn-cs"/>
              </a:defRPr>
            </a:lvl1pPr>
            <a:lvl2pPr marL="452438" indent="-227013" algn="l" defTabSz="457200" rtl="0" eaLnBrk="1" latinLnBrk="0" hangingPunct="1">
              <a:spcBef>
                <a:spcPts val="300"/>
              </a:spcBef>
              <a:spcAft>
                <a:spcPts val="0"/>
              </a:spcAft>
              <a:buClr>
                <a:srgbClr val="C10000"/>
              </a:buClr>
              <a:buSzPct val="80000"/>
              <a:buFont typeface="Wingdings" charset="2"/>
              <a:buChar char="Ø"/>
              <a:defRPr lang="en-US" sz="1800" kern="1200" dirty="0" smtClean="0">
                <a:solidFill>
                  <a:srgbClr val="595959"/>
                </a:solidFill>
                <a:latin typeface="+mn-lt"/>
                <a:ea typeface="+mn-ea"/>
                <a:cs typeface="+mn-cs"/>
              </a:defRPr>
            </a:lvl2pPr>
            <a:lvl3pPr marL="623888" indent="-171450" algn="l" defTabSz="457200" rtl="0" eaLnBrk="1" latinLnBrk="0" hangingPunct="1">
              <a:spcBef>
                <a:spcPts val="300"/>
              </a:spcBef>
              <a:spcAft>
                <a:spcPts val="300"/>
              </a:spcAft>
              <a:buClr>
                <a:srgbClr val="C10000"/>
              </a:buClr>
              <a:buFont typeface="Arial"/>
              <a:buChar char="•"/>
              <a:defRPr lang="en-US" sz="1800" kern="1200" dirty="0" smtClean="0">
                <a:solidFill>
                  <a:srgbClr val="595959"/>
                </a:solidFill>
                <a:latin typeface="+mn-lt"/>
                <a:ea typeface="+mn-ea"/>
                <a:cs typeface="+mn-cs"/>
              </a:defRPr>
            </a:lvl3pPr>
            <a:lvl4pPr marL="796925" indent="-173038" algn="l" defTabSz="457200" rtl="0" eaLnBrk="1" latinLnBrk="0" hangingPunct="1">
              <a:spcBef>
                <a:spcPts val="300"/>
              </a:spcBef>
              <a:spcAft>
                <a:spcPts val="300"/>
              </a:spcAft>
              <a:buClr>
                <a:srgbClr val="C10000"/>
              </a:buClr>
              <a:buFont typeface="Arial"/>
              <a:buChar char="–"/>
              <a:defRPr lang="en-US" sz="1800" kern="1200" dirty="0" smtClean="0">
                <a:solidFill>
                  <a:srgbClr val="595959"/>
                </a:solidFill>
                <a:latin typeface="+mn-lt"/>
                <a:ea typeface="+mn-ea"/>
                <a:cs typeface="+mn-cs"/>
              </a:defRPr>
            </a:lvl4pPr>
            <a:lvl5pPr marL="968375" indent="-171450" algn="l" defTabSz="457200" rtl="0" eaLnBrk="1" latinLnBrk="0" hangingPunct="1">
              <a:spcBef>
                <a:spcPts val="300"/>
              </a:spcBef>
              <a:spcAft>
                <a:spcPts val="300"/>
              </a:spcAft>
              <a:buClr>
                <a:srgbClr val="C10000"/>
              </a:buClr>
              <a:buFont typeface="Arial"/>
              <a:buChar char="»"/>
              <a:defRPr lang="en-US" sz="1800" kern="1200" dirty="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The </a:t>
            </a:r>
            <a:r>
              <a:rPr lang="en-US" sz="2000" b="1" dirty="0" smtClean="0">
                <a:solidFill>
                  <a:schemeClr val="tx1">
                    <a:lumMod val="65000"/>
                    <a:lumOff val="35000"/>
                  </a:schemeClr>
                </a:solidFill>
              </a:rPr>
              <a:t>μ</a:t>
            </a:r>
            <a:r>
              <a:rPr lang="en-US" sz="2000" b="1" dirty="0" smtClean="0"/>
              <a:t>VM is unique, delivering enterprise class clouds:</a:t>
            </a:r>
          </a:p>
          <a:p>
            <a:pPr marL="0" indent="0">
              <a:buNone/>
            </a:pPr>
            <a:endParaRPr lang="en-US" sz="2000" b="1" dirty="0" smtClean="0"/>
          </a:p>
          <a:p>
            <a:pPr>
              <a:spcBef>
                <a:spcPts val="0"/>
              </a:spcBef>
              <a:spcAft>
                <a:spcPts val="300"/>
              </a:spcAft>
            </a:pPr>
            <a:r>
              <a:rPr lang="en-US" sz="2000" dirty="0" smtClean="0"/>
              <a:t>Encapsulates </a:t>
            </a:r>
            <a:r>
              <a:rPr lang="en-US" sz="2000" dirty="0" smtClean="0"/>
              <a:t>Metadata </a:t>
            </a:r>
            <a:r>
              <a:rPr lang="en-US" sz="2000" dirty="0" smtClean="0"/>
              <a:t>for content and workloads</a:t>
            </a:r>
          </a:p>
          <a:p>
            <a:pPr lvl="1">
              <a:spcBef>
                <a:spcPts val="0"/>
              </a:spcBef>
              <a:spcAft>
                <a:spcPts val="300"/>
              </a:spcAft>
              <a:buFont typeface="Calibri" pitchFamily="34" charset="0"/>
              <a:buChar char="—"/>
            </a:pPr>
            <a:r>
              <a:rPr lang="en-US" sz="2000" dirty="0" smtClean="0"/>
              <a:t>Performance requirements:  CPU, Memory &amp; I/O</a:t>
            </a:r>
          </a:p>
          <a:p>
            <a:pPr lvl="1">
              <a:spcBef>
                <a:spcPts val="0"/>
              </a:spcBef>
              <a:spcAft>
                <a:spcPts val="300"/>
              </a:spcAft>
              <a:buFont typeface="Calibri" pitchFamily="34" charset="0"/>
              <a:buChar char="—"/>
            </a:pPr>
            <a:r>
              <a:rPr lang="en-US" sz="2000" dirty="0" smtClean="0"/>
              <a:t>Service Level Agreements:  HA / DR / BC</a:t>
            </a:r>
          </a:p>
          <a:p>
            <a:pPr>
              <a:spcBef>
                <a:spcPts val="0"/>
              </a:spcBef>
              <a:spcAft>
                <a:spcPts val="300"/>
              </a:spcAft>
            </a:pPr>
            <a:r>
              <a:rPr lang="en-US" sz="2000" dirty="0" smtClean="0"/>
              <a:t>Enables </a:t>
            </a:r>
            <a:r>
              <a:rPr lang="en-US" sz="2000" dirty="0"/>
              <a:t>legacy applications to move to the cloud</a:t>
            </a:r>
          </a:p>
          <a:p>
            <a:pPr>
              <a:spcBef>
                <a:spcPts val="0"/>
              </a:spcBef>
              <a:spcAft>
                <a:spcPts val="300"/>
              </a:spcAft>
            </a:pPr>
            <a:r>
              <a:rPr lang="en-US" sz="2000" dirty="0"/>
              <a:t>Enables workload/content performance SLAs</a:t>
            </a:r>
          </a:p>
          <a:p>
            <a:pPr lvl="1">
              <a:spcBef>
                <a:spcPts val="0"/>
              </a:spcBef>
              <a:spcAft>
                <a:spcPts val="300"/>
              </a:spcAft>
              <a:buFont typeface="Calibri" pitchFamily="34" charset="0"/>
              <a:buChar char="—"/>
            </a:pPr>
            <a:r>
              <a:rPr lang="en-US" sz="2000" dirty="0"/>
              <a:t>Assures/secures resource pools for workloads</a:t>
            </a:r>
          </a:p>
          <a:p>
            <a:pPr lvl="1">
              <a:spcBef>
                <a:spcPts val="0"/>
              </a:spcBef>
              <a:spcAft>
                <a:spcPts val="300"/>
              </a:spcAft>
              <a:buFont typeface="Calibri" pitchFamily="34" charset="0"/>
              <a:buChar char="—"/>
            </a:pPr>
            <a:r>
              <a:rPr lang="en-US" sz="2000" dirty="0"/>
              <a:t>Enables ability to control and guarantee IOPS</a:t>
            </a:r>
          </a:p>
          <a:p>
            <a:pPr>
              <a:spcBef>
                <a:spcPts val="0"/>
              </a:spcBef>
              <a:spcAft>
                <a:spcPts val="300"/>
              </a:spcAft>
            </a:pPr>
            <a:r>
              <a:rPr lang="en-US" sz="2000" dirty="0" smtClean="0"/>
              <a:t>Cost efficiency (TCO) with optimal virtualization</a:t>
            </a:r>
          </a:p>
          <a:p>
            <a:pPr>
              <a:spcBef>
                <a:spcPts val="0"/>
              </a:spcBef>
              <a:spcAft>
                <a:spcPts val="300"/>
              </a:spcAft>
            </a:pPr>
            <a:r>
              <a:rPr lang="en-US" sz="2000" dirty="0"/>
              <a:t>C</a:t>
            </a:r>
            <a:r>
              <a:rPr lang="en-US" sz="2000" dirty="0" smtClean="0"/>
              <a:t>onsumption based pricing, pay for actual use</a:t>
            </a:r>
          </a:p>
          <a:p>
            <a:pPr>
              <a:spcBef>
                <a:spcPts val="0"/>
              </a:spcBef>
              <a:spcAft>
                <a:spcPts val="300"/>
              </a:spcAft>
            </a:pPr>
            <a:r>
              <a:rPr lang="en-US" sz="2000" dirty="0" smtClean="0"/>
              <a:t>Greatly simplifies operations with resource pools</a:t>
            </a:r>
            <a:endParaRPr lang="en-US" sz="2000" dirty="0"/>
          </a:p>
          <a:p>
            <a:pPr>
              <a:spcBef>
                <a:spcPts val="0"/>
              </a:spcBef>
              <a:spcAft>
                <a:spcPts val="300"/>
              </a:spcAft>
            </a:pPr>
            <a:r>
              <a:rPr lang="en-US" sz="2000" dirty="0" smtClean="0"/>
              <a:t>Portable across clouds, enabling hybrid clouds</a:t>
            </a:r>
          </a:p>
          <a:p>
            <a:pPr>
              <a:spcBef>
                <a:spcPts val="0"/>
              </a:spcBef>
              <a:spcAft>
                <a:spcPts val="300"/>
              </a:spcAft>
            </a:pPr>
            <a:r>
              <a:rPr lang="en-US" sz="2000" dirty="0" smtClean="0"/>
              <a:t>Standard unit of measure, an atomic unit of Cloud</a:t>
            </a:r>
          </a:p>
        </p:txBody>
      </p:sp>
      <p:pic>
        <p:nvPicPr>
          <p:cNvPr id="88" name="Picture 87" descr="Atom-Illustrator-graylighter.png"/>
          <p:cNvPicPr>
            <a:picLocks noChangeAspect="1"/>
          </p:cNvPicPr>
          <p:nvPr/>
        </p:nvPicPr>
        <p:blipFill>
          <a:blip r:embed="rId2" cstate="screen"/>
          <a:stretch>
            <a:fillRect/>
          </a:stretch>
        </p:blipFill>
        <p:spPr>
          <a:xfrm>
            <a:off x="762000" y="2286000"/>
            <a:ext cx="2133600" cy="2621767"/>
          </a:xfrm>
          <a:prstGeom prst="rect">
            <a:avLst/>
          </a:prstGeom>
          <a:noFill/>
          <a:ln>
            <a:noFill/>
          </a:ln>
        </p:spPr>
      </p:pic>
    </p:spTree>
    <p:extLst>
      <p:ext uri="{BB962C8B-B14F-4D97-AF65-F5344CB8AC3E}">
        <p14:creationId xmlns:p14="http://schemas.microsoft.com/office/powerpoint/2010/main" val="191776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Enterprise-Class Cloud?</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14</a:t>
            </a:fld>
            <a:endParaRPr lang="en-US" dirty="0"/>
          </a:p>
        </p:txBody>
      </p:sp>
      <p:sp>
        <p:nvSpPr>
          <p:cNvPr id="5" name="TextBox 4"/>
          <p:cNvSpPr txBox="1"/>
          <p:nvPr/>
        </p:nvSpPr>
        <p:spPr>
          <a:xfrm>
            <a:off x="3880514" y="1139934"/>
            <a:ext cx="4882486" cy="4956067"/>
          </a:xfrm>
          <a:prstGeom prst="rect">
            <a:avLst/>
          </a:prstGeom>
          <a:noFill/>
          <a:ln>
            <a:noFill/>
          </a:ln>
          <a:effectLst/>
        </p:spPr>
        <p:txBody>
          <a:bodyPr wrap="square" lIns="182880" bIns="91440" rtlCol="0">
            <a:noAutofit/>
          </a:bodyPr>
          <a:lstStyle/>
          <a:p>
            <a:pPr marL="114300">
              <a:spcAft>
                <a:spcPts val="600"/>
              </a:spcAft>
            </a:pPr>
            <a:r>
              <a:rPr lang="en-US" sz="2400" b="1" cap="small" dirty="0" smtClean="0">
                <a:solidFill>
                  <a:srgbClr val="C00000"/>
                </a:solidFill>
              </a:rPr>
              <a:t>The Enterprise Cloud</a:t>
            </a:r>
            <a:endParaRPr lang="en-US" sz="2400" b="1" cap="small" dirty="0">
              <a:solidFill>
                <a:srgbClr val="C00000"/>
              </a:solidFill>
            </a:endParaRPr>
          </a:p>
          <a:p>
            <a:pPr marL="223838" indent="-223838">
              <a:spcAft>
                <a:spcPts val="900"/>
              </a:spcAft>
              <a:buClr>
                <a:srgbClr val="C00000"/>
              </a:buClr>
              <a:buSzPct val="80000"/>
              <a:buFont typeface="Wingdings" charset="2"/>
              <a:buChar char=""/>
            </a:pPr>
            <a:r>
              <a:rPr lang="en-US" sz="1600" dirty="0" smtClean="0">
                <a:solidFill>
                  <a:schemeClr val="tx1">
                    <a:lumMod val="65000"/>
                    <a:lumOff val="35000"/>
                  </a:schemeClr>
                </a:solidFill>
              </a:rPr>
              <a:t>Supports complex heterogeneous IT environments</a:t>
            </a:r>
          </a:p>
          <a:p>
            <a:pPr marL="223838" indent="-223838">
              <a:spcAft>
                <a:spcPts val="900"/>
              </a:spcAft>
              <a:buClr>
                <a:srgbClr val="C00000"/>
              </a:buClr>
              <a:buSzPct val="80000"/>
              <a:buFont typeface="Wingdings" charset="2"/>
              <a:buChar char=""/>
            </a:pPr>
            <a:r>
              <a:rPr lang="en-US" sz="1600" dirty="0" smtClean="0">
                <a:solidFill>
                  <a:schemeClr val="tx1">
                    <a:lumMod val="65000"/>
                    <a:lumOff val="35000"/>
                  </a:schemeClr>
                </a:solidFill>
              </a:rPr>
              <a:t>Optimizes </a:t>
            </a:r>
            <a:r>
              <a:rPr lang="en-US" sz="1600" b="1" u="sng" dirty="0" smtClean="0">
                <a:solidFill>
                  <a:schemeClr val="tx1">
                    <a:lumMod val="65000"/>
                    <a:lumOff val="35000"/>
                  </a:schemeClr>
                </a:solidFill>
              </a:rPr>
              <a:t>both</a:t>
            </a:r>
            <a:r>
              <a:rPr lang="en-US" sz="1600" dirty="0" smtClean="0">
                <a:solidFill>
                  <a:schemeClr val="tx1">
                    <a:lumMod val="65000"/>
                    <a:lumOff val="35000"/>
                  </a:schemeClr>
                </a:solidFill>
              </a:rPr>
              <a:t> legacy </a:t>
            </a:r>
            <a:r>
              <a:rPr lang="en-US" sz="1600" dirty="0">
                <a:solidFill>
                  <a:schemeClr val="tx1">
                    <a:lumMod val="65000"/>
                    <a:lumOff val="35000"/>
                  </a:schemeClr>
                </a:solidFill>
              </a:rPr>
              <a:t>and </a:t>
            </a:r>
            <a:r>
              <a:rPr lang="en-US" sz="1600" dirty="0" smtClean="0">
                <a:solidFill>
                  <a:schemeClr val="tx1">
                    <a:lumMod val="65000"/>
                    <a:lumOff val="35000"/>
                  </a:schemeClr>
                </a:solidFill>
              </a:rPr>
              <a:t>web-scale applications</a:t>
            </a:r>
            <a:endParaRPr lang="en-US" sz="1600" dirty="0">
              <a:solidFill>
                <a:schemeClr val="tx1">
                  <a:lumMod val="65000"/>
                  <a:lumOff val="35000"/>
                </a:schemeClr>
              </a:solidFill>
            </a:endParaRPr>
          </a:p>
          <a:p>
            <a:pPr marL="223838" indent="-223838">
              <a:spcAft>
                <a:spcPts val="900"/>
              </a:spcAft>
              <a:buClr>
                <a:srgbClr val="C00000"/>
              </a:buClr>
              <a:buSzPct val="80000"/>
              <a:buFont typeface="Wingdings" charset="2"/>
              <a:buChar char=""/>
            </a:pPr>
            <a:r>
              <a:rPr lang="en-US" sz="1600" dirty="0" smtClean="0">
                <a:solidFill>
                  <a:schemeClr val="tx1">
                    <a:lumMod val="65000"/>
                    <a:lumOff val="35000"/>
                  </a:schemeClr>
                </a:solidFill>
              </a:rPr>
              <a:t>Delivers benefits of multi-tenant elasticity/scale</a:t>
            </a:r>
          </a:p>
          <a:p>
            <a:pPr marL="223838" indent="-223838">
              <a:spcAft>
                <a:spcPts val="900"/>
              </a:spcAft>
              <a:buClr>
                <a:srgbClr val="C00000"/>
              </a:buClr>
              <a:buSzPct val="80000"/>
              <a:buFont typeface="Wingdings" charset="2"/>
              <a:buChar char=""/>
            </a:pPr>
            <a:r>
              <a:rPr lang="en-US" sz="1600" dirty="0" smtClean="0">
                <a:solidFill>
                  <a:schemeClr val="tx1">
                    <a:lumMod val="65000"/>
                    <a:lumOff val="35000"/>
                  </a:schemeClr>
                </a:solidFill>
              </a:rPr>
              <a:t>Assures applications with performance SLAs</a:t>
            </a:r>
          </a:p>
          <a:p>
            <a:pPr marL="223838" indent="-223838">
              <a:spcAft>
                <a:spcPts val="900"/>
              </a:spcAft>
              <a:buClr>
                <a:srgbClr val="C00000"/>
              </a:buClr>
              <a:buSzPct val="80000"/>
              <a:buFont typeface="Wingdings" charset="2"/>
              <a:buChar char=""/>
            </a:pPr>
            <a:r>
              <a:rPr lang="en-US" sz="1600" dirty="0" smtClean="0">
                <a:solidFill>
                  <a:schemeClr val="tx1">
                    <a:lumMod val="65000"/>
                    <a:lumOff val="35000"/>
                  </a:schemeClr>
                </a:solidFill>
              </a:rPr>
              <a:t>Delivers consumption based pricing</a:t>
            </a:r>
          </a:p>
          <a:p>
            <a:pPr marL="223838" indent="-223838">
              <a:spcAft>
                <a:spcPts val="900"/>
              </a:spcAft>
              <a:buClr>
                <a:srgbClr val="C00000"/>
              </a:buClr>
              <a:buSzPct val="80000"/>
              <a:buFont typeface="Wingdings" charset="2"/>
              <a:buChar char=""/>
            </a:pPr>
            <a:r>
              <a:rPr lang="en-US" sz="1600" dirty="0" smtClean="0">
                <a:solidFill>
                  <a:schemeClr val="tx1">
                    <a:lumMod val="65000"/>
                    <a:lumOff val="35000"/>
                  </a:schemeClr>
                </a:solidFill>
              </a:rPr>
              <a:t>Enables IT-on-demand</a:t>
            </a:r>
          </a:p>
          <a:p>
            <a:pPr marL="223838" indent="-223838">
              <a:spcAft>
                <a:spcPts val="900"/>
              </a:spcAft>
              <a:buClr>
                <a:srgbClr val="C00000"/>
              </a:buClr>
              <a:buSzPct val="80000"/>
              <a:buFont typeface="Wingdings" charset="2"/>
              <a:buChar char=""/>
            </a:pPr>
            <a:r>
              <a:rPr lang="en-US" sz="1600" u="sng" dirty="0" smtClean="0">
                <a:solidFill>
                  <a:schemeClr val="tx1">
                    <a:lumMod val="65000"/>
                    <a:lumOff val="35000"/>
                  </a:schemeClr>
                </a:solidFill>
              </a:rPr>
              <a:t>Shares</a:t>
            </a:r>
            <a:r>
              <a:rPr lang="en-US" sz="1600" dirty="0" smtClean="0">
                <a:solidFill>
                  <a:schemeClr val="tx1">
                    <a:lumMod val="65000"/>
                    <a:lumOff val="35000"/>
                  </a:schemeClr>
                </a:solidFill>
              </a:rPr>
              <a:t> infrastructure for production</a:t>
            </a:r>
            <a:r>
              <a:rPr lang="en-US" sz="1600" dirty="0">
                <a:solidFill>
                  <a:schemeClr val="tx1">
                    <a:lumMod val="65000"/>
                    <a:lumOff val="35000"/>
                  </a:schemeClr>
                </a:solidFill>
              </a:rPr>
              <a:t> </a:t>
            </a:r>
            <a:r>
              <a:rPr lang="en-US" sz="1600" dirty="0" smtClean="0">
                <a:solidFill>
                  <a:schemeClr val="tx1">
                    <a:lumMod val="65000"/>
                    <a:lumOff val="35000"/>
                  </a:schemeClr>
                </a:solidFill>
              </a:rPr>
              <a:t>and test/dev</a:t>
            </a:r>
          </a:p>
          <a:p>
            <a:pPr marL="223838" indent="-223838">
              <a:spcAft>
                <a:spcPts val="900"/>
              </a:spcAft>
              <a:buClr>
                <a:srgbClr val="C00000"/>
              </a:buClr>
              <a:buSzPct val="80000"/>
              <a:buFont typeface="Wingdings" charset="2"/>
              <a:buChar char=""/>
            </a:pPr>
            <a:r>
              <a:rPr lang="en-US" sz="1600" dirty="0">
                <a:solidFill>
                  <a:schemeClr val="tx1">
                    <a:lumMod val="65000"/>
                    <a:lumOff val="35000"/>
                  </a:schemeClr>
                </a:solidFill>
              </a:rPr>
              <a:t>S</a:t>
            </a:r>
            <a:r>
              <a:rPr lang="en-US" sz="1600" dirty="0" smtClean="0">
                <a:solidFill>
                  <a:schemeClr val="tx1">
                    <a:lumMod val="65000"/>
                    <a:lumOff val="35000"/>
                  </a:schemeClr>
                </a:solidFill>
              </a:rPr>
              <a:t>ecures access to cloud – both physical and logical</a:t>
            </a:r>
          </a:p>
          <a:p>
            <a:pPr marL="223838" indent="-223838">
              <a:spcAft>
                <a:spcPts val="900"/>
              </a:spcAft>
              <a:buClr>
                <a:srgbClr val="C00000"/>
              </a:buClr>
              <a:buSzPct val="80000"/>
              <a:buFont typeface="Wingdings" charset="2"/>
              <a:buChar char=""/>
            </a:pPr>
            <a:r>
              <a:rPr lang="en-US" sz="1600" dirty="0" smtClean="0">
                <a:solidFill>
                  <a:schemeClr val="tx1">
                    <a:lumMod val="65000"/>
                    <a:lumOff val="35000"/>
                  </a:schemeClr>
                </a:solidFill>
              </a:rPr>
              <a:t>Meets all audit and industry regulations</a:t>
            </a:r>
          </a:p>
        </p:txBody>
      </p:sp>
      <p:sp>
        <p:nvSpPr>
          <p:cNvPr id="6" name="TextBox 5"/>
          <p:cNvSpPr txBox="1"/>
          <p:nvPr/>
        </p:nvSpPr>
        <p:spPr>
          <a:xfrm>
            <a:off x="348208" y="6219214"/>
            <a:ext cx="8430898" cy="353943"/>
          </a:xfrm>
          <a:prstGeom prst="rect">
            <a:avLst/>
          </a:prstGeom>
          <a:noFill/>
        </p:spPr>
        <p:txBody>
          <a:bodyPr wrap="none" rtlCol="0">
            <a:spAutoFit/>
          </a:bodyPr>
          <a:lstStyle/>
          <a:p>
            <a:pPr algn="ctr"/>
            <a:r>
              <a:rPr lang="en-US" sz="1700" dirty="0" smtClean="0">
                <a:solidFill>
                  <a:srgbClr val="7F7F7F"/>
                </a:solidFill>
              </a:rPr>
              <a:t>Will it work? Is it guaranteed? Is it the right technology? Is it compliant? </a:t>
            </a:r>
            <a:r>
              <a:rPr lang="en-US" sz="1700" dirty="0" smtClean="0">
                <a:solidFill>
                  <a:srgbClr val="C10000"/>
                </a:solidFill>
              </a:rPr>
              <a:t>Is it Enterprise Class?</a:t>
            </a:r>
            <a:endParaRPr lang="en-US" sz="1700" dirty="0">
              <a:solidFill>
                <a:srgbClr val="7F7F7F"/>
              </a:solidFill>
            </a:endParaRPr>
          </a:p>
        </p:txBody>
      </p:sp>
      <p:pic>
        <p:nvPicPr>
          <p:cNvPr id="8" name="Picture 2"/>
          <p:cNvPicPr>
            <a:picLocks noChangeAspect="1" noChangeArrowheads="1"/>
          </p:cNvPicPr>
          <p:nvPr/>
        </p:nvPicPr>
        <p:blipFill>
          <a:blip r:embed="rId2" cstate="screen">
            <a:grayscl/>
          </a:blip>
          <a:srcRect/>
          <a:stretch>
            <a:fillRect/>
          </a:stretch>
        </p:blipFill>
        <p:spPr bwMode="auto">
          <a:xfrm>
            <a:off x="914400" y="2057428"/>
            <a:ext cx="2889914" cy="2216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42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78F7D6-A7D1-AB41-97E9-264C05904D7D}" type="slidenum">
              <a:rPr lang="en-US" smtClean="0"/>
              <a:pPr/>
              <a:t>15</a:t>
            </a:fld>
            <a:endParaRPr lang="en-US" dirty="0"/>
          </a:p>
        </p:txBody>
      </p:sp>
      <p:sp>
        <p:nvSpPr>
          <p:cNvPr id="7" name="Content Placeholder 4"/>
          <p:cNvSpPr>
            <a:spLocks noGrp="1"/>
          </p:cNvSpPr>
          <p:nvPr/>
        </p:nvSpPr>
        <p:spPr bwMode="auto">
          <a:xfrm>
            <a:off x="12785" y="1607043"/>
            <a:ext cx="913923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0" fontAlgn="base" hangingPunct="0">
              <a:spcBef>
                <a:spcPct val="20000"/>
              </a:spcBef>
              <a:spcAft>
                <a:spcPct val="0"/>
              </a:spcAft>
              <a:buClr>
                <a:srgbClr val="C00000"/>
              </a:buClr>
              <a:buFont typeface="Arial" pitchFamily="34" charset="0"/>
              <a:buChar char="•"/>
              <a:defRPr sz="3200" kern="1200">
                <a:solidFill>
                  <a:srgbClr val="333333"/>
                </a:solidFill>
                <a:latin typeface="+mn-lt"/>
                <a:ea typeface="+mn-ea"/>
                <a:cs typeface="Arial" pitchFamily="34" charset="0"/>
              </a:defRPr>
            </a:lvl1pPr>
            <a:lvl2pPr marL="457200" indent="-223838" algn="l" rtl="0" eaLnBrk="0" fontAlgn="base" hangingPunct="0">
              <a:spcBef>
                <a:spcPct val="20000"/>
              </a:spcBef>
              <a:spcAft>
                <a:spcPct val="0"/>
              </a:spcAft>
              <a:buClr>
                <a:srgbClr val="404040"/>
              </a:buClr>
              <a:buFont typeface="Calibri" pitchFamily="34" charset="0"/>
              <a:buChar char="−"/>
              <a:defRPr sz="2800" kern="1200">
                <a:solidFill>
                  <a:srgbClr val="333333"/>
                </a:solidFill>
                <a:latin typeface="+mn-lt"/>
                <a:ea typeface="+mn-ea"/>
                <a:cs typeface="Arial" pitchFamily="34" charset="0"/>
              </a:defRPr>
            </a:lvl2pPr>
            <a:lvl3pPr marL="690563" indent="-233363" algn="l" rtl="0" eaLnBrk="0" fontAlgn="base" hangingPunct="0">
              <a:spcBef>
                <a:spcPct val="20000"/>
              </a:spcBef>
              <a:spcAft>
                <a:spcPct val="0"/>
              </a:spcAft>
              <a:buClr>
                <a:srgbClr val="404040"/>
              </a:buClr>
              <a:buSzPct val="90000"/>
              <a:buFont typeface="Calibri" pitchFamily="34" charset="0"/>
              <a:buChar char="−"/>
              <a:defRPr sz="2400" kern="1200">
                <a:solidFill>
                  <a:srgbClr val="333333"/>
                </a:solidFill>
                <a:latin typeface="+mn-lt"/>
                <a:ea typeface="+mn-ea"/>
                <a:cs typeface="Arial" pitchFamily="34" charset="0"/>
              </a:defRPr>
            </a:lvl3pPr>
            <a:lvl4pPr marL="914400" indent="-228600" algn="l" rtl="0" eaLnBrk="0" fontAlgn="base" hangingPunct="0">
              <a:spcBef>
                <a:spcPct val="20000"/>
              </a:spcBef>
              <a:spcAft>
                <a:spcPct val="0"/>
              </a:spcAft>
              <a:buFont typeface="Calibri" pitchFamily="34" charset="0"/>
              <a:buChar char="−"/>
              <a:defRPr sz="2000" kern="1200">
                <a:solidFill>
                  <a:srgbClr val="333333"/>
                </a:solidFill>
                <a:latin typeface="+mn-lt"/>
                <a:ea typeface="+mn-ea"/>
                <a:cs typeface="Arial" pitchFamily="34" charset="0"/>
              </a:defRPr>
            </a:lvl4pPr>
            <a:lvl5pPr marL="1089025" indent="-174625" algn="l" rtl="0" eaLnBrk="0" fontAlgn="base" hangingPunct="0">
              <a:spcBef>
                <a:spcPct val="20000"/>
              </a:spcBef>
              <a:spcAft>
                <a:spcPct val="0"/>
              </a:spcAft>
              <a:buFont typeface="Calibri" pitchFamily="34" charset="0"/>
              <a:buChar char="−"/>
              <a:defRPr sz="2000" kern="1200">
                <a:solidFill>
                  <a:srgbClr val="33333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4400" b="1" dirty="0" smtClean="0">
                <a:solidFill>
                  <a:srgbClr val="A80000"/>
                </a:solidFill>
                <a:cs typeface="Arial" charset="0"/>
              </a:rPr>
              <a:t>Thank You For Attending</a:t>
            </a:r>
          </a:p>
        </p:txBody>
      </p:sp>
      <p:sp>
        <p:nvSpPr>
          <p:cNvPr id="8" name="TextBox 3"/>
          <p:cNvSpPr txBox="1"/>
          <p:nvPr/>
        </p:nvSpPr>
        <p:spPr>
          <a:xfrm>
            <a:off x="0" y="4209871"/>
            <a:ext cx="6629400"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5" algn="ctr"/>
            <a:r>
              <a:rPr lang="en-US" b="1" dirty="0" smtClean="0">
                <a:solidFill>
                  <a:srgbClr val="A80000"/>
                </a:solidFill>
                <a:latin typeface="+mn-lt"/>
              </a:rPr>
              <a:t>Sean Jennings</a:t>
            </a:r>
          </a:p>
          <a:p>
            <a:pPr lvl="5" algn="ctr"/>
            <a:r>
              <a:rPr lang="en-US" dirty="0" smtClean="0">
                <a:latin typeface="+mn-lt"/>
              </a:rPr>
              <a:t>Co-Founder and SVP, Solutions Architecture</a:t>
            </a:r>
          </a:p>
          <a:p>
            <a:pPr lvl="5" algn="ctr"/>
            <a:r>
              <a:rPr lang="en-US" dirty="0" smtClean="0">
                <a:latin typeface="+mn-lt"/>
              </a:rPr>
              <a:t>Virtustream, Inc.</a:t>
            </a:r>
          </a:p>
          <a:p>
            <a:pPr lvl="5" algn="ctr"/>
            <a:r>
              <a:rPr lang="en-US" dirty="0" smtClean="0">
                <a:latin typeface="+mn-lt"/>
                <a:hlinkClick r:id="rId2"/>
              </a:rPr>
              <a:t>sean.jennings@virtustream.com</a:t>
            </a:r>
            <a:r>
              <a:rPr lang="en-US" dirty="0" smtClean="0">
                <a:latin typeface="+mn-lt"/>
              </a:rPr>
              <a:t> </a:t>
            </a:r>
            <a:endParaRPr lang="en-US" dirty="0">
              <a:latin typeface="+mn-lt"/>
            </a:endParaRPr>
          </a:p>
        </p:txBody>
      </p:sp>
      <p:pic>
        <p:nvPicPr>
          <p:cNvPr id="9" name="Picture 8" descr="Logo with Tag Simon.jpg"/>
          <p:cNvPicPr>
            <a:picLocks noChangeAspect="1"/>
          </p:cNvPicPr>
          <p:nvPr/>
        </p:nvPicPr>
        <p:blipFill>
          <a:blip r:embed="rId3" cstate="print"/>
          <a:srcRect/>
          <a:stretch>
            <a:fillRect/>
          </a:stretch>
        </p:blipFill>
        <p:spPr bwMode="auto">
          <a:xfrm>
            <a:off x="3115869" y="2744858"/>
            <a:ext cx="2812158" cy="831150"/>
          </a:xfrm>
          <a:prstGeom prst="rect">
            <a:avLst/>
          </a:prstGeom>
          <a:noFill/>
          <a:ln w="9525">
            <a:noFill/>
            <a:miter lim="800000"/>
            <a:headEnd/>
            <a:tailEnd/>
          </a:ln>
        </p:spPr>
      </p:pic>
      <p:sp>
        <p:nvSpPr>
          <p:cNvPr id="4" name="Rectangle 3"/>
          <p:cNvSpPr/>
          <p:nvPr/>
        </p:nvSpPr>
        <p:spPr>
          <a:xfrm>
            <a:off x="2286000" y="2094019"/>
            <a:ext cx="4572000" cy="2669962"/>
          </a:xfrm>
          <a:prstGeom prst="rect">
            <a:avLst/>
          </a:prstGeom>
        </p:spPr>
        <p:txBody>
          <a:bodyPr>
            <a:spAutoFit/>
          </a:bodyPr>
          <a:lstStyle/>
          <a:p>
            <a:pPr>
              <a:spcBef>
                <a:spcPts val="0"/>
              </a:spcBef>
              <a:spcAft>
                <a:spcPts val="300"/>
              </a:spcAft>
            </a:pPr>
            <a:r>
              <a:rPr lang="en-US" sz="2000" dirty="0"/>
              <a:t>Enables legacy applications to move to the cloud</a:t>
            </a:r>
          </a:p>
          <a:p>
            <a:pPr>
              <a:spcBef>
                <a:spcPts val="0"/>
              </a:spcBef>
              <a:spcAft>
                <a:spcPts val="300"/>
              </a:spcAft>
            </a:pPr>
            <a:r>
              <a:rPr lang="en-US" sz="2000" dirty="0"/>
              <a:t>Enables workload/content performance SLAs</a:t>
            </a:r>
          </a:p>
          <a:p>
            <a:pPr lvl="1">
              <a:spcBef>
                <a:spcPts val="0"/>
              </a:spcBef>
              <a:spcAft>
                <a:spcPts val="300"/>
              </a:spcAft>
              <a:buFont typeface="Calibri" pitchFamily="34" charset="0"/>
              <a:buChar char="—"/>
            </a:pPr>
            <a:r>
              <a:rPr lang="en-US" sz="2000" dirty="0"/>
              <a:t>Assures/secures resource pools for workloads</a:t>
            </a:r>
          </a:p>
          <a:p>
            <a:pPr lvl="1">
              <a:spcBef>
                <a:spcPts val="0"/>
              </a:spcBef>
              <a:spcAft>
                <a:spcPts val="300"/>
              </a:spcAft>
              <a:buFont typeface="Calibri" pitchFamily="34" charset="0"/>
              <a:buChar char="—"/>
            </a:pPr>
            <a:r>
              <a:rPr lang="en-US" sz="2000" dirty="0"/>
              <a:t>Enables ability to control and guarantee IOPS</a:t>
            </a:r>
          </a:p>
        </p:txBody>
      </p:sp>
    </p:spTree>
    <p:extLst>
      <p:ext uri="{BB962C8B-B14F-4D97-AF65-F5344CB8AC3E}">
        <p14:creationId xmlns:p14="http://schemas.microsoft.com/office/powerpoint/2010/main" val="2578742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Table of Contents</a:t>
            </a:r>
            <a:endParaRPr lang="en-US" dirty="0"/>
          </a:p>
        </p:txBody>
      </p:sp>
      <p:sp>
        <p:nvSpPr>
          <p:cNvPr id="3" name="Content Placeholder 2"/>
          <p:cNvSpPr>
            <a:spLocks noGrp="1"/>
          </p:cNvSpPr>
          <p:nvPr>
            <p:ph idx="1"/>
          </p:nvPr>
        </p:nvSpPr>
        <p:spPr/>
        <p:txBody>
          <a:bodyPr anchor="ctr">
            <a:normAutofit/>
          </a:bodyPr>
          <a:lstStyle/>
          <a:p>
            <a:r>
              <a:rPr lang="en-US" sz="2000" dirty="0"/>
              <a:t>Introduction to Virtustream</a:t>
            </a:r>
          </a:p>
          <a:p>
            <a:r>
              <a:rPr lang="en-US" sz="2000" dirty="0"/>
              <a:t>Cloud Market Opportunity</a:t>
            </a:r>
          </a:p>
          <a:p>
            <a:r>
              <a:rPr lang="en-US" sz="2000" dirty="0" smtClean="0"/>
              <a:t>Cloud Metadata Defined</a:t>
            </a:r>
            <a:endParaRPr lang="en-US" sz="2000" dirty="0"/>
          </a:p>
          <a:p>
            <a:r>
              <a:rPr lang="en-US" sz="2000" dirty="0" smtClean="0"/>
              <a:t>Cloud Metadata Today</a:t>
            </a:r>
          </a:p>
          <a:p>
            <a:r>
              <a:rPr lang="en-US" sz="2000" dirty="0" smtClean="0"/>
              <a:t>Cloud Metadata </a:t>
            </a:r>
            <a:r>
              <a:rPr lang="en-US" sz="2000" dirty="0" smtClean="0"/>
              <a:t>Futures</a:t>
            </a:r>
          </a:p>
          <a:p>
            <a:r>
              <a:rPr lang="en-US" sz="2000" dirty="0" smtClean="0"/>
              <a:t>Defining the </a:t>
            </a:r>
            <a:r>
              <a:rPr lang="en-US" sz="2000" dirty="0" err="1" smtClean="0"/>
              <a:t>uVM</a:t>
            </a:r>
            <a:r>
              <a:rPr lang="en-US" sz="2000" dirty="0" smtClean="0"/>
              <a:t> and Enterprise Cloud</a:t>
            </a:r>
            <a:endParaRPr lang="en-US" sz="2000" dirty="0"/>
          </a:p>
        </p:txBody>
      </p:sp>
      <p:sp>
        <p:nvSpPr>
          <p:cNvPr id="5" name="Slide Number Placeholder 4"/>
          <p:cNvSpPr>
            <a:spLocks noGrp="1"/>
          </p:cNvSpPr>
          <p:nvPr>
            <p:ph type="sldNum" sz="quarter" idx="12"/>
          </p:nvPr>
        </p:nvSpPr>
        <p:spPr/>
        <p:txBody>
          <a:bodyPr/>
          <a:lstStyle/>
          <a:p>
            <a:fld id="{BE78F7D6-A7D1-AB41-97E9-264C05904D7D}" type="slidenum">
              <a:rPr lang="en-US" smtClean="0"/>
              <a:pPr/>
              <a:t>1</a:t>
            </a:fld>
            <a:endParaRPr lang="en-US"/>
          </a:p>
        </p:txBody>
      </p:sp>
    </p:spTree>
    <p:extLst>
      <p:ext uri="{BB962C8B-B14F-4D97-AF65-F5344CB8AC3E}">
        <p14:creationId xmlns:p14="http://schemas.microsoft.com/office/powerpoint/2010/main" val="1663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685800" y="914400"/>
            <a:ext cx="4000500" cy="506730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0924" y="233819"/>
            <a:ext cx="6220876" cy="528184"/>
          </a:xfrm>
        </p:spPr>
        <p:txBody>
          <a:bodyPr/>
          <a:lstStyle/>
          <a:p>
            <a:r>
              <a:rPr lang="en-US" dirty="0" smtClean="0"/>
              <a:t>Virtustream Snapshot</a:t>
            </a:r>
            <a:endParaRPr lang="en-US" dirty="0"/>
          </a:p>
        </p:txBody>
      </p:sp>
      <p:sp>
        <p:nvSpPr>
          <p:cNvPr id="3" name="Slide Number Placeholder 2"/>
          <p:cNvSpPr>
            <a:spLocks noGrp="1"/>
          </p:cNvSpPr>
          <p:nvPr>
            <p:ph type="sldNum" sz="quarter" idx="12"/>
          </p:nvPr>
        </p:nvSpPr>
        <p:spPr>
          <a:xfrm>
            <a:off x="8686800" y="6725535"/>
            <a:ext cx="427436" cy="147733"/>
          </a:xfrm>
        </p:spPr>
        <p:txBody>
          <a:bodyPr/>
          <a:lstStyle/>
          <a:p>
            <a:fld id="{BE78F7D6-A7D1-AB41-97E9-264C05904D7D}" type="slidenum">
              <a:rPr lang="en-US" smtClean="0"/>
              <a:pPr/>
              <a:t>2</a:t>
            </a:fld>
            <a:endParaRPr lang="en-US"/>
          </a:p>
        </p:txBody>
      </p:sp>
      <p:pic>
        <p:nvPicPr>
          <p:cNvPr id="5" name="Picture 22" descr="http://upload.wikimedia.org/wikipedia/de/thumb/d/d6/Allied_Irish_Banks_(AIB)_Logo.svg/412px-Allied_Irish_Banks_(AIB)_Logo.svg.png"/>
          <p:cNvPicPr>
            <a:picLocks noChangeAspect="1" noChangeArrowheads="1"/>
          </p:cNvPicPr>
          <p:nvPr/>
        </p:nvPicPr>
        <p:blipFill>
          <a:blip r:embed="rId3" cstate="screen"/>
          <a:srcRect/>
          <a:stretch>
            <a:fillRect/>
          </a:stretch>
        </p:blipFill>
        <p:spPr bwMode="auto">
          <a:xfrm>
            <a:off x="1051083" y="1167233"/>
            <a:ext cx="433213" cy="739540"/>
          </a:xfrm>
          <a:prstGeom prst="rect">
            <a:avLst/>
          </a:prstGeom>
          <a:noFill/>
          <a:ln w="9525">
            <a:noFill/>
            <a:miter lim="800000"/>
            <a:headEnd/>
            <a:tailEnd/>
          </a:ln>
        </p:spPr>
      </p:pic>
      <p:pic>
        <p:nvPicPr>
          <p:cNvPr id="6" name="Picture 523" descr="Domino copy"/>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949454" y="2205677"/>
            <a:ext cx="669032" cy="383992"/>
          </a:xfrm>
          <a:prstGeom prst="rect">
            <a:avLst/>
          </a:prstGeom>
          <a:noFill/>
          <a:ln w="9525">
            <a:noFill/>
            <a:miter lim="800000"/>
            <a:headEnd/>
            <a:tailEnd/>
          </a:ln>
        </p:spPr>
      </p:pic>
      <p:pic>
        <p:nvPicPr>
          <p:cNvPr id="9" name="Picture 4" descr="http://upload.wikimedia.org/wikipedia/en/0/04/BTP_logo.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667405" y="1228515"/>
            <a:ext cx="1270710" cy="678287"/>
          </a:xfrm>
          <a:prstGeom prst="rect">
            <a:avLst/>
          </a:prstGeom>
          <a:noFill/>
        </p:spPr>
      </p:pic>
      <p:pic>
        <p:nvPicPr>
          <p:cNvPr id="10" name="Picture 9" descr="Logowithbrands-fromCS.jpg"/>
          <p:cNvPicPr>
            <a:picLocks noChangeAspect="1"/>
          </p:cNvPicPr>
          <p:nvPr/>
        </p:nvPicPr>
        <p:blipFill>
          <a:blip r:embed="rId6" cstate="screen">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a:xfrm>
            <a:off x="1007368" y="5276794"/>
            <a:ext cx="2594760" cy="617214"/>
          </a:xfrm>
          <a:prstGeom prst="rect">
            <a:avLst/>
          </a:prstGeom>
        </p:spPr>
      </p:pic>
      <p:pic>
        <p:nvPicPr>
          <p:cNvPr id="13" name="Picture 12" descr="http://www.icphs2007.de/conference/logos/CUP_Colour_logo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90324" y="3930421"/>
            <a:ext cx="1404098" cy="330965"/>
          </a:xfrm>
          <a:prstGeom prst="rect">
            <a:avLst/>
          </a:prstGeom>
          <a:noFill/>
        </p:spPr>
      </p:pic>
      <p:pic>
        <p:nvPicPr>
          <p:cNvPr id="14" name="Picture 9" descr="http://se-xperia.com/wp-content/uploads/2011/03/digital-chocolate-log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6823" y="2803495"/>
            <a:ext cx="981485" cy="339149"/>
          </a:xfrm>
          <a:prstGeom prst="rect">
            <a:avLst/>
          </a:prstGeom>
          <a:noFill/>
        </p:spPr>
      </p:pic>
      <p:pic>
        <p:nvPicPr>
          <p:cNvPr id="15" name="Picture 14" descr="yumlogo.jp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30065" y="5355466"/>
            <a:ext cx="579516" cy="538542"/>
          </a:xfrm>
          <a:prstGeom prst="rect">
            <a:avLst/>
          </a:prstGeom>
        </p:spPr>
      </p:pic>
      <p:pic>
        <p:nvPicPr>
          <p:cNvPr id="17" name="Picture 11"/>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94422" y="4312919"/>
            <a:ext cx="985200" cy="485572"/>
          </a:xfrm>
          <a:prstGeom prst="rect">
            <a:avLst/>
          </a:prstGeom>
          <a:noFill/>
          <a:ln w="9525">
            <a:noFill/>
            <a:miter lim="800000"/>
            <a:headEnd/>
            <a:tailEnd/>
          </a:ln>
        </p:spPr>
      </p:pic>
      <p:pic>
        <p:nvPicPr>
          <p:cNvPr id="18" name="Picture 33" descr="Irish Life &amp; Permanent plc">
            <a:hlinkClick r:id="rId11"/>
          </p:cNvPr>
          <p:cNvPicPr>
            <a:picLocks noChangeAspect="1" noChangeArrowheads="1"/>
          </p:cNvPicPr>
          <p:nvPr/>
        </p:nvPicPr>
        <p:blipFill>
          <a:blip r:embed="rId12" cstate="screen">
            <a:clrChange>
              <a:clrFrom>
                <a:srgbClr val="FFFFFF"/>
              </a:clrFrom>
              <a:clrTo>
                <a:srgbClr val="FFFFFF">
                  <a:alpha val="0"/>
                </a:srgbClr>
              </a:clrTo>
            </a:clrChange>
          </a:blip>
          <a:srcRect/>
          <a:stretch>
            <a:fillRect/>
          </a:stretch>
        </p:blipFill>
        <p:spPr bwMode="auto">
          <a:xfrm>
            <a:off x="949454" y="3440873"/>
            <a:ext cx="1353306" cy="291673"/>
          </a:xfrm>
          <a:prstGeom prst="rect">
            <a:avLst/>
          </a:prstGeom>
          <a:noFill/>
          <a:ln w="9525">
            <a:noFill/>
            <a:miter lim="800000"/>
            <a:headEnd/>
            <a:tailEnd/>
          </a:ln>
        </p:spPr>
      </p:pic>
      <p:pic>
        <p:nvPicPr>
          <p:cNvPr id="20" name="Picture 10" descr="http://www.lazerfit.com/locations/logos/NIH.gif"/>
          <p:cNvPicPr>
            <a:picLocks noChangeAspect="1" noChangeArrowheads="1"/>
          </p:cNvPicPr>
          <p:nvPr/>
        </p:nvPicPr>
        <p:blipFill>
          <a:blip r:embed="rId13" cstate="screen">
            <a:clrChange>
              <a:clrFrom>
                <a:srgbClr val="FFFFFF"/>
              </a:clrFrom>
              <a:clrTo>
                <a:srgbClr val="FFFFFF">
                  <a:alpha val="0"/>
                </a:srgbClr>
              </a:clrTo>
            </a:clrChange>
          </a:blip>
          <a:srcRect/>
          <a:stretch>
            <a:fillRect/>
          </a:stretch>
        </p:blipFill>
        <p:spPr bwMode="auto">
          <a:xfrm>
            <a:off x="3886529" y="4606586"/>
            <a:ext cx="485450" cy="542684"/>
          </a:xfrm>
          <a:prstGeom prst="rect">
            <a:avLst/>
          </a:prstGeom>
          <a:noFill/>
          <a:ln w="9525">
            <a:noFill/>
            <a:miter lim="800000"/>
            <a:headEnd/>
            <a:tailEnd/>
          </a:ln>
        </p:spPr>
      </p:pic>
      <p:pic>
        <p:nvPicPr>
          <p:cNvPr id="21" name="Picture 20" descr="comtext.jpg"/>
          <p:cNvPicPr>
            <a:picLocks noChangeAspect="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9454" y="4894627"/>
            <a:ext cx="1098834" cy="281834"/>
          </a:xfrm>
          <a:prstGeom prst="rect">
            <a:avLst/>
          </a:prstGeom>
        </p:spPr>
      </p:pic>
      <p:sp>
        <p:nvSpPr>
          <p:cNvPr id="22" name="TextBox 21"/>
          <p:cNvSpPr txBox="1"/>
          <p:nvPr/>
        </p:nvSpPr>
        <p:spPr>
          <a:xfrm>
            <a:off x="1407106" y="6233196"/>
            <a:ext cx="6312947" cy="353943"/>
          </a:xfrm>
          <a:prstGeom prst="rect">
            <a:avLst/>
          </a:prstGeom>
          <a:noFill/>
        </p:spPr>
        <p:txBody>
          <a:bodyPr wrap="none" rtlCol="0">
            <a:spAutoFit/>
          </a:bodyPr>
          <a:lstStyle/>
          <a:p>
            <a:pPr algn="ctr"/>
            <a:r>
              <a:rPr lang="en-US" sz="1700" dirty="0" smtClean="0">
                <a:solidFill>
                  <a:srgbClr val="7F7F7F"/>
                </a:solidFill>
              </a:rPr>
              <a:t>Global . Innovative . Responsive . </a:t>
            </a:r>
            <a:r>
              <a:rPr lang="en-US" sz="1700" dirty="0" smtClean="0">
                <a:solidFill>
                  <a:srgbClr val="C10000"/>
                </a:solidFill>
              </a:rPr>
              <a:t>Proven For Mission Critical . </a:t>
            </a:r>
            <a:r>
              <a:rPr lang="en-US" sz="1700" dirty="0" smtClean="0">
                <a:solidFill>
                  <a:srgbClr val="7F7F7F"/>
                </a:solidFill>
              </a:rPr>
              <a:t>Smart . </a:t>
            </a:r>
            <a:endParaRPr lang="en-US" sz="1700" dirty="0">
              <a:solidFill>
                <a:srgbClr val="7F7F7F"/>
              </a:solidFill>
            </a:endParaRPr>
          </a:p>
        </p:txBody>
      </p:sp>
      <p:pic>
        <p:nvPicPr>
          <p:cNvPr id="23" name="Picture 4"/>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738640" y="2116422"/>
            <a:ext cx="641080" cy="47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SAP logo.jp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071790" y="1357460"/>
            <a:ext cx="758283" cy="491363"/>
          </a:xfrm>
          <a:prstGeom prst="rect">
            <a:avLst/>
          </a:prstGeom>
        </p:spPr>
      </p:pic>
      <p:sp>
        <p:nvSpPr>
          <p:cNvPr id="24" name="Content Placeholder 2"/>
          <p:cNvSpPr txBox="1">
            <a:spLocks/>
          </p:cNvSpPr>
          <p:nvPr/>
        </p:nvSpPr>
        <p:spPr>
          <a:xfrm>
            <a:off x="4800600" y="1622964"/>
            <a:ext cx="3886200" cy="4092047"/>
          </a:xfrm>
          <a:prstGeom prst="rect">
            <a:avLst/>
          </a:prstGeom>
          <a:noFill/>
          <a:ln>
            <a:noFill/>
          </a:ln>
        </p:spPr>
        <p:txBody>
          <a:bodyPr vert="horz" lIns="91440" tIns="137160" rIns="91440" bIns="91440" rtlCol="0" anchor="ctr">
            <a:noAutofit/>
          </a:bodyPr>
          <a:lstStyle>
            <a:lvl1pPr marL="342900" indent="-342900" algn="l" defTabSz="914400" rtl="0" eaLnBrk="1" latinLnBrk="0" hangingPunct="1">
              <a:spcBef>
                <a:spcPct val="20000"/>
              </a:spcBef>
              <a:buClr>
                <a:srgbClr val="DE0000"/>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23838" indent="-223838">
              <a:spcBef>
                <a:spcPts val="0"/>
              </a:spcBef>
              <a:spcAft>
                <a:spcPts val="1200"/>
              </a:spcAft>
              <a:buSzPct val="80000"/>
              <a:buFont typeface="Wingdings" charset="2"/>
              <a:buChar char=""/>
            </a:pPr>
            <a:r>
              <a:rPr lang="en-US" sz="1600" dirty="0" smtClean="0">
                <a:solidFill>
                  <a:schemeClr val="tx1">
                    <a:lumMod val="65000"/>
                    <a:lumOff val="35000"/>
                  </a:schemeClr>
                </a:solidFill>
              </a:rPr>
              <a:t>Enterprise-class </a:t>
            </a:r>
            <a:r>
              <a:rPr lang="en-US" sz="1600" dirty="0">
                <a:solidFill>
                  <a:schemeClr val="tx1">
                    <a:lumMod val="65000"/>
                    <a:lumOff val="35000"/>
                  </a:schemeClr>
                </a:solidFill>
              </a:rPr>
              <a:t>C</a:t>
            </a:r>
            <a:r>
              <a:rPr lang="en-US" sz="1600" dirty="0" smtClean="0">
                <a:solidFill>
                  <a:schemeClr val="tx1">
                    <a:lumMod val="65000"/>
                    <a:lumOff val="35000"/>
                  </a:schemeClr>
                </a:solidFill>
              </a:rPr>
              <a:t>loud </a:t>
            </a:r>
            <a:r>
              <a:rPr lang="en-US" sz="1600" dirty="0">
                <a:solidFill>
                  <a:schemeClr val="tx1">
                    <a:lumMod val="65000"/>
                    <a:lumOff val="35000"/>
                  </a:schemeClr>
                </a:solidFill>
              </a:rPr>
              <a:t>s</a:t>
            </a:r>
            <a:r>
              <a:rPr lang="en-US" sz="1600" dirty="0" smtClean="0">
                <a:solidFill>
                  <a:schemeClr val="tx1">
                    <a:lumMod val="65000"/>
                    <a:lumOff val="35000"/>
                  </a:schemeClr>
                </a:solidFill>
              </a:rPr>
              <a:t>oftware </a:t>
            </a:r>
            <a:r>
              <a:rPr lang="en-US" sz="1600" dirty="0">
                <a:solidFill>
                  <a:schemeClr val="tx1">
                    <a:lumMod val="65000"/>
                    <a:lumOff val="35000"/>
                  </a:schemeClr>
                </a:solidFill>
              </a:rPr>
              <a:t>s</a:t>
            </a:r>
            <a:r>
              <a:rPr lang="en-US" sz="1600" dirty="0" smtClean="0">
                <a:solidFill>
                  <a:schemeClr val="tx1">
                    <a:lumMod val="65000"/>
                    <a:lumOff val="35000"/>
                  </a:schemeClr>
                </a:solidFill>
              </a:rPr>
              <a:t>olutions</a:t>
            </a:r>
            <a:endParaRPr lang="en-US" sz="1600" dirty="0">
              <a:solidFill>
                <a:schemeClr val="tx1">
                  <a:lumMod val="65000"/>
                  <a:lumOff val="35000"/>
                </a:schemeClr>
              </a:solidFill>
            </a:endParaRPr>
          </a:p>
          <a:p>
            <a:pPr marL="223838" indent="-223838">
              <a:spcBef>
                <a:spcPts val="0"/>
              </a:spcBef>
              <a:spcAft>
                <a:spcPts val="1200"/>
              </a:spcAft>
              <a:buSzPct val="80000"/>
              <a:buFont typeface="Wingdings" charset="2"/>
              <a:buChar char=""/>
            </a:pPr>
            <a:r>
              <a:rPr lang="en-US" sz="1600" dirty="0">
                <a:solidFill>
                  <a:schemeClr val="tx1">
                    <a:lumMod val="65000"/>
                    <a:lumOff val="35000"/>
                  </a:schemeClr>
                </a:solidFill>
              </a:rPr>
              <a:t>Private, </a:t>
            </a:r>
            <a:r>
              <a:rPr lang="en-US" sz="1600" dirty="0" smtClean="0">
                <a:solidFill>
                  <a:schemeClr val="tx1">
                    <a:lumMod val="65000"/>
                    <a:lumOff val="35000"/>
                  </a:schemeClr>
                </a:solidFill>
              </a:rPr>
              <a:t>Public, Hybrid, Federated </a:t>
            </a:r>
            <a:r>
              <a:rPr lang="en-US" sz="1600" dirty="0">
                <a:solidFill>
                  <a:schemeClr val="tx1">
                    <a:lumMod val="65000"/>
                    <a:lumOff val="35000"/>
                  </a:schemeClr>
                </a:solidFill>
              </a:rPr>
              <a:t>Clouds</a:t>
            </a:r>
          </a:p>
          <a:p>
            <a:pPr marL="223838" indent="-223838">
              <a:spcBef>
                <a:spcPts val="0"/>
              </a:spcBef>
              <a:spcAft>
                <a:spcPts val="1200"/>
              </a:spcAft>
              <a:buSzPct val="80000"/>
              <a:buFont typeface="Wingdings" charset="2"/>
              <a:buChar char=""/>
            </a:pPr>
            <a:r>
              <a:rPr lang="en-US" sz="1600" dirty="0" smtClean="0">
                <a:solidFill>
                  <a:schemeClr val="tx1">
                    <a:lumMod val="65000"/>
                    <a:lumOff val="35000"/>
                  </a:schemeClr>
                </a:solidFill>
              </a:rPr>
              <a:t>World-class µVM</a:t>
            </a:r>
            <a:r>
              <a:rPr lang="en-US" sz="1600" baseline="30000" dirty="0" smtClean="0">
                <a:solidFill>
                  <a:schemeClr val="tx1">
                    <a:lumMod val="65000"/>
                    <a:lumOff val="35000"/>
                  </a:schemeClr>
                </a:solidFill>
              </a:rPr>
              <a:t>TM</a:t>
            </a:r>
            <a:r>
              <a:rPr lang="en-US" sz="1600" dirty="0" smtClean="0">
                <a:solidFill>
                  <a:schemeClr val="tx1">
                    <a:lumMod val="65000"/>
                    <a:lumOff val="35000"/>
                  </a:schemeClr>
                </a:solidFill>
              </a:rPr>
              <a:t> Cloud technology</a:t>
            </a:r>
          </a:p>
          <a:p>
            <a:pPr marL="223838" indent="-223838">
              <a:spcBef>
                <a:spcPts val="0"/>
              </a:spcBef>
              <a:spcAft>
                <a:spcPts val="1200"/>
              </a:spcAft>
              <a:buSzPct val="80000"/>
              <a:buFont typeface="Wingdings" charset="2"/>
              <a:buChar char=""/>
            </a:pPr>
            <a:r>
              <a:rPr lang="en-US" sz="1600" dirty="0" smtClean="0">
                <a:solidFill>
                  <a:schemeClr val="tx1">
                    <a:lumMod val="65000"/>
                    <a:lumOff val="35000"/>
                  </a:schemeClr>
                </a:solidFill>
              </a:rPr>
              <a:t>Hardware </a:t>
            </a:r>
            <a:r>
              <a:rPr lang="en-US" sz="1600" dirty="0">
                <a:solidFill>
                  <a:schemeClr val="tx1">
                    <a:lumMod val="65000"/>
                    <a:lumOff val="35000"/>
                  </a:schemeClr>
                </a:solidFill>
              </a:rPr>
              <a:t>and </a:t>
            </a:r>
            <a:r>
              <a:rPr lang="en-US" sz="1600" dirty="0" smtClean="0">
                <a:solidFill>
                  <a:schemeClr val="tx1">
                    <a:lumMod val="65000"/>
                    <a:lumOff val="35000"/>
                  </a:schemeClr>
                </a:solidFill>
              </a:rPr>
              <a:t>virtualization agnostic</a:t>
            </a:r>
            <a:endParaRPr lang="en-US" sz="1600" dirty="0">
              <a:solidFill>
                <a:schemeClr val="tx1">
                  <a:lumMod val="65000"/>
                  <a:lumOff val="35000"/>
                </a:schemeClr>
              </a:solidFill>
            </a:endParaRPr>
          </a:p>
          <a:p>
            <a:pPr marL="223838" indent="-223838">
              <a:spcBef>
                <a:spcPts val="0"/>
              </a:spcBef>
              <a:spcAft>
                <a:spcPts val="1200"/>
              </a:spcAft>
              <a:buSzPct val="80000"/>
              <a:buFont typeface="Wingdings" charset="2"/>
              <a:buChar char=""/>
            </a:pPr>
            <a:r>
              <a:rPr lang="en-US" sz="1600" dirty="0">
                <a:solidFill>
                  <a:schemeClr val="tx1">
                    <a:lumMod val="65000"/>
                    <a:lumOff val="35000"/>
                  </a:schemeClr>
                </a:solidFill>
              </a:rPr>
              <a:t>Numerous cloud IP patent filings</a:t>
            </a:r>
          </a:p>
          <a:p>
            <a:pPr marL="223838" indent="-223838">
              <a:spcBef>
                <a:spcPts val="0"/>
              </a:spcBef>
              <a:spcAft>
                <a:spcPts val="1200"/>
              </a:spcAft>
              <a:buSzPct val="80000"/>
              <a:buFont typeface="Wingdings" charset="2"/>
              <a:buChar char=""/>
            </a:pPr>
            <a:r>
              <a:rPr lang="en-US" sz="1600" dirty="0" smtClean="0">
                <a:solidFill>
                  <a:schemeClr val="tx1">
                    <a:lumMod val="65000"/>
                    <a:lumOff val="35000"/>
                  </a:schemeClr>
                </a:solidFill>
              </a:rPr>
              <a:t>Privately </a:t>
            </a:r>
            <a:r>
              <a:rPr lang="en-US" sz="1600" dirty="0">
                <a:solidFill>
                  <a:schemeClr val="tx1">
                    <a:lumMod val="65000"/>
                    <a:lumOff val="35000"/>
                  </a:schemeClr>
                </a:solidFill>
              </a:rPr>
              <a:t>held, Intel Capital backed</a:t>
            </a:r>
          </a:p>
          <a:p>
            <a:pPr marL="223838" indent="-223838">
              <a:spcBef>
                <a:spcPts val="0"/>
              </a:spcBef>
              <a:spcAft>
                <a:spcPts val="1200"/>
              </a:spcAft>
              <a:buSzPct val="80000"/>
              <a:buFont typeface="Wingdings" charset="2"/>
              <a:buChar char=""/>
            </a:pPr>
            <a:r>
              <a:rPr lang="en-US" sz="1600" dirty="0">
                <a:solidFill>
                  <a:schemeClr val="tx1">
                    <a:lumMod val="65000"/>
                    <a:lumOff val="35000"/>
                  </a:schemeClr>
                </a:solidFill>
              </a:rPr>
              <a:t>World-class management team</a:t>
            </a:r>
          </a:p>
        </p:txBody>
      </p:sp>
      <p:pic>
        <p:nvPicPr>
          <p:cNvPr id="25" name="Picture 24"/>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86254" y="1259981"/>
            <a:ext cx="619125" cy="600076"/>
          </a:xfrm>
          <a:prstGeom prst="rect">
            <a:avLst/>
          </a:prstGeom>
        </p:spPr>
      </p:pic>
      <p:pic>
        <p:nvPicPr>
          <p:cNvPr id="28" name="Picture 27" descr="dai.jpg"/>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3341" y="2328662"/>
            <a:ext cx="721129" cy="171752"/>
          </a:xfrm>
          <a:prstGeom prst="rect">
            <a:avLst/>
          </a:prstGeom>
        </p:spPr>
      </p:pic>
      <p:pic>
        <p:nvPicPr>
          <p:cNvPr id="30" name="Picture 29" descr="sghMartineau.jpg"/>
          <p:cNvPicPr/>
          <p:nvPr/>
        </p:nvPicPr>
        <p:blipFill>
          <a:blip r:embed="rId19" cstate="screen"/>
          <a:stretch>
            <a:fillRect/>
          </a:stretch>
        </p:blipFill>
        <p:spPr>
          <a:xfrm>
            <a:off x="2677466" y="2589670"/>
            <a:ext cx="1437334" cy="521550"/>
          </a:xfrm>
          <a:prstGeom prst="rect">
            <a:avLst/>
          </a:prstGeom>
        </p:spPr>
      </p:pic>
      <p:pic>
        <p:nvPicPr>
          <p:cNvPr id="33" name="Picture 32" descr="softengine.bmp"/>
          <p:cNvPicPr/>
          <p:nvPr/>
        </p:nvPicPr>
        <p:blipFill>
          <a:blip r:embed="rId20" cstate="screen"/>
          <a:stretch>
            <a:fillRect/>
          </a:stretch>
        </p:blipFill>
        <p:spPr>
          <a:xfrm>
            <a:off x="2447083" y="4837797"/>
            <a:ext cx="1155065" cy="314326"/>
          </a:xfrm>
          <a:prstGeom prst="rect">
            <a:avLst/>
          </a:prstGeom>
        </p:spPr>
      </p:pic>
      <p:pic>
        <p:nvPicPr>
          <p:cNvPr id="34" name="Picture 33" descr="Diesel-Direct-logo.jpg"/>
          <p:cNvPicPr/>
          <p:nvPr/>
        </p:nvPicPr>
        <p:blipFill>
          <a:blip r:embed="rId21" cstate="screen"/>
          <a:stretch>
            <a:fillRect/>
          </a:stretch>
        </p:blipFill>
        <p:spPr>
          <a:xfrm>
            <a:off x="949463" y="4490877"/>
            <a:ext cx="1138677" cy="231212"/>
          </a:xfrm>
          <a:prstGeom prst="rect">
            <a:avLst/>
          </a:prstGeom>
        </p:spPr>
      </p:pic>
      <p:pic>
        <p:nvPicPr>
          <p:cNvPr id="35" name="Picture 34" descr="http://upload.wikimedia.org/wikipedia/en/thumb/3/31/Autism_Speaks_Logo.jpg/250px-Autism_Speaks_Logo.jpg"/>
          <p:cNvPicPr/>
          <p:nvPr/>
        </p:nvPicPr>
        <p:blipFill>
          <a:blip r:embed="rId22" cstate="screen">
            <a:clrChange>
              <a:clrFrom>
                <a:srgbClr val="FFFFFF"/>
              </a:clrFrom>
              <a:clrTo>
                <a:srgbClr val="FFFFFF">
                  <a:alpha val="0"/>
                </a:srgbClr>
              </a:clrTo>
            </a:clrChange>
          </a:blip>
          <a:srcRect/>
          <a:stretch>
            <a:fillRect/>
          </a:stretch>
        </p:blipFill>
        <p:spPr bwMode="auto">
          <a:xfrm>
            <a:off x="2755699" y="3610127"/>
            <a:ext cx="609600" cy="609600"/>
          </a:xfrm>
          <a:prstGeom prst="rect">
            <a:avLst/>
          </a:prstGeom>
          <a:noFill/>
          <a:ln w="9525">
            <a:noFill/>
            <a:miter lim="800000"/>
            <a:headEnd/>
            <a:tailEnd/>
          </a:ln>
        </p:spPr>
      </p:pic>
      <p:pic>
        <p:nvPicPr>
          <p:cNvPr id="36" name="Picture 35" descr="Onboard-informatics.jpg"/>
          <p:cNvPicPr/>
          <p:nvPr/>
        </p:nvPicPr>
        <p:blipFill>
          <a:blip r:embed="rId23" cstate="screen"/>
          <a:stretch>
            <a:fillRect/>
          </a:stretch>
        </p:blipFill>
        <p:spPr>
          <a:xfrm>
            <a:off x="3588190" y="4219729"/>
            <a:ext cx="983810" cy="271145"/>
          </a:xfrm>
          <a:prstGeom prst="rect">
            <a:avLst/>
          </a:prstGeom>
        </p:spPr>
      </p:pic>
      <p:pic>
        <p:nvPicPr>
          <p:cNvPr id="37" name="Picture 36" descr="http://web.amcretail.com/AMCN/images/logos/xybase.gif"/>
          <p:cNvPicPr/>
          <p:nvPr/>
        </p:nvPicPr>
        <p:blipFill>
          <a:blip r:embed="rId24" cstate="screen"/>
          <a:srcRect/>
          <a:stretch>
            <a:fillRect/>
          </a:stretch>
        </p:blipFill>
        <p:spPr bwMode="auto">
          <a:xfrm>
            <a:off x="3685095" y="3069810"/>
            <a:ext cx="930275" cy="516890"/>
          </a:xfrm>
          <a:prstGeom prst="rect">
            <a:avLst/>
          </a:prstGeom>
          <a:noFill/>
          <a:ln w="9525">
            <a:noFill/>
            <a:miter lim="800000"/>
            <a:headEnd/>
            <a:tailEnd/>
          </a:ln>
        </p:spPr>
      </p:pic>
      <p:pic>
        <p:nvPicPr>
          <p:cNvPr id="38" name="Picture 37" descr="http://dsa.org.uk/assets/imgsizer/assets/images/companies/logos/lawrence_graham_llp-178x178.jpg"/>
          <p:cNvPicPr/>
          <p:nvPr/>
        </p:nvPicPr>
        <p:blipFill>
          <a:blip r:embed="rId25" cstate="screen"/>
          <a:srcRect/>
          <a:stretch>
            <a:fillRect/>
          </a:stretch>
        </p:blipFill>
        <p:spPr bwMode="auto">
          <a:xfrm>
            <a:off x="3830066" y="3610127"/>
            <a:ext cx="485775" cy="485776"/>
          </a:xfrm>
          <a:prstGeom prst="rect">
            <a:avLst/>
          </a:prstGeom>
          <a:noFill/>
          <a:ln w="9525">
            <a:noFill/>
            <a:miter lim="800000"/>
            <a:headEnd/>
            <a:tailEnd/>
          </a:ln>
        </p:spPr>
      </p:pic>
      <p:pic>
        <p:nvPicPr>
          <p:cNvPr id="39" name="Picture 38" descr="http://www.nfs-hospitality.com/images/field_fisher_waterhouse.jpg"/>
          <p:cNvPicPr/>
          <p:nvPr/>
        </p:nvPicPr>
        <p:blipFill>
          <a:blip r:embed="rId26" cstate="screen"/>
          <a:srcRect/>
          <a:stretch>
            <a:fillRect/>
          </a:stretch>
        </p:blipFill>
        <p:spPr bwMode="auto">
          <a:xfrm>
            <a:off x="2379165" y="3236813"/>
            <a:ext cx="1260094" cy="253144"/>
          </a:xfrm>
          <a:prstGeom prst="rect">
            <a:avLst/>
          </a:prstGeom>
          <a:noFill/>
          <a:ln w="9525">
            <a:noFill/>
            <a:miter lim="800000"/>
            <a:headEnd/>
            <a:tailEnd/>
          </a:ln>
        </p:spPr>
      </p:pic>
      <p:pic>
        <p:nvPicPr>
          <p:cNvPr id="2050" name="Picture 2" descr="http://www.freetobreathe.com/images/2008/Tacoma2008/MRG%20logo.JPG"/>
          <p:cNvPicPr>
            <a:picLocks noChangeAspect="1" noChangeArrowheads="1"/>
          </p:cNvPicPr>
          <p:nvPr/>
        </p:nvPicPr>
        <p:blipFill>
          <a:blip r:embed="rId27" cstate="screen">
            <a:clrChange>
              <a:clrFrom>
                <a:srgbClr val="FFFFFF"/>
              </a:clrFrom>
              <a:clrTo>
                <a:srgbClr val="FFFFFF">
                  <a:alpha val="0"/>
                </a:srgbClr>
              </a:clrTo>
            </a:clrChange>
          </a:blip>
          <a:srcRect/>
          <a:stretch>
            <a:fillRect/>
          </a:stretch>
        </p:blipFill>
        <p:spPr bwMode="auto">
          <a:xfrm>
            <a:off x="2779508" y="2127492"/>
            <a:ext cx="822622" cy="372922"/>
          </a:xfrm>
          <a:prstGeom prst="rect">
            <a:avLst/>
          </a:prstGeom>
          <a:noFill/>
        </p:spPr>
      </p:pic>
    </p:spTree>
    <p:extLst>
      <p:ext uri="{BB962C8B-B14F-4D97-AF65-F5344CB8AC3E}">
        <p14:creationId xmlns:p14="http://schemas.microsoft.com/office/powerpoint/2010/main" val="4376222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fade">
                                      <p:cBhvr>
                                        <p:cTn id="10" dur="2000"/>
                                        <p:tgtEl>
                                          <p:spTgt spid="2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Effect transition="in" filter="fade">
                                      <p:cBhvr>
                                        <p:cTn id="13" dur="2000"/>
                                        <p:tgtEl>
                                          <p:spTgt spid="2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fade">
                                      <p:cBhvr>
                                        <p:cTn id="16" dur="2000"/>
                                        <p:tgtEl>
                                          <p:spTgt spid="2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animEffect transition="in" filter="fade">
                                      <p:cBhvr>
                                        <p:cTn id="19" dur="2000"/>
                                        <p:tgtEl>
                                          <p:spTgt spid="2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xEl>
                                              <p:pRg st="5" end="5"/>
                                            </p:txEl>
                                          </p:spTgt>
                                        </p:tgtEl>
                                        <p:attrNameLst>
                                          <p:attrName>style.visibility</p:attrName>
                                        </p:attrNameLst>
                                      </p:cBhvr>
                                      <p:to>
                                        <p:strVal val="visible"/>
                                      </p:to>
                                    </p:set>
                                    <p:animEffect transition="in" filter="fade">
                                      <p:cBhvr>
                                        <p:cTn id="22" dur="2000"/>
                                        <p:tgtEl>
                                          <p:spTgt spid="2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animEffect transition="in" filter="fade">
                                      <p:cBhvr>
                                        <p:cTn id="25" dur="20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on Cloud Computing</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3</a:t>
            </a:fld>
            <a:endParaRPr lang="en-US"/>
          </a:p>
        </p:txBody>
      </p:sp>
      <p:pic>
        <p:nvPicPr>
          <p:cNvPr id="4" name="Picture 3" descr="Girl with pen.jpg"/>
          <p:cNvPicPr>
            <a:picLocks noChangeAspect="1"/>
          </p:cNvPicPr>
          <p:nvPr/>
        </p:nvPicPr>
        <p:blipFill>
          <a:blip r:embed="rId2" cstate="screen">
            <a:clrChange>
              <a:clrFrom>
                <a:srgbClr val="FFFFFF"/>
              </a:clrFrom>
              <a:clrTo>
                <a:srgbClr val="FFFFFF">
                  <a:alpha val="0"/>
                </a:srgbClr>
              </a:clrTo>
            </a:clrChange>
          </a:blip>
          <a:srcRect/>
          <a:stretch>
            <a:fillRect/>
          </a:stretch>
        </p:blipFill>
        <p:spPr>
          <a:xfrm>
            <a:off x="3130836" y="2636627"/>
            <a:ext cx="5688448" cy="4066222"/>
          </a:xfrm>
          <a:prstGeom prst="rect">
            <a:avLst/>
          </a:prstGeom>
          <a:ln>
            <a:noFill/>
          </a:ln>
          <a:effectLst>
            <a:softEdge rad="112500"/>
          </a:effectLst>
        </p:spPr>
      </p:pic>
      <p:sp>
        <p:nvSpPr>
          <p:cNvPr id="5" name="Cloud"/>
          <p:cNvSpPr>
            <a:spLocks noChangeAspect="1" noEditPoints="1" noChangeArrowheads="1"/>
          </p:cNvSpPr>
          <p:nvPr/>
        </p:nvSpPr>
        <p:spPr bwMode="auto">
          <a:xfrm>
            <a:off x="2904834" y="4076689"/>
            <a:ext cx="2450547" cy="8961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8575">
            <a:solidFill>
              <a:schemeClr val="tx1">
                <a:lumMod val="65000"/>
                <a:lumOff val="35000"/>
              </a:schemeClr>
            </a:solidFill>
            <a:miter lim="800000"/>
            <a:headEnd/>
            <a:tailEnd/>
          </a:ln>
          <a:effectLst/>
        </p:spPr>
        <p:txBody>
          <a:bodyPr vert="horz" wrap="square" lIns="9144" tIns="45720" rIns="9144" bIns="45720" numCol="1" anchor="ctr" anchorCtr="0" compatLnSpc="1">
            <a:prstTxWarp prst="textNoShape">
              <a:avLst/>
            </a:prstTxWarp>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Bradley Hand ITC" pitchFamily="66" charset="0"/>
              </a:rPr>
              <a:t>Cloud Computing</a:t>
            </a:r>
            <a:endParaRPr lang="en-US" b="1" dirty="0">
              <a:solidFill>
                <a:schemeClr val="tx1">
                  <a:lumMod val="85000"/>
                  <a:lumOff val="15000"/>
                </a:schemeClr>
              </a:solidFill>
              <a:effectLst>
                <a:outerShdw blurRad="38100" dist="38100" dir="2700000" algn="tl">
                  <a:srgbClr val="000000">
                    <a:alpha val="43137"/>
                  </a:srgbClr>
                </a:outerShdw>
              </a:effectLst>
              <a:latin typeface="Bradley Hand ITC" pitchFamily="66" charset="0"/>
            </a:endParaRPr>
          </a:p>
        </p:txBody>
      </p:sp>
      <p:sp>
        <p:nvSpPr>
          <p:cNvPr id="6" name="Cloud"/>
          <p:cNvSpPr>
            <a:spLocks noChangeAspect="1" noEditPoints="1" noChangeArrowheads="1"/>
          </p:cNvSpPr>
          <p:nvPr/>
        </p:nvSpPr>
        <p:spPr bwMode="auto">
          <a:xfrm>
            <a:off x="4193163" y="5432926"/>
            <a:ext cx="2397010" cy="10440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alpha val="40000"/>
            </a:srgbClr>
          </a:solidFill>
          <a:ln w="28575">
            <a:solidFill>
              <a:schemeClr val="tx1">
                <a:lumMod val="65000"/>
                <a:lumOff val="35000"/>
              </a:schemeClr>
            </a:solidFill>
            <a:miter lim="800000"/>
            <a:headEnd/>
            <a:tailEnd/>
          </a:ln>
          <a:effectLst/>
        </p:spPr>
        <p:txBody>
          <a:bodyPr vert="horz" wrap="square" lIns="9144" tIns="45720" rIns="9144" bIns="45720" numCol="1" anchor="ctr" anchorCtr="0" compatLnSpc="1">
            <a:prstTxWarp prst="textNoShape">
              <a:avLst/>
            </a:prstTxWarp>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Bradley Hand ITC" pitchFamily="66" charset="0"/>
              </a:rPr>
              <a:t>Infrastructure</a:t>
            </a:r>
            <a:endParaRPr lang="en-US" b="1" dirty="0">
              <a:solidFill>
                <a:schemeClr val="tx1">
                  <a:lumMod val="85000"/>
                  <a:lumOff val="15000"/>
                </a:schemeClr>
              </a:solidFill>
              <a:effectLst>
                <a:outerShdw blurRad="38100" dist="38100" dir="2700000" algn="tl">
                  <a:srgbClr val="000000">
                    <a:alpha val="43137"/>
                  </a:srgbClr>
                </a:outerShdw>
              </a:effectLst>
              <a:latin typeface="Bradley Hand ITC" pitchFamily="66" charset="0"/>
            </a:endParaRPr>
          </a:p>
        </p:txBody>
      </p:sp>
      <p:sp>
        <p:nvSpPr>
          <p:cNvPr id="7" name="Cloud"/>
          <p:cNvSpPr>
            <a:spLocks noChangeAspect="1" noEditPoints="1" noChangeArrowheads="1"/>
          </p:cNvSpPr>
          <p:nvPr/>
        </p:nvSpPr>
        <p:spPr bwMode="auto">
          <a:xfrm>
            <a:off x="3992400" y="2346521"/>
            <a:ext cx="2279590" cy="10154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alpha val="40000"/>
            </a:srgbClr>
          </a:solidFill>
          <a:ln w="28575">
            <a:solidFill>
              <a:schemeClr val="tx1">
                <a:lumMod val="65000"/>
                <a:lumOff val="35000"/>
              </a:schemeClr>
            </a:solidFill>
            <a:miter lim="800000"/>
            <a:headEnd/>
            <a:tailEnd/>
          </a:ln>
          <a:effectLst/>
        </p:spPr>
        <p:txBody>
          <a:bodyPr vert="horz" wrap="square" lIns="9144" tIns="45720" rIns="9144" bIns="45720" numCol="1" anchor="ctr" anchorCtr="0" compatLnSpc="1">
            <a:prstTxWarp prst="textNoShape">
              <a:avLst/>
            </a:prstTxWarp>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Bradley Hand ITC" pitchFamily="66" charset="0"/>
              </a:rPr>
              <a:t>Applications</a:t>
            </a:r>
            <a:endParaRPr lang="en-US" b="1" dirty="0">
              <a:solidFill>
                <a:schemeClr val="tx1">
                  <a:lumMod val="85000"/>
                  <a:lumOff val="15000"/>
                </a:schemeClr>
              </a:solidFill>
              <a:effectLst>
                <a:outerShdw blurRad="38100" dist="38100" dir="2700000" algn="tl">
                  <a:srgbClr val="000000">
                    <a:alpha val="43137"/>
                  </a:srgbClr>
                </a:outerShdw>
              </a:effectLst>
              <a:latin typeface="Bradley Hand ITC" pitchFamily="66" charset="0"/>
            </a:endParaRPr>
          </a:p>
        </p:txBody>
      </p:sp>
      <p:sp>
        <p:nvSpPr>
          <p:cNvPr id="8" name="Cloud"/>
          <p:cNvSpPr>
            <a:spLocks noChangeAspect="1" noEditPoints="1" noChangeArrowheads="1"/>
          </p:cNvSpPr>
          <p:nvPr/>
        </p:nvSpPr>
        <p:spPr bwMode="auto">
          <a:xfrm>
            <a:off x="6046062" y="3954229"/>
            <a:ext cx="2496324" cy="9865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alpha val="40000"/>
            </a:srgbClr>
          </a:solidFill>
          <a:ln w="28575">
            <a:solidFill>
              <a:schemeClr val="tx1">
                <a:lumMod val="65000"/>
                <a:lumOff val="35000"/>
              </a:schemeClr>
            </a:solidFill>
            <a:miter lim="800000"/>
            <a:headEnd/>
            <a:tailEnd/>
          </a:ln>
          <a:effectLst/>
        </p:spPr>
        <p:txBody>
          <a:bodyPr vert="horz" wrap="square" lIns="9144" tIns="45720" rIns="9144" bIns="45720" numCol="1" anchor="ctr" anchorCtr="0" compatLnSpc="1">
            <a:prstTxWarp prst="textNoShape">
              <a:avLst/>
            </a:prstTxWarp>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Bradley Hand ITC" pitchFamily="66" charset="0"/>
              </a:rPr>
              <a:t>Resources</a:t>
            </a:r>
            <a:endParaRPr lang="en-US" b="1" dirty="0">
              <a:solidFill>
                <a:schemeClr val="tx1">
                  <a:lumMod val="85000"/>
                  <a:lumOff val="15000"/>
                </a:schemeClr>
              </a:solidFill>
              <a:effectLst>
                <a:outerShdw blurRad="38100" dist="38100" dir="2700000" algn="tl">
                  <a:srgbClr val="000000">
                    <a:alpha val="43137"/>
                  </a:srgbClr>
                </a:outerShdw>
              </a:effectLst>
              <a:latin typeface="Bradley Hand ITC" pitchFamily="66" charset="0"/>
            </a:endParaRPr>
          </a:p>
        </p:txBody>
      </p:sp>
      <p:sp>
        <p:nvSpPr>
          <p:cNvPr id="9" name="Cloud"/>
          <p:cNvSpPr>
            <a:spLocks noChangeAspect="1" noEditPoints="1" noChangeArrowheads="1"/>
          </p:cNvSpPr>
          <p:nvPr/>
        </p:nvSpPr>
        <p:spPr bwMode="auto">
          <a:xfrm>
            <a:off x="239932" y="4972819"/>
            <a:ext cx="2580455" cy="99212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alpha val="40000"/>
            </a:srgbClr>
          </a:solidFill>
          <a:ln w="28575">
            <a:solidFill>
              <a:schemeClr val="tx1">
                <a:lumMod val="65000"/>
                <a:lumOff val="35000"/>
              </a:schemeClr>
            </a:solidFill>
            <a:miter lim="800000"/>
            <a:headEnd/>
            <a:tailEnd/>
          </a:ln>
          <a:effectLst/>
        </p:spPr>
        <p:txBody>
          <a:bodyPr vert="horz" wrap="square" lIns="9144" tIns="45720" rIns="9144" bIns="45720" numCol="1" anchor="ctr" anchorCtr="0" compatLnSpc="1">
            <a:prstTxWarp prst="textNoShape">
              <a:avLst/>
            </a:prstTxWarp>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Bradley Hand ITC" pitchFamily="66" charset="0"/>
              </a:rPr>
              <a:t>On-Demand</a:t>
            </a:r>
            <a:endParaRPr lang="en-US" b="1" dirty="0">
              <a:solidFill>
                <a:schemeClr val="tx1">
                  <a:lumMod val="85000"/>
                  <a:lumOff val="15000"/>
                </a:schemeClr>
              </a:solidFill>
              <a:effectLst>
                <a:outerShdw blurRad="38100" dist="38100" dir="2700000" algn="tl">
                  <a:srgbClr val="000000">
                    <a:alpha val="43137"/>
                  </a:srgbClr>
                </a:outerShdw>
              </a:effectLst>
              <a:latin typeface="Bradley Hand ITC" pitchFamily="66" charset="0"/>
            </a:endParaRPr>
          </a:p>
        </p:txBody>
      </p:sp>
      <p:sp>
        <p:nvSpPr>
          <p:cNvPr id="10" name="Freeform 9"/>
          <p:cNvSpPr/>
          <p:nvPr/>
        </p:nvSpPr>
        <p:spPr>
          <a:xfrm rot="2257853">
            <a:off x="5560343" y="4228062"/>
            <a:ext cx="333635" cy="379272"/>
          </a:xfrm>
          <a:custGeom>
            <a:avLst/>
            <a:gdLst>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69631 w 312616"/>
              <a:gd name="connsiteY6" fmla="*/ 347784 h 730738"/>
              <a:gd name="connsiteX7" fmla="*/ 257908 w 312616"/>
              <a:gd name="connsiteY7" fmla="*/ 386861 h 730738"/>
              <a:gd name="connsiteX8" fmla="*/ 214923 w 312616"/>
              <a:gd name="connsiteY8" fmla="*/ 441569 h 730738"/>
              <a:gd name="connsiteX9" fmla="*/ 195385 w 312616"/>
              <a:gd name="connsiteY9" fmla="*/ 468923 h 730738"/>
              <a:gd name="connsiteX10" fmla="*/ 132862 w 312616"/>
              <a:gd name="connsiteY10" fmla="*/ 531446 h 730738"/>
              <a:gd name="connsiteX11" fmla="*/ 39077 w 312616"/>
              <a:gd name="connsiteY11" fmla="*/ 676031 h 730738"/>
              <a:gd name="connsiteX12" fmla="*/ 23446 w 312616"/>
              <a:gd name="connsiteY12" fmla="*/ 699477 h 730738"/>
              <a:gd name="connsiteX13" fmla="*/ 7816 w 312616"/>
              <a:gd name="connsiteY13" fmla="*/ 722923 h 730738"/>
              <a:gd name="connsiteX14" fmla="*/ 0 w 312616"/>
              <a:gd name="connsiteY14"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57908 w 312616"/>
              <a:gd name="connsiteY6" fmla="*/ 386861 h 730738"/>
              <a:gd name="connsiteX7" fmla="*/ 214923 w 312616"/>
              <a:gd name="connsiteY7" fmla="*/ 441569 h 730738"/>
              <a:gd name="connsiteX8" fmla="*/ 195385 w 312616"/>
              <a:gd name="connsiteY8" fmla="*/ 468923 h 730738"/>
              <a:gd name="connsiteX9" fmla="*/ 132862 w 312616"/>
              <a:gd name="connsiteY9" fmla="*/ 531446 h 730738"/>
              <a:gd name="connsiteX10" fmla="*/ 39077 w 312616"/>
              <a:gd name="connsiteY10" fmla="*/ 676031 h 730738"/>
              <a:gd name="connsiteX11" fmla="*/ 23446 w 312616"/>
              <a:gd name="connsiteY11" fmla="*/ 699477 h 730738"/>
              <a:gd name="connsiteX12" fmla="*/ 7816 w 312616"/>
              <a:gd name="connsiteY12" fmla="*/ 722923 h 730738"/>
              <a:gd name="connsiteX13" fmla="*/ 0 w 312616"/>
              <a:gd name="connsiteY13"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14923 w 312616"/>
              <a:gd name="connsiteY6" fmla="*/ 441569 h 730738"/>
              <a:gd name="connsiteX7" fmla="*/ 195385 w 312616"/>
              <a:gd name="connsiteY7" fmla="*/ 468923 h 730738"/>
              <a:gd name="connsiteX8" fmla="*/ 132862 w 312616"/>
              <a:gd name="connsiteY8" fmla="*/ 531446 h 730738"/>
              <a:gd name="connsiteX9" fmla="*/ 39077 w 312616"/>
              <a:gd name="connsiteY9" fmla="*/ 676031 h 730738"/>
              <a:gd name="connsiteX10" fmla="*/ 23446 w 312616"/>
              <a:gd name="connsiteY10" fmla="*/ 699477 h 730738"/>
              <a:gd name="connsiteX11" fmla="*/ 7816 w 312616"/>
              <a:gd name="connsiteY11" fmla="*/ 722923 h 730738"/>
              <a:gd name="connsiteX12" fmla="*/ 0 w 312616"/>
              <a:gd name="connsiteY12"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95385 w 312616"/>
              <a:gd name="connsiteY6" fmla="*/ 468923 h 730738"/>
              <a:gd name="connsiteX7" fmla="*/ 132862 w 312616"/>
              <a:gd name="connsiteY7" fmla="*/ 531446 h 730738"/>
              <a:gd name="connsiteX8" fmla="*/ 39077 w 312616"/>
              <a:gd name="connsiteY8" fmla="*/ 676031 h 730738"/>
              <a:gd name="connsiteX9" fmla="*/ 23446 w 312616"/>
              <a:gd name="connsiteY9" fmla="*/ 699477 h 730738"/>
              <a:gd name="connsiteX10" fmla="*/ 7816 w 312616"/>
              <a:gd name="connsiteY10" fmla="*/ 722923 h 730738"/>
              <a:gd name="connsiteX11" fmla="*/ 0 w 312616"/>
              <a:gd name="connsiteY11"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39077 w 312616"/>
              <a:gd name="connsiteY7" fmla="*/ 676031 h 730738"/>
              <a:gd name="connsiteX8" fmla="*/ 23446 w 312616"/>
              <a:gd name="connsiteY8" fmla="*/ 699477 h 730738"/>
              <a:gd name="connsiteX9" fmla="*/ 7816 w 312616"/>
              <a:gd name="connsiteY9" fmla="*/ 722923 h 730738"/>
              <a:gd name="connsiteX10" fmla="*/ 0 w 312616"/>
              <a:gd name="connsiteY10"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23446 w 312616"/>
              <a:gd name="connsiteY7" fmla="*/ 699477 h 730738"/>
              <a:gd name="connsiteX8" fmla="*/ 7816 w 312616"/>
              <a:gd name="connsiteY8" fmla="*/ 722923 h 730738"/>
              <a:gd name="connsiteX9" fmla="*/ 0 w 312616"/>
              <a:gd name="connsiteY9"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7816 w 312616"/>
              <a:gd name="connsiteY7" fmla="*/ 722923 h 730738"/>
              <a:gd name="connsiteX8" fmla="*/ 0 w 312616"/>
              <a:gd name="connsiteY8" fmla="*/ 730738 h 730738"/>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4000 w 304800"/>
              <a:gd name="connsiteY4" fmla="*/ 320431 h 722923"/>
              <a:gd name="connsiteX5" fmla="*/ 257907 w 304800"/>
              <a:gd name="connsiteY5" fmla="*/ 336061 h 722923"/>
              <a:gd name="connsiteX6" fmla="*/ 125046 w 304800"/>
              <a:gd name="connsiteY6" fmla="*/ 531446 h 722923"/>
              <a:gd name="connsiteX7" fmla="*/ 0 w 304800"/>
              <a:gd name="connsiteY7" fmla="*/ 722923 h 722923"/>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7907 w 304800"/>
              <a:gd name="connsiteY4" fmla="*/ 336061 h 722923"/>
              <a:gd name="connsiteX5" fmla="*/ 125046 w 304800"/>
              <a:gd name="connsiteY5" fmla="*/ 531446 h 722923"/>
              <a:gd name="connsiteX6" fmla="*/ 0 w 304800"/>
              <a:gd name="connsiteY6" fmla="*/ 722923 h 722923"/>
              <a:gd name="connsiteX0" fmla="*/ 304800 w 304800"/>
              <a:gd name="connsiteY0" fmla="*/ 0 h 722923"/>
              <a:gd name="connsiteX1" fmla="*/ 226646 w 304800"/>
              <a:gd name="connsiteY1" fmla="*/ 117231 h 722923"/>
              <a:gd name="connsiteX2" fmla="*/ 62523 w 304800"/>
              <a:gd name="connsiteY2" fmla="*/ 308707 h 722923"/>
              <a:gd name="connsiteX3" fmla="*/ 257907 w 304800"/>
              <a:gd name="connsiteY3" fmla="*/ 336061 h 722923"/>
              <a:gd name="connsiteX4" fmla="*/ 125046 w 304800"/>
              <a:gd name="connsiteY4" fmla="*/ 531446 h 722923"/>
              <a:gd name="connsiteX5" fmla="*/ 0 w 304800"/>
              <a:gd name="connsiteY5" fmla="*/ 722923 h 722923"/>
              <a:gd name="connsiteX0" fmla="*/ 304800 w 304800"/>
              <a:gd name="connsiteY0" fmla="*/ 0 h 722923"/>
              <a:gd name="connsiteX1" fmla="*/ 62523 w 304800"/>
              <a:gd name="connsiteY1" fmla="*/ 308707 h 722923"/>
              <a:gd name="connsiteX2" fmla="*/ 257907 w 304800"/>
              <a:gd name="connsiteY2" fmla="*/ 336061 h 722923"/>
              <a:gd name="connsiteX3" fmla="*/ 125046 w 304800"/>
              <a:gd name="connsiteY3" fmla="*/ 531446 h 722923"/>
              <a:gd name="connsiteX4" fmla="*/ 0 w 304800"/>
              <a:gd name="connsiteY4" fmla="*/ 722923 h 72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22923">
                <a:moveTo>
                  <a:pt x="304800" y="0"/>
                </a:moveTo>
                <a:cubicBezTo>
                  <a:pt x="254326" y="64314"/>
                  <a:pt x="70338" y="252697"/>
                  <a:pt x="62523" y="308707"/>
                </a:cubicBezTo>
                <a:cubicBezTo>
                  <a:pt x="85969" y="324989"/>
                  <a:pt x="247487" y="298938"/>
                  <a:pt x="257907" y="336061"/>
                </a:cubicBezTo>
                <a:cubicBezTo>
                  <a:pt x="236415" y="371230"/>
                  <a:pt x="162820" y="474784"/>
                  <a:pt x="125046" y="531446"/>
                </a:cubicBezTo>
                <a:cubicBezTo>
                  <a:pt x="82062" y="595923"/>
                  <a:pt x="22144" y="689708"/>
                  <a:pt x="0" y="722923"/>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rot="19638162">
            <a:off x="4576051" y="3498340"/>
            <a:ext cx="540636" cy="379973"/>
          </a:xfrm>
          <a:custGeom>
            <a:avLst/>
            <a:gdLst>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69631 w 312616"/>
              <a:gd name="connsiteY6" fmla="*/ 347784 h 730738"/>
              <a:gd name="connsiteX7" fmla="*/ 257908 w 312616"/>
              <a:gd name="connsiteY7" fmla="*/ 386861 h 730738"/>
              <a:gd name="connsiteX8" fmla="*/ 214923 w 312616"/>
              <a:gd name="connsiteY8" fmla="*/ 441569 h 730738"/>
              <a:gd name="connsiteX9" fmla="*/ 195385 w 312616"/>
              <a:gd name="connsiteY9" fmla="*/ 468923 h 730738"/>
              <a:gd name="connsiteX10" fmla="*/ 132862 w 312616"/>
              <a:gd name="connsiteY10" fmla="*/ 531446 h 730738"/>
              <a:gd name="connsiteX11" fmla="*/ 39077 w 312616"/>
              <a:gd name="connsiteY11" fmla="*/ 676031 h 730738"/>
              <a:gd name="connsiteX12" fmla="*/ 23446 w 312616"/>
              <a:gd name="connsiteY12" fmla="*/ 699477 h 730738"/>
              <a:gd name="connsiteX13" fmla="*/ 7816 w 312616"/>
              <a:gd name="connsiteY13" fmla="*/ 722923 h 730738"/>
              <a:gd name="connsiteX14" fmla="*/ 0 w 312616"/>
              <a:gd name="connsiteY14"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57908 w 312616"/>
              <a:gd name="connsiteY6" fmla="*/ 386861 h 730738"/>
              <a:gd name="connsiteX7" fmla="*/ 214923 w 312616"/>
              <a:gd name="connsiteY7" fmla="*/ 441569 h 730738"/>
              <a:gd name="connsiteX8" fmla="*/ 195385 w 312616"/>
              <a:gd name="connsiteY8" fmla="*/ 468923 h 730738"/>
              <a:gd name="connsiteX9" fmla="*/ 132862 w 312616"/>
              <a:gd name="connsiteY9" fmla="*/ 531446 h 730738"/>
              <a:gd name="connsiteX10" fmla="*/ 39077 w 312616"/>
              <a:gd name="connsiteY10" fmla="*/ 676031 h 730738"/>
              <a:gd name="connsiteX11" fmla="*/ 23446 w 312616"/>
              <a:gd name="connsiteY11" fmla="*/ 699477 h 730738"/>
              <a:gd name="connsiteX12" fmla="*/ 7816 w 312616"/>
              <a:gd name="connsiteY12" fmla="*/ 722923 h 730738"/>
              <a:gd name="connsiteX13" fmla="*/ 0 w 312616"/>
              <a:gd name="connsiteY13"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14923 w 312616"/>
              <a:gd name="connsiteY6" fmla="*/ 441569 h 730738"/>
              <a:gd name="connsiteX7" fmla="*/ 195385 w 312616"/>
              <a:gd name="connsiteY7" fmla="*/ 468923 h 730738"/>
              <a:gd name="connsiteX8" fmla="*/ 132862 w 312616"/>
              <a:gd name="connsiteY8" fmla="*/ 531446 h 730738"/>
              <a:gd name="connsiteX9" fmla="*/ 39077 w 312616"/>
              <a:gd name="connsiteY9" fmla="*/ 676031 h 730738"/>
              <a:gd name="connsiteX10" fmla="*/ 23446 w 312616"/>
              <a:gd name="connsiteY10" fmla="*/ 699477 h 730738"/>
              <a:gd name="connsiteX11" fmla="*/ 7816 w 312616"/>
              <a:gd name="connsiteY11" fmla="*/ 722923 h 730738"/>
              <a:gd name="connsiteX12" fmla="*/ 0 w 312616"/>
              <a:gd name="connsiteY12"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95385 w 312616"/>
              <a:gd name="connsiteY6" fmla="*/ 468923 h 730738"/>
              <a:gd name="connsiteX7" fmla="*/ 132862 w 312616"/>
              <a:gd name="connsiteY7" fmla="*/ 531446 h 730738"/>
              <a:gd name="connsiteX8" fmla="*/ 39077 w 312616"/>
              <a:gd name="connsiteY8" fmla="*/ 676031 h 730738"/>
              <a:gd name="connsiteX9" fmla="*/ 23446 w 312616"/>
              <a:gd name="connsiteY9" fmla="*/ 699477 h 730738"/>
              <a:gd name="connsiteX10" fmla="*/ 7816 w 312616"/>
              <a:gd name="connsiteY10" fmla="*/ 722923 h 730738"/>
              <a:gd name="connsiteX11" fmla="*/ 0 w 312616"/>
              <a:gd name="connsiteY11"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39077 w 312616"/>
              <a:gd name="connsiteY7" fmla="*/ 676031 h 730738"/>
              <a:gd name="connsiteX8" fmla="*/ 23446 w 312616"/>
              <a:gd name="connsiteY8" fmla="*/ 699477 h 730738"/>
              <a:gd name="connsiteX9" fmla="*/ 7816 w 312616"/>
              <a:gd name="connsiteY9" fmla="*/ 722923 h 730738"/>
              <a:gd name="connsiteX10" fmla="*/ 0 w 312616"/>
              <a:gd name="connsiteY10"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23446 w 312616"/>
              <a:gd name="connsiteY7" fmla="*/ 699477 h 730738"/>
              <a:gd name="connsiteX8" fmla="*/ 7816 w 312616"/>
              <a:gd name="connsiteY8" fmla="*/ 722923 h 730738"/>
              <a:gd name="connsiteX9" fmla="*/ 0 w 312616"/>
              <a:gd name="connsiteY9"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7816 w 312616"/>
              <a:gd name="connsiteY7" fmla="*/ 722923 h 730738"/>
              <a:gd name="connsiteX8" fmla="*/ 0 w 312616"/>
              <a:gd name="connsiteY8" fmla="*/ 730738 h 730738"/>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4000 w 304800"/>
              <a:gd name="connsiteY4" fmla="*/ 320431 h 722923"/>
              <a:gd name="connsiteX5" fmla="*/ 257907 w 304800"/>
              <a:gd name="connsiteY5" fmla="*/ 336061 h 722923"/>
              <a:gd name="connsiteX6" fmla="*/ 125046 w 304800"/>
              <a:gd name="connsiteY6" fmla="*/ 531446 h 722923"/>
              <a:gd name="connsiteX7" fmla="*/ 0 w 304800"/>
              <a:gd name="connsiteY7" fmla="*/ 722923 h 722923"/>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7907 w 304800"/>
              <a:gd name="connsiteY4" fmla="*/ 336061 h 722923"/>
              <a:gd name="connsiteX5" fmla="*/ 125046 w 304800"/>
              <a:gd name="connsiteY5" fmla="*/ 531446 h 722923"/>
              <a:gd name="connsiteX6" fmla="*/ 0 w 304800"/>
              <a:gd name="connsiteY6" fmla="*/ 722923 h 722923"/>
              <a:gd name="connsiteX0" fmla="*/ 304800 w 304800"/>
              <a:gd name="connsiteY0" fmla="*/ 0 h 722923"/>
              <a:gd name="connsiteX1" fmla="*/ 226646 w 304800"/>
              <a:gd name="connsiteY1" fmla="*/ 117231 h 722923"/>
              <a:gd name="connsiteX2" fmla="*/ 62523 w 304800"/>
              <a:gd name="connsiteY2" fmla="*/ 308707 h 722923"/>
              <a:gd name="connsiteX3" fmla="*/ 257907 w 304800"/>
              <a:gd name="connsiteY3" fmla="*/ 336061 h 722923"/>
              <a:gd name="connsiteX4" fmla="*/ 125046 w 304800"/>
              <a:gd name="connsiteY4" fmla="*/ 531446 h 722923"/>
              <a:gd name="connsiteX5" fmla="*/ 0 w 304800"/>
              <a:gd name="connsiteY5" fmla="*/ 722923 h 722923"/>
              <a:gd name="connsiteX0" fmla="*/ 304800 w 304800"/>
              <a:gd name="connsiteY0" fmla="*/ 0 h 722923"/>
              <a:gd name="connsiteX1" fmla="*/ 62523 w 304800"/>
              <a:gd name="connsiteY1" fmla="*/ 308707 h 722923"/>
              <a:gd name="connsiteX2" fmla="*/ 257907 w 304800"/>
              <a:gd name="connsiteY2" fmla="*/ 336061 h 722923"/>
              <a:gd name="connsiteX3" fmla="*/ 125046 w 304800"/>
              <a:gd name="connsiteY3" fmla="*/ 531446 h 722923"/>
              <a:gd name="connsiteX4" fmla="*/ 0 w 304800"/>
              <a:gd name="connsiteY4" fmla="*/ 722923 h 72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22923">
                <a:moveTo>
                  <a:pt x="304800" y="0"/>
                </a:moveTo>
                <a:cubicBezTo>
                  <a:pt x="254326" y="64314"/>
                  <a:pt x="70338" y="252697"/>
                  <a:pt x="62523" y="308707"/>
                </a:cubicBezTo>
                <a:cubicBezTo>
                  <a:pt x="85969" y="324989"/>
                  <a:pt x="247487" y="298938"/>
                  <a:pt x="257907" y="336061"/>
                </a:cubicBezTo>
                <a:cubicBezTo>
                  <a:pt x="236415" y="371230"/>
                  <a:pt x="162820" y="474784"/>
                  <a:pt x="125046" y="531446"/>
                </a:cubicBezTo>
                <a:cubicBezTo>
                  <a:pt x="82062" y="595923"/>
                  <a:pt x="22144" y="689708"/>
                  <a:pt x="0" y="722923"/>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rot="221765" flipH="1" flipV="1">
            <a:off x="2830915" y="4981998"/>
            <a:ext cx="353225" cy="281522"/>
          </a:xfrm>
          <a:custGeom>
            <a:avLst/>
            <a:gdLst>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69631 w 312616"/>
              <a:gd name="connsiteY6" fmla="*/ 347784 h 730738"/>
              <a:gd name="connsiteX7" fmla="*/ 257908 w 312616"/>
              <a:gd name="connsiteY7" fmla="*/ 386861 h 730738"/>
              <a:gd name="connsiteX8" fmla="*/ 214923 w 312616"/>
              <a:gd name="connsiteY8" fmla="*/ 441569 h 730738"/>
              <a:gd name="connsiteX9" fmla="*/ 195385 w 312616"/>
              <a:gd name="connsiteY9" fmla="*/ 468923 h 730738"/>
              <a:gd name="connsiteX10" fmla="*/ 132862 w 312616"/>
              <a:gd name="connsiteY10" fmla="*/ 531446 h 730738"/>
              <a:gd name="connsiteX11" fmla="*/ 39077 w 312616"/>
              <a:gd name="connsiteY11" fmla="*/ 676031 h 730738"/>
              <a:gd name="connsiteX12" fmla="*/ 23446 w 312616"/>
              <a:gd name="connsiteY12" fmla="*/ 699477 h 730738"/>
              <a:gd name="connsiteX13" fmla="*/ 7816 w 312616"/>
              <a:gd name="connsiteY13" fmla="*/ 722923 h 730738"/>
              <a:gd name="connsiteX14" fmla="*/ 0 w 312616"/>
              <a:gd name="connsiteY14"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57908 w 312616"/>
              <a:gd name="connsiteY6" fmla="*/ 386861 h 730738"/>
              <a:gd name="connsiteX7" fmla="*/ 214923 w 312616"/>
              <a:gd name="connsiteY7" fmla="*/ 441569 h 730738"/>
              <a:gd name="connsiteX8" fmla="*/ 195385 w 312616"/>
              <a:gd name="connsiteY8" fmla="*/ 468923 h 730738"/>
              <a:gd name="connsiteX9" fmla="*/ 132862 w 312616"/>
              <a:gd name="connsiteY9" fmla="*/ 531446 h 730738"/>
              <a:gd name="connsiteX10" fmla="*/ 39077 w 312616"/>
              <a:gd name="connsiteY10" fmla="*/ 676031 h 730738"/>
              <a:gd name="connsiteX11" fmla="*/ 23446 w 312616"/>
              <a:gd name="connsiteY11" fmla="*/ 699477 h 730738"/>
              <a:gd name="connsiteX12" fmla="*/ 7816 w 312616"/>
              <a:gd name="connsiteY12" fmla="*/ 722923 h 730738"/>
              <a:gd name="connsiteX13" fmla="*/ 0 w 312616"/>
              <a:gd name="connsiteY13"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14923 w 312616"/>
              <a:gd name="connsiteY6" fmla="*/ 441569 h 730738"/>
              <a:gd name="connsiteX7" fmla="*/ 195385 w 312616"/>
              <a:gd name="connsiteY7" fmla="*/ 468923 h 730738"/>
              <a:gd name="connsiteX8" fmla="*/ 132862 w 312616"/>
              <a:gd name="connsiteY8" fmla="*/ 531446 h 730738"/>
              <a:gd name="connsiteX9" fmla="*/ 39077 w 312616"/>
              <a:gd name="connsiteY9" fmla="*/ 676031 h 730738"/>
              <a:gd name="connsiteX10" fmla="*/ 23446 w 312616"/>
              <a:gd name="connsiteY10" fmla="*/ 699477 h 730738"/>
              <a:gd name="connsiteX11" fmla="*/ 7816 w 312616"/>
              <a:gd name="connsiteY11" fmla="*/ 722923 h 730738"/>
              <a:gd name="connsiteX12" fmla="*/ 0 w 312616"/>
              <a:gd name="connsiteY12"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95385 w 312616"/>
              <a:gd name="connsiteY6" fmla="*/ 468923 h 730738"/>
              <a:gd name="connsiteX7" fmla="*/ 132862 w 312616"/>
              <a:gd name="connsiteY7" fmla="*/ 531446 h 730738"/>
              <a:gd name="connsiteX8" fmla="*/ 39077 w 312616"/>
              <a:gd name="connsiteY8" fmla="*/ 676031 h 730738"/>
              <a:gd name="connsiteX9" fmla="*/ 23446 w 312616"/>
              <a:gd name="connsiteY9" fmla="*/ 699477 h 730738"/>
              <a:gd name="connsiteX10" fmla="*/ 7816 w 312616"/>
              <a:gd name="connsiteY10" fmla="*/ 722923 h 730738"/>
              <a:gd name="connsiteX11" fmla="*/ 0 w 312616"/>
              <a:gd name="connsiteY11"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39077 w 312616"/>
              <a:gd name="connsiteY7" fmla="*/ 676031 h 730738"/>
              <a:gd name="connsiteX8" fmla="*/ 23446 w 312616"/>
              <a:gd name="connsiteY8" fmla="*/ 699477 h 730738"/>
              <a:gd name="connsiteX9" fmla="*/ 7816 w 312616"/>
              <a:gd name="connsiteY9" fmla="*/ 722923 h 730738"/>
              <a:gd name="connsiteX10" fmla="*/ 0 w 312616"/>
              <a:gd name="connsiteY10"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23446 w 312616"/>
              <a:gd name="connsiteY7" fmla="*/ 699477 h 730738"/>
              <a:gd name="connsiteX8" fmla="*/ 7816 w 312616"/>
              <a:gd name="connsiteY8" fmla="*/ 722923 h 730738"/>
              <a:gd name="connsiteX9" fmla="*/ 0 w 312616"/>
              <a:gd name="connsiteY9"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7816 w 312616"/>
              <a:gd name="connsiteY7" fmla="*/ 722923 h 730738"/>
              <a:gd name="connsiteX8" fmla="*/ 0 w 312616"/>
              <a:gd name="connsiteY8" fmla="*/ 730738 h 730738"/>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4000 w 304800"/>
              <a:gd name="connsiteY4" fmla="*/ 320431 h 722923"/>
              <a:gd name="connsiteX5" fmla="*/ 257907 w 304800"/>
              <a:gd name="connsiteY5" fmla="*/ 336061 h 722923"/>
              <a:gd name="connsiteX6" fmla="*/ 125046 w 304800"/>
              <a:gd name="connsiteY6" fmla="*/ 531446 h 722923"/>
              <a:gd name="connsiteX7" fmla="*/ 0 w 304800"/>
              <a:gd name="connsiteY7" fmla="*/ 722923 h 722923"/>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7907 w 304800"/>
              <a:gd name="connsiteY4" fmla="*/ 336061 h 722923"/>
              <a:gd name="connsiteX5" fmla="*/ 125046 w 304800"/>
              <a:gd name="connsiteY5" fmla="*/ 531446 h 722923"/>
              <a:gd name="connsiteX6" fmla="*/ 0 w 304800"/>
              <a:gd name="connsiteY6" fmla="*/ 722923 h 722923"/>
              <a:gd name="connsiteX0" fmla="*/ 304800 w 304800"/>
              <a:gd name="connsiteY0" fmla="*/ 0 h 722923"/>
              <a:gd name="connsiteX1" fmla="*/ 226646 w 304800"/>
              <a:gd name="connsiteY1" fmla="*/ 117231 h 722923"/>
              <a:gd name="connsiteX2" fmla="*/ 62523 w 304800"/>
              <a:gd name="connsiteY2" fmla="*/ 308707 h 722923"/>
              <a:gd name="connsiteX3" fmla="*/ 257907 w 304800"/>
              <a:gd name="connsiteY3" fmla="*/ 336061 h 722923"/>
              <a:gd name="connsiteX4" fmla="*/ 125046 w 304800"/>
              <a:gd name="connsiteY4" fmla="*/ 531446 h 722923"/>
              <a:gd name="connsiteX5" fmla="*/ 0 w 304800"/>
              <a:gd name="connsiteY5" fmla="*/ 722923 h 722923"/>
              <a:gd name="connsiteX0" fmla="*/ 304800 w 304800"/>
              <a:gd name="connsiteY0" fmla="*/ 0 h 722923"/>
              <a:gd name="connsiteX1" fmla="*/ 62523 w 304800"/>
              <a:gd name="connsiteY1" fmla="*/ 308707 h 722923"/>
              <a:gd name="connsiteX2" fmla="*/ 257907 w 304800"/>
              <a:gd name="connsiteY2" fmla="*/ 336061 h 722923"/>
              <a:gd name="connsiteX3" fmla="*/ 125046 w 304800"/>
              <a:gd name="connsiteY3" fmla="*/ 531446 h 722923"/>
              <a:gd name="connsiteX4" fmla="*/ 0 w 304800"/>
              <a:gd name="connsiteY4" fmla="*/ 722923 h 72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22923">
                <a:moveTo>
                  <a:pt x="304800" y="0"/>
                </a:moveTo>
                <a:cubicBezTo>
                  <a:pt x="254326" y="64314"/>
                  <a:pt x="70338" y="252697"/>
                  <a:pt x="62523" y="308707"/>
                </a:cubicBezTo>
                <a:cubicBezTo>
                  <a:pt x="85969" y="324989"/>
                  <a:pt x="247487" y="298938"/>
                  <a:pt x="257907" y="336061"/>
                </a:cubicBezTo>
                <a:cubicBezTo>
                  <a:pt x="236415" y="371230"/>
                  <a:pt x="162820" y="474784"/>
                  <a:pt x="125046" y="531446"/>
                </a:cubicBezTo>
                <a:cubicBezTo>
                  <a:pt x="82062" y="595923"/>
                  <a:pt x="22144" y="689708"/>
                  <a:pt x="0" y="722923"/>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Freeform 12"/>
          <p:cNvSpPr/>
          <p:nvPr/>
        </p:nvSpPr>
        <p:spPr>
          <a:xfrm rot="20900831" flipV="1">
            <a:off x="4850476" y="4899762"/>
            <a:ext cx="428486" cy="482983"/>
          </a:xfrm>
          <a:custGeom>
            <a:avLst/>
            <a:gdLst>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69631 w 312616"/>
              <a:gd name="connsiteY6" fmla="*/ 347784 h 730738"/>
              <a:gd name="connsiteX7" fmla="*/ 257908 w 312616"/>
              <a:gd name="connsiteY7" fmla="*/ 386861 h 730738"/>
              <a:gd name="connsiteX8" fmla="*/ 214923 w 312616"/>
              <a:gd name="connsiteY8" fmla="*/ 441569 h 730738"/>
              <a:gd name="connsiteX9" fmla="*/ 195385 w 312616"/>
              <a:gd name="connsiteY9" fmla="*/ 468923 h 730738"/>
              <a:gd name="connsiteX10" fmla="*/ 132862 w 312616"/>
              <a:gd name="connsiteY10" fmla="*/ 531446 h 730738"/>
              <a:gd name="connsiteX11" fmla="*/ 39077 w 312616"/>
              <a:gd name="connsiteY11" fmla="*/ 676031 h 730738"/>
              <a:gd name="connsiteX12" fmla="*/ 23446 w 312616"/>
              <a:gd name="connsiteY12" fmla="*/ 699477 h 730738"/>
              <a:gd name="connsiteX13" fmla="*/ 7816 w 312616"/>
              <a:gd name="connsiteY13" fmla="*/ 722923 h 730738"/>
              <a:gd name="connsiteX14" fmla="*/ 0 w 312616"/>
              <a:gd name="connsiteY14"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57908 w 312616"/>
              <a:gd name="connsiteY6" fmla="*/ 386861 h 730738"/>
              <a:gd name="connsiteX7" fmla="*/ 214923 w 312616"/>
              <a:gd name="connsiteY7" fmla="*/ 441569 h 730738"/>
              <a:gd name="connsiteX8" fmla="*/ 195385 w 312616"/>
              <a:gd name="connsiteY8" fmla="*/ 468923 h 730738"/>
              <a:gd name="connsiteX9" fmla="*/ 132862 w 312616"/>
              <a:gd name="connsiteY9" fmla="*/ 531446 h 730738"/>
              <a:gd name="connsiteX10" fmla="*/ 39077 w 312616"/>
              <a:gd name="connsiteY10" fmla="*/ 676031 h 730738"/>
              <a:gd name="connsiteX11" fmla="*/ 23446 w 312616"/>
              <a:gd name="connsiteY11" fmla="*/ 699477 h 730738"/>
              <a:gd name="connsiteX12" fmla="*/ 7816 w 312616"/>
              <a:gd name="connsiteY12" fmla="*/ 722923 h 730738"/>
              <a:gd name="connsiteX13" fmla="*/ 0 w 312616"/>
              <a:gd name="connsiteY13"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14923 w 312616"/>
              <a:gd name="connsiteY6" fmla="*/ 441569 h 730738"/>
              <a:gd name="connsiteX7" fmla="*/ 195385 w 312616"/>
              <a:gd name="connsiteY7" fmla="*/ 468923 h 730738"/>
              <a:gd name="connsiteX8" fmla="*/ 132862 w 312616"/>
              <a:gd name="connsiteY8" fmla="*/ 531446 h 730738"/>
              <a:gd name="connsiteX9" fmla="*/ 39077 w 312616"/>
              <a:gd name="connsiteY9" fmla="*/ 676031 h 730738"/>
              <a:gd name="connsiteX10" fmla="*/ 23446 w 312616"/>
              <a:gd name="connsiteY10" fmla="*/ 699477 h 730738"/>
              <a:gd name="connsiteX11" fmla="*/ 7816 w 312616"/>
              <a:gd name="connsiteY11" fmla="*/ 722923 h 730738"/>
              <a:gd name="connsiteX12" fmla="*/ 0 w 312616"/>
              <a:gd name="connsiteY12"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95385 w 312616"/>
              <a:gd name="connsiteY6" fmla="*/ 468923 h 730738"/>
              <a:gd name="connsiteX7" fmla="*/ 132862 w 312616"/>
              <a:gd name="connsiteY7" fmla="*/ 531446 h 730738"/>
              <a:gd name="connsiteX8" fmla="*/ 39077 w 312616"/>
              <a:gd name="connsiteY8" fmla="*/ 676031 h 730738"/>
              <a:gd name="connsiteX9" fmla="*/ 23446 w 312616"/>
              <a:gd name="connsiteY9" fmla="*/ 699477 h 730738"/>
              <a:gd name="connsiteX10" fmla="*/ 7816 w 312616"/>
              <a:gd name="connsiteY10" fmla="*/ 722923 h 730738"/>
              <a:gd name="connsiteX11" fmla="*/ 0 w 312616"/>
              <a:gd name="connsiteY11"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39077 w 312616"/>
              <a:gd name="connsiteY7" fmla="*/ 676031 h 730738"/>
              <a:gd name="connsiteX8" fmla="*/ 23446 w 312616"/>
              <a:gd name="connsiteY8" fmla="*/ 699477 h 730738"/>
              <a:gd name="connsiteX9" fmla="*/ 7816 w 312616"/>
              <a:gd name="connsiteY9" fmla="*/ 722923 h 730738"/>
              <a:gd name="connsiteX10" fmla="*/ 0 w 312616"/>
              <a:gd name="connsiteY10"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23446 w 312616"/>
              <a:gd name="connsiteY7" fmla="*/ 699477 h 730738"/>
              <a:gd name="connsiteX8" fmla="*/ 7816 w 312616"/>
              <a:gd name="connsiteY8" fmla="*/ 722923 h 730738"/>
              <a:gd name="connsiteX9" fmla="*/ 0 w 312616"/>
              <a:gd name="connsiteY9"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7816 w 312616"/>
              <a:gd name="connsiteY7" fmla="*/ 722923 h 730738"/>
              <a:gd name="connsiteX8" fmla="*/ 0 w 312616"/>
              <a:gd name="connsiteY8" fmla="*/ 730738 h 730738"/>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4000 w 304800"/>
              <a:gd name="connsiteY4" fmla="*/ 320431 h 722923"/>
              <a:gd name="connsiteX5" fmla="*/ 257907 w 304800"/>
              <a:gd name="connsiteY5" fmla="*/ 336061 h 722923"/>
              <a:gd name="connsiteX6" fmla="*/ 125046 w 304800"/>
              <a:gd name="connsiteY6" fmla="*/ 531446 h 722923"/>
              <a:gd name="connsiteX7" fmla="*/ 0 w 304800"/>
              <a:gd name="connsiteY7" fmla="*/ 722923 h 722923"/>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7907 w 304800"/>
              <a:gd name="connsiteY4" fmla="*/ 336061 h 722923"/>
              <a:gd name="connsiteX5" fmla="*/ 125046 w 304800"/>
              <a:gd name="connsiteY5" fmla="*/ 531446 h 722923"/>
              <a:gd name="connsiteX6" fmla="*/ 0 w 304800"/>
              <a:gd name="connsiteY6" fmla="*/ 722923 h 722923"/>
              <a:gd name="connsiteX0" fmla="*/ 304800 w 304800"/>
              <a:gd name="connsiteY0" fmla="*/ 0 h 722923"/>
              <a:gd name="connsiteX1" fmla="*/ 226646 w 304800"/>
              <a:gd name="connsiteY1" fmla="*/ 117231 h 722923"/>
              <a:gd name="connsiteX2" fmla="*/ 62523 w 304800"/>
              <a:gd name="connsiteY2" fmla="*/ 308707 h 722923"/>
              <a:gd name="connsiteX3" fmla="*/ 257907 w 304800"/>
              <a:gd name="connsiteY3" fmla="*/ 336061 h 722923"/>
              <a:gd name="connsiteX4" fmla="*/ 125046 w 304800"/>
              <a:gd name="connsiteY4" fmla="*/ 531446 h 722923"/>
              <a:gd name="connsiteX5" fmla="*/ 0 w 304800"/>
              <a:gd name="connsiteY5" fmla="*/ 722923 h 722923"/>
              <a:gd name="connsiteX0" fmla="*/ 304800 w 304800"/>
              <a:gd name="connsiteY0" fmla="*/ 0 h 722923"/>
              <a:gd name="connsiteX1" fmla="*/ 62523 w 304800"/>
              <a:gd name="connsiteY1" fmla="*/ 308707 h 722923"/>
              <a:gd name="connsiteX2" fmla="*/ 257907 w 304800"/>
              <a:gd name="connsiteY2" fmla="*/ 336061 h 722923"/>
              <a:gd name="connsiteX3" fmla="*/ 125046 w 304800"/>
              <a:gd name="connsiteY3" fmla="*/ 531446 h 722923"/>
              <a:gd name="connsiteX4" fmla="*/ 0 w 304800"/>
              <a:gd name="connsiteY4" fmla="*/ 722923 h 72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22923">
                <a:moveTo>
                  <a:pt x="304800" y="0"/>
                </a:moveTo>
                <a:cubicBezTo>
                  <a:pt x="254326" y="64314"/>
                  <a:pt x="70338" y="252697"/>
                  <a:pt x="62523" y="308707"/>
                </a:cubicBezTo>
                <a:cubicBezTo>
                  <a:pt x="85969" y="324989"/>
                  <a:pt x="247487" y="298938"/>
                  <a:pt x="257907" y="336061"/>
                </a:cubicBezTo>
                <a:cubicBezTo>
                  <a:pt x="236415" y="371230"/>
                  <a:pt x="162820" y="474784"/>
                  <a:pt x="125046" y="531446"/>
                </a:cubicBezTo>
                <a:cubicBezTo>
                  <a:pt x="82062" y="595923"/>
                  <a:pt x="22144" y="689708"/>
                  <a:pt x="0" y="722923"/>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loud"/>
          <p:cNvSpPr>
            <a:spLocks noChangeAspect="1" noEditPoints="1" noChangeArrowheads="1"/>
          </p:cNvSpPr>
          <p:nvPr/>
        </p:nvSpPr>
        <p:spPr bwMode="auto">
          <a:xfrm>
            <a:off x="529657" y="3443566"/>
            <a:ext cx="2198864" cy="9865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alpha val="40000"/>
            </a:srgbClr>
          </a:solidFill>
          <a:ln w="28575">
            <a:solidFill>
              <a:schemeClr val="tx1">
                <a:lumMod val="65000"/>
                <a:lumOff val="35000"/>
              </a:schemeClr>
            </a:solidFill>
            <a:miter lim="800000"/>
            <a:headEnd/>
            <a:tailEnd/>
          </a:ln>
          <a:effectLst/>
        </p:spPr>
        <p:txBody>
          <a:bodyPr vert="horz" wrap="square" lIns="9144" tIns="45720" rIns="9144" bIns="45720" numCol="1" anchor="ctr" anchorCtr="0" compatLnSpc="1">
            <a:prstTxWarp prst="textNoShape">
              <a:avLst/>
            </a:prstTxWarp>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Bradley Hand ITC" pitchFamily="66" charset="0"/>
              </a:rPr>
              <a:t>Information</a:t>
            </a:r>
            <a:endParaRPr lang="en-US" b="1" dirty="0">
              <a:solidFill>
                <a:schemeClr val="tx1">
                  <a:lumMod val="85000"/>
                  <a:lumOff val="15000"/>
                </a:schemeClr>
              </a:solidFill>
              <a:effectLst>
                <a:outerShdw blurRad="38100" dist="38100" dir="2700000" algn="tl">
                  <a:srgbClr val="000000">
                    <a:alpha val="43137"/>
                  </a:srgbClr>
                </a:outerShdw>
              </a:effectLst>
              <a:latin typeface="Bradley Hand ITC" pitchFamily="66" charset="0"/>
            </a:endParaRPr>
          </a:p>
        </p:txBody>
      </p:sp>
      <p:sp>
        <p:nvSpPr>
          <p:cNvPr id="15" name="Freeform 14"/>
          <p:cNvSpPr/>
          <p:nvPr/>
        </p:nvSpPr>
        <p:spPr>
          <a:xfrm rot="4419693" flipH="1" flipV="1">
            <a:off x="2885442" y="3839384"/>
            <a:ext cx="251508" cy="479415"/>
          </a:xfrm>
          <a:custGeom>
            <a:avLst/>
            <a:gdLst>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69631 w 312616"/>
              <a:gd name="connsiteY6" fmla="*/ 347784 h 730738"/>
              <a:gd name="connsiteX7" fmla="*/ 257908 w 312616"/>
              <a:gd name="connsiteY7" fmla="*/ 386861 h 730738"/>
              <a:gd name="connsiteX8" fmla="*/ 214923 w 312616"/>
              <a:gd name="connsiteY8" fmla="*/ 441569 h 730738"/>
              <a:gd name="connsiteX9" fmla="*/ 195385 w 312616"/>
              <a:gd name="connsiteY9" fmla="*/ 468923 h 730738"/>
              <a:gd name="connsiteX10" fmla="*/ 132862 w 312616"/>
              <a:gd name="connsiteY10" fmla="*/ 531446 h 730738"/>
              <a:gd name="connsiteX11" fmla="*/ 39077 w 312616"/>
              <a:gd name="connsiteY11" fmla="*/ 676031 h 730738"/>
              <a:gd name="connsiteX12" fmla="*/ 23446 w 312616"/>
              <a:gd name="connsiteY12" fmla="*/ 699477 h 730738"/>
              <a:gd name="connsiteX13" fmla="*/ 7816 w 312616"/>
              <a:gd name="connsiteY13" fmla="*/ 722923 h 730738"/>
              <a:gd name="connsiteX14" fmla="*/ 0 w 312616"/>
              <a:gd name="connsiteY14"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57908 w 312616"/>
              <a:gd name="connsiteY6" fmla="*/ 386861 h 730738"/>
              <a:gd name="connsiteX7" fmla="*/ 214923 w 312616"/>
              <a:gd name="connsiteY7" fmla="*/ 441569 h 730738"/>
              <a:gd name="connsiteX8" fmla="*/ 195385 w 312616"/>
              <a:gd name="connsiteY8" fmla="*/ 468923 h 730738"/>
              <a:gd name="connsiteX9" fmla="*/ 132862 w 312616"/>
              <a:gd name="connsiteY9" fmla="*/ 531446 h 730738"/>
              <a:gd name="connsiteX10" fmla="*/ 39077 w 312616"/>
              <a:gd name="connsiteY10" fmla="*/ 676031 h 730738"/>
              <a:gd name="connsiteX11" fmla="*/ 23446 w 312616"/>
              <a:gd name="connsiteY11" fmla="*/ 699477 h 730738"/>
              <a:gd name="connsiteX12" fmla="*/ 7816 w 312616"/>
              <a:gd name="connsiteY12" fmla="*/ 722923 h 730738"/>
              <a:gd name="connsiteX13" fmla="*/ 0 w 312616"/>
              <a:gd name="connsiteY13"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14923 w 312616"/>
              <a:gd name="connsiteY6" fmla="*/ 441569 h 730738"/>
              <a:gd name="connsiteX7" fmla="*/ 195385 w 312616"/>
              <a:gd name="connsiteY7" fmla="*/ 468923 h 730738"/>
              <a:gd name="connsiteX8" fmla="*/ 132862 w 312616"/>
              <a:gd name="connsiteY8" fmla="*/ 531446 h 730738"/>
              <a:gd name="connsiteX9" fmla="*/ 39077 w 312616"/>
              <a:gd name="connsiteY9" fmla="*/ 676031 h 730738"/>
              <a:gd name="connsiteX10" fmla="*/ 23446 w 312616"/>
              <a:gd name="connsiteY10" fmla="*/ 699477 h 730738"/>
              <a:gd name="connsiteX11" fmla="*/ 7816 w 312616"/>
              <a:gd name="connsiteY11" fmla="*/ 722923 h 730738"/>
              <a:gd name="connsiteX12" fmla="*/ 0 w 312616"/>
              <a:gd name="connsiteY12"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95385 w 312616"/>
              <a:gd name="connsiteY6" fmla="*/ 468923 h 730738"/>
              <a:gd name="connsiteX7" fmla="*/ 132862 w 312616"/>
              <a:gd name="connsiteY7" fmla="*/ 531446 h 730738"/>
              <a:gd name="connsiteX8" fmla="*/ 39077 w 312616"/>
              <a:gd name="connsiteY8" fmla="*/ 676031 h 730738"/>
              <a:gd name="connsiteX9" fmla="*/ 23446 w 312616"/>
              <a:gd name="connsiteY9" fmla="*/ 699477 h 730738"/>
              <a:gd name="connsiteX10" fmla="*/ 7816 w 312616"/>
              <a:gd name="connsiteY10" fmla="*/ 722923 h 730738"/>
              <a:gd name="connsiteX11" fmla="*/ 0 w 312616"/>
              <a:gd name="connsiteY11"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39077 w 312616"/>
              <a:gd name="connsiteY7" fmla="*/ 676031 h 730738"/>
              <a:gd name="connsiteX8" fmla="*/ 23446 w 312616"/>
              <a:gd name="connsiteY8" fmla="*/ 699477 h 730738"/>
              <a:gd name="connsiteX9" fmla="*/ 7816 w 312616"/>
              <a:gd name="connsiteY9" fmla="*/ 722923 h 730738"/>
              <a:gd name="connsiteX10" fmla="*/ 0 w 312616"/>
              <a:gd name="connsiteY10"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23446 w 312616"/>
              <a:gd name="connsiteY7" fmla="*/ 699477 h 730738"/>
              <a:gd name="connsiteX8" fmla="*/ 7816 w 312616"/>
              <a:gd name="connsiteY8" fmla="*/ 722923 h 730738"/>
              <a:gd name="connsiteX9" fmla="*/ 0 w 312616"/>
              <a:gd name="connsiteY9"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7816 w 312616"/>
              <a:gd name="connsiteY7" fmla="*/ 722923 h 730738"/>
              <a:gd name="connsiteX8" fmla="*/ 0 w 312616"/>
              <a:gd name="connsiteY8" fmla="*/ 730738 h 730738"/>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4000 w 304800"/>
              <a:gd name="connsiteY4" fmla="*/ 320431 h 722923"/>
              <a:gd name="connsiteX5" fmla="*/ 257907 w 304800"/>
              <a:gd name="connsiteY5" fmla="*/ 336061 h 722923"/>
              <a:gd name="connsiteX6" fmla="*/ 125046 w 304800"/>
              <a:gd name="connsiteY6" fmla="*/ 531446 h 722923"/>
              <a:gd name="connsiteX7" fmla="*/ 0 w 304800"/>
              <a:gd name="connsiteY7" fmla="*/ 722923 h 722923"/>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7907 w 304800"/>
              <a:gd name="connsiteY4" fmla="*/ 336061 h 722923"/>
              <a:gd name="connsiteX5" fmla="*/ 125046 w 304800"/>
              <a:gd name="connsiteY5" fmla="*/ 531446 h 722923"/>
              <a:gd name="connsiteX6" fmla="*/ 0 w 304800"/>
              <a:gd name="connsiteY6" fmla="*/ 722923 h 722923"/>
              <a:gd name="connsiteX0" fmla="*/ 304800 w 304800"/>
              <a:gd name="connsiteY0" fmla="*/ 0 h 722923"/>
              <a:gd name="connsiteX1" fmla="*/ 226646 w 304800"/>
              <a:gd name="connsiteY1" fmla="*/ 117231 h 722923"/>
              <a:gd name="connsiteX2" fmla="*/ 62523 w 304800"/>
              <a:gd name="connsiteY2" fmla="*/ 308707 h 722923"/>
              <a:gd name="connsiteX3" fmla="*/ 257907 w 304800"/>
              <a:gd name="connsiteY3" fmla="*/ 336061 h 722923"/>
              <a:gd name="connsiteX4" fmla="*/ 125046 w 304800"/>
              <a:gd name="connsiteY4" fmla="*/ 531446 h 722923"/>
              <a:gd name="connsiteX5" fmla="*/ 0 w 304800"/>
              <a:gd name="connsiteY5" fmla="*/ 722923 h 722923"/>
              <a:gd name="connsiteX0" fmla="*/ 304800 w 304800"/>
              <a:gd name="connsiteY0" fmla="*/ 0 h 722923"/>
              <a:gd name="connsiteX1" fmla="*/ 62523 w 304800"/>
              <a:gd name="connsiteY1" fmla="*/ 308707 h 722923"/>
              <a:gd name="connsiteX2" fmla="*/ 257907 w 304800"/>
              <a:gd name="connsiteY2" fmla="*/ 336061 h 722923"/>
              <a:gd name="connsiteX3" fmla="*/ 125046 w 304800"/>
              <a:gd name="connsiteY3" fmla="*/ 531446 h 722923"/>
              <a:gd name="connsiteX4" fmla="*/ 0 w 304800"/>
              <a:gd name="connsiteY4" fmla="*/ 722923 h 72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22923">
                <a:moveTo>
                  <a:pt x="304800" y="0"/>
                </a:moveTo>
                <a:cubicBezTo>
                  <a:pt x="254326" y="64314"/>
                  <a:pt x="70338" y="252697"/>
                  <a:pt x="62523" y="308707"/>
                </a:cubicBezTo>
                <a:cubicBezTo>
                  <a:pt x="85969" y="324989"/>
                  <a:pt x="247487" y="298938"/>
                  <a:pt x="257907" y="336061"/>
                </a:cubicBezTo>
                <a:cubicBezTo>
                  <a:pt x="236415" y="371230"/>
                  <a:pt x="162820" y="474784"/>
                  <a:pt x="125046" y="531446"/>
                </a:cubicBezTo>
                <a:cubicBezTo>
                  <a:pt x="82062" y="595923"/>
                  <a:pt x="22144" y="689708"/>
                  <a:pt x="0" y="722923"/>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 Placeholder 2"/>
          <p:cNvSpPr txBox="1">
            <a:spLocks/>
          </p:cNvSpPr>
          <p:nvPr/>
        </p:nvSpPr>
        <p:spPr>
          <a:xfrm>
            <a:off x="473735" y="1039059"/>
            <a:ext cx="7592476" cy="884840"/>
          </a:xfrm>
          <a:prstGeom prst="rect">
            <a:avLst/>
          </a:prstGeom>
        </p:spPr>
        <p:txBody>
          <a:bodyPr>
            <a:noAutofit/>
          </a:bodyPr>
          <a:lstStyle/>
          <a:p>
            <a:pPr lvl="0" algn="ctr">
              <a:spcBef>
                <a:spcPts val="900"/>
              </a:spcBef>
              <a:buClr>
                <a:srgbClr val="C10000"/>
              </a:buClr>
              <a:buSzPct val="80000"/>
              <a:defRPr/>
            </a:pPr>
            <a:r>
              <a:rPr kumimoji="0" lang="en-US" b="0" i="0" u="none" strike="noStrike" kern="1200" cap="none" spc="0" normalizeH="0" baseline="0" noProof="0" dirty="0" smtClean="0">
                <a:ln>
                  <a:noFill/>
                </a:ln>
                <a:solidFill>
                  <a:srgbClr val="595959"/>
                </a:solidFill>
                <a:effectLst/>
                <a:uLnTx/>
                <a:uFillTx/>
                <a:latin typeface="+mn-lt"/>
                <a:ea typeface="+mn-ea"/>
                <a:cs typeface="+mn-cs"/>
              </a:rPr>
              <a:t>Cloud Computing allows information and </a:t>
            </a:r>
            <a:r>
              <a:rPr lang="en-US" noProof="0" dirty="0" smtClean="0">
                <a:solidFill>
                  <a:srgbClr val="595959"/>
                </a:solidFill>
              </a:rPr>
              <a:t>services </a:t>
            </a:r>
            <a:r>
              <a:rPr kumimoji="0" lang="en-US" b="0" i="0" u="none" strike="noStrike" kern="1200" cap="none" spc="0" normalizeH="0" noProof="0" dirty="0" smtClean="0">
                <a:ln>
                  <a:noFill/>
                </a:ln>
                <a:solidFill>
                  <a:srgbClr val="595959"/>
                </a:solidFill>
                <a:effectLst/>
                <a:uLnTx/>
                <a:uFillTx/>
                <a:latin typeface="+mn-lt"/>
                <a:ea typeface="+mn-ea"/>
                <a:cs typeface="+mn-cs"/>
              </a:rPr>
              <a:t>to be </a:t>
            </a:r>
            <a:r>
              <a:rPr lang="en-US" u="sng" dirty="0">
                <a:solidFill>
                  <a:srgbClr val="C00000"/>
                </a:solidFill>
              </a:rPr>
              <a:t>dynamically</a:t>
            </a:r>
            <a:r>
              <a:rPr kumimoji="0" lang="en-US" b="0" i="0" u="none" strike="noStrike" kern="1200" cap="none" spc="0" normalizeH="0" noProof="0" dirty="0" smtClean="0">
                <a:ln>
                  <a:noFill/>
                </a:ln>
                <a:solidFill>
                  <a:srgbClr val="595959"/>
                </a:solidFill>
                <a:effectLst/>
                <a:uLnTx/>
                <a:uFillTx/>
                <a:latin typeface="+mn-lt"/>
                <a:ea typeface="+mn-ea"/>
                <a:cs typeface="+mn-cs"/>
              </a:rPr>
              <a:t> </a:t>
            </a:r>
            <a:r>
              <a:rPr kumimoji="0" lang="en-US" b="0" i="0" u="none" strike="noStrike" kern="1200" cap="none" spc="0" normalizeH="0" baseline="0" noProof="0" dirty="0" smtClean="0">
                <a:ln>
                  <a:noFill/>
                </a:ln>
                <a:solidFill>
                  <a:srgbClr val="595959"/>
                </a:solidFill>
                <a:effectLst/>
                <a:uLnTx/>
                <a:uFillTx/>
                <a:latin typeface="+mn-lt"/>
                <a:ea typeface="+mn-ea"/>
                <a:cs typeface="+mn-cs"/>
              </a:rPr>
              <a:t>delivered to computers and other devices </a:t>
            </a:r>
            <a:r>
              <a:rPr kumimoji="0" lang="en-US" b="0" i="0" u="sng" strike="noStrike" kern="1200" cap="none" spc="0" normalizeH="0" baseline="0" noProof="0" dirty="0" smtClean="0">
                <a:ln>
                  <a:noFill/>
                </a:ln>
                <a:solidFill>
                  <a:srgbClr val="C00000"/>
                </a:solidFill>
                <a:effectLst/>
                <a:uLnTx/>
                <a:uFillTx/>
                <a:latin typeface="+mn-lt"/>
                <a:ea typeface="+mn-ea"/>
                <a:cs typeface="+mn-cs"/>
              </a:rPr>
              <a:t>on demand</a:t>
            </a:r>
            <a:r>
              <a:rPr lang="en-US" dirty="0" smtClean="0">
                <a:solidFill>
                  <a:srgbClr val="C00000"/>
                </a:solidFill>
              </a:rPr>
              <a:t>, </a:t>
            </a:r>
            <a:r>
              <a:rPr lang="en-US" dirty="0" smtClean="0">
                <a:solidFill>
                  <a:srgbClr val="595959"/>
                </a:solidFill>
              </a:rPr>
              <a:t>using </a:t>
            </a:r>
            <a:r>
              <a:rPr lang="en-US" u="sng" dirty="0" smtClean="0">
                <a:solidFill>
                  <a:srgbClr val="C00000"/>
                </a:solidFill>
              </a:rPr>
              <a:t>shared</a:t>
            </a:r>
            <a:r>
              <a:rPr lang="en-US" dirty="0" smtClean="0">
                <a:solidFill>
                  <a:srgbClr val="C00000"/>
                </a:solidFill>
              </a:rPr>
              <a:t> </a:t>
            </a:r>
            <a:r>
              <a:rPr lang="en-US" dirty="0">
                <a:solidFill>
                  <a:srgbClr val="595959"/>
                </a:solidFill>
              </a:rPr>
              <a:t>resources.  </a:t>
            </a:r>
            <a:r>
              <a:rPr kumimoji="0" lang="en-US" b="0" i="0" u="none" strike="noStrike" kern="1200" cap="none" spc="0" normalizeH="0" baseline="0" noProof="0" dirty="0" smtClean="0">
                <a:ln>
                  <a:noFill/>
                </a:ln>
                <a:solidFill>
                  <a:srgbClr val="595959"/>
                </a:solidFill>
                <a:effectLst/>
                <a:uLnTx/>
                <a:uFillTx/>
                <a:latin typeface="+mn-lt"/>
                <a:ea typeface="+mn-ea"/>
                <a:cs typeface="+mn-cs"/>
              </a:rPr>
              <a:t>Cloud is </a:t>
            </a:r>
            <a:r>
              <a:rPr lang="en-US" dirty="0" smtClean="0">
                <a:solidFill>
                  <a:srgbClr val="595959"/>
                </a:solidFill>
              </a:rPr>
              <a:t>the</a:t>
            </a:r>
            <a:r>
              <a:rPr kumimoji="0" lang="en-US" b="0" i="0" u="none" strike="noStrike" kern="1200" cap="none" spc="0" normalizeH="0" baseline="0" noProof="0" dirty="0" smtClean="0">
                <a:ln>
                  <a:noFill/>
                </a:ln>
                <a:solidFill>
                  <a:srgbClr val="595959"/>
                </a:solidFill>
                <a:effectLst/>
                <a:uLnTx/>
                <a:uFillTx/>
                <a:latin typeface="+mn-lt"/>
                <a:ea typeface="+mn-ea"/>
                <a:cs typeface="+mn-cs"/>
              </a:rPr>
              <a:t> next evolution in IT, combining the internet,</a:t>
            </a:r>
            <a:r>
              <a:rPr kumimoji="0" lang="en-US" b="0" i="0" u="none" strike="noStrike" kern="1200" cap="none" spc="0" normalizeH="0" noProof="0" dirty="0" smtClean="0">
                <a:ln>
                  <a:noFill/>
                </a:ln>
                <a:solidFill>
                  <a:srgbClr val="595959"/>
                </a:solidFill>
                <a:effectLst/>
                <a:uLnTx/>
                <a:uFillTx/>
                <a:latin typeface="+mn-lt"/>
                <a:ea typeface="+mn-ea"/>
                <a:cs typeface="+mn-cs"/>
              </a:rPr>
              <a:t> </a:t>
            </a:r>
            <a:r>
              <a:rPr kumimoji="0" lang="en-US" b="0" i="0" u="none" strike="noStrike" kern="1200" cap="none" spc="0" normalizeH="0" baseline="0" noProof="0" dirty="0" smtClean="0">
                <a:ln>
                  <a:noFill/>
                </a:ln>
                <a:solidFill>
                  <a:srgbClr val="595959"/>
                </a:solidFill>
                <a:effectLst/>
                <a:uLnTx/>
                <a:uFillTx/>
                <a:latin typeface="+mn-lt"/>
                <a:ea typeface="+mn-ea"/>
                <a:cs typeface="+mn-cs"/>
              </a:rPr>
              <a:t>virtualization, web services and utility computing.</a:t>
            </a:r>
          </a:p>
        </p:txBody>
      </p:sp>
      <p:sp>
        <p:nvSpPr>
          <p:cNvPr id="17" name="Cloud"/>
          <p:cNvSpPr>
            <a:spLocks noChangeAspect="1" noEditPoints="1" noChangeArrowheads="1"/>
          </p:cNvSpPr>
          <p:nvPr/>
        </p:nvSpPr>
        <p:spPr bwMode="auto">
          <a:xfrm>
            <a:off x="2093413" y="2415073"/>
            <a:ext cx="2198864" cy="9865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alpha val="40000"/>
            </a:srgbClr>
          </a:solidFill>
          <a:ln w="28575">
            <a:solidFill>
              <a:schemeClr val="tx1">
                <a:lumMod val="65000"/>
                <a:lumOff val="35000"/>
              </a:schemeClr>
            </a:solidFill>
            <a:miter lim="800000"/>
            <a:headEnd/>
            <a:tailEnd/>
          </a:ln>
          <a:effectLst/>
        </p:spPr>
        <p:txBody>
          <a:bodyPr vert="horz" wrap="square" lIns="9144" tIns="45720" rIns="9144" bIns="45720" numCol="1" anchor="ctr" anchorCtr="0" compatLnSpc="1">
            <a:prstTxWarp prst="textNoShape">
              <a:avLst/>
            </a:prstTxWarp>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latin typeface="Bradley Hand ITC" pitchFamily="66" charset="0"/>
              </a:rPr>
              <a:t>Content</a:t>
            </a:r>
            <a:endParaRPr lang="en-US" b="1" dirty="0">
              <a:solidFill>
                <a:schemeClr val="tx1">
                  <a:lumMod val="85000"/>
                  <a:lumOff val="15000"/>
                </a:schemeClr>
              </a:solidFill>
              <a:effectLst>
                <a:outerShdw blurRad="38100" dist="38100" dir="2700000" algn="tl">
                  <a:srgbClr val="000000">
                    <a:alpha val="43137"/>
                  </a:srgbClr>
                </a:outerShdw>
              </a:effectLst>
              <a:latin typeface="Bradley Hand ITC" pitchFamily="66" charset="0"/>
            </a:endParaRPr>
          </a:p>
        </p:txBody>
      </p:sp>
      <p:sp>
        <p:nvSpPr>
          <p:cNvPr id="18" name="Freeform 17"/>
          <p:cNvSpPr/>
          <p:nvPr/>
        </p:nvSpPr>
        <p:spPr>
          <a:xfrm rot="6114285" flipH="1" flipV="1">
            <a:off x="3503146" y="3432596"/>
            <a:ext cx="442053" cy="572609"/>
          </a:xfrm>
          <a:custGeom>
            <a:avLst/>
            <a:gdLst>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69631 w 312616"/>
              <a:gd name="connsiteY6" fmla="*/ 347784 h 730738"/>
              <a:gd name="connsiteX7" fmla="*/ 257908 w 312616"/>
              <a:gd name="connsiteY7" fmla="*/ 386861 h 730738"/>
              <a:gd name="connsiteX8" fmla="*/ 214923 w 312616"/>
              <a:gd name="connsiteY8" fmla="*/ 441569 h 730738"/>
              <a:gd name="connsiteX9" fmla="*/ 195385 w 312616"/>
              <a:gd name="connsiteY9" fmla="*/ 468923 h 730738"/>
              <a:gd name="connsiteX10" fmla="*/ 132862 w 312616"/>
              <a:gd name="connsiteY10" fmla="*/ 531446 h 730738"/>
              <a:gd name="connsiteX11" fmla="*/ 39077 w 312616"/>
              <a:gd name="connsiteY11" fmla="*/ 676031 h 730738"/>
              <a:gd name="connsiteX12" fmla="*/ 23446 w 312616"/>
              <a:gd name="connsiteY12" fmla="*/ 699477 h 730738"/>
              <a:gd name="connsiteX13" fmla="*/ 7816 w 312616"/>
              <a:gd name="connsiteY13" fmla="*/ 722923 h 730738"/>
              <a:gd name="connsiteX14" fmla="*/ 0 w 312616"/>
              <a:gd name="connsiteY14"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57908 w 312616"/>
              <a:gd name="connsiteY6" fmla="*/ 386861 h 730738"/>
              <a:gd name="connsiteX7" fmla="*/ 214923 w 312616"/>
              <a:gd name="connsiteY7" fmla="*/ 441569 h 730738"/>
              <a:gd name="connsiteX8" fmla="*/ 195385 w 312616"/>
              <a:gd name="connsiteY8" fmla="*/ 468923 h 730738"/>
              <a:gd name="connsiteX9" fmla="*/ 132862 w 312616"/>
              <a:gd name="connsiteY9" fmla="*/ 531446 h 730738"/>
              <a:gd name="connsiteX10" fmla="*/ 39077 w 312616"/>
              <a:gd name="connsiteY10" fmla="*/ 676031 h 730738"/>
              <a:gd name="connsiteX11" fmla="*/ 23446 w 312616"/>
              <a:gd name="connsiteY11" fmla="*/ 699477 h 730738"/>
              <a:gd name="connsiteX12" fmla="*/ 7816 w 312616"/>
              <a:gd name="connsiteY12" fmla="*/ 722923 h 730738"/>
              <a:gd name="connsiteX13" fmla="*/ 0 w 312616"/>
              <a:gd name="connsiteY13"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214923 w 312616"/>
              <a:gd name="connsiteY6" fmla="*/ 441569 h 730738"/>
              <a:gd name="connsiteX7" fmla="*/ 195385 w 312616"/>
              <a:gd name="connsiteY7" fmla="*/ 468923 h 730738"/>
              <a:gd name="connsiteX8" fmla="*/ 132862 w 312616"/>
              <a:gd name="connsiteY8" fmla="*/ 531446 h 730738"/>
              <a:gd name="connsiteX9" fmla="*/ 39077 w 312616"/>
              <a:gd name="connsiteY9" fmla="*/ 676031 h 730738"/>
              <a:gd name="connsiteX10" fmla="*/ 23446 w 312616"/>
              <a:gd name="connsiteY10" fmla="*/ 699477 h 730738"/>
              <a:gd name="connsiteX11" fmla="*/ 7816 w 312616"/>
              <a:gd name="connsiteY11" fmla="*/ 722923 h 730738"/>
              <a:gd name="connsiteX12" fmla="*/ 0 w 312616"/>
              <a:gd name="connsiteY12"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95385 w 312616"/>
              <a:gd name="connsiteY6" fmla="*/ 468923 h 730738"/>
              <a:gd name="connsiteX7" fmla="*/ 132862 w 312616"/>
              <a:gd name="connsiteY7" fmla="*/ 531446 h 730738"/>
              <a:gd name="connsiteX8" fmla="*/ 39077 w 312616"/>
              <a:gd name="connsiteY8" fmla="*/ 676031 h 730738"/>
              <a:gd name="connsiteX9" fmla="*/ 23446 w 312616"/>
              <a:gd name="connsiteY9" fmla="*/ 699477 h 730738"/>
              <a:gd name="connsiteX10" fmla="*/ 7816 w 312616"/>
              <a:gd name="connsiteY10" fmla="*/ 722923 h 730738"/>
              <a:gd name="connsiteX11" fmla="*/ 0 w 312616"/>
              <a:gd name="connsiteY11"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39077 w 312616"/>
              <a:gd name="connsiteY7" fmla="*/ 676031 h 730738"/>
              <a:gd name="connsiteX8" fmla="*/ 23446 w 312616"/>
              <a:gd name="connsiteY8" fmla="*/ 699477 h 730738"/>
              <a:gd name="connsiteX9" fmla="*/ 7816 w 312616"/>
              <a:gd name="connsiteY9" fmla="*/ 722923 h 730738"/>
              <a:gd name="connsiteX10" fmla="*/ 0 w 312616"/>
              <a:gd name="connsiteY10"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23446 w 312616"/>
              <a:gd name="connsiteY7" fmla="*/ 699477 h 730738"/>
              <a:gd name="connsiteX8" fmla="*/ 7816 w 312616"/>
              <a:gd name="connsiteY8" fmla="*/ 722923 h 730738"/>
              <a:gd name="connsiteX9" fmla="*/ 0 w 312616"/>
              <a:gd name="connsiteY9" fmla="*/ 730738 h 730738"/>
              <a:gd name="connsiteX0" fmla="*/ 312616 w 312616"/>
              <a:gd name="connsiteY0" fmla="*/ 0 h 730738"/>
              <a:gd name="connsiteX1" fmla="*/ 234462 w 312616"/>
              <a:gd name="connsiteY1" fmla="*/ 117231 h 730738"/>
              <a:gd name="connsiteX2" fmla="*/ 125046 w 312616"/>
              <a:gd name="connsiteY2" fmla="*/ 238369 h 730738"/>
              <a:gd name="connsiteX3" fmla="*/ 70339 w 312616"/>
              <a:gd name="connsiteY3" fmla="*/ 308707 h 730738"/>
              <a:gd name="connsiteX4" fmla="*/ 261816 w 312616"/>
              <a:gd name="connsiteY4" fmla="*/ 320431 h 730738"/>
              <a:gd name="connsiteX5" fmla="*/ 265723 w 312616"/>
              <a:gd name="connsiteY5" fmla="*/ 336061 h 730738"/>
              <a:gd name="connsiteX6" fmla="*/ 132862 w 312616"/>
              <a:gd name="connsiteY6" fmla="*/ 531446 h 730738"/>
              <a:gd name="connsiteX7" fmla="*/ 7816 w 312616"/>
              <a:gd name="connsiteY7" fmla="*/ 722923 h 730738"/>
              <a:gd name="connsiteX8" fmla="*/ 0 w 312616"/>
              <a:gd name="connsiteY8" fmla="*/ 730738 h 730738"/>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4000 w 304800"/>
              <a:gd name="connsiteY4" fmla="*/ 320431 h 722923"/>
              <a:gd name="connsiteX5" fmla="*/ 257907 w 304800"/>
              <a:gd name="connsiteY5" fmla="*/ 336061 h 722923"/>
              <a:gd name="connsiteX6" fmla="*/ 125046 w 304800"/>
              <a:gd name="connsiteY6" fmla="*/ 531446 h 722923"/>
              <a:gd name="connsiteX7" fmla="*/ 0 w 304800"/>
              <a:gd name="connsiteY7" fmla="*/ 722923 h 722923"/>
              <a:gd name="connsiteX0" fmla="*/ 304800 w 304800"/>
              <a:gd name="connsiteY0" fmla="*/ 0 h 722923"/>
              <a:gd name="connsiteX1" fmla="*/ 226646 w 304800"/>
              <a:gd name="connsiteY1" fmla="*/ 117231 h 722923"/>
              <a:gd name="connsiteX2" fmla="*/ 117230 w 304800"/>
              <a:gd name="connsiteY2" fmla="*/ 238369 h 722923"/>
              <a:gd name="connsiteX3" fmla="*/ 62523 w 304800"/>
              <a:gd name="connsiteY3" fmla="*/ 308707 h 722923"/>
              <a:gd name="connsiteX4" fmla="*/ 257907 w 304800"/>
              <a:gd name="connsiteY4" fmla="*/ 336061 h 722923"/>
              <a:gd name="connsiteX5" fmla="*/ 125046 w 304800"/>
              <a:gd name="connsiteY5" fmla="*/ 531446 h 722923"/>
              <a:gd name="connsiteX6" fmla="*/ 0 w 304800"/>
              <a:gd name="connsiteY6" fmla="*/ 722923 h 722923"/>
              <a:gd name="connsiteX0" fmla="*/ 304800 w 304800"/>
              <a:gd name="connsiteY0" fmla="*/ 0 h 722923"/>
              <a:gd name="connsiteX1" fmla="*/ 226646 w 304800"/>
              <a:gd name="connsiteY1" fmla="*/ 117231 h 722923"/>
              <a:gd name="connsiteX2" fmla="*/ 62523 w 304800"/>
              <a:gd name="connsiteY2" fmla="*/ 308707 h 722923"/>
              <a:gd name="connsiteX3" fmla="*/ 257907 w 304800"/>
              <a:gd name="connsiteY3" fmla="*/ 336061 h 722923"/>
              <a:gd name="connsiteX4" fmla="*/ 125046 w 304800"/>
              <a:gd name="connsiteY4" fmla="*/ 531446 h 722923"/>
              <a:gd name="connsiteX5" fmla="*/ 0 w 304800"/>
              <a:gd name="connsiteY5" fmla="*/ 722923 h 722923"/>
              <a:gd name="connsiteX0" fmla="*/ 304800 w 304800"/>
              <a:gd name="connsiteY0" fmla="*/ 0 h 722923"/>
              <a:gd name="connsiteX1" fmla="*/ 62523 w 304800"/>
              <a:gd name="connsiteY1" fmla="*/ 308707 h 722923"/>
              <a:gd name="connsiteX2" fmla="*/ 257907 w 304800"/>
              <a:gd name="connsiteY2" fmla="*/ 336061 h 722923"/>
              <a:gd name="connsiteX3" fmla="*/ 125046 w 304800"/>
              <a:gd name="connsiteY3" fmla="*/ 531446 h 722923"/>
              <a:gd name="connsiteX4" fmla="*/ 0 w 304800"/>
              <a:gd name="connsiteY4" fmla="*/ 722923 h 72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722923">
                <a:moveTo>
                  <a:pt x="304800" y="0"/>
                </a:moveTo>
                <a:cubicBezTo>
                  <a:pt x="254326" y="64314"/>
                  <a:pt x="70338" y="252697"/>
                  <a:pt x="62523" y="308707"/>
                </a:cubicBezTo>
                <a:cubicBezTo>
                  <a:pt x="85969" y="324989"/>
                  <a:pt x="247487" y="298938"/>
                  <a:pt x="257907" y="336061"/>
                </a:cubicBezTo>
                <a:cubicBezTo>
                  <a:pt x="236415" y="371230"/>
                  <a:pt x="162820" y="474784"/>
                  <a:pt x="125046" y="531446"/>
                </a:cubicBezTo>
                <a:cubicBezTo>
                  <a:pt x="82062" y="595923"/>
                  <a:pt x="22144" y="689708"/>
                  <a:pt x="0" y="722923"/>
                </a:cubicBezTo>
              </a:path>
            </a:pathLst>
          </a:cu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0381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Cloud Market</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4</a:t>
            </a:fld>
            <a:endParaRPr lang="en-US"/>
          </a:p>
        </p:txBody>
      </p:sp>
      <p:grpSp>
        <p:nvGrpSpPr>
          <p:cNvPr id="17" name="Group 16"/>
          <p:cNvGrpSpPr/>
          <p:nvPr/>
        </p:nvGrpSpPr>
        <p:grpSpPr>
          <a:xfrm>
            <a:off x="763948" y="2470793"/>
            <a:ext cx="3655652" cy="3470597"/>
            <a:chOff x="763948" y="2470793"/>
            <a:chExt cx="3655652" cy="3470597"/>
          </a:xfrm>
        </p:grpSpPr>
        <p:sp>
          <p:nvSpPr>
            <p:cNvPr id="4" name="Rounded Rectangle 3"/>
            <p:cNvSpPr/>
            <p:nvPr/>
          </p:nvSpPr>
          <p:spPr>
            <a:xfrm>
              <a:off x="763948" y="2673990"/>
              <a:ext cx="3655652" cy="2700358"/>
            </a:xfrm>
            <a:prstGeom prst="round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Text Placeholder 4"/>
            <p:cNvSpPr txBox="1">
              <a:spLocks/>
            </p:cNvSpPr>
            <p:nvPr>
              <p:custDataLst>
                <p:tags r:id="rId1"/>
              </p:custDataLst>
            </p:nvPr>
          </p:nvSpPr>
          <p:spPr bwMode="gray">
            <a:xfrm>
              <a:off x="835696" y="5656692"/>
              <a:ext cx="3319235" cy="284698"/>
            </a:xfrm>
            <a:prstGeom prst="rect">
              <a:avLst/>
            </a:prstGeom>
          </p:spPr>
          <p:txBody>
            <a:bodyPr/>
            <a:lstStyle>
              <a:lvl1pPr marL="225425" indent="-225425" algn="l" defTabSz="457200" rtl="0" eaLnBrk="1" latinLnBrk="0" hangingPunct="1">
                <a:spcBef>
                  <a:spcPts val="900"/>
                </a:spcBef>
                <a:spcAft>
                  <a:spcPts val="0"/>
                </a:spcAft>
                <a:buClr>
                  <a:srgbClr val="C10000"/>
                </a:buClr>
                <a:buSzPct val="80000"/>
                <a:buFont typeface="Wingdings" charset="2"/>
                <a:buChar char=""/>
                <a:defRPr lang="en-US" sz="1800" kern="1200" dirty="0" smtClean="0">
                  <a:solidFill>
                    <a:srgbClr val="595959"/>
                  </a:solidFill>
                  <a:latin typeface="+mn-lt"/>
                  <a:ea typeface="+mn-ea"/>
                  <a:cs typeface="+mn-cs"/>
                </a:defRPr>
              </a:lvl1pPr>
              <a:lvl2pPr marL="452438" indent="-227013" algn="l" defTabSz="457200" rtl="0" eaLnBrk="1" latinLnBrk="0" hangingPunct="1">
                <a:spcBef>
                  <a:spcPts val="300"/>
                </a:spcBef>
                <a:spcAft>
                  <a:spcPts val="0"/>
                </a:spcAft>
                <a:buClr>
                  <a:srgbClr val="C10000"/>
                </a:buClr>
                <a:buSzPct val="80000"/>
                <a:buFont typeface="Calibri" pitchFamily="34" charset="0"/>
                <a:buChar char="—"/>
                <a:defRPr lang="en-US" sz="1800" kern="1200" dirty="0" smtClean="0">
                  <a:solidFill>
                    <a:srgbClr val="595959"/>
                  </a:solidFill>
                  <a:latin typeface="+mn-lt"/>
                  <a:ea typeface="+mn-ea"/>
                  <a:cs typeface="+mn-cs"/>
                </a:defRPr>
              </a:lvl2pPr>
              <a:lvl3pPr marL="623888" indent="-171450" algn="l" defTabSz="457200" rtl="0" eaLnBrk="1" latinLnBrk="0" hangingPunct="1">
                <a:spcBef>
                  <a:spcPts val="300"/>
                </a:spcBef>
                <a:spcAft>
                  <a:spcPts val="300"/>
                </a:spcAft>
                <a:buClr>
                  <a:srgbClr val="C10000"/>
                </a:buClr>
                <a:buFont typeface="Arial" pitchFamily="34" charset="0"/>
                <a:buChar char="•"/>
                <a:defRPr lang="en-US" sz="1800" kern="1200" dirty="0" smtClean="0">
                  <a:solidFill>
                    <a:srgbClr val="595959"/>
                  </a:solidFill>
                  <a:latin typeface="+mn-lt"/>
                  <a:ea typeface="+mn-ea"/>
                  <a:cs typeface="+mn-cs"/>
                </a:defRPr>
              </a:lvl3pPr>
              <a:lvl4pPr marL="796925" indent="-173038" algn="l" defTabSz="457200" rtl="0" eaLnBrk="1" latinLnBrk="0" hangingPunct="1">
                <a:spcBef>
                  <a:spcPts val="300"/>
                </a:spcBef>
                <a:spcAft>
                  <a:spcPts val="300"/>
                </a:spcAft>
                <a:buClr>
                  <a:srgbClr val="C10000"/>
                </a:buClr>
                <a:buFont typeface="Arial" pitchFamily="34" charset="0"/>
                <a:buChar char="•"/>
                <a:defRPr lang="en-US" sz="1800" kern="1200" dirty="0" smtClean="0">
                  <a:solidFill>
                    <a:srgbClr val="595959"/>
                  </a:solidFill>
                  <a:latin typeface="+mn-lt"/>
                  <a:ea typeface="+mn-ea"/>
                  <a:cs typeface="+mn-cs"/>
                </a:defRPr>
              </a:lvl4pPr>
              <a:lvl5pPr marL="968375" indent="-171450" algn="l" defTabSz="457200" rtl="0" eaLnBrk="1" latinLnBrk="0" hangingPunct="1">
                <a:spcBef>
                  <a:spcPts val="300"/>
                </a:spcBef>
                <a:spcAft>
                  <a:spcPts val="300"/>
                </a:spcAft>
                <a:buClr>
                  <a:srgbClr val="C10000"/>
                </a:buClr>
                <a:buFont typeface="Arial" pitchFamily="34" charset="0"/>
                <a:buChar char="•"/>
                <a:defRPr lang="en-US" sz="1800" kern="1200" dirty="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800" i="1" dirty="0" smtClean="0">
                  <a:solidFill>
                    <a:srgbClr val="546568"/>
                  </a:solidFill>
                </a:rPr>
                <a:t>Source: IDC</a:t>
              </a:r>
              <a:r>
                <a:rPr lang="en-US" sz="800" i="1" dirty="0" smtClean="0">
                  <a:solidFill>
                    <a:schemeClr val="tx1">
                      <a:lumMod val="65000"/>
                      <a:lumOff val="35000"/>
                    </a:schemeClr>
                  </a:solidFill>
                </a:rPr>
                <a:t>,</a:t>
              </a:r>
              <a:r>
                <a:rPr lang="en-US" sz="800" i="1" dirty="0" smtClean="0">
                  <a:solidFill>
                    <a:srgbClr val="546568"/>
                  </a:solidFill>
                </a:rPr>
                <a:t> Gartner, </a:t>
              </a:r>
              <a:r>
                <a:rPr lang="en-US" sz="800" i="1" dirty="0" err="1" smtClean="0">
                  <a:solidFill>
                    <a:srgbClr val="546568"/>
                  </a:solidFill>
                </a:rPr>
                <a:t>Analysys</a:t>
              </a:r>
              <a:r>
                <a:rPr lang="en-US" sz="800" i="1" dirty="0" smtClean="0">
                  <a:solidFill>
                    <a:srgbClr val="546568"/>
                  </a:solidFill>
                </a:rPr>
                <a:t> Mason, Forrester, Cisco</a:t>
              </a:r>
              <a:endParaRPr lang="en-US" sz="800" i="1" dirty="0">
                <a:solidFill>
                  <a:srgbClr val="546568"/>
                </a:solidFill>
              </a:endParaRPr>
            </a:p>
          </p:txBody>
        </p:sp>
        <p:graphicFrame>
          <p:nvGraphicFramePr>
            <p:cNvPr id="6" name="Chart 5"/>
            <p:cNvGraphicFramePr/>
            <p:nvPr>
              <p:extLst>
                <p:ext uri="{D42A27DB-BD31-4B8C-83A1-F6EECF244321}">
                  <p14:modId xmlns:p14="http://schemas.microsoft.com/office/powerpoint/2010/main" val="2641580591"/>
                </p:ext>
              </p:extLst>
            </p:nvPr>
          </p:nvGraphicFramePr>
          <p:xfrm>
            <a:off x="835627" y="2470793"/>
            <a:ext cx="3534274" cy="3365500"/>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6"/>
            <p:cNvSpPr/>
            <p:nvPr>
              <p:custDataLst>
                <p:tags r:id="rId2"/>
              </p:custDataLst>
            </p:nvPr>
          </p:nvSpPr>
          <p:spPr bwMode="auto">
            <a:xfrm>
              <a:off x="3100110" y="2947260"/>
              <a:ext cx="715497" cy="3593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nchorCtr="0">
              <a:noAutofit/>
            </a:bodyPr>
            <a:lstStyle/>
            <a:p>
              <a:pPr algn="ctr">
                <a:spcBef>
                  <a:spcPct val="0"/>
                </a:spcBef>
                <a:spcAft>
                  <a:spcPct val="0"/>
                </a:spcAft>
              </a:pPr>
              <a:r>
                <a:rPr lang="en-US" sz="1400" i="1" dirty="0" smtClean="0">
                  <a:solidFill>
                    <a:schemeClr val="tx1">
                      <a:lumMod val="75000"/>
                      <a:lumOff val="25000"/>
                    </a:schemeClr>
                  </a:solidFill>
                </a:rPr>
                <a:t>$</a:t>
              </a:r>
              <a:r>
                <a:rPr lang="en-US" sz="1400" i="1" dirty="0" err="1" smtClean="0">
                  <a:solidFill>
                    <a:schemeClr val="tx1">
                      <a:lumMod val="65000"/>
                      <a:lumOff val="35000"/>
                    </a:schemeClr>
                  </a:solidFill>
                </a:rPr>
                <a:t>88B</a:t>
              </a:r>
              <a:endParaRPr lang="en-US" sz="1400" i="1" dirty="0" smtClean="0">
                <a:solidFill>
                  <a:schemeClr val="tx1">
                    <a:lumMod val="65000"/>
                    <a:lumOff val="35000"/>
                  </a:schemeClr>
                </a:solidFill>
                <a:sym typeface="Arial"/>
              </a:endParaRPr>
            </a:p>
          </p:txBody>
        </p:sp>
        <p:sp>
          <p:nvSpPr>
            <p:cNvPr id="8" name="Rectangle 7"/>
            <p:cNvSpPr/>
            <p:nvPr>
              <p:custDataLst>
                <p:tags r:id="rId3"/>
              </p:custDataLst>
            </p:nvPr>
          </p:nvSpPr>
          <p:spPr bwMode="auto">
            <a:xfrm>
              <a:off x="2125894" y="3893190"/>
              <a:ext cx="446503" cy="311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nchorCtr="0">
              <a:noAutofit/>
            </a:bodyPr>
            <a:lstStyle/>
            <a:p>
              <a:pPr algn="ctr">
                <a:spcBef>
                  <a:spcPct val="0"/>
                </a:spcBef>
                <a:spcAft>
                  <a:spcPct val="0"/>
                </a:spcAft>
              </a:pPr>
              <a:r>
                <a:rPr lang="en-US" sz="1400" i="1" kern="1200" dirty="0" smtClean="0">
                  <a:solidFill>
                    <a:schemeClr val="tx1">
                      <a:lumMod val="65000"/>
                      <a:lumOff val="35000"/>
                    </a:schemeClr>
                  </a:solidFill>
                  <a:ea typeface="+mn-ea"/>
                  <a:cs typeface="+mn-cs"/>
                  <a:sym typeface="Arial"/>
                </a:rPr>
                <a:t>$</a:t>
              </a:r>
              <a:fld id="{EB092586-3323-4C4A-A295-41D395BD9BDB}" type="datetime'''''''''''''''''''''''''''''2''''''''''4'''''''''''">
                <a:rPr lang="en-US" sz="1400" i="1" smtClean="0">
                  <a:solidFill>
                    <a:schemeClr val="tx1">
                      <a:lumMod val="65000"/>
                      <a:lumOff val="35000"/>
                    </a:schemeClr>
                  </a:solidFill>
                </a:rPr>
                <a:pPr algn="ctr">
                  <a:spcBef>
                    <a:spcPct val="0"/>
                  </a:spcBef>
                  <a:spcAft>
                    <a:spcPct val="0"/>
                  </a:spcAft>
                </a:pPr>
                <a:t>24</a:t>
              </a:fld>
              <a:r>
                <a:rPr lang="en-US" sz="1400" i="1" kern="1200" dirty="0" smtClean="0">
                  <a:solidFill>
                    <a:schemeClr val="tx1">
                      <a:lumMod val="65000"/>
                      <a:lumOff val="35000"/>
                    </a:schemeClr>
                  </a:solidFill>
                  <a:ea typeface="+mn-ea"/>
                  <a:cs typeface="+mn-cs"/>
                  <a:sym typeface="Arial"/>
                </a:rPr>
                <a:t>B</a:t>
              </a:r>
              <a:endParaRPr lang="en-US" sz="1400" i="1" kern="1200" dirty="0">
                <a:solidFill>
                  <a:schemeClr val="tx1">
                    <a:lumMod val="65000"/>
                    <a:lumOff val="35000"/>
                  </a:schemeClr>
                </a:solidFill>
                <a:ea typeface="+mn-ea"/>
                <a:cs typeface="+mn-cs"/>
                <a:sym typeface="Arial"/>
              </a:endParaRPr>
            </a:p>
          </p:txBody>
        </p:sp>
      </p:grpSp>
      <p:sp>
        <p:nvSpPr>
          <p:cNvPr id="9" name="TextBox 8"/>
          <p:cNvSpPr txBox="1"/>
          <p:nvPr/>
        </p:nvSpPr>
        <p:spPr>
          <a:xfrm>
            <a:off x="912778" y="1417672"/>
            <a:ext cx="3319235" cy="646331"/>
          </a:xfrm>
          <a:prstGeom prst="rect">
            <a:avLst/>
          </a:prstGeom>
          <a:noFill/>
        </p:spPr>
        <p:txBody>
          <a:bodyPr wrap="square" rtlCol="0">
            <a:spAutoFit/>
          </a:bodyPr>
          <a:lstStyle/>
          <a:p>
            <a:pPr algn="ctr"/>
            <a:r>
              <a:rPr lang="en-US" i="1" dirty="0" smtClean="0">
                <a:solidFill>
                  <a:schemeClr val="tx1">
                    <a:lumMod val="50000"/>
                    <a:lumOff val="50000"/>
                  </a:schemeClr>
                </a:solidFill>
              </a:rPr>
              <a:t>The Cloud Market is large and growing rapidly.</a:t>
            </a:r>
            <a:endParaRPr lang="en-US" i="1" dirty="0">
              <a:solidFill>
                <a:schemeClr val="tx1">
                  <a:lumMod val="50000"/>
                  <a:lumOff val="50000"/>
                </a:schemeClr>
              </a:solidFill>
            </a:endParaRPr>
          </a:p>
        </p:txBody>
      </p:sp>
      <p:sp>
        <p:nvSpPr>
          <p:cNvPr id="10" name="TextBox 9"/>
          <p:cNvSpPr txBox="1"/>
          <p:nvPr/>
        </p:nvSpPr>
        <p:spPr>
          <a:xfrm>
            <a:off x="4850300" y="1419033"/>
            <a:ext cx="3535574" cy="646331"/>
          </a:xfrm>
          <a:prstGeom prst="rect">
            <a:avLst/>
          </a:prstGeom>
          <a:noFill/>
        </p:spPr>
        <p:txBody>
          <a:bodyPr wrap="square" rtlCol="0">
            <a:spAutoFit/>
          </a:bodyPr>
          <a:lstStyle/>
          <a:p>
            <a:pPr algn="ctr"/>
            <a:r>
              <a:rPr lang="en-US" i="1" dirty="0" smtClean="0">
                <a:solidFill>
                  <a:schemeClr val="tx1">
                    <a:lumMod val="50000"/>
                    <a:lumOff val="50000"/>
                  </a:schemeClr>
                </a:solidFill>
              </a:rPr>
              <a:t>Cloud will be the majority of data center workloads by 2014.</a:t>
            </a:r>
            <a:endParaRPr lang="en-US" i="1" dirty="0">
              <a:solidFill>
                <a:schemeClr val="tx1">
                  <a:lumMod val="50000"/>
                  <a:lumOff val="50000"/>
                </a:schemeClr>
              </a:solidFill>
            </a:endParaRPr>
          </a:p>
        </p:txBody>
      </p:sp>
      <p:grpSp>
        <p:nvGrpSpPr>
          <p:cNvPr id="18" name="Group 17"/>
          <p:cNvGrpSpPr/>
          <p:nvPr/>
        </p:nvGrpSpPr>
        <p:grpSpPr>
          <a:xfrm>
            <a:off x="4850337" y="2641287"/>
            <a:ext cx="3576355" cy="3232655"/>
            <a:chOff x="4850337" y="2641287"/>
            <a:chExt cx="3576355" cy="3232655"/>
          </a:xfrm>
        </p:grpSpPr>
        <p:sp>
          <p:nvSpPr>
            <p:cNvPr id="11" name="Rounded Rectangle 10"/>
            <p:cNvSpPr/>
            <p:nvPr/>
          </p:nvSpPr>
          <p:spPr>
            <a:xfrm>
              <a:off x="5004593" y="2641287"/>
              <a:ext cx="3316256" cy="2755352"/>
            </a:xfrm>
            <a:prstGeom prst="round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TextBox 11"/>
            <p:cNvSpPr txBox="1"/>
            <p:nvPr/>
          </p:nvSpPr>
          <p:spPr>
            <a:xfrm>
              <a:off x="5248680" y="5658498"/>
              <a:ext cx="1499244" cy="215444"/>
            </a:xfrm>
            <a:prstGeom prst="rect">
              <a:avLst/>
            </a:prstGeom>
            <a:noFill/>
          </p:spPr>
          <p:txBody>
            <a:bodyPr wrap="square" rtlCol="0">
              <a:spAutoFit/>
            </a:bodyPr>
            <a:lstStyle/>
            <a:p>
              <a:r>
                <a:rPr lang="en-US" sz="800" i="1" dirty="0" smtClean="0">
                  <a:solidFill>
                    <a:schemeClr val="tx1">
                      <a:lumMod val="65000"/>
                      <a:lumOff val="35000"/>
                    </a:schemeClr>
                  </a:solidFill>
                </a:rPr>
                <a:t>Source: Cisco Cloud Index 2011</a:t>
              </a:r>
            </a:p>
          </p:txBody>
        </p:sp>
        <p:graphicFrame>
          <p:nvGraphicFramePr>
            <p:cNvPr id="13" name="Chart 12"/>
            <p:cNvGraphicFramePr/>
            <p:nvPr>
              <p:extLst>
                <p:ext uri="{D42A27DB-BD31-4B8C-83A1-F6EECF244321}">
                  <p14:modId xmlns:p14="http://schemas.microsoft.com/office/powerpoint/2010/main" val="3443423444"/>
                </p:ext>
              </p:extLst>
            </p:nvPr>
          </p:nvGraphicFramePr>
          <p:xfrm>
            <a:off x="4850337" y="2895148"/>
            <a:ext cx="3576355" cy="2903046"/>
          </p:xfrm>
          <a:graphic>
            <a:graphicData uri="http://schemas.openxmlformats.org/drawingml/2006/chart">
              <c:chart xmlns:c="http://schemas.openxmlformats.org/drawingml/2006/chart" xmlns:r="http://schemas.openxmlformats.org/officeDocument/2006/relationships" r:id="rId7"/>
            </a:graphicData>
          </a:graphic>
        </p:graphicFrame>
        <p:sp>
          <p:nvSpPr>
            <p:cNvPr id="14" name="Rounded Rectangle 13"/>
            <p:cNvSpPr/>
            <p:nvPr/>
          </p:nvSpPr>
          <p:spPr>
            <a:xfrm rot="16200000">
              <a:off x="7399310" y="2246140"/>
              <a:ext cx="383321" cy="1173703"/>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b="1" dirty="0" smtClean="0">
                  <a:solidFill>
                    <a:schemeClr val="bg1"/>
                  </a:solidFill>
                  <a:latin typeface="+mj-lt"/>
                </a:rPr>
                <a:t>22% CAGR 2010-14</a:t>
              </a:r>
              <a:endParaRPr lang="en-US" sz="1400" b="1" dirty="0">
                <a:solidFill>
                  <a:schemeClr val="bg1"/>
                </a:solidFill>
                <a:latin typeface="+mj-lt"/>
              </a:endParaRPr>
            </a:p>
          </p:txBody>
        </p:sp>
        <p:sp>
          <p:nvSpPr>
            <p:cNvPr id="15" name="TextBox 14"/>
            <p:cNvSpPr txBox="1"/>
            <p:nvPr/>
          </p:nvSpPr>
          <p:spPr>
            <a:xfrm>
              <a:off x="5231300" y="2804481"/>
              <a:ext cx="1906102" cy="307777"/>
            </a:xfrm>
            <a:prstGeom prst="rect">
              <a:avLst/>
            </a:prstGeom>
            <a:noFill/>
          </p:spPr>
          <p:txBody>
            <a:bodyPr wrap="square" rtlCol="0">
              <a:spAutoFit/>
            </a:bodyPr>
            <a:lstStyle/>
            <a:p>
              <a:r>
                <a:rPr lang="en-US" sz="1400" b="1" dirty="0" smtClean="0">
                  <a:solidFill>
                    <a:schemeClr val="tx1">
                      <a:lumMod val="65000"/>
                      <a:lumOff val="35000"/>
                    </a:schemeClr>
                  </a:solidFill>
                </a:rPr>
                <a:t>DC Workloads (m)</a:t>
              </a:r>
              <a:endParaRPr lang="en-US" sz="1400" b="1" dirty="0">
                <a:solidFill>
                  <a:schemeClr val="tx1">
                    <a:lumMod val="65000"/>
                    <a:lumOff val="35000"/>
                  </a:schemeClr>
                </a:solidFill>
              </a:endParaRPr>
            </a:p>
          </p:txBody>
        </p:sp>
      </p:grpSp>
      <p:sp>
        <p:nvSpPr>
          <p:cNvPr id="19" name="Rounded Rectangle 18"/>
          <p:cNvSpPr/>
          <p:nvPr/>
        </p:nvSpPr>
        <p:spPr>
          <a:xfrm rot="16200000">
            <a:off x="3519392" y="2246140"/>
            <a:ext cx="383321" cy="1173703"/>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b="1" dirty="0" smtClean="0">
                <a:solidFill>
                  <a:schemeClr val="bg1"/>
                </a:solidFill>
                <a:latin typeface="+mj-lt"/>
              </a:rPr>
              <a:t>38% CAGR 2010-14</a:t>
            </a:r>
            <a:endParaRPr lang="en-US" sz="1400" b="1" dirty="0">
              <a:solidFill>
                <a:schemeClr val="bg1"/>
              </a:solidFill>
              <a:latin typeface="+mj-lt"/>
            </a:endParaRPr>
          </a:p>
        </p:txBody>
      </p:sp>
    </p:spTree>
    <p:extLst>
      <p:ext uri="{BB962C8B-B14F-4D97-AF65-F5344CB8AC3E}">
        <p14:creationId xmlns:p14="http://schemas.microsoft.com/office/powerpoint/2010/main" val="394903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 Metadata?</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5</a:t>
            </a:fld>
            <a:endParaRPr lang="en-US" dirty="0"/>
          </a:p>
        </p:txBody>
      </p:sp>
      <p:sp>
        <p:nvSpPr>
          <p:cNvPr id="5" name="TextBox 4"/>
          <p:cNvSpPr txBox="1"/>
          <p:nvPr/>
        </p:nvSpPr>
        <p:spPr>
          <a:xfrm>
            <a:off x="829857" y="762000"/>
            <a:ext cx="7467600" cy="5334000"/>
          </a:xfrm>
          <a:prstGeom prst="rect">
            <a:avLst/>
          </a:prstGeom>
          <a:noFill/>
          <a:ln>
            <a:noFill/>
          </a:ln>
          <a:effectLst/>
        </p:spPr>
        <p:txBody>
          <a:bodyPr wrap="square" lIns="182880" bIns="91440" rtlCol="0">
            <a:noAutofit/>
          </a:bodyPr>
          <a:lstStyle/>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Metadata is data about data</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Metadata is not new</a:t>
            </a:r>
          </a:p>
          <a:p>
            <a:pPr marL="742950" lvl="1" indent="-285750">
              <a:spcAft>
                <a:spcPts val="900"/>
              </a:spcAft>
              <a:buClr>
                <a:srgbClr val="C00000"/>
              </a:buClr>
              <a:buSzPct val="80000"/>
              <a:buFont typeface="Wingdings" pitchFamily="2" charset="2"/>
              <a:buChar char="Ø"/>
            </a:pPr>
            <a:r>
              <a:rPr lang="en-US" dirty="0" smtClean="0">
                <a:solidFill>
                  <a:schemeClr val="tx1">
                    <a:lumMod val="65000"/>
                    <a:lumOff val="35000"/>
                  </a:schemeClr>
                </a:solidFill>
              </a:rPr>
              <a:t>Has been a feature of operating systems  since before DOS</a:t>
            </a:r>
          </a:p>
          <a:p>
            <a:pPr marL="742950" lvl="1" indent="-285750">
              <a:spcAft>
                <a:spcPts val="900"/>
              </a:spcAft>
              <a:buClr>
                <a:srgbClr val="C00000"/>
              </a:buClr>
              <a:buSzPct val="80000"/>
              <a:buFont typeface="Wingdings" pitchFamily="2" charset="2"/>
              <a:buChar char="Ø"/>
            </a:pPr>
            <a:r>
              <a:rPr lang="en-US" dirty="0" smtClean="0">
                <a:solidFill>
                  <a:schemeClr val="tx1">
                    <a:lumMod val="65000"/>
                    <a:lumOff val="35000"/>
                  </a:schemeClr>
                </a:solidFill>
              </a:rPr>
              <a:t>Examples include creation date,  file type, file owner</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Digital Rights Management (DRM) builds </a:t>
            </a:r>
            <a:r>
              <a:rPr lang="en-US" sz="2000" dirty="0">
                <a:solidFill>
                  <a:schemeClr val="tx1">
                    <a:lumMod val="65000"/>
                    <a:lumOff val="35000"/>
                  </a:schemeClr>
                </a:solidFill>
              </a:rPr>
              <a:t>on metadata </a:t>
            </a:r>
            <a:endParaRPr lang="en-US" sz="2000" dirty="0" smtClean="0">
              <a:solidFill>
                <a:schemeClr val="tx1">
                  <a:lumMod val="65000"/>
                  <a:lumOff val="35000"/>
                </a:schemeClr>
              </a:solidFill>
            </a:endParaRPr>
          </a:p>
          <a:p>
            <a:pPr marL="223838" indent="-223838">
              <a:spcAft>
                <a:spcPts val="900"/>
              </a:spcAft>
              <a:buClr>
                <a:srgbClr val="C00000"/>
              </a:buClr>
              <a:buSzPct val="80000"/>
              <a:buFont typeface="Wingdings" charset="2"/>
              <a:buChar char=""/>
            </a:pPr>
            <a:r>
              <a:rPr lang="en-US" sz="2000" dirty="0">
                <a:solidFill>
                  <a:schemeClr val="tx1">
                    <a:lumMod val="65000"/>
                    <a:lumOff val="35000"/>
                  </a:schemeClr>
                </a:solidFill>
              </a:rPr>
              <a:t>Metadata is taking on a much more important role in the Cloud</a:t>
            </a:r>
          </a:p>
          <a:p>
            <a:pPr marL="223838" indent="-223838">
              <a:spcAft>
                <a:spcPts val="900"/>
              </a:spcAft>
              <a:buClr>
                <a:srgbClr val="C00000"/>
              </a:buClr>
              <a:buSzPct val="80000"/>
              <a:buFont typeface="Wingdings" charset="2"/>
              <a:buChar char=""/>
            </a:pPr>
            <a:r>
              <a:rPr lang="en-US" sz="2000" dirty="0">
                <a:solidFill>
                  <a:schemeClr val="tx1">
                    <a:lumMod val="65000"/>
                    <a:lumOff val="35000"/>
                  </a:schemeClr>
                </a:solidFill>
              </a:rPr>
              <a:t>Metadata in the cloud is becoming more robust and complex</a:t>
            </a:r>
          </a:p>
          <a:p>
            <a:pPr marL="742950" lvl="1" indent="-285750">
              <a:spcAft>
                <a:spcPts val="900"/>
              </a:spcAft>
              <a:buClr>
                <a:srgbClr val="C00000"/>
              </a:buClr>
              <a:buSzPct val="80000"/>
              <a:buFont typeface="Wingdings" pitchFamily="2" charset="2"/>
              <a:buChar char="Ø"/>
            </a:pPr>
            <a:r>
              <a:rPr lang="en-US" dirty="0">
                <a:solidFill>
                  <a:schemeClr val="tx1">
                    <a:lumMod val="65000"/>
                    <a:lumOff val="35000"/>
                  </a:schemeClr>
                </a:solidFill>
              </a:rPr>
              <a:t>Can be used for fine grained control </a:t>
            </a:r>
            <a:r>
              <a:rPr lang="en-US" dirty="0" smtClean="0">
                <a:solidFill>
                  <a:schemeClr val="tx1">
                    <a:lumMod val="65000"/>
                    <a:lumOff val="35000"/>
                  </a:schemeClr>
                </a:solidFill>
              </a:rPr>
              <a:t>- Can </a:t>
            </a:r>
            <a:r>
              <a:rPr lang="en-US" dirty="0">
                <a:solidFill>
                  <a:schemeClr val="tx1">
                    <a:lumMod val="65000"/>
                    <a:lumOff val="35000"/>
                  </a:schemeClr>
                </a:solidFill>
              </a:rPr>
              <a:t>grant or deny access</a:t>
            </a:r>
          </a:p>
          <a:p>
            <a:pPr marL="742950" lvl="1" indent="-285750">
              <a:spcAft>
                <a:spcPts val="900"/>
              </a:spcAft>
              <a:buClr>
                <a:srgbClr val="C00000"/>
              </a:buClr>
              <a:buSzPct val="80000"/>
              <a:buFont typeface="Wingdings" pitchFamily="2" charset="2"/>
              <a:buChar char="Ø"/>
            </a:pPr>
            <a:r>
              <a:rPr lang="en-US" dirty="0">
                <a:solidFill>
                  <a:schemeClr val="tx1">
                    <a:lumMod val="65000"/>
                    <a:lumOff val="35000"/>
                  </a:schemeClr>
                </a:solidFill>
              </a:rPr>
              <a:t>Can control geographic distribution of content and applications </a:t>
            </a:r>
          </a:p>
          <a:p>
            <a:pPr marL="742950" lvl="1" indent="-285750">
              <a:spcAft>
                <a:spcPts val="900"/>
              </a:spcAft>
              <a:buClr>
                <a:srgbClr val="C00000"/>
              </a:buClr>
              <a:buSzPct val="80000"/>
              <a:buFont typeface="Wingdings" pitchFamily="2" charset="2"/>
              <a:buChar char="Ø"/>
            </a:pPr>
            <a:r>
              <a:rPr lang="en-US" dirty="0">
                <a:solidFill>
                  <a:schemeClr val="tx1">
                    <a:lumMod val="65000"/>
                    <a:lumOff val="35000"/>
                  </a:schemeClr>
                </a:solidFill>
              </a:rPr>
              <a:t>Is a key enabler for Big Data</a:t>
            </a:r>
          </a:p>
          <a:p>
            <a:pPr marL="223838" indent="-223838">
              <a:spcAft>
                <a:spcPts val="900"/>
              </a:spcAft>
              <a:buClr>
                <a:srgbClr val="C00000"/>
              </a:buClr>
              <a:buSzPct val="80000"/>
              <a:buFont typeface="Wingdings" charset="2"/>
              <a:buChar char=""/>
            </a:pPr>
            <a:r>
              <a:rPr lang="en-US" sz="2000" dirty="0" smtClean="0">
                <a:solidFill>
                  <a:schemeClr val="tx1">
                    <a:lumMod val="65000"/>
                    <a:lumOff val="35000"/>
                  </a:schemeClr>
                </a:solidFill>
              </a:rPr>
              <a:t>Metadata </a:t>
            </a:r>
            <a:r>
              <a:rPr lang="en-US" sz="2000" dirty="0">
                <a:solidFill>
                  <a:schemeClr val="tx1">
                    <a:lumMod val="65000"/>
                    <a:lumOff val="35000"/>
                  </a:schemeClr>
                </a:solidFill>
              </a:rPr>
              <a:t>w</a:t>
            </a:r>
            <a:r>
              <a:rPr lang="en-US" sz="2000" dirty="0" smtClean="0">
                <a:solidFill>
                  <a:schemeClr val="tx1">
                    <a:lumMod val="65000"/>
                    <a:lumOff val="35000"/>
                  </a:schemeClr>
                </a:solidFill>
              </a:rPr>
              <a:t>ill enable Cloud services that do not </a:t>
            </a:r>
            <a:r>
              <a:rPr lang="en-US" sz="2000" dirty="0">
                <a:solidFill>
                  <a:schemeClr val="tx1">
                    <a:lumMod val="65000"/>
                    <a:lumOff val="35000"/>
                  </a:schemeClr>
                </a:solidFill>
              </a:rPr>
              <a:t>yet </a:t>
            </a:r>
            <a:r>
              <a:rPr lang="en-US" sz="2000" dirty="0" smtClean="0">
                <a:solidFill>
                  <a:schemeClr val="tx1">
                    <a:lumMod val="65000"/>
                    <a:lumOff val="35000"/>
                  </a:schemeClr>
                </a:solidFill>
              </a:rPr>
              <a:t>exist</a:t>
            </a:r>
          </a:p>
          <a:p>
            <a:pPr marL="681038" lvl="1" indent="-223838">
              <a:spcAft>
                <a:spcPts val="900"/>
              </a:spcAft>
              <a:buClr>
                <a:srgbClr val="C00000"/>
              </a:buClr>
              <a:buSzPct val="80000"/>
              <a:buFont typeface="Wingdings" charset="2"/>
              <a:buChar char=""/>
            </a:pPr>
            <a:r>
              <a:rPr lang="en-US" dirty="0" smtClean="0">
                <a:solidFill>
                  <a:schemeClr val="tx1">
                    <a:lumMod val="65000"/>
                    <a:lumOff val="35000"/>
                  </a:schemeClr>
                </a:solidFill>
              </a:rPr>
              <a:t>Metadata will span cloud services and data stores to </a:t>
            </a:r>
            <a:r>
              <a:rPr lang="en-US" dirty="0">
                <a:solidFill>
                  <a:schemeClr val="tx1">
                    <a:lumMod val="65000"/>
                    <a:lumOff val="35000"/>
                  </a:schemeClr>
                </a:solidFill>
              </a:rPr>
              <a:t>link data </a:t>
            </a:r>
            <a:r>
              <a:rPr lang="en-US" dirty="0" smtClean="0">
                <a:solidFill>
                  <a:schemeClr val="tx1">
                    <a:lumMod val="65000"/>
                    <a:lumOff val="35000"/>
                  </a:schemeClr>
                </a:solidFill>
              </a:rPr>
              <a:t>entities</a:t>
            </a:r>
          </a:p>
          <a:p>
            <a:pPr marL="681038" lvl="1" indent="-223838">
              <a:spcAft>
                <a:spcPts val="900"/>
              </a:spcAft>
              <a:buClr>
                <a:srgbClr val="C00000"/>
              </a:buClr>
              <a:buSzPct val="80000"/>
              <a:buFont typeface="Wingdings" charset="2"/>
              <a:buChar char=""/>
            </a:pPr>
            <a:r>
              <a:rPr lang="en-US" dirty="0" smtClean="0">
                <a:solidFill>
                  <a:schemeClr val="tx1">
                    <a:lumMod val="65000"/>
                    <a:lumOff val="35000"/>
                  </a:schemeClr>
                </a:solidFill>
              </a:rPr>
              <a:t>Standards are emerging</a:t>
            </a:r>
          </a:p>
          <a:p>
            <a:pPr marL="681038" lvl="1" indent="-223838">
              <a:spcAft>
                <a:spcPts val="900"/>
              </a:spcAft>
              <a:buClr>
                <a:srgbClr val="C00000"/>
              </a:buClr>
              <a:buSzPct val="80000"/>
              <a:buFont typeface="Wingdings" charset="2"/>
              <a:buChar char=""/>
            </a:pPr>
            <a:endParaRPr lang="en-US" sz="2000" dirty="0" smtClean="0">
              <a:solidFill>
                <a:schemeClr val="tx1">
                  <a:lumMod val="65000"/>
                  <a:lumOff val="35000"/>
                </a:schemeClr>
              </a:solidFill>
            </a:endParaRPr>
          </a:p>
          <a:p>
            <a:pPr marL="285750" indent="-285750">
              <a:spcAft>
                <a:spcPts val="900"/>
              </a:spcAft>
              <a:buClr>
                <a:srgbClr val="C00000"/>
              </a:buClr>
              <a:buSzPct val="80000"/>
              <a:buFont typeface="Wingdings" pitchFamily="2" charset="2"/>
              <a:buChar char="Ø"/>
            </a:pPr>
            <a:endParaRPr lang="en-US" dirty="0">
              <a:solidFill>
                <a:schemeClr val="tx1">
                  <a:lumMod val="65000"/>
                  <a:lumOff val="35000"/>
                </a:schemeClr>
              </a:solidFill>
            </a:endParaRPr>
          </a:p>
        </p:txBody>
      </p:sp>
      <p:sp>
        <p:nvSpPr>
          <p:cNvPr id="6" name="TextBox 5"/>
          <p:cNvSpPr txBox="1"/>
          <p:nvPr/>
        </p:nvSpPr>
        <p:spPr>
          <a:xfrm>
            <a:off x="348208" y="6219214"/>
            <a:ext cx="8430898" cy="353943"/>
          </a:xfrm>
          <a:prstGeom prst="rect">
            <a:avLst/>
          </a:prstGeom>
          <a:noFill/>
        </p:spPr>
        <p:txBody>
          <a:bodyPr wrap="none" rtlCol="0">
            <a:spAutoFit/>
          </a:bodyPr>
          <a:lstStyle/>
          <a:p>
            <a:pPr algn="ctr"/>
            <a:r>
              <a:rPr lang="en-US" sz="1700" dirty="0" smtClean="0">
                <a:solidFill>
                  <a:srgbClr val="7F7F7F"/>
                </a:solidFill>
              </a:rPr>
              <a:t>Will it work? Is it guaranteed? Is it the right technology? Is it compliant? </a:t>
            </a:r>
            <a:r>
              <a:rPr lang="en-US" sz="1700" dirty="0" smtClean="0">
                <a:solidFill>
                  <a:srgbClr val="C10000"/>
                </a:solidFill>
              </a:rPr>
              <a:t>Is it Enterprise Class?</a:t>
            </a:r>
            <a:endParaRPr lang="en-US" sz="1700" dirty="0">
              <a:solidFill>
                <a:srgbClr val="7F7F7F"/>
              </a:solidFill>
            </a:endParaRPr>
          </a:p>
        </p:txBody>
      </p:sp>
    </p:spTree>
    <p:extLst>
      <p:ext uri="{BB962C8B-B14F-4D97-AF65-F5344CB8AC3E}">
        <p14:creationId xmlns:p14="http://schemas.microsoft.com/office/powerpoint/2010/main" val="34994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4592850" y="2351158"/>
            <a:ext cx="3988489" cy="1500660"/>
            <a:chOff x="4592850" y="2351158"/>
            <a:chExt cx="3988489" cy="1500660"/>
          </a:xfrm>
        </p:grpSpPr>
        <p:sp>
          <p:nvSpPr>
            <p:cNvPr id="4" name="Pentagon 3"/>
            <p:cNvSpPr/>
            <p:nvPr/>
          </p:nvSpPr>
          <p:spPr>
            <a:xfrm rot="5400000">
              <a:off x="5836765" y="1107243"/>
              <a:ext cx="1500660" cy="3988489"/>
            </a:xfrm>
            <a:prstGeom prst="homePlate">
              <a:avLst>
                <a:gd name="adj" fmla="val 28138"/>
              </a:avLst>
            </a:prstGeom>
            <a:gradFill flip="none" rotWithShape="1">
              <a:gsLst>
                <a:gs pos="0">
                  <a:schemeClr val="bg1">
                    <a:lumMod val="75000"/>
                  </a:schemeClr>
                </a:gs>
                <a:gs pos="100000">
                  <a:schemeClr val="bg1"/>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5563" algn="ctr">
                <a:spcBef>
                  <a:spcPct val="30000"/>
                </a:spcBef>
                <a:defRPr/>
              </a:pPr>
              <a:endParaRPr lang="en-US" dirty="0" smtClean="0">
                <a:solidFill>
                  <a:srgbClr val="08252E"/>
                </a:solidFill>
              </a:endParaRPr>
            </a:p>
          </p:txBody>
        </p:sp>
        <p:sp>
          <p:nvSpPr>
            <p:cNvPr id="49" name="TextBox 48"/>
            <p:cNvSpPr txBox="1"/>
            <p:nvPr/>
          </p:nvSpPr>
          <p:spPr>
            <a:xfrm>
              <a:off x="5058534" y="2713315"/>
              <a:ext cx="2873503" cy="523220"/>
            </a:xfrm>
            <a:prstGeom prst="rect">
              <a:avLst/>
            </a:prstGeom>
            <a:noFill/>
          </p:spPr>
          <p:txBody>
            <a:bodyPr wrap="none" rtlCol="0">
              <a:spAutoFit/>
            </a:bodyPr>
            <a:lstStyle/>
            <a:p>
              <a:pPr indent="-55563" algn="ctr">
                <a:spcBef>
                  <a:spcPct val="30000"/>
                </a:spcBef>
                <a:defRPr/>
              </a:pPr>
              <a:r>
                <a:rPr lang="en-US" sz="2800" b="1" dirty="0" smtClean="0">
                  <a:solidFill>
                    <a:schemeClr val="tx1">
                      <a:lumMod val="50000"/>
                      <a:lumOff val="50000"/>
                    </a:schemeClr>
                  </a:solidFill>
                </a:rPr>
                <a:t>&gt;</a:t>
              </a:r>
              <a:r>
                <a:rPr lang="en-US" sz="2800" b="1" dirty="0" smtClean="0">
                  <a:solidFill>
                    <a:schemeClr val="tx1">
                      <a:lumMod val="50000"/>
                      <a:lumOff val="50000"/>
                    </a:schemeClr>
                  </a:solidFill>
                  <a:sym typeface="Wingdings" pitchFamily="2" charset="2"/>
                </a:rPr>
                <a:t>50% TCO Savings </a:t>
              </a:r>
            </a:p>
          </p:txBody>
        </p:sp>
      </p:grpSp>
      <p:sp>
        <p:nvSpPr>
          <p:cNvPr id="2" name="Title 1"/>
          <p:cNvSpPr>
            <a:spLocks noGrp="1"/>
          </p:cNvSpPr>
          <p:nvPr>
            <p:ph type="title"/>
          </p:nvPr>
        </p:nvSpPr>
        <p:spPr/>
        <p:txBody>
          <a:bodyPr/>
          <a:lstStyle/>
          <a:p>
            <a:r>
              <a:rPr lang="en-US" dirty="0" smtClean="0"/>
              <a:t>Cloud Economic Advantage</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6</a:t>
            </a:fld>
            <a:endParaRPr lang="en-US"/>
          </a:p>
        </p:txBody>
      </p:sp>
      <p:sp>
        <p:nvSpPr>
          <p:cNvPr id="7" name="Rectangle 6"/>
          <p:cNvSpPr>
            <a:spLocks/>
          </p:cNvSpPr>
          <p:nvPr/>
        </p:nvSpPr>
        <p:spPr bwMode="auto">
          <a:xfrm>
            <a:off x="1028100" y="3139012"/>
            <a:ext cx="900256" cy="2095122"/>
          </a:xfrm>
          <a:prstGeom prst="rect">
            <a:avLst/>
          </a:prstGeom>
          <a:gradFill rotWithShape="0">
            <a:gsLst>
              <a:gs pos="0">
                <a:schemeClr val="accent3">
                  <a:lumMod val="20000"/>
                  <a:lumOff val="80000"/>
                </a:schemeClr>
              </a:gs>
              <a:gs pos="100000">
                <a:schemeClr val="accent3">
                  <a:lumMod val="60000"/>
                  <a:lumOff val="40000"/>
                </a:schemeClr>
              </a:gs>
            </a:gsLst>
            <a:lin ang="5400000" scaled="1"/>
          </a:gradFill>
          <a:ln w="9525">
            <a:noFill/>
            <a:miter lim="800000"/>
            <a:headEnd/>
            <a:tailEnd/>
          </a:ln>
          <a:effectLst>
            <a:outerShdw blurRad="50800" dist="38100" dir="2700000" algn="tl" rotWithShape="0">
              <a:prstClr val="black">
                <a:alpha val="40000"/>
              </a:prstClr>
            </a:outerShdw>
          </a:effectLst>
        </p:spPr>
        <p:txBody>
          <a:bodyPr lIns="0" tIns="0" rIns="0" bIns="0"/>
          <a:lstStyle/>
          <a:p>
            <a:pPr algn="ctr">
              <a:defRPr/>
            </a:pPr>
            <a:endParaRPr lang="en-US">
              <a:sym typeface="Gill Sans" charset="0"/>
            </a:endParaRPr>
          </a:p>
        </p:txBody>
      </p:sp>
      <p:sp>
        <p:nvSpPr>
          <p:cNvPr id="8" name="Rectangle 8"/>
          <p:cNvSpPr>
            <a:spLocks/>
          </p:cNvSpPr>
          <p:nvPr/>
        </p:nvSpPr>
        <p:spPr bwMode="auto">
          <a:xfrm>
            <a:off x="724781" y="5262657"/>
            <a:ext cx="1531917" cy="307777"/>
          </a:xfrm>
          <a:prstGeom prst="rect">
            <a:avLst/>
          </a:prstGeom>
          <a:noFill/>
          <a:ln w="9525">
            <a:noFill/>
            <a:miter lim="800000"/>
            <a:headEnd/>
            <a:tailEnd/>
          </a:ln>
          <a:effectLst/>
        </p:spPr>
        <p:txBody>
          <a:bodyPr wrap="square" lIns="0" tIns="0" rIns="0" bIns="0">
            <a:prstTxWarp prst="textNoShape">
              <a:avLst/>
            </a:prstTxWarp>
            <a:spAutoFit/>
          </a:bodyPr>
          <a:lstStyle/>
          <a:p>
            <a:pPr algn="ctr"/>
            <a:r>
              <a:rPr lang="en-US" sz="1000" dirty="0" smtClean="0">
                <a:solidFill>
                  <a:schemeClr val="tx1">
                    <a:lumMod val="75000"/>
                    <a:lumOff val="25000"/>
                  </a:schemeClr>
                </a:solidFill>
                <a:ea typeface="Arial" charset="0"/>
                <a:cs typeface="Arial" charset="0"/>
                <a:sym typeface="Arial" charset="0"/>
              </a:rPr>
              <a:t>Legacy Computer Platform</a:t>
            </a:r>
          </a:p>
          <a:p>
            <a:pPr algn="ctr"/>
            <a:r>
              <a:rPr lang="en-US" sz="1000" dirty="0" smtClean="0">
                <a:solidFill>
                  <a:schemeClr val="tx1">
                    <a:lumMod val="75000"/>
                    <a:lumOff val="25000"/>
                  </a:schemeClr>
                </a:solidFill>
                <a:ea typeface="Arial" charset="0"/>
                <a:cs typeface="Arial" charset="0"/>
                <a:sym typeface="Arial" charset="0"/>
              </a:rPr>
              <a:t>100% Physical</a:t>
            </a:r>
            <a:endParaRPr lang="en-US" sz="1000" dirty="0">
              <a:solidFill>
                <a:schemeClr val="tx1">
                  <a:lumMod val="75000"/>
                  <a:lumOff val="25000"/>
                </a:schemeClr>
              </a:solidFill>
              <a:ea typeface="Arial" charset="0"/>
              <a:cs typeface="Arial" charset="0"/>
              <a:sym typeface="Arial" charset="0"/>
            </a:endParaRPr>
          </a:p>
        </p:txBody>
      </p:sp>
      <p:sp>
        <p:nvSpPr>
          <p:cNvPr id="9" name="Rectangle 9"/>
          <p:cNvSpPr>
            <a:spLocks/>
          </p:cNvSpPr>
          <p:nvPr/>
        </p:nvSpPr>
        <p:spPr bwMode="auto">
          <a:xfrm>
            <a:off x="985839" y="3314439"/>
            <a:ext cx="962129" cy="369332"/>
          </a:xfrm>
          <a:prstGeom prst="rect">
            <a:avLst/>
          </a:prstGeom>
          <a:noFill/>
          <a:ln w="9525">
            <a:noFill/>
            <a:miter lim="800000"/>
            <a:headEnd/>
            <a:tailEnd/>
          </a:ln>
          <a:effectLst/>
        </p:spPr>
        <p:txBody>
          <a:bodyPr wrap="square" lIns="0" tIns="0" rIns="0" bIns="0" anchor="ctr">
            <a:spAutoFit/>
          </a:bodyPr>
          <a:lstStyle/>
          <a:p>
            <a:pPr algn="ctr">
              <a:defRPr/>
            </a:pPr>
            <a:r>
              <a:rPr lang="en-US" sz="1200" b="1" dirty="0" smtClean="0">
                <a:solidFill>
                  <a:schemeClr val="tx1">
                    <a:lumMod val="65000"/>
                    <a:lumOff val="35000"/>
                  </a:schemeClr>
                </a:solidFill>
                <a:cs typeface="Arial" pitchFamily="34" charset="0"/>
                <a:sym typeface="Arial" pitchFamily="34" charset="0"/>
              </a:rPr>
              <a:t>Traditional </a:t>
            </a:r>
            <a:br>
              <a:rPr lang="en-US" sz="1200" b="1" dirty="0" smtClean="0">
                <a:solidFill>
                  <a:schemeClr val="tx1">
                    <a:lumMod val="65000"/>
                    <a:lumOff val="35000"/>
                  </a:schemeClr>
                </a:solidFill>
                <a:cs typeface="Arial" pitchFamily="34" charset="0"/>
                <a:sym typeface="Arial" pitchFamily="34" charset="0"/>
              </a:rPr>
            </a:br>
            <a:r>
              <a:rPr lang="en-US" sz="1200" b="1" dirty="0" smtClean="0">
                <a:solidFill>
                  <a:schemeClr val="tx1">
                    <a:lumMod val="65000"/>
                    <a:lumOff val="35000"/>
                  </a:schemeClr>
                </a:solidFill>
                <a:cs typeface="Arial" pitchFamily="34" charset="0"/>
                <a:sym typeface="Arial" pitchFamily="34" charset="0"/>
              </a:rPr>
              <a:t>Data Center</a:t>
            </a:r>
            <a:endParaRPr lang="en-US" sz="1200" b="1" dirty="0">
              <a:solidFill>
                <a:schemeClr val="tx1">
                  <a:lumMod val="65000"/>
                  <a:lumOff val="35000"/>
                </a:schemeClr>
              </a:solidFill>
              <a:cs typeface="Arial" pitchFamily="34" charset="0"/>
              <a:sym typeface="Arial" pitchFamily="34" charset="0"/>
            </a:endParaRPr>
          </a:p>
        </p:txBody>
      </p:sp>
      <p:pic>
        <p:nvPicPr>
          <p:cNvPr id="10" name="Picture 10"/>
          <p:cNvPicPr>
            <a:picLocks noChangeArrowheads="1"/>
          </p:cNvPicPr>
          <p:nvPr/>
        </p:nvPicPr>
        <p:blipFill>
          <a:blip r:embed="rId3" cstate="screen"/>
          <a:srcRect/>
          <a:stretch>
            <a:fillRect/>
          </a:stretch>
        </p:blipFill>
        <p:spPr bwMode="auto">
          <a:xfrm rot="20520000">
            <a:off x="4737632" y="3777375"/>
            <a:ext cx="1043494" cy="723644"/>
          </a:xfrm>
          <a:prstGeom prst="rect">
            <a:avLst/>
          </a:prstGeom>
          <a:noFill/>
          <a:ln w="9525">
            <a:noFill/>
            <a:miter lim="800000"/>
            <a:headEnd/>
            <a:tailEnd/>
          </a:ln>
        </p:spPr>
      </p:pic>
      <p:sp>
        <p:nvSpPr>
          <p:cNvPr id="11" name="Rectangle 19"/>
          <p:cNvSpPr>
            <a:spLocks/>
          </p:cNvSpPr>
          <p:nvPr/>
        </p:nvSpPr>
        <p:spPr bwMode="auto">
          <a:xfrm>
            <a:off x="1766050" y="4850443"/>
            <a:ext cx="1674812" cy="370417"/>
          </a:xfrm>
          <a:prstGeom prst="rect">
            <a:avLst/>
          </a:prstGeom>
          <a:noFill/>
          <a:ln w="9525" cap="flat">
            <a:noFill/>
            <a:miter lim="800000"/>
            <a:headEnd type="none" w="med" len="med"/>
            <a:tailEnd type="none" w="med" len="med"/>
          </a:ln>
          <a:effectLst/>
        </p:spPr>
        <p:txBody>
          <a:bodyPr lIns="0" tIns="0" rIns="0" bIns="0">
            <a:prstTxWarp prst="textNoShape">
              <a:avLst/>
            </a:prstTxWarp>
          </a:bodyPr>
          <a:lstStyle/>
          <a:p>
            <a:pPr algn="ctr">
              <a:defRPr/>
            </a:pPr>
            <a:r>
              <a:rPr lang="en-US" sz="1050" i="1" dirty="0">
                <a:solidFill>
                  <a:schemeClr val="accent1">
                    <a:lumMod val="75000"/>
                  </a:schemeClr>
                </a:solidFill>
                <a:ea typeface="Arial" charset="0"/>
                <a:cs typeface="Arial" charset="0"/>
                <a:sym typeface="Arial" charset="0"/>
              </a:rPr>
              <a:t>Speed of delivery</a:t>
            </a:r>
            <a:r>
              <a:rPr lang="en-US" sz="1050" i="1" dirty="0">
                <a:solidFill>
                  <a:schemeClr val="accent1">
                    <a:lumMod val="75000"/>
                  </a:schemeClr>
                </a:solidFill>
                <a:sym typeface="Arial" charset="0"/>
              </a:rPr>
              <a:t/>
            </a:r>
            <a:br>
              <a:rPr lang="en-US" sz="1050" i="1" dirty="0">
                <a:solidFill>
                  <a:schemeClr val="accent1">
                    <a:lumMod val="75000"/>
                  </a:schemeClr>
                </a:solidFill>
                <a:sym typeface="Arial" charset="0"/>
              </a:rPr>
            </a:br>
            <a:r>
              <a:rPr lang="en-US" sz="1050" i="1" dirty="0">
                <a:solidFill>
                  <a:schemeClr val="accent1">
                    <a:lumMod val="75000"/>
                  </a:schemeClr>
                </a:solidFill>
                <a:ea typeface="Arial" charset="0"/>
                <a:cs typeface="Arial" charset="0"/>
                <a:sym typeface="Arial" charset="0"/>
              </a:rPr>
              <a:t>6-8 </a:t>
            </a:r>
            <a:r>
              <a:rPr lang="en-US" sz="1050" i="1" dirty="0" smtClean="0">
                <a:solidFill>
                  <a:schemeClr val="accent1">
                    <a:lumMod val="75000"/>
                  </a:schemeClr>
                </a:solidFill>
                <a:ea typeface="Arial" charset="0"/>
                <a:cs typeface="Arial" charset="0"/>
                <a:sym typeface="Arial" charset="0"/>
              </a:rPr>
              <a:t>Week</a:t>
            </a:r>
            <a:endParaRPr lang="en-US" sz="1050" i="1" dirty="0">
              <a:solidFill>
                <a:schemeClr val="accent1">
                  <a:lumMod val="75000"/>
                </a:schemeClr>
              </a:solidFill>
              <a:sym typeface="Arial" charset="0"/>
            </a:endParaRPr>
          </a:p>
        </p:txBody>
      </p:sp>
      <p:sp>
        <p:nvSpPr>
          <p:cNvPr id="12" name="Rectangle 20"/>
          <p:cNvSpPr>
            <a:spLocks/>
          </p:cNvSpPr>
          <p:nvPr/>
        </p:nvSpPr>
        <p:spPr bwMode="auto">
          <a:xfrm>
            <a:off x="3965576" y="4850411"/>
            <a:ext cx="1673224" cy="354542"/>
          </a:xfrm>
          <a:prstGeom prst="rect">
            <a:avLst/>
          </a:prstGeom>
          <a:noFill/>
          <a:ln w="9525" cap="flat">
            <a:noFill/>
            <a:miter lim="800000"/>
            <a:headEnd type="none" w="med" len="med"/>
            <a:tailEnd type="none" w="med" len="med"/>
          </a:ln>
          <a:effectLst/>
        </p:spPr>
        <p:txBody>
          <a:bodyPr lIns="0" tIns="0" rIns="0" bIns="0">
            <a:prstTxWarp prst="textNoShape">
              <a:avLst/>
            </a:prstTxWarp>
          </a:bodyPr>
          <a:lstStyle/>
          <a:p>
            <a:pPr algn="ctr">
              <a:defRPr/>
            </a:pPr>
            <a:r>
              <a:rPr lang="en-US" sz="1050" i="1" dirty="0">
                <a:solidFill>
                  <a:schemeClr val="accent1">
                    <a:lumMod val="75000"/>
                  </a:schemeClr>
                </a:solidFill>
                <a:ea typeface="Arial" charset="0"/>
                <a:cs typeface="Arial" charset="0"/>
                <a:sym typeface="Arial" charset="0"/>
              </a:rPr>
              <a:t>Speed of Delivery</a:t>
            </a:r>
          </a:p>
          <a:p>
            <a:pPr algn="ctr">
              <a:defRPr/>
            </a:pPr>
            <a:r>
              <a:rPr lang="en-US" sz="1050" i="1" dirty="0">
                <a:solidFill>
                  <a:schemeClr val="accent1">
                    <a:lumMod val="75000"/>
                  </a:schemeClr>
                </a:solidFill>
                <a:ea typeface="Arial" charset="0"/>
                <a:cs typeface="Arial" charset="0"/>
                <a:sym typeface="Arial" charset="0"/>
              </a:rPr>
              <a:t>2-3 Weeks</a:t>
            </a:r>
            <a:r>
              <a:rPr lang="en-US" sz="1050" i="1" dirty="0">
                <a:solidFill>
                  <a:schemeClr val="accent1">
                    <a:lumMod val="75000"/>
                  </a:schemeClr>
                </a:solidFill>
                <a:sym typeface="Arial" charset="0"/>
              </a:rPr>
              <a:t/>
            </a:r>
            <a:br>
              <a:rPr lang="en-US" sz="1050" i="1" dirty="0">
                <a:solidFill>
                  <a:schemeClr val="accent1">
                    <a:lumMod val="75000"/>
                  </a:schemeClr>
                </a:solidFill>
                <a:sym typeface="Arial" charset="0"/>
              </a:rPr>
            </a:br>
            <a:endParaRPr lang="en-US" sz="1050" i="1" dirty="0">
              <a:solidFill>
                <a:schemeClr val="accent1">
                  <a:lumMod val="75000"/>
                </a:schemeClr>
              </a:solidFill>
              <a:sym typeface="Arial" charset="0"/>
            </a:endParaRPr>
          </a:p>
        </p:txBody>
      </p:sp>
      <p:sp>
        <p:nvSpPr>
          <p:cNvPr id="13" name="Rectangle 21"/>
          <p:cNvSpPr>
            <a:spLocks/>
          </p:cNvSpPr>
          <p:nvPr/>
        </p:nvSpPr>
        <p:spPr bwMode="auto">
          <a:xfrm>
            <a:off x="6195038" y="4850462"/>
            <a:ext cx="1549401" cy="323165"/>
          </a:xfrm>
          <a:prstGeom prst="rect">
            <a:avLst/>
          </a:prstGeom>
          <a:noFill/>
          <a:ln w="9525" cap="flat">
            <a:noFill/>
            <a:miter lim="800000"/>
            <a:headEnd type="none" w="med" len="med"/>
            <a:tailEnd type="none" w="med" len="med"/>
          </a:ln>
          <a:effectLst/>
        </p:spPr>
        <p:txBody>
          <a:bodyPr wrap="square" lIns="0" tIns="0" rIns="0" bIns="0">
            <a:prstTxWarp prst="textNoShape">
              <a:avLst/>
            </a:prstTxWarp>
            <a:spAutoFit/>
          </a:bodyPr>
          <a:lstStyle/>
          <a:p>
            <a:pPr algn="ctr">
              <a:defRPr/>
            </a:pPr>
            <a:r>
              <a:rPr lang="en-US" sz="1050" i="1" dirty="0">
                <a:solidFill>
                  <a:schemeClr val="accent1">
                    <a:lumMod val="75000"/>
                  </a:schemeClr>
                </a:solidFill>
                <a:ea typeface="Arial" charset="0"/>
                <a:cs typeface="Arial" charset="0"/>
                <a:sym typeface="Arial" charset="0"/>
              </a:rPr>
              <a:t>Speed of Delivery</a:t>
            </a:r>
          </a:p>
          <a:p>
            <a:pPr algn="ctr">
              <a:defRPr/>
            </a:pPr>
            <a:r>
              <a:rPr lang="en-US" sz="1050" i="1" dirty="0" smtClean="0">
                <a:solidFill>
                  <a:schemeClr val="accent1">
                    <a:lumMod val="75000"/>
                  </a:schemeClr>
                </a:solidFill>
                <a:ea typeface="Arial" charset="0"/>
                <a:cs typeface="Arial" charset="0"/>
                <a:sym typeface="Arial" charset="0"/>
              </a:rPr>
              <a:t>15 Minutes</a:t>
            </a:r>
            <a:endParaRPr lang="en-US" sz="1050" i="1" dirty="0">
              <a:solidFill>
                <a:schemeClr val="accent1">
                  <a:lumMod val="75000"/>
                </a:schemeClr>
              </a:solidFill>
              <a:sym typeface="Arial" charset="0"/>
            </a:endParaRPr>
          </a:p>
        </p:txBody>
      </p:sp>
      <p:pic>
        <p:nvPicPr>
          <p:cNvPr id="14" name="Picture 4"/>
          <p:cNvPicPr>
            <a:picLocks noChangeArrowheads="1"/>
          </p:cNvPicPr>
          <p:nvPr/>
        </p:nvPicPr>
        <p:blipFill>
          <a:blip r:embed="rId4" cstate="screen"/>
          <a:srcRect/>
          <a:stretch>
            <a:fillRect/>
          </a:stretch>
        </p:blipFill>
        <p:spPr bwMode="auto">
          <a:xfrm rot="21060000">
            <a:off x="2021695" y="3010413"/>
            <a:ext cx="1078382" cy="953384"/>
          </a:xfrm>
          <a:prstGeom prst="rect">
            <a:avLst/>
          </a:prstGeom>
          <a:noFill/>
          <a:ln w="9525">
            <a:noFill/>
            <a:miter lim="800000"/>
            <a:headEnd/>
            <a:tailEnd/>
          </a:ln>
        </p:spPr>
      </p:pic>
      <p:grpSp>
        <p:nvGrpSpPr>
          <p:cNvPr id="15" name="Group 49"/>
          <p:cNvGrpSpPr/>
          <p:nvPr/>
        </p:nvGrpSpPr>
        <p:grpSpPr>
          <a:xfrm>
            <a:off x="2182444" y="3094967"/>
            <a:ext cx="742151" cy="596356"/>
            <a:chOff x="7525549" y="1761234"/>
            <a:chExt cx="592777" cy="571589"/>
          </a:xfrm>
          <a:solidFill>
            <a:schemeClr val="bg1">
              <a:lumMod val="50000"/>
            </a:schemeClr>
          </a:solidFill>
        </p:grpSpPr>
        <p:sp>
          <p:nvSpPr>
            <p:cNvPr id="16" name="Oval 1332"/>
            <p:cNvSpPr>
              <a:spLocks noChangeArrowheads="1"/>
            </p:cNvSpPr>
            <p:nvPr/>
          </p:nvSpPr>
          <p:spPr bwMode="auto">
            <a:xfrm>
              <a:off x="7525549" y="1761234"/>
              <a:ext cx="592777" cy="571589"/>
            </a:xfrm>
            <a:prstGeom prst="ellipse">
              <a:avLst/>
            </a:prstGeom>
            <a:grpFill/>
            <a:ln w="9525" algn="ctr">
              <a:noFill/>
              <a:round/>
              <a:headEnd/>
              <a:tailEnd/>
            </a:ln>
            <a:effectLst/>
          </p:spPr>
          <p:txBody>
            <a:bodyPr rot="10800000" vert="eaVert" lIns="82124" tIns="41061" rIns="82124" bIns="41061" anchor="ctr"/>
            <a:lstStyle/>
            <a:p>
              <a:pPr algn="l" rtl="0">
                <a:defRPr/>
              </a:pPr>
              <a:endParaRPr lang="en-US" dirty="0">
                <a:ea typeface="+mn-ea"/>
                <a:cs typeface="+mn-cs"/>
              </a:endParaRPr>
            </a:p>
          </p:txBody>
        </p:sp>
        <p:sp>
          <p:nvSpPr>
            <p:cNvPr id="17" name="Oval 1333"/>
            <p:cNvSpPr>
              <a:spLocks noChangeArrowheads="1"/>
            </p:cNvSpPr>
            <p:nvPr/>
          </p:nvSpPr>
          <p:spPr bwMode="auto">
            <a:xfrm>
              <a:off x="7567625" y="1801978"/>
              <a:ext cx="508625" cy="490105"/>
            </a:xfrm>
            <a:prstGeom prst="ellipse">
              <a:avLst/>
            </a:prstGeom>
            <a:grpFill/>
            <a:ln w="9525" algn="ctr">
              <a:noFill/>
              <a:round/>
              <a:headEnd/>
              <a:tailEnd/>
            </a:ln>
            <a:effectLst/>
          </p:spPr>
          <p:txBody>
            <a:bodyPr wrap="none" lIns="73462" tIns="0" rIns="0" bIns="0" anchor="ctr"/>
            <a:lstStyle/>
            <a:p>
              <a:pPr algn="l" rtl="0">
                <a:defRPr/>
              </a:pPr>
              <a:endParaRPr lang="en-US" dirty="0">
                <a:ea typeface="+mn-ea"/>
                <a:cs typeface="+mn-cs"/>
              </a:endParaRPr>
            </a:p>
          </p:txBody>
        </p:sp>
        <p:sp>
          <p:nvSpPr>
            <p:cNvPr id="18" name="Oval 1334"/>
            <p:cNvSpPr>
              <a:spLocks noChangeArrowheads="1"/>
            </p:cNvSpPr>
            <p:nvPr/>
          </p:nvSpPr>
          <p:spPr bwMode="auto">
            <a:xfrm>
              <a:off x="7567625" y="1801978"/>
              <a:ext cx="508625" cy="490105"/>
            </a:xfrm>
            <a:prstGeom prst="ellipse">
              <a:avLst/>
            </a:prstGeom>
            <a:grpFill/>
            <a:ln w="9525">
              <a:noFill/>
              <a:miter lim="800000"/>
              <a:headEnd/>
              <a:tailEnd/>
            </a:ln>
            <a:effectLst>
              <a:outerShdw blurRad="50800" dist="38100" dir="2700000" algn="tl" rotWithShape="0">
                <a:prstClr val="black">
                  <a:alpha val="40000"/>
                </a:prstClr>
              </a:outerShdw>
            </a:effectLst>
          </p:spPr>
          <p:txBody>
            <a:bodyPr wrap="none" lIns="82124" tIns="41061" rIns="82124" bIns="41061" anchor="ctr"/>
            <a:lstStyle/>
            <a:p>
              <a:pPr defTabSz="814353">
                <a:defRPr/>
              </a:pPr>
              <a:endParaRPr lang="en-US" sz="1200" dirty="0"/>
            </a:p>
          </p:txBody>
        </p:sp>
        <p:sp>
          <p:nvSpPr>
            <p:cNvPr id="19" name="Oval 1336"/>
            <p:cNvSpPr>
              <a:spLocks noChangeArrowheads="1"/>
            </p:cNvSpPr>
            <p:nvPr/>
          </p:nvSpPr>
          <p:spPr bwMode="auto">
            <a:xfrm>
              <a:off x="7567625" y="1808956"/>
              <a:ext cx="508625" cy="485101"/>
            </a:xfrm>
            <a:prstGeom prst="ellipse">
              <a:avLst/>
            </a:prstGeom>
            <a:grpFill/>
            <a:ln w="12700" algn="ctr">
              <a:noFill/>
              <a:round/>
              <a:headEnd/>
              <a:tailEnd/>
            </a:ln>
            <a:effectLst/>
          </p:spPr>
          <p:txBody>
            <a:bodyPr wrap="square" lIns="82124" tIns="41061" rIns="82124" bIns="41061" anchor="ctr">
              <a:spAutoFit/>
            </a:bodyPr>
            <a:lstStyle/>
            <a:p>
              <a:pPr algn="l" rtl="0">
                <a:defRPr/>
              </a:pPr>
              <a:endParaRPr lang="en-US" dirty="0">
                <a:ea typeface="+mn-ea"/>
                <a:cs typeface="+mn-cs"/>
              </a:endParaRPr>
            </a:p>
          </p:txBody>
        </p:sp>
        <p:sp>
          <p:nvSpPr>
            <p:cNvPr id="20" name="Pie 19"/>
            <p:cNvSpPr/>
            <p:nvPr/>
          </p:nvSpPr>
          <p:spPr>
            <a:xfrm rot="10800000">
              <a:off x="7608504" y="1841928"/>
              <a:ext cx="422319" cy="385233"/>
            </a:xfrm>
            <a:prstGeom prst="pie">
              <a:avLst>
                <a:gd name="adj1" fmla="val 0"/>
                <a:gd name="adj2" fmla="val 10737696"/>
              </a:avLst>
            </a:prstGeom>
            <a:grpFill/>
            <a:ln w="9525" algn="ctr">
              <a:noFill/>
              <a:round/>
              <a:headEnd/>
              <a:tailEnd/>
            </a:ln>
            <a:effectLst/>
          </p:spPr>
          <p:txBody>
            <a:bodyPr wrap="square" lIns="82124" tIns="41061" rIns="82124" bIns="41061" anchor="ctr">
              <a:noAutofit/>
            </a:bodyPr>
            <a:lstStyle/>
            <a:p>
              <a:pPr algn="l" rtl="0">
                <a:defRPr/>
              </a:pPr>
              <a:endParaRPr lang="en-US" dirty="0">
                <a:ea typeface="+mn-ea"/>
                <a:cs typeface="+mn-cs"/>
              </a:endParaRPr>
            </a:p>
          </p:txBody>
        </p:sp>
      </p:grpSp>
      <p:sp>
        <p:nvSpPr>
          <p:cNvPr id="21" name="Rectangle 22"/>
          <p:cNvSpPr>
            <a:spLocks/>
          </p:cNvSpPr>
          <p:nvPr/>
        </p:nvSpPr>
        <p:spPr bwMode="auto">
          <a:xfrm>
            <a:off x="2215264" y="3236581"/>
            <a:ext cx="706451" cy="276999"/>
          </a:xfrm>
          <a:prstGeom prst="rect">
            <a:avLst/>
          </a:prstGeom>
          <a:noFill/>
          <a:ln w="9525" cap="flat">
            <a:noFill/>
            <a:miter lim="800000"/>
            <a:headEnd type="none" w="med" len="med"/>
            <a:tailEnd type="none" w="med" len="med"/>
          </a:ln>
          <a:effectLst/>
        </p:spPr>
        <p:txBody>
          <a:bodyPr lIns="0" tIns="0" rIns="0" bIns="0" anchor="ctr">
            <a:spAutoFit/>
          </a:bodyPr>
          <a:lstStyle/>
          <a:p>
            <a:pPr algn="ctr">
              <a:defRPr/>
            </a:pPr>
            <a:r>
              <a:rPr lang="en-US" sz="1800" dirty="0">
                <a:solidFill>
                  <a:schemeClr val="bg1"/>
                </a:solidFill>
                <a:cs typeface="Arial" pitchFamily="34" charset="0"/>
                <a:sym typeface="Arial" pitchFamily="34" charset="0"/>
              </a:rPr>
              <a:t>-37%</a:t>
            </a:r>
          </a:p>
        </p:txBody>
      </p:sp>
      <p:sp>
        <p:nvSpPr>
          <p:cNvPr id="22" name="Rectangle 24"/>
          <p:cNvSpPr>
            <a:spLocks/>
          </p:cNvSpPr>
          <p:nvPr/>
        </p:nvSpPr>
        <p:spPr bwMode="auto">
          <a:xfrm>
            <a:off x="3230709" y="3879606"/>
            <a:ext cx="900256" cy="1354534"/>
          </a:xfrm>
          <a:prstGeom prst="rect">
            <a:avLst/>
          </a:prstGeom>
          <a:gradFill rotWithShape="0">
            <a:gsLst>
              <a:gs pos="0">
                <a:schemeClr val="accent3">
                  <a:lumMod val="20000"/>
                  <a:lumOff val="80000"/>
                </a:schemeClr>
              </a:gs>
              <a:gs pos="100000">
                <a:schemeClr val="accent3">
                  <a:lumMod val="60000"/>
                  <a:lumOff val="40000"/>
                </a:schemeClr>
              </a:gs>
            </a:gsLst>
            <a:lin ang="5400000" scaled="1"/>
          </a:gradFill>
          <a:ln w="9525">
            <a:noFill/>
            <a:miter lim="800000"/>
            <a:headEnd/>
            <a:tailEnd/>
          </a:ln>
          <a:effectLst>
            <a:outerShdw blurRad="50800" dist="38100" dir="2700000" algn="tl" rotWithShape="0">
              <a:prstClr val="black">
                <a:alpha val="40000"/>
              </a:prstClr>
            </a:outerShdw>
          </a:effectLst>
        </p:spPr>
        <p:txBody>
          <a:bodyPr lIns="0" tIns="0" rIns="0" bIns="0"/>
          <a:lstStyle/>
          <a:p>
            <a:pPr algn="ctr">
              <a:defRPr/>
            </a:pPr>
            <a:endParaRPr lang="en-US">
              <a:sym typeface="Gill Sans" charset="0"/>
            </a:endParaRPr>
          </a:p>
        </p:txBody>
      </p:sp>
      <p:sp>
        <p:nvSpPr>
          <p:cNvPr id="23" name="Rectangle 27"/>
          <p:cNvSpPr>
            <a:spLocks/>
          </p:cNvSpPr>
          <p:nvPr/>
        </p:nvSpPr>
        <p:spPr bwMode="auto">
          <a:xfrm>
            <a:off x="3196990" y="4056543"/>
            <a:ext cx="971586" cy="369332"/>
          </a:xfrm>
          <a:prstGeom prst="rect">
            <a:avLst/>
          </a:prstGeom>
          <a:noFill/>
          <a:ln w="9525">
            <a:noFill/>
            <a:miter lim="800000"/>
            <a:headEnd/>
            <a:tailEnd/>
          </a:ln>
          <a:effectLst/>
        </p:spPr>
        <p:txBody>
          <a:bodyPr wrap="square" lIns="0" tIns="0" rIns="0" bIns="0" anchor="ctr">
            <a:spAutoFit/>
          </a:bodyPr>
          <a:lstStyle/>
          <a:p>
            <a:pPr algn="ctr">
              <a:defRPr/>
            </a:pPr>
            <a:r>
              <a:rPr lang="en-US" sz="1200" b="1" dirty="0" smtClean="0">
                <a:solidFill>
                  <a:schemeClr val="tx1">
                    <a:lumMod val="65000"/>
                    <a:lumOff val="35000"/>
                  </a:schemeClr>
                </a:solidFill>
                <a:cs typeface="Arial" pitchFamily="34" charset="0"/>
                <a:sym typeface="Arial" pitchFamily="34" charset="0"/>
              </a:rPr>
              <a:t>Virtualized Data Center</a:t>
            </a:r>
            <a:endParaRPr lang="en-US" sz="1200" b="1" dirty="0">
              <a:solidFill>
                <a:schemeClr val="tx1">
                  <a:lumMod val="65000"/>
                  <a:lumOff val="35000"/>
                </a:schemeClr>
              </a:solidFill>
              <a:cs typeface="Arial" pitchFamily="34" charset="0"/>
              <a:sym typeface="Arial" pitchFamily="34" charset="0"/>
            </a:endParaRPr>
          </a:p>
        </p:txBody>
      </p:sp>
      <p:sp>
        <p:nvSpPr>
          <p:cNvPr id="24" name="Rectangle 29"/>
          <p:cNvSpPr>
            <a:spLocks/>
          </p:cNvSpPr>
          <p:nvPr/>
        </p:nvSpPr>
        <p:spPr bwMode="auto">
          <a:xfrm>
            <a:off x="5385808" y="4334710"/>
            <a:ext cx="837806" cy="883548"/>
          </a:xfrm>
          <a:prstGeom prst="rect">
            <a:avLst/>
          </a:prstGeom>
          <a:gradFill rotWithShape="0">
            <a:gsLst>
              <a:gs pos="0">
                <a:schemeClr val="accent3">
                  <a:lumMod val="20000"/>
                  <a:lumOff val="80000"/>
                </a:schemeClr>
              </a:gs>
              <a:gs pos="100000">
                <a:schemeClr val="accent3">
                  <a:lumMod val="60000"/>
                  <a:lumOff val="40000"/>
                </a:schemeClr>
              </a:gs>
            </a:gsLst>
            <a:lin ang="5400000" scaled="1"/>
          </a:gradFill>
          <a:ln w="9525">
            <a:noFill/>
            <a:miter lim="800000"/>
            <a:headEnd/>
            <a:tailEnd/>
          </a:ln>
          <a:effectLst>
            <a:outerShdw blurRad="50800" dist="38100" dir="2700000" algn="tl" rotWithShape="0">
              <a:prstClr val="black">
                <a:alpha val="40000"/>
              </a:prstClr>
            </a:outerShdw>
          </a:effectLst>
        </p:spPr>
        <p:txBody>
          <a:bodyPr lIns="0" tIns="0" rIns="0" bIns="0"/>
          <a:lstStyle/>
          <a:p>
            <a:pPr algn="ctr">
              <a:defRPr/>
            </a:pPr>
            <a:endParaRPr lang="en-US">
              <a:sym typeface="Gill Sans" charset="0"/>
            </a:endParaRPr>
          </a:p>
        </p:txBody>
      </p:sp>
      <p:sp>
        <p:nvSpPr>
          <p:cNvPr id="25" name="Rectangle 31"/>
          <p:cNvSpPr>
            <a:spLocks/>
          </p:cNvSpPr>
          <p:nvPr/>
        </p:nvSpPr>
        <p:spPr bwMode="auto">
          <a:xfrm>
            <a:off x="4696154" y="5297065"/>
            <a:ext cx="2292681" cy="307777"/>
          </a:xfrm>
          <a:prstGeom prst="rect">
            <a:avLst/>
          </a:prstGeom>
          <a:noFill/>
          <a:ln w="9525">
            <a:noFill/>
            <a:miter lim="800000"/>
            <a:headEnd/>
            <a:tailEnd/>
          </a:ln>
        </p:spPr>
        <p:txBody>
          <a:bodyPr wrap="square" lIns="0" tIns="0" rIns="0" bIns="0">
            <a:prstTxWarp prst="textNoShape">
              <a:avLst/>
            </a:prstTxWarp>
            <a:spAutoFit/>
          </a:bodyPr>
          <a:lstStyle/>
          <a:p>
            <a:pPr algn="ctr"/>
            <a:r>
              <a:rPr lang="en-US" sz="1000" dirty="0" smtClean="0">
                <a:solidFill>
                  <a:schemeClr val="tx1">
                    <a:lumMod val="75000"/>
                    <a:lumOff val="25000"/>
                  </a:schemeClr>
                </a:solidFill>
                <a:ea typeface="Arial" charset="0"/>
                <a:cs typeface="Arial" charset="0"/>
                <a:sym typeface="Arial" charset="0"/>
              </a:rPr>
              <a:t>Unified </a:t>
            </a:r>
            <a:r>
              <a:rPr lang="en-US" sz="1000" dirty="0">
                <a:solidFill>
                  <a:schemeClr val="tx1">
                    <a:lumMod val="75000"/>
                    <a:lumOff val="25000"/>
                  </a:schemeClr>
                </a:solidFill>
                <a:ea typeface="Arial" charset="0"/>
                <a:cs typeface="Arial" charset="0"/>
                <a:sym typeface="Arial" charset="0"/>
              </a:rPr>
              <a:t>Computing </a:t>
            </a:r>
            <a:r>
              <a:rPr lang="en-US" sz="1000" dirty="0" smtClean="0">
                <a:solidFill>
                  <a:schemeClr val="tx1">
                    <a:lumMod val="75000"/>
                    <a:lumOff val="25000"/>
                  </a:schemeClr>
                </a:solidFill>
                <a:ea typeface="Arial" charset="0"/>
                <a:cs typeface="Arial" charset="0"/>
                <a:sym typeface="Arial" charset="0"/>
              </a:rPr>
              <a:t>Platform</a:t>
            </a:r>
          </a:p>
          <a:p>
            <a:pPr algn="ctr"/>
            <a:r>
              <a:rPr lang="en-US" sz="1000" dirty="0" smtClean="0">
                <a:solidFill>
                  <a:schemeClr val="tx1">
                    <a:lumMod val="75000"/>
                    <a:lumOff val="25000"/>
                  </a:schemeClr>
                </a:solidFill>
                <a:ea typeface="Arial" charset="0"/>
                <a:cs typeface="Arial" charset="0"/>
                <a:sym typeface="Arial" charset="0"/>
              </a:rPr>
              <a:t>25% Physical : 75% Virtual</a:t>
            </a:r>
            <a:endParaRPr lang="en-US" sz="1000" dirty="0">
              <a:solidFill>
                <a:schemeClr val="tx1">
                  <a:lumMod val="75000"/>
                  <a:lumOff val="25000"/>
                </a:schemeClr>
              </a:solidFill>
              <a:ea typeface="Arial" charset="0"/>
              <a:cs typeface="Arial" charset="0"/>
              <a:sym typeface="Arial" charset="0"/>
            </a:endParaRPr>
          </a:p>
        </p:txBody>
      </p:sp>
      <p:sp>
        <p:nvSpPr>
          <p:cNvPr id="26" name="Rectangle 32"/>
          <p:cNvSpPr>
            <a:spLocks/>
          </p:cNvSpPr>
          <p:nvPr/>
        </p:nvSpPr>
        <p:spPr bwMode="auto">
          <a:xfrm>
            <a:off x="5364776" y="4484372"/>
            <a:ext cx="858838" cy="369332"/>
          </a:xfrm>
          <a:prstGeom prst="rect">
            <a:avLst/>
          </a:prstGeom>
          <a:noFill/>
          <a:ln w="9525">
            <a:noFill/>
            <a:miter lim="800000"/>
            <a:headEnd/>
            <a:tailEnd/>
          </a:ln>
          <a:effectLst/>
        </p:spPr>
        <p:txBody>
          <a:bodyPr lIns="0" tIns="0" rIns="0" bIns="0" anchor="ctr">
            <a:spAutoFit/>
          </a:bodyPr>
          <a:lstStyle/>
          <a:p>
            <a:pPr algn="ctr">
              <a:defRPr/>
            </a:pPr>
            <a:r>
              <a:rPr lang="en-US" sz="1200" b="1" dirty="0" smtClean="0">
                <a:solidFill>
                  <a:schemeClr val="tx1">
                    <a:lumMod val="65000"/>
                    <a:lumOff val="35000"/>
                  </a:schemeClr>
                </a:solidFill>
                <a:cs typeface="Arial" pitchFamily="34" charset="0"/>
                <a:sym typeface="Arial" pitchFamily="34" charset="0"/>
              </a:rPr>
              <a:t>Unified Compute</a:t>
            </a:r>
            <a:endParaRPr lang="en-US" sz="1200" b="1" dirty="0">
              <a:solidFill>
                <a:schemeClr val="tx1">
                  <a:lumMod val="65000"/>
                  <a:lumOff val="35000"/>
                </a:schemeClr>
              </a:solidFill>
              <a:cs typeface="Arial" pitchFamily="34" charset="0"/>
              <a:sym typeface="Arial" pitchFamily="34" charset="0"/>
            </a:endParaRPr>
          </a:p>
        </p:txBody>
      </p:sp>
      <p:grpSp>
        <p:nvGrpSpPr>
          <p:cNvPr id="27" name="Group 52"/>
          <p:cNvGrpSpPr/>
          <p:nvPr/>
        </p:nvGrpSpPr>
        <p:grpSpPr>
          <a:xfrm>
            <a:off x="4667297" y="3802056"/>
            <a:ext cx="742151" cy="596356"/>
            <a:chOff x="7525549" y="1761234"/>
            <a:chExt cx="592777" cy="571589"/>
          </a:xfrm>
          <a:solidFill>
            <a:schemeClr val="bg1">
              <a:lumMod val="50000"/>
            </a:schemeClr>
          </a:solidFill>
        </p:grpSpPr>
        <p:sp>
          <p:nvSpPr>
            <p:cNvPr id="28" name="Oval 1332"/>
            <p:cNvSpPr>
              <a:spLocks noChangeArrowheads="1"/>
            </p:cNvSpPr>
            <p:nvPr/>
          </p:nvSpPr>
          <p:spPr bwMode="auto">
            <a:xfrm>
              <a:off x="7525549" y="1761234"/>
              <a:ext cx="592777" cy="571589"/>
            </a:xfrm>
            <a:prstGeom prst="ellipse">
              <a:avLst/>
            </a:prstGeom>
            <a:grpFill/>
            <a:ln w="9525" algn="ctr">
              <a:noFill/>
              <a:round/>
              <a:headEnd/>
              <a:tailEnd/>
            </a:ln>
            <a:effectLst/>
          </p:spPr>
          <p:txBody>
            <a:bodyPr rot="10800000" vert="eaVert" lIns="82124" tIns="41061" rIns="82124" bIns="41061" anchor="ctr"/>
            <a:lstStyle/>
            <a:p>
              <a:pPr algn="l" rtl="0">
                <a:defRPr/>
              </a:pPr>
              <a:endParaRPr lang="en-US" dirty="0">
                <a:ea typeface="+mn-ea"/>
                <a:cs typeface="+mn-cs"/>
              </a:endParaRPr>
            </a:p>
          </p:txBody>
        </p:sp>
        <p:sp>
          <p:nvSpPr>
            <p:cNvPr id="29" name="Oval 1333"/>
            <p:cNvSpPr>
              <a:spLocks noChangeArrowheads="1"/>
            </p:cNvSpPr>
            <p:nvPr/>
          </p:nvSpPr>
          <p:spPr bwMode="auto">
            <a:xfrm>
              <a:off x="7567625" y="1801978"/>
              <a:ext cx="508625" cy="490105"/>
            </a:xfrm>
            <a:prstGeom prst="ellipse">
              <a:avLst/>
            </a:prstGeom>
            <a:grpFill/>
            <a:ln w="9525" algn="ctr">
              <a:noFill/>
              <a:round/>
              <a:headEnd/>
              <a:tailEnd/>
            </a:ln>
            <a:effectLst/>
          </p:spPr>
          <p:txBody>
            <a:bodyPr wrap="none" lIns="73462" tIns="0" rIns="0" bIns="0" anchor="ctr"/>
            <a:lstStyle/>
            <a:p>
              <a:pPr algn="l" rtl="0">
                <a:defRPr/>
              </a:pPr>
              <a:endParaRPr lang="en-US" dirty="0">
                <a:ea typeface="+mn-ea"/>
                <a:cs typeface="+mn-cs"/>
              </a:endParaRPr>
            </a:p>
          </p:txBody>
        </p:sp>
        <p:sp>
          <p:nvSpPr>
            <p:cNvPr id="30" name="Oval 1334"/>
            <p:cNvSpPr>
              <a:spLocks noChangeArrowheads="1"/>
            </p:cNvSpPr>
            <p:nvPr/>
          </p:nvSpPr>
          <p:spPr bwMode="auto">
            <a:xfrm>
              <a:off x="7567625" y="1801978"/>
              <a:ext cx="508625" cy="490105"/>
            </a:xfrm>
            <a:prstGeom prst="ellipse">
              <a:avLst/>
            </a:prstGeom>
            <a:grpFill/>
            <a:ln w="9525">
              <a:noFill/>
              <a:miter lim="800000"/>
              <a:headEnd/>
              <a:tailEnd/>
            </a:ln>
            <a:effectLst>
              <a:outerShdw blurRad="50800" dist="38100" dir="2700000" algn="tl" rotWithShape="0">
                <a:prstClr val="black">
                  <a:alpha val="40000"/>
                </a:prstClr>
              </a:outerShdw>
            </a:effectLst>
          </p:spPr>
          <p:txBody>
            <a:bodyPr wrap="none" lIns="82124" tIns="41061" rIns="82124" bIns="41061" anchor="ctr"/>
            <a:lstStyle/>
            <a:p>
              <a:pPr defTabSz="814353">
                <a:defRPr/>
              </a:pPr>
              <a:endParaRPr lang="en-US" sz="1200" dirty="0"/>
            </a:p>
          </p:txBody>
        </p:sp>
        <p:sp>
          <p:nvSpPr>
            <p:cNvPr id="31" name="Oval 1336"/>
            <p:cNvSpPr>
              <a:spLocks noChangeArrowheads="1"/>
            </p:cNvSpPr>
            <p:nvPr/>
          </p:nvSpPr>
          <p:spPr bwMode="auto">
            <a:xfrm>
              <a:off x="7567625" y="1808956"/>
              <a:ext cx="508625" cy="485101"/>
            </a:xfrm>
            <a:prstGeom prst="ellipse">
              <a:avLst/>
            </a:prstGeom>
            <a:grpFill/>
            <a:ln w="12700" algn="ctr">
              <a:noFill/>
              <a:round/>
              <a:headEnd/>
              <a:tailEnd/>
            </a:ln>
            <a:effectLst/>
          </p:spPr>
          <p:txBody>
            <a:bodyPr wrap="square" lIns="82124" tIns="41061" rIns="82124" bIns="41061" anchor="ctr">
              <a:spAutoFit/>
            </a:bodyPr>
            <a:lstStyle/>
            <a:p>
              <a:pPr algn="l" rtl="0">
                <a:defRPr/>
              </a:pPr>
              <a:endParaRPr lang="en-US" dirty="0">
                <a:ea typeface="+mn-ea"/>
                <a:cs typeface="+mn-cs"/>
              </a:endParaRPr>
            </a:p>
          </p:txBody>
        </p:sp>
        <p:sp>
          <p:nvSpPr>
            <p:cNvPr id="32" name="Pie 31"/>
            <p:cNvSpPr/>
            <p:nvPr/>
          </p:nvSpPr>
          <p:spPr>
            <a:xfrm rot="10800000">
              <a:off x="7608504" y="1841928"/>
              <a:ext cx="422319" cy="385233"/>
            </a:xfrm>
            <a:prstGeom prst="pie">
              <a:avLst>
                <a:gd name="adj1" fmla="val 0"/>
                <a:gd name="adj2" fmla="val 10737696"/>
              </a:avLst>
            </a:prstGeom>
            <a:grpFill/>
            <a:ln w="9525" algn="ctr">
              <a:noFill/>
              <a:round/>
              <a:headEnd/>
              <a:tailEnd/>
            </a:ln>
            <a:effectLst/>
          </p:spPr>
          <p:txBody>
            <a:bodyPr wrap="square" lIns="82124" tIns="41061" rIns="82124" bIns="41061" anchor="ctr">
              <a:noAutofit/>
            </a:bodyPr>
            <a:lstStyle/>
            <a:p>
              <a:pPr algn="l" rtl="0">
                <a:defRPr/>
              </a:pPr>
              <a:endParaRPr lang="en-US" dirty="0">
                <a:ea typeface="+mn-ea"/>
                <a:cs typeface="+mn-cs"/>
              </a:endParaRPr>
            </a:p>
          </p:txBody>
        </p:sp>
      </p:grpSp>
      <p:sp>
        <p:nvSpPr>
          <p:cNvPr id="33" name="Rectangle 22"/>
          <p:cNvSpPr>
            <a:spLocks/>
          </p:cNvSpPr>
          <p:nvPr/>
        </p:nvSpPr>
        <p:spPr bwMode="auto">
          <a:xfrm>
            <a:off x="4690296" y="3979726"/>
            <a:ext cx="706451" cy="276999"/>
          </a:xfrm>
          <a:prstGeom prst="rect">
            <a:avLst/>
          </a:prstGeom>
          <a:noFill/>
          <a:ln w="9525" cap="flat">
            <a:noFill/>
            <a:miter lim="800000"/>
            <a:headEnd type="none" w="med" len="med"/>
            <a:tailEnd type="none" w="med" len="med"/>
          </a:ln>
          <a:effectLst/>
        </p:spPr>
        <p:txBody>
          <a:bodyPr lIns="0" tIns="0" rIns="0" bIns="0" anchor="ctr">
            <a:spAutoFit/>
          </a:bodyPr>
          <a:lstStyle/>
          <a:p>
            <a:pPr algn="ctr">
              <a:defRPr/>
            </a:pPr>
            <a:r>
              <a:rPr lang="en-US" sz="1800" dirty="0" smtClean="0">
                <a:solidFill>
                  <a:schemeClr val="bg1"/>
                </a:solidFill>
                <a:cs typeface="Arial" pitchFamily="34" charset="0"/>
                <a:sym typeface="Arial" pitchFamily="34" charset="0"/>
              </a:rPr>
              <a:t>-27</a:t>
            </a:r>
            <a:r>
              <a:rPr lang="en-US" sz="1800" dirty="0">
                <a:solidFill>
                  <a:schemeClr val="bg1"/>
                </a:solidFill>
                <a:cs typeface="Arial" pitchFamily="34" charset="0"/>
                <a:sym typeface="Arial" pitchFamily="34" charset="0"/>
              </a:rPr>
              <a:t>%</a:t>
            </a:r>
          </a:p>
        </p:txBody>
      </p:sp>
      <p:grpSp>
        <p:nvGrpSpPr>
          <p:cNvPr id="54" name="Group 53"/>
          <p:cNvGrpSpPr/>
          <p:nvPr/>
        </p:nvGrpSpPr>
        <p:grpSpPr>
          <a:xfrm>
            <a:off x="2977387" y="1797889"/>
            <a:ext cx="5851660" cy="609600"/>
            <a:chOff x="2977387" y="1797889"/>
            <a:chExt cx="5851660" cy="609600"/>
          </a:xfrm>
        </p:grpSpPr>
        <p:sp>
          <p:nvSpPr>
            <p:cNvPr id="5" name="AutoShape 14"/>
            <p:cNvSpPr>
              <a:spLocks/>
            </p:cNvSpPr>
            <p:nvPr/>
          </p:nvSpPr>
          <p:spPr bwMode="auto">
            <a:xfrm>
              <a:off x="2977387" y="1797889"/>
              <a:ext cx="5851660" cy="60960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20631" y="0"/>
                  </a:moveTo>
                  <a:lnTo>
                    <a:pt x="0" y="0"/>
                  </a:lnTo>
                  <a:lnTo>
                    <a:pt x="0" y="21600"/>
                  </a:lnTo>
                  <a:lnTo>
                    <a:pt x="20631" y="21600"/>
                  </a:lnTo>
                  <a:lnTo>
                    <a:pt x="21600" y="10800"/>
                  </a:lnTo>
                  <a:close/>
                  <a:moveTo>
                    <a:pt x="20631" y="0"/>
                  </a:moveTo>
                </a:path>
              </a:pathLst>
            </a:custGeom>
            <a:gradFill flip="none" rotWithShape="1">
              <a:gsLst>
                <a:gs pos="79000">
                  <a:schemeClr val="tx2">
                    <a:lumMod val="20000"/>
                    <a:lumOff val="80000"/>
                  </a:schemeClr>
                </a:gs>
                <a:gs pos="0">
                  <a:schemeClr val="accent1">
                    <a:lumMod val="60000"/>
                    <a:lumOff val="40000"/>
                  </a:schemeClr>
                </a:gs>
              </a:gsLst>
              <a:lin ang="0" scaled="1"/>
              <a:tileRect/>
            </a:gradFill>
            <a:ln w="22225">
              <a:solidFill>
                <a:schemeClr val="bg1"/>
              </a:solidFill>
              <a:miter lim="800000"/>
              <a:headEnd/>
              <a:tailEnd/>
            </a:ln>
          </p:spPr>
          <p:txBody>
            <a:bodyPr lIns="0" tIns="0" rIns="0" bIns="0">
              <a:prstTxWarp prst="textNoShape">
                <a:avLst/>
              </a:prstTxWarp>
            </a:bodyPr>
            <a:lstStyle/>
            <a:p>
              <a:endParaRPr lang="en-US" dirty="0"/>
            </a:p>
          </p:txBody>
        </p:sp>
        <p:sp>
          <p:nvSpPr>
            <p:cNvPr id="35" name="Rectangle 34"/>
            <p:cNvSpPr/>
            <p:nvPr/>
          </p:nvSpPr>
          <p:spPr>
            <a:xfrm>
              <a:off x="4592851" y="1941791"/>
              <a:ext cx="3762375" cy="451406"/>
            </a:xfrm>
            <a:prstGeom prst="rect">
              <a:avLst/>
            </a:prstGeom>
            <a:effectLst>
              <a:outerShdw blurRad="50800" dist="38100" dir="2700000" algn="tl" rotWithShape="0">
                <a:prstClr val="black">
                  <a:alpha val="40000"/>
                </a:prstClr>
              </a:outerShdw>
            </a:effectLst>
          </p:spPr>
          <p:txBody>
            <a:bodyPr wrap="square">
              <a:spAutoFit/>
            </a:bodyPr>
            <a:lstStyle/>
            <a:p>
              <a:pPr marL="20638" algn="ctr">
                <a:lnSpc>
                  <a:spcPct val="80000"/>
                </a:lnSpc>
                <a:defRPr/>
              </a:pPr>
              <a:r>
                <a:rPr lang="en-US" sz="2800" dirty="0" smtClean="0">
                  <a:solidFill>
                    <a:schemeClr val="bg1"/>
                  </a:solidFill>
                  <a:sym typeface="Arial" charset="0"/>
                </a:rPr>
                <a:t>Cloud</a:t>
              </a:r>
              <a:endParaRPr lang="en-US" sz="2800" dirty="0">
                <a:solidFill>
                  <a:schemeClr val="bg1"/>
                </a:solidFill>
                <a:sym typeface="Arial" charset="0"/>
              </a:endParaRPr>
            </a:p>
          </p:txBody>
        </p:sp>
      </p:grpSp>
      <p:sp>
        <p:nvSpPr>
          <p:cNvPr id="36" name="Rectangle 29"/>
          <p:cNvSpPr>
            <a:spLocks/>
          </p:cNvSpPr>
          <p:nvPr/>
        </p:nvSpPr>
        <p:spPr bwMode="auto">
          <a:xfrm>
            <a:off x="7684394" y="4600165"/>
            <a:ext cx="837806" cy="608993"/>
          </a:xfrm>
          <a:prstGeom prst="rect">
            <a:avLst/>
          </a:prstGeom>
          <a:gradFill rotWithShape="0">
            <a:gsLst>
              <a:gs pos="0">
                <a:schemeClr val="accent3">
                  <a:lumMod val="20000"/>
                  <a:lumOff val="80000"/>
                </a:schemeClr>
              </a:gs>
              <a:gs pos="100000">
                <a:schemeClr val="accent3">
                  <a:lumMod val="60000"/>
                  <a:lumOff val="40000"/>
                </a:schemeClr>
              </a:gs>
            </a:gsLst>
            <a:lin ang="5400000" scaled="1"/>
          </a:gradFill>
          <a:ln w="9525">
            <a:noFill/>
            <a:miter lim="800000"/>
            <a:headEnd/>
            <a:tailEnd/>
          </a:ln>
          <a:effectLst>
            <a:outerShdw blurRad="50800" dist="38100" dir="2700000" algn="tl" rotWithShape="0">
              <a:prstClr val="black">
                <a:alpha val="40000"/>
              </a:prstClr>
            </a:outerShdw>
          </a:effectLst>
        </p:spPr>
        <p:txBody>
          <a:bodyPr lIns="0" tIns="0" rIns="0" bIns="0"/>
          <a:lstStyle/>
          <a:p>
            <a:pPr algn="ctr">
              <a:defRPr/>
            </a:pPr>
            <a:endParaRPr lang="en-US">
              <a:sym typeface="Gill Sans" charset="0"/>
            </a:endParaRPr>
          </a:p>
        </p:txBody>
      </p:sp>
      <p:sp>
        <p:nvSpPr>
          <p:cNvPr id="37" name="Rectangle 32"/>
          <p:cNvSpPr>
            <a:spLocks/>
          </p:cNvSpPr>
          <p:nvPr/>
        </p:nvSpPr>
        <p:spPr bwMode="auto">
          <a:xfrm>
            <a:off x="7685757" y="4699821"/>
            <a:ext cx="913367" cy="369332"/>
          </a:xfrm>
          <a:prstGeom prst="rect">
            <a:avLst/>
          </a:prstGeom>
          <a:noFill/>
          <a:ln w="9525">
            <a:noFill/>
            <a:miter lim="800000"/>
            <a:headEnd/>
            <a:tailEnd/>
          </a:ln>
          <a:effectLst/>
        </p:spPr>
        <p:txBody>
          <a:bodyPr wrap="square" lIns="0" tIns="0" rIns="0" bIns="0" anchor="ctr">
            <a:spAutoFit/>
          </a:bodyPr>
          <a:lstStyle/>
          <a:p>
            <a:pPr algn="ctr">
              <a:defRPr/>
            </a:pPr>
            <a:r>
              <a:rPr lang="en-US" sz="1200" b="1" dirty="0" smtClean="0">
                <a:solidFill>
                  <a:schemeClr val="tx1">
                    <a:lumMod val="65000"/>
                    <a:lumOff val="35000"/>
                  </a:schemeClr>
                </a:solidFill>
                <a:cs typeface="Arial" pitchFamily="34" charset="0"/>
                <a:sym typeface="Arial" pitchFamily="34" charset="0"/>
              </a:rPr>
              <a:t>Unified </a:t>
            </a:r>
            <a:r>
              <a:rPr lang="en-US" sz="1200" b="1" dirty="0" err="1" smtClean="0">
                <a:solidFill>
                  <a:schemeClr val="tx1">
                    <a:lumMod val="65000"/>
                    <a:lumOff val="35000"/>
                  </a:schemeClr>
                </a:solidFill>
                <a:cs typeface="Arial" pitchFamily="34" charset="0"/>
                <a:sym typeface="Arial" pitchFamily="34" charset="0"/>
              </a:rPr>
              <a:t>Managmt</a:t>
            </a:r>
            <a:endParaRPr lang="en-US" sz="1200" b="1" dirty="0">
              <a:solidFill>
                <a:schemeClr val="tx1">
                  <a:lumMod val="65000"/>
                  <a:lumOff val="35000"/>
                </a:schemeClr>
              </a:solidFill>
              <a:cs typeface="Arial" pitchFamily="34" charset="0"/>
              <a:sym typeface="Arial" pitchFamily="34" charset="0"/>
            </a:endParaRPr>
          </a:p>
        </p:txBody>
      </p:sp>
      <p:pic>
        <p:nvPicPr>
          <p:cNvPr id="38" name="Picture 10"/>
          <p:cNvPicPr>
            <a:picLocks noChangeArrowheads="1"/>
          </p:cNvPicPr>
          <p:nvPr/>
        </p:nvPicPr>
        <p:blipFill>
          <a:blip r:embed="rId5" cstate="screen"/>
          <a:srcRect/>
          <a:stretch>
            <a:fillRect/>
          </a:stretch>
        </p:blipFill>
        <p:spPr bwMode="auto">
          <a:xfrm rot="20520000">
            <a:off x="6333161" y="4104289"/>
            <a:ext cx="1227815" cy="690685"/>
          </a:xfrm>
          <a:prstGeom prst="rect">
            <a:avLst/>
          </a:prstGeom>
          <a:noFill/>
          <a:ln w="9525">
            <a:noFill/>
            <a:miter lim="800000"/>
            <a:headEnd/>
            <a:tailEnd/>
          </a:ln>
        </p:spPr>
      </p:pic>
      <p:grpSp>
        <p:nvGrpSpPr>
          <p:cNvPr id="39" name="Group 52"/>
          <p:cNvGrpSpPr/>
          <p:nvPr/>
        </p:nvGrpSpPr>
        <p:grpSpPr>
          <a:xfrm>
            <a:off x="6478451" y="4165182"/>
            <a:ext cx="742151" cy="596356"/>
            <a:chOff x="7525549" y="1761234"/>
            <a:chExt cx="592777" cy="571589"/>
          </a:xfrm>
          <a:solidFill>
            <a:schemeClr val="bg1">
              <a:lumMod val="50000"/>
            </a:schemeClr>
          </a:solidFill>
        </p:grpSpPr>
        <p:sp>
          <p:nvSpPr>
            <p:cNvPr id="40" name="Oval 1332"/>
            <p:cNvSpPr>
              <a:spLocks noChangeArrowheads="1"/>
            </p:cNvSpPr>
            <p:nvPr/>
          </p:nvSpPr>
          <p:spPr bwMode="auto">
            <a:xfrm>
              <a:off x="7525549" y="1761234"/>
              <a:ext cx="592777" cy="571589"/>
            </a:xfrm>
            <a:prstGeom prst="ellipse">
              <a:avLst/>
            </a:prstGeom>
            <a:grpFill/>
            <a:ln w="9525" algn="ctr">
              <a:noFill/>
              <a:round/>
              <a:headEnd/>
              <a:tailEnd/>
            </a:ln>
            <a:effectLst/>
          </p:spPr>
          <p:txBody>
            <a:bodyPr rot="10800000" vert="eaVert" lIns="82124" tIns="41061" rIns="82124" bIns="41061" anchor="ctr"/>
            <a:lstStyle/>
            <a:p>
              <a:pPr algn="l" rtl="0">
                <a:defRPr/>
              </a:pPr>
              <a:endParaRPr lang="en-US" dirty="0">
                <a:ea typeface="+mn-ea"/>
                <a:cs typeface="+mn-cs"/>
              </a:endParaRPr>
            </a:p>
          </p:txBody>
        </p:sp>
        <p:sp>
          <p:nvSpPr>
            <p:cNvPr id="41" name="Oval 1333"/>
            <p:cNvSpPr>
              <a:spLocks noChangeArrowheads="1"/>
            </p:cNvSpPr>
            <p:nvPr/>
          </p:nvSpPr>
          <p:spPr bwMode="auto">
            <a:xfrm>
              <a:off x="7567625" y="1801978"/>
              <a:ext cx="508625" cy="490105"/>
            </a:xfrm>
            <a:prstGeom prst="ellipse">
              <a:avLst/>
            </a:prstGeom>
            <a:grpFill/>
            <a:ln w="9525" algn="ctr">
              <a:noFill/>
              <a:round/>
              <a:headEnd/>
              <a:tailEnd/>
            </a:ln>
            <a:effectLst/>
          </p:spPr>
          <p:txBody>
            <a:bodyPr wrap="none" lIns="73462" tIns="0" rIns="0" bIns="0" anchor="ctr"/>
            <a:lstStyle/>
            <a:p>
              <a:pPr algn="l" rtl="0">
                <a:defRPr/>
              </a:pPr>
              <a:endParaRPr lang="en-US" dirty="0">
                <a:ea typeface="+mn-ea"/>
                <a:cs typeface="+mn-cs"/>
              </a:endParaRPr>
            </a:p>
          </p:txBody>
        </p:sp>
        <p:sp>
          <p:nvSpPr>
            <p:cNvPr id="42" name="Oval 1334"/>
            <p:cNvSpPr>
              <a:spLocks noChangeArrowheads="1"/>
            </p:cNvSpPr>
            <p:nvPr/>
          </p:nvSpPr>
          <p:spPr bwMode="auto">
            <a:xfrm>
              <a:off x="7567625" y="1801978"/>
              <a:ext cx="508625" cy="490105"/>
            </a:xfrm>
            <a:prstGeom prst="ellipse">
              <a:avLst/>
            </a:prstGeom>
            <a:grpFill/>
            <a:ln w="9525">
              <a:noFill/>
              <a:miter lim="800000"/>
              <a:headEnd/>
              <a:tailEnd/>
            </a:ln>
            <a:effectLst>
              <a:outerShdw blurRad="50800" dist="38100" dir="2700000" algn="tl" rotWithShape="0">
                <a:prstClr val="black">
                  <a:alpha val="40000"/>
                </a:prstClr>
              </a:outerShdw>
            </a:effectLst>
          </p:spPr>
          <p:txBody>
            <a:bodyPr wrap="none" lIns="82124" tIns="41061" rIns="82124" bIns="41061" anchor="ctr"/>
            <a:lstStyle/>
            <a:p>
              <a:pPr defTabSz="814353">
                <a:defRPr/>
              </a:pPr>
              <a:endParaRPr lang="en-US" sz="1200" dirty="0"/>
            </a:p>
          </p:txBody>
        </p:sp>
        <p:sp>
          <p:nvSpPr>
            <p:cNvPr id="43" name="Oval 1336"/>
            <p:cNvSpPr>
              <a:spLocks noChangeArrowheads="1"/>
            </p:cNvSpPr>
            <p:nvPr/>
          </p:nvSpPr>
          <p:spPr bwMode="auto">
            <a:xfrm>
              <a:off x="7567625" y="1808956"/>
              <a:ext cx="508625" cy="485101"/>
            </a:xfrm>
            <a:prstGeom prst="ellipse">
              <a:avLst/>
            </a:prstGeom>
            <a:grpFill/>
            <a:ln w="12700" algn="ctr">
              <a:noFill/>
              <a:round/>
              <a:headEnd/>
              <a:tailEnd/>
            </a:ln>
            <a:effectLst/>
          </p:spPr>
          <p:txBody>
            <a:bodyPr wrap="square" lIns="82124" tIns="41061" rIns="82124" bIns="41061" anchor="ctr">
              <a:spAutoFit/>
            </a:bodyPr>
            <a:lstStyle/>
            <a:p>
              <a:pPr algn="l" rtl="0">
                <a:defRPr/>
              </a:pPr>
              <a:endParaRPr lang="en-US" dirty="0">
                <a:ea typeface="+mn-ea"/>
                <a:cs typeface="+mn-cs"/>
              </a:endParaRPr>
            </a:p>
          </p:txBody>
        </p:sp>
        <p:sp>
          <p:nvSpPr>
            <p:cNvPr id="44" name="Pie 43"/>
            <p:cNvSpPr/>
            <p:nvPr/>
          </p:nvSpPr>
          <p:spPr>
            <a:xfrm rot="10800000">
              <a:off x="7608504" y="1841928"/>
              <a:ext cx="422319" cy="385233"/>
            </a:xfrm>
            <a:prstGeom prst="pie">
              <a:avLst>
                <a:gd name="adj1" fmla="val 0"/>
                <a:gd name="adj2" fmla="val 10737696"/>
              </a:avLst>
            </a:prstGeom>
            <a:grpFill/>
            <a:ln w="9525" algn="ctr">
              <a:noFill/>
              <a:round/>
              <a:headEnd/>
              <a:tailEnd/>
            </a:ln>
            <a:effectLst/>
          </p:spPr>
          <p:txBody>
            <a:bodyPr wrap="square" lIns="82124" tIns="41061" rIns="82124" bIns="41061" anchor="ctr">
              <a:noAutofit/>
            </a:bodyPr>
            <a:lstStyle/>
            <a:p>
              <a:pPr algn="l" rtl="0">
                <a:defRPr/>
              </a:pPr>
              <a:endParaRPr lang="en-US" dirty="0">
                <a:ea typeface="+mn-ea"/>
                <a:cs typeface="+mn-cs"/>
              </a:endParaRPr>
            </a:p>
          </p:txBody>
        </p:sp>
      </p:grpSp>
      <p:sp>
        <p:nvSpPr>
          <p:cNvPr id="45" name="Rectangle 22"/>
          <p:cNvSpPr>
            <a:spLocks/>
          </p:cNvSpPr>
          <p:nvPr/>
        </p:nvSpPr>
        <p:spPr bwMode="auto">
          <a:xfrm>
            <a:off x="6501431" y="4342861"/>
            <a:ext cx="706451" cy="276999"/>
          </a:xfrm>
          <a:prstGeom prst="rect">
            <a:avLst/>
          </a:prstGeom>
          <a:noFill/>
          <a:ln w="9525" cap="flat">
            <a:noFill/>
            <a:miter lim="800000"/>
            <a:headEnd type="none" w="med" len="med"/>
            <a:tailEnd type="none" w="med" len="med"/>
          </a:ln>
          <a:effectLst/>
        </p:spPr>
        <p:txBody>
          <a:bodyPr lIns="0" tIns="0" rIns="0" bIns="0" anchor="ctr">
            <a:spAutoFit/>
          </a:bodyPr>
          <a:lstStyle/>
          <a:p>
            <a:pPr algn="ctr">
              <a:defRPr/>
            </a:pPr>
            <a:r>
              <a:rPr lang="en-US" sz="1800" dirty="0" smtClean="0">
                <a:solidFill>
                  <a:schemeClr val="bg1"/>
                </a:solidFill>
                <a:cs typeface="Arial" pitchFamily="34" charset="0"/>
                <a:sym typeface="Arial" pitchFamily="34" charset="0"/>
              </a:rPr>
              <a:t>-33%</a:t>
            </a:r>
            <a:r>
              <a:rPr lang="en-US" sz="1800" baseline="30000" dirty="0" smtClean="0">
                <a:solidFill>
                  <a:schemeClr val="bg1"/>
                </a:solidFill>
                <a:cs typeface="Arial" pitchFamily="34" charset="0"/>
                <a:sym typeface="Arial" pitchFamily="34" charset="0"/>
              </a:rPr>
              <a:t>1</a:t>
            </a:r>
            <a:endParaRPr lang="en-US" sz="1800" baseline="30000" dirty="0">
              <a:solidFill>
                <a:schemeClr val="bg1"/>
              </a:solidFill>
              <a:cs typeface="Arial" pitchFamily="34" charset="0"/>
              <a:sym typeface="Arial" pitchFamily="34" charset="0"/>
            </a:endParaRPr>
          </a:p>
        </p:txBody>
      </p:sp>
      <p:cxnSp>
        <p:nvCxnSpPr>
          <p:cNvPr id="46" name="Straight Connector 45"/>
          <p:cNvCxnSpPr/>
          <p:nvPr/>
        </p:nvCxnSpPr>
        <p:spPr>
          <a:xfrm>
            <a:off x="432697" y="5218259"/>
            <a:ext cx="8432800" cy="1324"/>
          </a:xfrm>
          <a:prstGeom prst="line">
            <a:avLst/>
          </a:prstGeom>
          <a:ln w="508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Rectangle 31"/>
          <p:cNvSpPr>
            <a:spLocks/>
          </p:cNvSpPr>
          <p:nvPr/>
        </p:nvSpPr>
        <p:spPr bwMode="auto">
          <a:xfrm>
            <a:off x="6927519" y="5275796"/>
            <a:ext cx="2292681" cy="461665"/>
          </a:xfrm>
          <a:prstGeom prst="rect">
            <a:avLst/>
          </a:prstGeom>
          <a:noFill/>
          <a:ln w="9525">
            <a:noFill/>
            <a:miter lim="800000"/>
            <a:headEnd/>
            <a:tailEnd/>
          </a:ln>
        </p:spPr>
        <p:txBody>
          <a:bodyPr wrap="square" lIns="0" tIns="0" rIns="0" bIns="0">
            <a:prstTxWarp prst="textNoShape">
              <a:avLst/>
            </a:prstTxWarp>
            <a:spAutoFit/>
          </a:bodyPr>
          <a:lstStyle/>
          <a:p>
            <a:pPr algn="ctr"/>
            <a:r>
              <a:rPr lang="en-US" sz="1000" dirty="0" smtClean="0">
                <a:solidFill>
                  <a:schemeClr val="tx1">
                    <a:lumMod val="75000"/>
                    <a:lumOff val="25000"/>
                  </a:schemeClr>
                </a:solidFill>
                <a:ea typeface="Arial" charset="0"/>
                <a:cs typeface="Arial" charset="0"/>
                <a:sym typeface="Arial" charset="0"/>
              </a:rPr>
              <a:t>Cloud Automation and </a:t>
            </a:r>
          </a:p>
          <a:p>
            <a:pPr algn="ctr"/>
            <a:r>
              <a:rPr lang="en-US" sz="1000" dirty="0" smtClean="0">
                <a:solidFill>
                  <a:schemeClr val="tx1">
                    <a:lumMod val="75000"/>
                    <a:lumOff val="25000"/>
                  </a:schemeClr>
                </a:solidFill>
                <a:ea typeface="Arial" charset="0"/>
                <a:cs typeface="Arial" charset="0"/>
                <a:sym typeface="Arial" charset="0"/>
              </a:rPr>
              <a:t>Unified Computing Platform</a:t>
            </a:r>
          </a:p>
          <a:p>
            <a:pPr algn="ctr"/>
            <a:r>
              <a:rPr lang="en-US" sz="1000" dirty="0" smtClean="0">
                <a:solidFill>
                  <a:schemeClr val="tx1">
                    <a:lumMod val="75000"/>
                    <a:lumOff val="25000"/>
                  </a:schemeClr>
                </a:solidFill>
                <a:ea typeface="Arial" charset="0"/>
                <a:cs typeface="Arial" charset="0"/>
                <a:sym typeface="Arial" charset="0"/>
              </a:rPr>
              <a:t>100% Virtual</a:t>
            </a:r>
            <a:endParaRPr lang="en-US" sz="1000" dirty="0">
              <a:solidFill>
                <a:schemeClr val="tx1">
                  <a:lumMod val="75000"/>
                  <a:lumOff val="25000"/>
                </a:schemeClr>
              </a:solidFill>
              <a:ea typeface="Arial" charset="0"/>
              <a:cs typeface="Arial" charset="0"/>
              <a:sym typeface="Arial" charset="0"/>
            </a:endParaRPr>
          </a:p>
        </p:txBody>
      </p:sp>
      <p:sp>
        <p:nvSpPr>
          <p:cNvPr id="48" name="Rectangle 9"/>
          <p:cNvSpPr>
            <a:spLocks/>
          </p:cNvSpPr>
          <p:nvPr/>
        </p:nvSpPr>
        <p:spPr bwMode="auto">
          <a:xfrm rot="16200000" flipH="1">
            <a:off x="-298497" y="3920710"/>
            <a:ext cx="2137655" cy="430887"/>
          </a:xfrm>
          <a:prstGeom prst="rect">
            <a:avLst/>
          </a:prstGeom>
          <a:noFill/>
          <a:ln w="9525">
            <a:noFill/>
            <a:miter lim="800000"/>
            <a:headEnd/>
            <a:tailEnd/>
          </a:ln>
          <a:effectLst/>
        </p:spPr>
        <p:txBody>
          <a:bodyPr wrap="square" lIns="0" tIns="0" rIns="0" bIns="0" anchor="ctr">
            <a:spAutoFit/>
          </a:bodyPr>
          <a:lstStyle/>
          <a:p>
            <a:pPr algn="ctr">
              <a:defRPr/>
            </a:pPr>
            <a:r>
              <a:rPr lang="en-US" sz="1400" dirty="0" err="1" smtClean="0">
                <a:solidFill>
                  <a:schemeClr val="tx1">
                    <a:lumMod val="75000"/>
                    <a:lumOff val="25000"/>
                  </a:schemeClr>
                </a:solidFill>
                <a:cs typeface="Arial" pitchFamily="34" charset="0"/>
                <a:sym typeface="Arial" pitchFamily="34" charset="0"/>
              </a:rPr>
              <a:t>TCO</a:t>
            </a:r>
            <a:r>
              <a:rPr lang="en-US" sz="1400" dirty="0" smtClean="0">
                <a:solidFill>
                  <a:schemeClr val="tx1">
                    <a:lumMod val="75000"/>
                    <a:lumOff val="25000"/>
                  </a:schemeClr>
                </a:solidFill>
                <a:cs typeface="Arial" pitchFamily="34" charset="0"/>
                <a:sym typeface="Arial" pitchFamily="34" charset="0"/>
              </a:rPr>
              <a:t> / Total Cost Of Ownership</a:t>
            </a:r>
            <a:endParaRPr lang="en-US" sz="1400" dirty="0">
              <a:solidFill>
                <a:schemeClr val="tx1">
                  <a:lumMod val="75000"/>
                  <a:lumOff val="25000"/>
                </a:schemeClr>
              </a:solidFill>
              <a:cs typeface="Arial" pitchFamily="34" charset="0"/>
              <a:sym typeface="Arial" pitchFamily="34" charset="0"/>
            </a:endParaRPr>
          </a:p>
        </p:txBody>
      </p:sp>
      <p:sp>
        <p:nvSpPr>
          <p:cNvPr id="50" name="Rectangle 26"/>
          <p:cNvSpPr>
            <a:spLocks/>
          </p:cNvSpPr>
          <p:nvPr/>
        </p:nvSpPr>
        <p:spPr bwMode="auto">
          <a:xfrm>
            <a:off x="2404362" y="5304270"/>
            <a:ext cx="2581984" cy="307777"/>
          </a:xfrm>
          <a:prstGeom prst="rect">
            <a:avLst/>
          </a:prstGeom>
          <a:noFill/>
          <a:ln w="9525">
            <a:noFill/>
            <a:miter lim="800000"/>
            <a:headEnd/>
            <a:tailEnd/>
          </a:ln>
        </p:spPr>
        <p:txBody>
          <a:bodyPr lIns="0" tIns="0" rIns="0" bIns="0">
            <a:prstTxWarp prst="textNoShape">
              <a:avLst/>
            </a:prstTxWarp>
            <a:spAutoFit/>
          </a:bodyPr>
          <a:lstStyle/>
          <a:p>
            <a:pPr algn="ctr"/>
            <a:r>
              <a:rPr lang="en-US" sz="1000" dirty="0" smtClean="0">
                <a:solidFill>
                  <a:schemeClr val="tx1">
                    <a:lumMod val="75000"/>
                    <a:lumOff val="25000"/>
                  </a:schemeClr>
                </a:solidFill>
                <a:ea typeface="Arial" charset="0"/>
                <a:cs typeface="Arial" charset="0"/>
                <a:sym typeface="Arial" charset="0"/>
              </a:rPr>
              <a:t>Legacy </a:t>
            </a:r>
            <a:r>
              <a:rPr lang="en-US" sz="1000" dirty="0">
                <a:solidFill>
                  <a:schemeClr val="tx1">
                    <a:lumMod val="75000"/>
                    <a:lumOff val="25000"/>
                  </a:schemeClr>
                </a:solidFill>
                <a:ea typeface="Arial" charset="0"/>
                <a:cs typeface="Arial" charset="0"/>
                <a:sym typeface="Arial" charset="0"/>
              </a:rPr>
              <a:t>Computer </a:t>
            </a:r>
            <a:r>
              <a:rPr lang="en-US" sz="1000" dirty="0" smtClean="0">
                <a:solidFill>
                  <a:schemeClr val="tx1">
                    <a:lumMod val="75000"/>
                    <a:lumOff val="25000"/>
                  </a:schemeClr>
                </a:solidFill>
                <a:ea typeface="Arial" charset="0"/>
                <a:cs typeface="Arial" charset="0"/>
                <a:sym typeface="Arial" charset="0"/>
              </a:rPr>
              <a:t>Platform</a:t>
            </a:r>
          </a:p>
          <a:p>
            <a:pPr algn="ctr"/>
            <a:r>
              <a:rPr lang="en-US" sz="1000" dirty="0" smtClean="0">
                <a:solidFill>
                  <a:schemeClr val="tx1">
                    <a:lumMod val="75000"/>
                    <a:lumOff val="25000"/>
                  </a:schemeClr>
                </a:solidFill>
                <a:ea typeface="Arial" charset="0"/>
                <a:cs typeface="Arial" charset="0"/>
                <a:sym typeface="Arial" charset="0"/>
              </a:rPr>
              <a:t>46% Physical : 54% Virtual</a:t>
            </a:r>
            <a:endParaRPr lang="en-US" sz="1000" dirty="0">
              <a:solidFill>
                <a:schemeClr val="tx1">
                  <a:lumMod val="75000"/>
                  <a:lumOff val="25000"/>
                </a:schemeClr>
              </a:solidFill>
              <a:ea typeface="Arial" charset="0"/>
              <a:cs typeface="Arial" charset="0"/>
              <a:sym typeface="Arial" charset="0"/>
            </a:endParaRPr>
          </a:p>
        </p:txBody>
      </p:sp>
      <p:sp>
        <p:nvSpPr>
          <p:cNvPr id="51" name="TextBox 50"/>
          <p:cNvSpPr txBox="1"/>
          <p:nvPr/>
        </p:nvSpPr>
        <p:spPr>
          <a:xfrm>
            <a:off x="7744460" y="4249343"/>
            <a:ext cx="810313" cy="276999"/>
          </a:xfrm>
          <a:prstGeom prst="rect">
            <a:avLst/>
          </a:prstGeom>
          <a:noFill/>
        </p:spPr>
        <p:txBody>
          <a:bodyPr wrap="none" rtlCol="0">
            <a:spAutoFit/>
          </a:bodyPr>
          <a:lstStyle/>
          <a:p>
            <a:r>
              <a:rPr lang="en-US" sz="1200" i="1" dirty="0" smtClean="0">
                <a:solidFill>
                  <a:srgbClr val="C00000"/>
                </a:solidFill>
              </a:rPr>
              <a:t>Projected</a:t>
            </a:r>
            <a:endParaRPr lang="en-US" sz="1200" i="1" dirty="0">
              <a:solidFill>
                <a:srgbClr val="C00000"/>
              </a:solidFill>
            </a:endParaRPr>
          </a:p>
        </p:txBody>
      </p:sp>
      <p:sp>
        <p:nvSpPr>
          <p:cNvPr id="52" name="TextBox 51"/>
          <p:cNvSpPr txBox="1"/>
          <p:nvPr/>
        </p:nvSpPr>
        <p:spPr>
          <a:xfrm>
            <a:off x="789452" y="5640677"/>
            <a:ext cx="2934492" cy="215444"/>
          </a:xfrm>
          <a:prstGeom prst="rect">
            <a:avLst/>
          </a:prstGeom>
          <a:noFill/>
        </p:spPr>
        <p:txBody>
          <a:bodyPr wrap="none" rtlCol="0">
            <a:spAutoFit/>
          </a:bodyPr>
          <a:lstStyle/>
          <a:p>
            <a:r>
              <a:rPr lang="en-US" sz="800" i="1" dirty="0" smtClean="0">
                <a:solidFill>
                  <a:schemeClr val="tx1">
                    <a:lumMod val="75000"/>
                    <a:lumOff val="25000"/>
                  </a:schemeClr>
                </a:solidFill>
              </a:rPr>
              <a:t>Source: Cisco </a:t>
            </a:r>
            <a:r>
              <a:rPr lang="en-US" sz="800" i="1" dirty="0" err="1" smtClean="0">
                <a:solidFill>
                  <a:schemeClr val="tx1">
                    <a:lumMod val="75000"/>
                    <a:lumOff val="25000"/>
                  </a:schemeClr>
                </a:solidFill>
              </a:rPr>
              <a:t>Cloudverse</a:t>
            </a:r>
            <a:r>
              <a:rPr lang="en-US" sz="800" i="1" dirty="0" smtClean="0">
                <a:solidFill>
                  <a:schemeClr val="tx1">
                    <a:lumMod val="75000"/>
                    <a:lumOff val="25000"/>
                  </a:schemeClr>
                </a:solidFill>
              </a:rPr>
              <a:t> Launch 2011 – Enterprise Cloud Example</a:t>
            </a:r>
            <a:endParaRPr lang="en-US" sz="800" i="1" dirty="0">
              <a:solidFill>
                <a:schemeClr val="tx1">
                  <a:lumMod val="75000"/>
                  <a:lumOff val="25000"/>
                </a:schemeClr>
              </a:solidFill>
            </a:endParaRPr>
          </a:p>
        </p:txBody>
      </p:sp>
      <p:grpSp>
        <p:nvGrpSpPr>
          <p:cNvPr id="53" name="Group 52"/>
          <p:cNvGrpSpPr/>
          <p:nvPr/>
        </p:nvGrpSpPr>
        <p:grpSpPr>
          <a:xfrm>
            <a:off x="813044" y="1797889"/>
            <a:ext cx="3961176" cy="609600"/>
            <a:chOff x="813044" y="1797889"/>
            <a:chExt cx="3961176" cy="609600"/>
          </a:xfrm>
        </p:grpSpPr>
        <p:sp>
          <p:nvSpPr>
            <p:cNvPr id="6" name="AutoShape 17"/>
            <p:cNvSpPr>
              <a:spLocks/>
            </p:cNvSpPr>
            <p:nvPr/>
          </p:nvSpPr>
          <p:spPr bwMode="auto">
            <a:xfrm>
              <a:off x="813044" y="1797889"/>
              <a:ext cx="3961176" cy="609600"/>
            </a:xfrm>
            <a:custGeom>
              <a:avLst/>
              <a:gdLst>
                <a:gd name="T0" fmla="*/ 0 w 21600"/>
                <a:gd name="T1" fmla="*/ 0 h 21600"/>
                <a:gd name="T2" fmla="*/ 0 60000 65536"/>
                <a:gd name="T3" fmla="*/ 0 w 21600"/>
                <a:gd name="T4" fmla="*/ 0 h 21600"/>
                <a:gd name="T5" fmla="*/ 21600 w 21600"/>
                <a:gd name="T6" fmla="*/ 21600 h 21600"/>
              </a:gdLst>
              <a:ahLst/>
              <a:cxnLst>
                <a:cxn ang="T2">
                  <a:pos x="T0" y="T1"/>
                </a:cxn>
              </a:cxnLst>
              <a:rect l="T3" t="T4" r="T5" b="T6"/>
              <a:pathLst>
                <a:path w="21600" h="21600">
                  <a:moveTo>
                    <a:pt x="20540" y="0"/>
                  </a:moveTo>
                  <a:lnTo>
                    <a:pt x="0" y="0"/>
                  </a:lnTo>
                  <a:lnTo>
                    <a:pt x="0" y="21600"/>
                  </a:lnTo>
                  <a:lnTo>
                    <a:pt x="20540" y="21600"/>
                  </a:lnTo>
                  <a:lnTo>
                    <a:pt x="21600" y="10800"/>
                  </a:lnTo>
                  <a:close/>
                  <a:moveTo>
                    <a:pt x="20540" y="0"/>
                  </a:moveTo>
                </a:path>
              </a:pathLst>
            </a:custGeom>
            <a:gradFill flip="none" rotWithShape="1">
              <a:gsLst>
                <a:gs pos="79000">
                  <a:schemeClr val="tx2">
                    <a:lumMod val="20000"/>
                    <a:lumOff val="80000"/>
                  </a:schemeClr>
                </a:gs>
                <a:gs pos="0">
                  <a:schemeClr val="accent1">
                    <a:lumMod val="60000"/>
                    <a:lumOff val="40000"/>
                  </a:schemeClr>
                </a:gs>
              </a:gsLst>
              <a:lin ang="0" scaled="1"/>
              <a:tileRect/>
            </a:gradFill>
            <a:ln w="22225">
              <a:solidFill>
                <a:schemeClr val="bg1"/>
              </a:solidFill>
              <a:miter lim="800000"/>
              <a:headEnd/>
              <a:tailEnd/>
            </a:ln>
          </p:spPr>
          <p:txBody>
            <a:bodyPr lIns="0" tIns="0" rIns="0" bIns="0">
              <a:prstTxWarp prst="textNoShape">
                <a:avLst/>
              </a:prstTxWarp>
            </a:bodyPr>
            <a:lstStyle/>
            <a:p>
              <a:endParaRPr lang="en-US"/>
            </a:p>
          </p:txBody>
        </p:sp>
        <p:sp>
          <p:nvSpPr>
            <p:cNvPr id="34" name="Rectangle 33"/>
            <p:cNvSpPr/>
            <p:nvPr/>
          </p:nvSpPr>
          <p:spPr>
            <a:xfrm>
              <a:off x="1617432" y="1868219"/>
              <a:ext cx="2133617" cy="523220"/>
            </a:xfrm>
            <a:prstGeom prst="rect">
              <a:avLst/>
            </a:prstGeom>
            <a:effectLst>
              <a:outerShdw blurRad="50800" dist="38100" dir="2700000" algn="tl" rotWithShape="0">
                <a:prstClr val="black">
                  <a:alpha val="40000"/>
                </a:prstClr>
              </a:outerShdw>
            </a:effectLst>
          </p:spPr>
          <p:txBody>
            <a:bodyPr wrap="none">
              <a:spAutoFit/>
            </a:bodyPr>
            <a:lstStyle/>
            <a:p>
              <a:pPr marL="20669" algn="ctr">
                <a:defRPr/>
              </a:pPr>
              <a:r>
                <a:rPr lang="en-US" sz="2800" dirty="0" smtClean="0">
                  <a:solidFill>
                    <a:schemeClr val="bg1"/>
                  </a:solidFill>
                  <a:sym typeface="Arial" pitchFamily="34" charset="0"/>
                </a:rPr>
                <a:t>Virtualization</a:t>
              </a:r>
              <a:endParaRPr lang="en-US" sz="2800" dirty="0">
                <a:solidFill>
                  <a:schemeClr val="bg1"/>
                </a:solidFill>
                <a:sym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1000"/>
                                        <p:tgtEl>
                                          <p:spTgt spid="54"/>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3152908" y="1157001"/>
            <a:ext cx="4836883" cy="2477290"/>
            <a:chOff x="3152901" y="964168"/>
            <a:chExt cx="4836883" cy="2064408"/>
          </a:xfrm>
        </p:grpSpPr>
        <p:grpSp>
          <p:nvGrpSpPr>
            <p:cNvPr id="12" name="Group 27"/>
            <p:cNvGrpSpPr/>
            <p:nvPr/>
          </p:nvGrpSpPr>
          <p:grpSpPr>
            <a:xfrm>
              <a:off x="3152901" y="964168"/>
              <a:ext cx="4836883" cy="2064408"/>
              <a:chOff x="3152901" y="964168"/>
              <a:chExt cx="4836883" cy="2064408"/>
            </a:xfrm>
          </p:grpSpPr>
          <p:sp>
            <p:nvSpPr>
              <p:cNvPr id="13" name="Freeform 12"/>
              <p:cNvSpPr/>
              <p:nvPr/>
            </p:nvSpPr>
            <p:spPr>
              <a:xfrm>
                <a:off x="3152901" y="2212597"/>
                <a:ext cx="2638299" cy="393654"/>
              </a:xfrm>
              <a:custGeom>
                <a:avLst/>
                <a:gdLst>
                  <a:gd name="connsiteX0" fmla="*/ 0 w 2708833"/>
                  <a:gd name="connsiteY0" fmla="*/ 0 h 358032"/>
                  <a:gd name="connsiteX1" fmla="*/ 2708833 w 2708833"/>
                  <a:gd name="connsiteY1" fmla="*/ 67553 h 358032"/>
                  <a:gd name="connsiteX2" fmla="*/ 2634526 w 2708833"/>
                  <a:gd name="connsiteY2" fmla="*/ 358032 h 358032"/>
                  <a:gd name="connsiteX3" fmla="*/ 13511 w 2708833"/>
                  <a:gd name="connsiteY3" fmla="*/ 270213 h 358032"/>
                  <a:gd name="connsiteX4" fmla="*/ 0 w 2708833"/>
                  <a:gd name="connsiteY4" fmla="*/ 0 h 358032"/>
                  <a:gd name="connsiteX0" fmla="*/ 0 w 2708833"/>
                  <a:gd name="connsiteY0" fmla="*/ 49965 h 407997"/>
                  <a:gd name="connsiteX1" fmla="*/ 2708833 w 2708833"/>
                  <a:gd name="connsiteY1" fmla="*/ 117518 h 407997"/>
                  <a:gd name="connsiteX2" fmla="*/ 2634526 w 2708833"/>
                  <a:gd name="connsiteY2" fmla="*/ 407997 h 407997"/>
                  <a:gd name="connsiteX3" fmla="*/ 13511 w 2708833"/>
                  <a:gd name="connsiteY3" fmla="*/ 320178 h 407997"/>
                  <a:gd name="connsiteX4" fmla="*/ 0 w 2708833"/>
                  <a:gd name="connsiteY4" fmla="*/ 49965 h 407997"/>
                  <a:gd name="connsiteX0" fmla="*/ 0 w 2708833"/>
                  <a:gd name="connsiteY0" fmla="*/ 2337 h 360369"/>
                  <a:gd name="connsiteX1" fmla="*/ 2708833 w 2708833"/>
                  <a:gd name="connsiteY1" fmla="*/ 69890 h 360369"/>
                  <a:gd name="connsiteX2" fmla="*/ 2634526 w 2708833"/>
                  <a:gd name="connsiteY2" fmla="*/ 360369 h 360369"/>
                  <a:gd name="connsiteX3" fmla="*/ 13511 w 2708833"/>
                  <a:gd name="connsiteY3" fmla="*/ 272550 h 360369"/>
                  <a:gd name="connsiteX4" fmla="*/ 0 w 2708833"/>
                  <a:gd name="connsiteY4" fmla="*/ 2337 h 360369"/>
                  <a:gd name="connsiteX0" fmla="*/ 76640 w 2785473"/>
                  <a:gd name="connsiteY0" fmla="*/ 2337 h 360369"/>
                  <a:gd name="connsiteX1" fmla="*/ 2785473 w 2785473"/>
                  <a:gd name="connsiteY1" fmla="*/ 69890 h 360369"/>
                  <a:gd name="connsiteX2" fmla="*/ 2711166 w 2785473"/>
                  <a:gd name="connsiteY2" fmla="*/ 360369 h 360369"/>
                  <a:gd name="connsiteX3" fmla="*/ 90151 w 2785473"/>
                  <a:gd name="connsiteY3" fmla="*/ 272550 h 360369"/>
                  <a:gd name="connsiteX4" fmla="*/ 76640 w 2785473"/>
                  <a:gd name="connsiteY4" fmla="*/ 2337 h 360369"/>
                  <a:gd name="connsiteX0" fmla="*/ 76640 w 2890440"/>
                  <a:gd name="connsiteY0" fmla="*/ 2337 h 360369"/>
                  <a:gd name="connsiteX1" fmla="*/ 2785473 w 2890440"/>
                  <a:gd name="connsiteY1" fmla="*/ 69890 h 360369"/>
                  <a:gd name="connsiteX2" fmla="*/ 2711166 w 2890440"/>
                  <a:gd name="connsiteY2" fmla="*/ 360369 h 360369"/>
                  <a:gd name="connsiteX3" fmla="*/ 90151 w 2890440"/>
                  <a:gd name="connsiteY3" fmla="*/ 272550 h 360369"/>
                  <a:gd name="connsiteX4" fmla="*/ 76640 w 2890440"/>
                  <a:gd name="connsiteY4" fmla="*/ 2337 h 360369"/>
                  <a:gd name="connsiteX0" fmla="*/ 76640 w 2934961"/>
                  <a:gd name="connsiteY0" fmla="*/ 2337 h 360369"/>
                  <a:gd name="connsiteX1" fmla="*/ 2785473 w 2934961"/>
                  <a:gd name="connsiteY1" fmla="*/ 69890 h 360369"/>
                  <a:gd name="connsiteX2" fmla="*/ 2711166 w 2934961"/>
                  <a:gd name="connsiteY2" fmla="*/ 360369 h 360369"/>
                  <a:gd name="connsiteX3" fmla="*/ 90151 w 2934961"/>
                  <a:gd name="connsiteY3" fmla="*/ 272550 h 360369"/>
                  <a:gd name="connsiteX4" fmla="*/ 76640 w 2934961"/>
                  <a:gd name="connsiteY4" fmla="*/ 2337 h 360369"/>
                  <a:gd name="connsiteX0" fmla="*/ 76640 w 2934961"/>
                  <a:gd name="connsiteY0" fmla="*/ 2337 h 360369"/>
                  <a:gd name="connsiteX1" fmla="*/ 2785473 w 2934961"/>
                  <a:gd name="connsiteY1" fmla="*/ 69890 h 360369"/>
                  <a:gd name="connsiteX2" fmla="*/ 2711166 w 2934961"/>
                  <a:gd name="connsiteY2" fmla="*/ 360369 h 360369"/>
                  <a:gd name="connsiteX3" fmla="*/ 90151 w 2934961"/>
                  <a:gd name="connsiteY3" fmla="*/ 272550 h 360369"/>
                  <a:gd name="connsiteX4" fmla="*/ 76640 w 2934961"/>
                  <a:gd name="connsiteY4" fmla="*/ 2337 h 360369"/>
                  <a:gd name="connsiteX0" fmla="*/ 76640 w 2902900"/>
                  <a:gd name="connsiteY0" fmla="*/ 2337 h 389548"/>
                  <a:gd name="connsiteX1" fmla="*/ 2785473 w 2902900"/>
                  <a:gd name="connsiteY1" fmla="*/ 69890 h 389548"/>
                  <a:gd name="connsiteX2" fmla="*/ 2711166 w 2902900"/>
                  <a:gd name="connsiteY2" fmla="*/ 360369 h 389548"/>
                  <a:gd name="connsiteX3" fmla="*/ 90151 w 2902900"/>
                  <a:gd name="connsiteY3" fmla="*/ 272550 h 389548"/>
                  <a:gd name="connsiteX4" fmla="*/ 76640 w 2902900"/>
                  <a:gd name="connsiteY4" fmla="*/ 2337 h 389548"/>
                  <a:gd name="connsiteX0" fmla="*/ 76640 w 2902900"/>
                  <a:gd name="connsiteY0" fmla="*/ 2337 h 389548"/>
                  <a:gd name="connsiteX1" fmla="*/ 2785473 w 2902900"/>
                  <a:gd name="connsiteY1" fmla="*/ 69890 h 389548"/>
                  <a:gd name="connsiteX2" fmla="*/ 2711166 w 2902900"/>
                  <a:gd name="connsiteY2" fmla="*/ 360369 h 389548"/>
                  <a:gd name="connsiteX3" fmla="*/ 90151 w 2902900"/>
                  <a:gd name="connsiteY3" fmla="*/ 272550 h 389548"/>
                  <a:gd name="connsiteX4" fmla="*/ 76640 w 2902900"/>
                  <a:gd name="connsiteY4" fmla="*/ 2337 h 389548"/>
                  <a:gd name="connsiteX0" fmla="*/ 76640 w 2902900"/>
                  <a:gd name="connsiteY0" fmla="*/ 2337 h 389548"/>
                  <a:gd name="connsiteX1" fmla="*/ 2785473 w 2902900"/>
                  <a:gd name="connsiteY1" fmla="*/ 69890 h 389548"/>
                  <a:gd name="connsiteX2" fmla="*/ 2711166 w 2902900"/>
                  <a:gd name="connsiteY2" fmla="*/ 360369 h 389548"/>
                  <a:gd name="connsiteX3" fmla="*/ 90151 w 2902900"/>
                  <a:gd name="connsiteY3" fmla="*/ 272550 h 389548"/>
                  <a:gd name="connsiteX4" fmla="*/ 76640 w 2902900"/>
                  <a:gd name="connsiteY4" fmla="*/ 2337 h 389548"/>
                  <a:gd name="connsiteX0" fmla="*/ 120464 w 2946724"/>
                  <a:gd name="connsiteY0" fmla="*/ 2337 h 389548"/>
                  <a:gd name="connsiteX1" fmla="*/ 2829297 w 2946724"/>
                  <a:gd name="connsiteY1" fmla="*/ 69890 h 389548"/>
                  <a:gd name="connsiteX2" fmla="*/ 2754990 w 2946724"/>
                  <a:gd name="connsiteY2" fmla="*/ 360369 h 389548"/>
                  <a:gd name="connsiteX3" fmla="*/ 133975 w 2946724"/>
                  <a:gd name="connsiteY3" fmla="*/ 272550 h 389548"/>
                  <a:gd name="connsiteX4" fmla="*/ 120464 w 2946724"/>
                  <a:gd name="connsiteY4" fmla="*/ 2337 h 389548"/>
                  <a:gd name="connsiteX0" fmla="*/ 179520 w 3005780"/>
                  <a:gd name="connsiteY0" fmla="*/ 2337 h 389548"/>
                  <a:gd name="connsiteX1" fmla="*/ 2888353 w 3005780"/>
                  <a:gd name="connsiteY1" fmla="*/ 69890 h 389548"/>
                  <a:gd name="connsiteX2" fmla="*/ 2814046 w 3005780"/>
                  <a:gd name="connsiteY2" fmla="*/ 360369 h 389548"/>
                  <a:gd name="connsiteX3" fmla="*/ 193031 w 3005780"/>
                  <a:gd name="connsiteY3" fmla="*/ 272550 h 389548"/>
                  <a:gd name="connsiteX4" fmla="*/ 179520 w 3005780"/>
                  <a:gd name="connsiteY4" fmla="*/ 2337 h 389548"/>
                  <a:gd name="connsiteX0" fmla="*/ 231884 w 3058144"/>
                  <a:gd name="connsiteY0" fmla="*/ 2337 h 389548"/>
                  <a:gd name="connsiteX1" fmla="*/ 2940717 w 3058144"/>
                  <a:gd name="connsiteY1" fmla="*/ 69890 h 389548"/>
                  <a:gd name="connsiteX2" fmla="*/ 2866410 w 3058144"/>
                  <a:gd name="connsiteY2" fmla="*/ 360369 h 389548"/>
                  <a:gd name="connsiteX3" fmla="*/ 245395 w 3058144"/>
                  <a:gd name="connsiteY3" fmla="*/ 272550 h 389548"/>
                  <a:gd name="connsiteX4" fmla="*/ 231884 w 3058144"/>
                  <a:gd name="connsiteY4" fmla="*/ 2337 h 389548"/>
                  <a:gd name="connsiteX0" fmla="*/ 231884 w 3154377"/>
                  <a:gd name="connsiteY0" fmla="*/ 2337 h 393654"/>
                  <a:gd name="connsiteX1" fmla="*/ 2940717 w 3154377"/>
                  <a:gd name="connsiteY1" fmla="*/ 69890 h 393654"/>
                  <a:gd name="connsiteX2" fmla="*/ 2866410 w 3154377"/>
                  <a:gd name="connsiteY2" fmla="*/ 360369 h 393654"/>
                  <a:gd name="connsiteX3" fmla="*/ 245395 w 3154377"/>
                  <a:gd name="connsiteY3" fmla="*/ 272550 h 393654"/>
                  <a:gd name="connsiteX4" fmla="*/ 231884 w 3154377"/>
                  <a:gd name="connsiteY4" fmla="*/ 2337 h 39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377" h="393654">
                    <a:moveTo>
                      <a:pt x="231884" y="2337"/>
                    </a:moveTo>
                    <a:cubicBezTo>
                      <a:pt x="1965717" y="281557"/>
                      <a:pt x="2321491" y="-162043"/>
                      <a:pt x="2940717" y="69890"/>
                    </a:cubicBezTo>
                    <a:cubicBezTo>
                      <a:pt x="3302872" y="193738"/>
                      <a:pt x="3154632" y="493224"/>
                      <a:pt x="2866410" y="360369"/>
                    </a:cubicBezTo>
                    <a:cubicBezTo>
                      <a:pt x="2350763" y="60884"/>
                      <a:pt x="1119067" y="301823"/>
                      <a:pt x="245395" y="272550"/>
                    </a:cubicBezTo>
                    <a:cubicBezTo>
                      <a:pt x="-70868" y="236522"/>
                      <a:pt x="-87861" y="-8922"/>
                      <a:pt x="231884" y="2337"/>
                    </a:cubicBezTo>
                    <a:close/>
                  </a:path>
                </a:pathLst>
              </a:custGeom>
              <a:noFill/>
              <a:ln w="76200" cmpd="tri">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loud 6"/>
              <p:cNvSpPr/>
              <p:nvPr/>
            </p:nvSpPr>
            <p:spPr>
              <a:xfrm>
                <a:off x="5562600" y="1809376"/>
                <a:ext cx="2209800" cy="1219200"/>
              </a:xfrm>
              <a:prstGeom prst="cloud">
                <a:avLst/>
              </a:prstGeom>
              <a:solidFill>
                <a:srgbClr val="95B3D7">
                  <a:alpha val="84000"/>
                </a:srgbClr>
              </a:solidFill>
              <a:ln>
                <a:noFill/>
              </a:ln>
              <a:effectLst>
                <a:outerShdw blurRad="50800" dist="38100" dir="2700000" algn="tl" rotWithShape="0">
                  <a:srgbClr val="000000">
                    <a:alpha val="43000"/>
                  </a:srgbClr>
                </a:outerShdw>
                <a:reflection stA="40000" endPos="75000" dist="12700" dir="5400000" sy="-100000" algn="bl" rotWithShape="0"/>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r>
                  <a:rPr lang="en-US" sz="1300" cap="small" dirty="0">
                    <a:solidFill>
                      <a:schemeClr val="bg1"/>
                    </a:solidFill>
                  </a:rPr>
                  <a:t>Use </a:t>
                </a:r>
                <a:r>
                  <a:rPr lang="en-US" sz="1300" cap="small" dirty="0" smtClean="0">
                    <a:solidFill>
                      <a:schemeClr val="bg1"/>
                    </a:solidFill>
                  </a:rPr>
                  <a:t>Virtustream Cloud </a:t>
                </a:r>
                <a:r>
                  <a:rPr lang="en-US" sz="1300" cap="small" dirty="0">
                    <a:solidFill>
                      <a:schemeClr val="bg1"/>
                    </a:solidFill>
                  </a:rPr>
                  <a:t>Capacity On Demand</a:t>
                </a:r>
              </a:p>
            </p:txBody>
          </p:sp>
          <p:grpSp>
            <p:nvGrpSpPr>
              <p:cNvPr id="24" name="Group 2"/>
              <p:cNvGrpSpPr/>
              <p:nvPr/>
            </p:nvGrpSpPr>
            <p:grpSpPr>
              <a:xfrm>
                <a:off x="4191000" y="964168"/>
                <a:ext cx="3798784" cy="436017"/>
                <a:chOff x="4191000" y="1267480"/>
                <a:chExt cx="3798784" cy="436017"/>
              </a:xfrm>
            </p:grpSpPr>
            <p:sp>
              <p:nvSpPr>
                <p:cNvPr id="9" name="TextBox 8"/>
                <p:cNvSpPr txBox="1"/>
                <p:nvPr/>
              </p:nvSpPr>
              <p:spPr>
                <a:xfrm>
                  <a:off x="5231208" y="1267480"/>
                  <a:ext cx="2758576" cy="436017"/>
                </a:xfrm>
                <a:prstGeom prst="rect">
                  <a:avLst/>
                </a:prstGeom>
                <a:noFill/>
              </p:spPr>
              <p:txBody>
                <a:bodyPr wrap="none" rtlCol="0">
                  <a:spAutoFit/>
                </a:bodyPr>
                <a:lstStyle/>
                <a:p>
                  <a:pPr algn="ctr"/>
                  <a:r>
                    <a:rPr lang="en-US" sz="1600" dirty="0" smtClean="0">
                      <a:solidFill>
                        <a:srgbClr val="595959"/>
                      </a:solidFill>
                    </a:rPr>
                    <a:t>Managed Cloud Services</a:t>
                  </a:r>
                </a:p>
                <a:p>
                  <a:pPr algn="ctr"/>
                  <a:r>
                    <a:rPr lang="en-US" sz="1200" i="1" dirty="0">
                      <a:solidFill>
                        <a:srgbClr val="7F7F7F"/>
                      </a:solidFill>
                    </a:rPr>
                    <a:t>Secure, High Efficiency Cloud-as-a-Service</a:t>
                  </a:r>
                </a:p>
              </p:txBody>
            </p:sp>
            <p:sp>
              <p:nvSpPr>
                <p:cNvPr id="10" name="TextBox 9"/>
                <p:cNvSpPr txBox="1"/>
                <p:nvPr/>
              </p:nvSpPr>
              <p:spPr>
                <a:xfrm>
                  <a:off x="4191000" y="1409700"/>
                  <a:ext cx="721672" cy="256481"/>
                </a:xfrm>
                <a:prstGeom prst="rect">
                  <a:avLst/>
                </a:prstGeom>
                <a:noFill/>
              </p:spPr>
              <p:txBody>
                <a:bodyPr wrap="none" rtlCol="0">
                  <a:spAutoFit/>
                </a:bodyPr>
                <a:lstStyle/>
                <a:p>
                  <a:r>
                    <a:rPr lang="en-US" sz="1400" i="1" dirty="0" err="1" smtClean="0">
                      <a:solidFill>
                        <a:srgbClr val="BFBFBF"/>
                      </a:solidFill>
                    </a:rPr>
                    <a:t>And/Or</a:t>
                  </a:r>
                  <a:endParaRPr lang="en-US" sz="1400" i="1" dirty="0">
                    <a:solidFill>
                      <a:srgbClr val="BFBFBF"/>
                    </a:solidFill>
                  </a:endParaRPr>
                </a:p>
              </p:txBody>
            </p:sp>
          </p:grpSp>
        </p:grpSp>
        <p:pic>
          <p:nvPicPr>
            <p:cNvPr id="16" name="Picture 15" descr="xStream_logo_master.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48400" y="1898395"/>
              <a:ext cx="837212" cy="211749"/>
            </a:xfrm>
            <a:prstGeom prst="rect">
              <a:avLst/>
            </a:prstGeom>
            <a:effectLst/>
          </p:spPr>
        </p:pic>
      </p:grpSp>
      <p:sp>
        <p:nvSpPr>
          <p:cNvPr id="5" name="Title 4"/>
          <p:cNvSpPr>
            <a:spLocks noGrp="1"/>
          </p:cNvSpPr>
          <p:nvPr>
            <p:ph type="title"/>
          </p:nvPr>
        </p:nvSpPr>
        <p:spPr/>
        <p:txBody>
          <a:bodyPr/>
          <a:lstStyle/>
          <a:p>
            <a:r>
              <a:rPr lang="en-US" dirty="0" smtClean="0"/>
              <a:t>Metadata Today in Enterprise Class Cloud</a:t>
            </a:r>
            <a:endParaRPr lang="en-US" dirty="0"/>
          </a:p>
        </p:txBody>
      </p:sp>
      <p:sp>
        <p:nvSpPr>
          <p:cNvPr id="4" name="Slide Number Placeholder 3"/>
          <p:cNvSpPr>
            <a:spLocks noGrp="1"/>
          </p:cNvSpPr>
          <p:nvPr>
            <p:ph type="sldNum" sz="quarter" idx="12"/>
          </p:nvPr>
        </p:nvSpPr>
        <p:spPr/>
        <p:txBody>
          <a:bodyPr/>
          <a:lstStyle/>
          <a:p>
            <a:fld id="{BE78F7D6-A7D1-AB41-97E9-264C05904D7D}" type="slidenum">
              <a:rPr lang="en-US" smtClean="0"/>
              <a:pPr/>
              <a:t>7</a:t>
            </a:fld>
            <a:endParaRPr lang="en-US"/>
          </a:p>
        </p:txBody>
      </p:sp>
      <p:sp>
        <p:nvSpPr>
          <p:cNvPr id="6" name="Cloud 5"/>
          <p:cNvSpPr/>
          <p:nvPr/>
        </p:nvSpPr>
        <p:spPr>
          <a:xfrm>
            <a:off x="1219200" y="2148840"/>
            <a:ext cx="2209800" cy="1463040"/>
          </a:xfrm>
          <a:prstGeom prst="cloud">
            <a:avLst/>
          </a:prstGeom>
          <a:solidFill>
            <a:schemeClr val="accent1">
              <a:lumMod val="60000"/>
              <a:lumOff val="40000"/>
              <a:alpha val="84000"/>
            </a:schemeClr>
          </a:solidFill>
          <a:ln>
            <a:noFill/>
          </a:ln>
          <a:effectLst>
            <a:outerShdw blurRad="50800" dist="38100" dir="2700000" algn="tl" rotWithShape="0">
              <a:srgbClr val="000000">
                <a:alpha val="43000"/>
              </a:srgbClr>
            </a:outerShdw>
            <a:reflection stA="40000" endPos="75000" dist="12700" dir="5400000" sy="-100000" algn="bl" rotWithShape="0"/>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ctr" anchorCtr="1"/>
          <a:lstStyle/>
          <a:p>
            <a:pPr algn="ctr">
              <a:buClr>
                <a:srgbClr val="C00000"/>
              </a:buClr>
              <a:buSzPct val="80000"/>
            </a:pPr>
            <a:r>
              <a:rPr lang="en-US" sz="1300" cap="small" dirty="0">
                <a:solidFill>
                  <a:schemeClr val="bg1"/>
                </a:solidFill>
              </a:rPr>
              <a:t>Use All </a:t>
            </a:r>
            <a:r>
              <a:rPr lang="en-US" sz="1300" cap="small" dirty="0" smtClean="0">
                <a:solidFill>
                  <a:schemeClr val="bg1"/>
                </a:solidFill>
              </a:rPr>
              <a:t>Existing </a:t>
            </a:r>
            <a:r>
              <a:rPr lang="en-US" sz="1300" cap="small" dirty="0">
                <a:solidFill>
                  <a:schemeClr val="bg1"/>
                </a:solidFill>
              </a:rPr>
              <a:t>Assets and Capacity</a:t>
            </a:r>
          </a:p>
        </p:txBody>
      </p:sp>
      <p:sp>
        <p:nvSpPr>
          <p:cNvPr id="8" name="TextBox 7"/>
          <p:cNvSpPr txBox="1"/>
          <p:nvPr/>
        </p:nvSpPr>
        <p:spPr>
          <a:xfrm>
            <a:off x="1090585" y="1143000"/>
            <a:ext cx="2451761" cy="523220"/>
          </a:xfrm>
          <a:prstGeom prst="rect">
            <a:avLst/>
          </a:prstGeom>
          <a:noFill/>
        </p:spPr>
        <p:txBody>
          <a:bodyPr wrap="none" rtlCol="0">
            <a:spAutoFit/>
          </a:bodyPr>
          <a:lstStyle/>
          <a:p>
            <a:pPr algn="ctr"/>
            <a:r>
              <a:rPr lang="en-US" sz="1600" dirty="0" smtClean="0">
                <a:solidFill>
                  <a:schemeClr val="tx1">
                    <a:lumMod val="65000"/>
                    <a:lumOff val="35000"/>
                  </a:schemeClr>
                </a:solidFill>
              </a:rPr>
              <a:t>Private Cloud Management</a:t>
            </a:r>
          </a:p>
          <a:p>
            <a:pPr algn="ctr"/>
            <a:r>
              <a:rPr lang="en-US" sz="1200" i="1" dirty="0" smtClean="0">
                <a:solidFill>
                  <a:schemeClr val="tx1">
                    <a:lumMod val="50000"/>
                    <a:lumOff val="50000"/>
                  </a:schemeClr>
                </a:solidFill>
              </a:rPr>
              <a:t>High </a:t>
            </a:r>
            <a:r>
              <a:rPr lang="en-US" sz="1200" i="1" dirty="0">
                <a:solidFill>
                  <a:schemeClr val="tx1">
                    <a:lumMod val="50000"/>
                    <a:lumOff val="50000"/>
                  </a:schemeClr>
                </a:solidFill>
              </a:rPr>
              <a:t>Efficiency, Simple Management</a:t>
            </a:r>
          </a:p>
        </p:txBody>
      </p:sp>
      <p:grpSp>
        <p:nvGrpSpPr>
          <p:cNvPr id="27" name="Group 11"/>
          <p:cNvGrpSpPr/>
          <p:nvPr/>
        </p:nvGrpSpPr>
        <p:grpSpPr>
          <a:xfrm>
            <a:off x="2726731" y="2606039"/>
            <a:ext cx="3541419" cy="1363753"/>
            <a:chOff x="2726724" y="2614256"/>
            <a:chExt cx="3541419" cy="1136461"/>
          </a:xfrm>
        </p:grpSpPr>
        <p:sp>
          <p:nvSpPr>
            <p:cNvPr id="11" name="TextBox 10"/>
            <p:cNvSpPr txBox="1"/>
            <p:nvPr/>
          </p:nvSpPr>
          <p:spPr>
            <a:xfrm>
              <a:off x="2726724" y="3314700"/>
              <a:ext cx="3541419" cy="436017"/>
            </a:xfrm>
            <a:prstGeom prst="rect">
              <a:avLst/>
            </a:prstGeom>
            <a:noFill/>
          </p:spPr>
          <p:txBody>
            <a:bodyPr wrap="none" rtlCol="0">
              <a:spAutoFit/>
            </a:bodyPr>
            <a:lstStyle/>
            <a:p>
              <a:pPr algn="ctr"/>
              <a:r>
                <a:rPr lang="en-US" sz="1600" dirty="0" smtClean="0">
                  <a:solidFill>
                    <a:srgbClr val="595959"/>
                  </a:solidFill>
                </a:rPr>
                <a:t>Securely Connected</a:t>
              </a:r>
            </a:p>
            <a:p>
              <a:pPr algn="ctr"/>
              <a:r>
                <a:rPr lang="en-US" sz="1200" i="1" dirty="0" smtClean="0">
                  <a:solidFill>
                    <a:srgbClr val="7F7F7F"/>
                  </a:solidFill>
                </a:rPr>
                <a:t>Simple Management across Private </a:t>
              </a:r>
              <a:r>
                <a:rPr lang="en-US" sz="1200" i="1" dirty="0">
                  <a:solidFill>
                    <a:srgbClr val="7F7F7F"/>
                  </a:solidFill>
                </a:rPr>
                <a:t>and Hybrid Clouds</a:t>
              </a:r>
            </a:p>
          </p:txBody>
        </p:sp>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13457" y="2614256"/>
              <a:ext cx="750944" cy="711200"/>
            </a:xfrm>
            <a:prstGeom prst="rect">
              <a:avLst/>
            </a:prstGeom>
          </p:spPr>
        </p:pic>
      </p:grpSp>
      <p:sp>
        <p:nvSpPr>
          <p:cNvPr id="2" name="TextBox 1"/>
          <p:cNvSpPr txBox="1"/>
          <p:nvPr/>
        </p:nvSpPr>
        <p:spPr>
          <a:xfrm>
            <a:off x="1472687" y="6080764"/>
            <a:ext cx="6181757" cy="307777"/>
          </a:xfrm>
          <a:prstGeom prst="rect">
            <a:avLst/>
          </a:prstGeom>
          <a:noFill/>
        </p:spPr>
        <p:txBody>
          <a:bodyPr wrap="none" rtlCol="0">
            <a:spAutoFit/>
          </a:bodyPr>
          <a:lstStyle/>
          <a:p>
            <a:pPr algn="ctr"/>
            <a:r>
              <a:rPr lang="en-US" sz="1400" dirty="0" smtClean="0">
                <a:solidFill>
                  <a:srgbClr val="7F7F7F"/>
                </a:solidFill>
              </a:rPr>
              <a:t>Secure . Efficient . </a:t>
            </a:r>
            <a:r>
              <a:rPr lang="en-US" sz="1400" dirty="0">
                <a:solidFill>
                  <a:srgbClr val="7F7F7F"/>
                </a:solidFill>
              </a:rPr>
              <a:t>Elastic </a:t>
            </a:r>
            <a:r>
              <a:rPr lang="en-US" sz="1400" dirty="0" smtClean="0">
                <a:solidFill>
                  <a:srgbClr val="7F7F7F"/>
                </a:solidFill>
              </a:rPr>
              <a:t>. Compliant . </a:t>
            </a:r>
            <a:r>
              <a:rPr lang="en-US" sz="1400" dirty="0" smtClean="0">
                <a:solidFill>
                  <a:srgbClr val="C10000"/>
                </a:solidFill>
              </a:rPr>
              <a:t>Virtustream Enterprise Class Cloud</a:t>
            </a:r>
            <a:r>
              <a:rPr lang="en-US" sz="1400" dirty="0" smtClean="0">
                <a:solidFill>
                  <a:srgbClr val="7F7F7F"/>
                </a:solidFill>
              </a:rPr>
              <a:t>. Assured</a:t>
            </a:r>
            <a:endParaRPr lang="en-US" sz="1400" dirty="0">
              <a:solidFill>
                <a:srgbClr val="7F7F7F"/>
              </a:solidFill>
            </a:endParaRPr>
          </a:p>
        </p:txBody>
      </p:sp>
      <p:pic>
        <p:nvPicPr>
          <p:cNvPr id="15" name="Picture 14" descr="xStream_logo_master.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5000" y="2351945"/>
            <a:ext cx="837212" cy="254099"/>
          </a:xfrm>
          <a:prstGeom prst="rect">
            <a:avLst/>
          </a:prstGeom>
          <a:effectLst/>
        </p:spPr>
      </p:pic>
      <p:grpSp>
        <p:nvGrpSpPr>
          <p:cNvPr id="28" name="Group 26"/>
          <p:cNvGrpSpPr/>
          <p:nvPr/>
        </p:nvGrpSpPr>
        <p:grpSpPr>
          <a:xfrm>
            <a:off x="599266" y="4434840"/>
            <a:ext cx="7654814" cy="1554480"/>
            <a:chOff x="599266" y="3695700"/>
            <a:chExt cx="7654814" cy="1295400"/>
          </a:xfrm>
        </p:grpSpPr>
        <p:grpSp>
          <p:nvGrpSpPr>
            <p:cNvPr id="29" name="Group 23"/>
            <p:cNvGrpSpPr/>
            <p:nvPr/>
          </p:nvGrpSpPr>
          <p:grpSpPr>
            <a:xfrm>
              <a:off x="599266" y="3695700"/>
              <a:ext cx="7654814" cy="1295400"/>
              <a:chOff x="599266" y="3656023"/>
              <a:chExt cx="7654814" cy="1295400"/>
            </a:xfrm>
          </p:grpSpPr>
          <p:sp>
            <p:nvSpPr>
              <p:cNvPr id="17" name="Curved Right Arrow 16"/>
              <p:cNvSpPr/>
              <p:nvPr/>
            </p:nvSpPr>
            <p:spPr>
              <a:xfrm>
                <a:off x="1524000" y="4379923"/>
                <a:ext cx="609600"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flipH="1" flipV="1">
                <a:off x="2209800" y="4303723"/>
                <a:ext cx="609600"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7756270" y="4574731"/>
                <a:ext cx="184731" cy="307777"/>
              </a:xfrm>
              <a:prstGeom prst="rect">
                <a:avLst/>
              </a:prstGeom>
              <a:noFill/>
            </p:spPr>
            <p:txBody>
              <a:bodyPr wrap="none" rtlCol="0">
                <a:spAutoFit/>
              </a:bodyPr>
              <a:lstStyle/>
              <a:p>
                <a:endParaRPr lang="en-US" dirty="0"/>
              </a:p>
            </p:txBody>
          </p:sp>
          <p:sp>
            <p:nvSpPr>
              <p:cNvPr id="20" name="TextBox 19"/>
              <p:cNvSpPr txBox="1"/>
              <p:nvPr/>
            </p:nvSpPr>
            <p:spPr>
              <a:xfrm>
                <a:off x="599266" y="3656023"/>
                <a:ext cx="3221074" cy="282128"/>
              </a:xfrm>
              <a:prstGeom prst="rect">
                <a:avLst/>
              </a:prstGeom>
              <a:noFill/>
            </p:spPr>
            <p:txBody>
              <a:bodyPr wrap="none" rtlCol="0">
                <a:spAutoFit/>
              </a:bodyPr>
              <a:lstStyle/>
              <a:p>
                <a:pPr algn="ctr"/>
                <a:r>
                  <a:rPr lang="en-US" sz="1600" dirty="0" smtClean="0">
                    <a:solidFill>
                      <a:srgbClr val="595959"/>
                    </a:solidFill>
                  </a:rPr>
                  <a:t>Intel TXT / AES-NI Enhanced Security</a:t>
                </a:r>
                <a:endParaRPr lang="en-US" sz="1200" i="1" dirty="0">
                  <a:solidFill>
                    <a:srgbClr val="7F7F7F"/>
                  </a:solidFill>
                </a:endParaRPr>
              </a:p>
            </p:txBody>
          </p:sp>
          <p:sp>
            <p:nvSpPr>
              <p:cNvPr id="21" name="Curved Right Arrow 20"/>
              <p:cNvSpPr/>
              <p:nvPr/>
            </p:nvSpPr>
            <p:spPr>
              <a:xfrm>
                <a:off x="6013142" y="4428203"/>
                <a:ext cx="609600"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Curved Right Arrow 21"/>
              <p:cNvSpPr/>
              <p:nvPr/>
            </p:nvSpPr>
            <p:spPr>
              <a:xfrm flipH="1" flipV="1">
                <a:off x="6698942" y="4352003"/>
                <a:ext cx="609600" cy="52322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5143805" y="3656023"/>
                <a:ext cx="3110275" cy="282128"/>
              </a:xfrm>
              <a:prstGeom prst="rect">
                <a:avLst/>
              </a:prstGeom>
              <a:noFill/>
            </p:spPr>
            <p:txBody>
              <a:bodyPr wrap="none" rtlCol="0">
                <a:spAutoFit/>
              </a:bodyPr>
              <a:lstStyle/>
              <a:p>
                <a:pPr algn="ctr"/>
                <a:r>
                  <a:rPr lang="en-US" sz="1600" dirty="0" smtClean="0">
                    <a:solidFill>
                      <a:srgbClr val="595959"/>
                    </a:solidFill>
                  </a:rPr>
                  <a:t>Intel TXT/AES-NI Enhanced Security</a:t>
                </a:r>
                <a:endParaRPr lang="en-US" sz="1200" i="1" dirty="0">
                  <a:solidFill>
                    <a:srgbClr val="7F7F7F"/>
                  </a:solidFill>
                </a:endParaRPr>
              </a:p>
            </p:txBody>
          </p:sp>
        </p:grpSp>
        <p:pic>
          <p:nvPicPr>
            <p:cNvPr id="25" name="Picture 2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52600" y="4000500"/>
              <a:ext cx="750944" cy="711200"/>
            </a:xfrm>
            <a:prstGeom prst="rect">
              <a:avLst/>
            </a:prstGeom>
          </p:spPr>
        </p:pic>
        <p:pic>
          <p:nvPicPr>
            <p:cNvPr id="26" name="Picture 2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48400" y="4049287"/>
              <a:ext cx="750944" cy="711200"/>
            </a:xfrm>
            <a:prstGeom prst="rect">
              <a:avLst/>
            </a:prstGeom>
          </p:spPr>
        </p:pic>
      </p:grpSp>
    </p:spTree>
    <p:extLst>
      <p:ext uri="{BB962C8B-B14F-4D97-AF65-F5344CB8AC3E}">
        <p14:creationId xmlns:p14="http://schemas.microsoft.com/office/powerpoint/2010/main" val="387459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and Security</a:t>
            </a:r>
            <a:endParaRPr lang="en-US" dirty="0"/>
          </a:p>
        </p:txBody>
      </p:sp>
      <p:sp>
        <p:nvSpPr>
          <p:cNvPr id="3" name="Slide Number Placeholder 2"/>
          <p:cNvSpPr>
            <a:spLocks noGrp="1"/>
          </p:cNvSpPr>
          <p:nvPr>
            <p:ph type="sldNum" sz="quarter" idx="12"/>
          </p:nvPr>
        </p:nvSpPr>
        <p:spPr/>
        <p:txBody>
          <a:bodyPr/>
          <a:lstStyle/>
          <a:p>
            <a:fld id="{BE78F7D6-A7D1-AB41-97E9-264C05904D7D}" type="slidenum">
              <a:rPr lang="en-US" smtClean="0"/>
              <a:pPr/>
              <a:t>8</a:t>
            </a:fld>
            <a:endParaRPr lang="en-US"/>
          </a:p>
        </p:txBody>
      </p:sp>
      <p:sp>
        <p:nvSpPr>
          <p:cNvPr id="4" name="Rectangle 3"/>
          <p:cNvSpPr/>
          <p:nvPr/>
        </p:nvSpPr>
        <p:spPr>
          <a:xfrm>
            <a:off x="2286000" y="1859340"/>
            <a:ext cx="4572000" cy="3139321"/>
          </a:xfrm>
          <a:prstGeom prst="rect">
            <a:avLst/>
          </a:prstGeom>
        </p:spPr>
        <p:txBody>
          <a:bodyPr>
            <a:spAutoFit/>
          </a:bodyPr>
          <a:lstStyle/>
          <a:p>
            <a:endParaRPr lang="en-US" dirty="0"/>
          </a:p>
          <a:p>
            <a:r>
              <a:rPr lang="en-US" dirty="0"/>
              <a:t>Security</a:t>
            </a:r>
          </a:p>
          <a:p>
            <a:r>
              <a:rPr lang="en-US" dirty="0"/>
              <a:t>If your data is in the cloud, you no longer have direct control over it</a:t>
            </a:r>
          </a:p>
          <a:p>
            <a:r>
              <a:rPr lang="en-US" dirty="0"/>
              <a:t>Cloud technology providers will work very hard to keep things secure as their reputations are at stake</a:t>
            </a:r>
          </a:p>
          <a:p>
            <a:r>
              <a:rPr lang="en-US" dirty="0"/>
              <a:t>There is still a security risk</a:t>
            </a:r>
          </a:p>
          <a:p>
            <a:r>
              <a:rPr lang="en-US" dirty="0"/>
              <a:t>After all, a technology provider with thousands of customers (with thousands of clients each) is a tempting target</a:t>
            </a:r>
          </a:p>
        </p:txBody>
      </p:sp>
    </p:spTree>
    <p:extLst>
      <p:ext uri="{BB962C8B-B14F-4D97-AF65-F5344CB8AC3E}">
        <p14:creationId xmlns:p14="http://schemas.microsoft.com/office/powerpoint/2010/main" val="2491358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eOdeTC_TkuFP8uZsXxE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kWhfqUoXUSP73ecNW8L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sRpxejlQ0e_rU0qYS1q4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23948</TotalTime>
  <Words>1973</Words>
  <Application>Microsoft Office PowerPoint</Application>
  <PresentationFormat>On-screen Show (4:3)</PresentationFormat>
  <Paragraphs>277</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Definition: Enterprise Cloud: &lt; en’ tɘr-priz’ kloud &gt; Complex Fortune 1000 compute environments that require both enterprise-grade performance and security, while also benefiting from the scalability and economics of multi-tenant cloud and virtualization technology in order to fulfill their client and business application requirements. </vt:lpstr>
      <vt:lpstr>Table of Contents</vt:lpstr>
      <vt:lpstr>Virtustream Snapshot</vt:lpstr>
      <vt:lpstr>Perspective on Cloud Computing</vt:lpstr>
      <vt:lpstr>The Cloud Market</vt:lpstr>
      <vt:lpstr>What is Cloud Metadata?</vt:lpstr>
      <vt:lpstr>Cloud Economic Advantage</vt:lpstr>
      <vt:lpstr>Metadata Today in Enterprise Class Cloud</vt:lpstr>
      <vt:lpstr>Metadata and Security</vt:lpstr>
      <vt:lpstr>Metadata &amp; Security</vt:lpstr>
      <vt:lpstr>Confluence of Content, Data, and Apps</vt:lpstr>
      <vt:lpstr>Metadata Enables Inter-Cloud Services</vt:lpstr>
      <vt:lpstr>Metadata to Drive SLA’s</vt:lpstr>
      <vt:lpstr>Foundation of Our IP – The 𝜇VM</vt:lpstr>
      <vt:lpstr>What is an Enterprise-Class Cloud?</vt:lpstr>
      <vt:lpstr>PowerPoint Presentation</vt:lpstr>
    </vt:vector>
  </TitlesOfParts>
  <Company>Virtustream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Desmond</dc:creator>
  <cp:lastModifiedBy>FedEx Office</cp:lastModifiedBy>
  <cp:revision>925</cp:revision>
  <dcterms:created xsi:type="dcterms:W3CDTF">2012-01-07T20:01:01Z</dcterms:created>
  <dcterms:modified xsi:type="dcterms:W3CDTF">2012-11-08T20:00:48Z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3559688</vt:lpwstr>
  </property>
  <property fmtid="{D5CDD505-2E9C-101B-9397-08002B2CF9AE}" pid="3" name="NXPowerLiteSettings">
    <vt:lpwstr>F7000400038000</vt:lpwstr>
  </property>
  <property fmtid="{D5CDD505-2E9C-101B-9397-08002B2CF9AE}" pid="4" name="NXPowerLiteVersion">
    <vt:lpwstr>D5.0.6</vt:lpwstr>
  </property>
</Properties>
</file>