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gif" ContentType="image/gif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7"/>
  </p:notes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71" r:id="rId13"/>
    <p:sldId id="274" r:id="rId14"/>
    <p:sldId id="269" r:id="rId15"/>
    <p:sldId id="270" r:id="rId16"/>
    <p:sldId id="272" r:id="rId17"/>
    <p:sldId id="273" r:id="rId18"/>
    <p:sldId id="275" r:id="rId19"/>
    <p:sldId id="279" r:id="rId20"/>
    <p:sldId id="281" r:id="rId21"/>
    <p:sldId id="280" r:id="rId22"/>
    <p:sldId id="283" r:id="rId23"/>
    <p:sldId id="276" r:id="rId24"/>
    <p:sldId id="277" r:id="rId25"/>
    <p:sldId id="27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5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3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957688-6C45-44A1-AB63-34E8A347FD9F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251360-0DB5-4B2F-B47A-FC19559707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3300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47942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1197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06654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50921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62925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04517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4018289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35983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735822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472129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7213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06122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685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816859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565221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71737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70E063-C2E3-4F5B-A154-E46098F2692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CCW 2012 Banner.jpg"/>
          <p:cNvPicPr>
            <a:picLocks noChangeAspect="1"/>
          </p:cNvPicPr>
          <p:nvPr userDrawn="1"/>
        </p:nvPicPr>
        <p:blipFill>
          <a:blip r:embed="rId2" cstate="print"/>
          <a:srcRect l="2510" t="44706" r="23850" b="17647"/>
          <a:stretch>
            <a:fillRect/>
          </a:stretch>
        </p:blipFill>
        <p:spPr>
          <a:xfrm>
            <a:off x="0" y="6236368"/>
            <a:ext cx="4343400" cy="6216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1F54A-12A3-4D59-92A5-783211C26309}" type="datetimeFigureOut">
              <a:rPr lang="en-US" smtClean="0"/>
              <a:pPr/>
              <a:t>11/5/2012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1EE9F1-8A3B-4EF0-8566-2466C7F05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gif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81000" y="2817674"/>
            <a:ext cx="8534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i="1" dirty="0" smtClean="0">
                <a:solidFill>
                  <a:schemeClr val="tx2"/>
                </a:solidFill>
                <a:latin typeface="Helvetica Neue"/>
                <a:cs typeface="Proxima"/>
              </a:rPr>
              <a:t>Keynote: The Latest Trends </a:t>
            </a:r>
          </a:p>
          <a:p>
            <a:pPr algn="ctr"/>
            <a:r>
              <a:rPr lang="en-US" sz="3600" b="1" i="1" dirty="0" smtClean="0">
                <a:solidFill>
                  <a:schemeClr val="tx2"/>
                </a:solidFill>
                <a:latin typeface="Helvetica Neue"/>
                <a:cs typeface="Proxima"/>
              </a:rPr>
              <a:t>in Cloud Computing Solutions for the Audio/Video (A/V) Ecosystem</a:t>
            </a:r>
            <a:endParaRPr lang="en-US" sz="3600" b="1" i="1" dirty="0">
              <a:solidFill>
                <a:schemeClr val="tx2"/>
              </a:solidFill>
              <a:latin typeface="Helvetica Neue"/>
              <a:cs typeface="Proxima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29000" y="4800600"/>
            <a:ext cx="322876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Bill Kallman, CEO Scayl  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383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5867400"/>
            <a:ext cx="5029200" cy="990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267200" y="6172200"/>
            <a:ext cx="215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Email </a:t>
            </a:r>
            <a:r>
              <a:rPr lang="en-US" sz="1600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Without</a:t>
            </a:r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Limits</a:t>
            </a:r>
            <a:endParaRPr lang="en-US" sz="16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26" name="Picture 2" descr="C:\Users\franks\Desktop\Dropbox\Scayl GUI design\Logo\Official Scayl Logo\Scay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56000" y="5105400"/>
            <a:ext cx="2692400" cy="1188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10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3124200"/>
            <a:ext cx="2819400" cy="33528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381000" y="457200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latin typeface="Helvetica Neue"/>
                <a:cs typeface="Proxima"/>
              </a:rPr>
              <a:t>File Delivery </a:t>
            </a:r>
            <a:r>
              <a:rPr lang="en-US" sz="55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Future</a:t>
            </a:r>
            <a:endParaRPr lang="en-US" sz="5500" kern="0" spc="100" dirty="0" smtClean="0">
              <a:solidFill>
                <a:srgbClr val="FFC000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2528" y="1897815"/>
            <a:ext cx="35052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32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Today: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Video streams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DVDs mailed out </a:t>
            </a:r>
            <a:r>
              <a:rPr lang="en-US" sz="2600" b="1" kern="0" spc="80" dirty="0" smtClean="0">
                <a:solidFill>
                  <a:schemeClr val="bg1"/>
                </a:solidFill>
                <a:latin typeface="Helvetica Neue"/>
                <a:cs typeface="Helvetica Neue"/>
              </a:rPr>
              <a:t/>
            </a:r>
            <a:br>
              <a:rPr lang="en-US" sz="2600" b="1" kern="0" spc="80" dirty="0" smtClean="0">
                <a:solidFill>
                  <a:schemeClr val="bg1"/>
                </a:solidFill>
                <a:latin typeface="Helvetica Neue"/>
                <a:cs typeface="Helvetica Neue"/>
              </a:rPr>
            </a:br>
            <a:r>
              <a:rPr lang="en-US" sz="2600" b="1" kern="0" spc="80" dirty="0" smtClean="0">
                <a:solidFill>
                  <a:schemeClr val="bg1"/>
                </a:solidFill>
                <a:latin typeface="Helvetica Neue"/>
                <a:cs typeface="Helvetica Neue"/>
              </a:rPr>
              <a:t>rental/kiosk</a:t>
            </a:r>
            <a:endParaRPr lang="en-US" sz="2600" kern="0" spc="80" dirty="0">
              <a:solidFill>
                <a:schemeClr val="bg1"/>
              </a:solidFill>
              <a:latin typeface="Helvetica Neue UltraLight"/>
              <a:cs typeface="Proxima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2972594" y="3885407"/>
            <a:ext cx="3352801" cy="158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10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14400" y="4267200"/>
            <a:ext cx="2244306" cy="1137441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6" name="Rectangle 15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1" name="Picture 10" descr="15_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20000" y="4343400"/>
            <a:ext cx="915413" cy="9144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81600" y="1792556"/>
            <a:ext cx="35052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800" kern="0" spc="80" dirty="0" smtClean="0">
                <a:solidFill>
                  <a:srgbClr val="FFC000"/>
                </a:solidFill>
                <a:latin typeface="Helvetica Neue Light"/>
                <a:cs typeface="Helvetica Neue Light"/>
              </a:rPr>
              <a:t>Tomorrow:</a:t>
            </a:r>
          </a:p>
          <a:p>
            <a:pPr algn="ctr">
              <a:lnSpc>
                <a:spcPts val="33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Secure electronic file delivery</a:t>
            </a:r>
            <a:endParaRPr lang="en-US" sz="2600" kern="0" spc="80" dirty="0">
              <a:solidFill>
                <a:schemeClr val="tx2"/>
              </a:solidFill>
              <a:latin typeface="Helvetica Neue UltraLight"/>
              <a:cs typeface="Proxi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8600" y="457200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Today’s </a:t>
            </a:r>
            <a:r>
              <a:rPr lang="en-US" sz="5500" b="1" kern="0" spc="100" dirty="0" smtClean="0">
                <a:solidFill>
                  <a:schemeClr val="accent6"/>
                </a:solidFill>
                <a:latin typeface="Helvetica Neue"/>
                <a:cs typeface="Proxima"/>
              </a:rPr>
              <a:t>Limits</a:t>
            </a:r>
            <a:endParaRPr lang="en-US" sz="5500" kern="0" spc="100" dirty="0" smtClean="0">
              <a:solidFill>
                <a:schemeClr val="accent6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05730" y="1632705"/>
            <a:ext cx="7809669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3600" kern="0" spc="80" dirty="0" smtClean="0">
                <a:latin typeface="Helvetica Neue"/>
                <a:cs typeface="Helvetica Neue"/>
              </a:rPr>
              <a:t>	</a:t>
            </a:r>
            <a:r>
              <a:rPr lang="en-US" sz="3600" kern="0" spc="80" dirty="0">
                <a:latin typeface="Helvetica Neue"/>
                <a:cs typeface="Helvetica Neue"/>
              </a:rPr>
              <a:t> </a:t>
            </a:r>
            <a:r>
              <a:rPr lang="en-US" sz="3600" kern="0" spc="80" dirty="0" smtClean="0">
                <a:latin typeface="Helvetica Neue"/>
                <a:cs typeface="Helvetica Neue"/>
              </a:rPr>
              <a:t>    Limited, Poorly Socialized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kern="0" spc="80" dirty="0" smtClean="0">
                <a:latin typeface="Helvetica Neue Light"/>
                <a:cs typeface="Helvetica Neue Light"/>
              </a:rPr>
              <a:t>	5 	– 300 Mb Attachment limits, Slow, Unreliable</a:t>
            </a:r>
            <a:endParaRPr lang="en-US" sz="2600" kern="0" spc="80" dirty="0" smtClean="0">
              <a:latin typeface="Helvetica Neue Light"/>
              <a:cs typeface="Helvetica Neue Light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600" kern="0" spc="80" dirty="0">
              <a:latin typeface="Helvetica Neue Light"/>
              <a:cs typeface="Helvetica Neue Light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3600" kern="0" spc="80" dirty="0" smtClean="0">
                <a:latin typeface="Helvetica Neue UltraLight"/>
                <a:cs typeface="Helvetica Neue"/>
              </a:rPr>
              <a:t>Weak Security</a:t>
            </a:r>
            <a:endParaRPr lang="en-US" sz="3600" b="1" kern="0" spc="80" dirty="0">
              <a:latin typeface="Helvetica Neue"/>
              <a:cs typeface="Helvetica Neue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600" kern="0" spc="80" dirty="0" smtClean="0">
                <a:latin typeface="Helvetica Neue Light"/>
                <a:cs typeface="Helvetica Neue Light"/>
              </a:rPr>
              <a:t/>
            </a:r>
            <a:br>
              <a:rPr lang="en-US" sz="2600" kern="0" spc="80" dirty="0" smtClean="0">
                <a:latin typeface="Helvetica Neue Light"/>
                <a:cs typeface="Helvetica Neue Light"/>
              </a:rPr>
            </a:br>
            <a:endParaRPr lang="en-US" sz="2000" kern="0" spc="80" dirty="0" smtClean="0">
              <a:latin typeface="Helvetica Neue UltraLight"/>
              <a:cs typeface="Helvetica Neue UltraLight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3600" kern="0" spc="80" dirty="0" smtClean="0">
                <a:latin typeface="Helvetica Neue UltraLight"/>
                <a:cs typeface="Helvetica Neue"/>
              </a:rPr>
              <a:t>	</a:t>
            </a:r>
            <a:r>
              <a:rPr lang="en-US" sz="3600" kern="0" spc="80" dirty="0">
                <a:latin typeface="Helvetica Neue UltraLight"/>
                <a:cs typeface="Helvetica Neue"/>
              </a:rPr>
              <a:t> </a:t>
            </a:r>
            <a:r>
              <a:rPr lang="en-US" sz="3600" kern="0" spc="80" dirty="0" smtClean="0">
                <a:latin typeface="Helvetica Neue UltraLight"/>
                <a:cs typeface="Helvetica Neue"/>
              </a:rPr>
              <a:t>    Slow, Loss of IP Ownership</a:t>
            </a:r>
            <a:endParaRPr lang="en-US" sz="3600" b="1" kern="0" spc="80" dirty="0" smtClean="0">
              <a:latin typeface="Helvetica Neue"/>
              <a:cs typeface="Helvetica Neue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000" kern="0" spc="80" dirty="0" smtClean="0">
                <a:latin typeface="Helvetica Neue Light"/>
                <a:cs typeface="Helvetica Neue Light"/>
              </a:rPr>
              <a:t>	</a:t>
            </a:r>
            <a:r>
              <a:rPr lang="en-US" sz="2000" kern="0" spc="80" dirty="0">
                <a:latin typeface="Helvetica Neue Light"/>
                <a:cs typeface="Helvetica Neue Light"/>
              </a:rPr>
              <a:t> </a:t>
            </a:r>
            <a:r>
              <a:rPr lang="en-US" sz="2000" kern="0" spc="80" dirty="0" smtClean="0">
                <a:latin typeface="Helvetica Neue Light"/>
                <a:cs typeface="Helvetica Neue Light"/>
              </a:rPr>
              <a:t>	– </a:t>
            </a:r>
            <a:r>
              <a:rPr lang="en-US" sz="2000" kern="0" spc="80" dirty="0">
                <a:latin typeface="Helvetica Neue Light"/>
                <a:cs typeface="Helvetica Neue Light"/>
              </a:rPr>
              <a:t>12-20 </a:t>
            </a:r>
            <a:r>
              <a:rPr lang="en-US" sz="2000" kern="0" spc="80" dirty="0" smtClean="0">
                <a:latin typeface="Helvetica Neue Light"/>
                <a:cs typeface="Helvetica Neue Light"/>
              </a:rPr>
              <a:t>min for 200 Mb upload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000" kern="0" spc="80" dirty="0" smtClean="0">
              <a:latin typeface="Helvetica Neue Light"/>
              <a:cs typeface="Helvetica Neue Light"/>
            </a:endParaRPr>
          </a:p>
        </p:txBody>
      </p:sp>
      <p:pic>
        <p:nvPicPr>
          <p:cNvPr id="15" name="Picture 14" descr="11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3425608"/>
            <a:ext cx="2255407" cy="1684971"/>
          </a:xfrm>
          <a:prstGeom prst="rect">
            <a:avLst/>
          </a:prstGeom>
        </p:spPr>
      </p:pic>
      <p:pic>
        <p:nvPicPr>
          <p:cNvPr id="16" name="Picture 15" descr="11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78427" y="1318124"/>
            <a:ext cx="1865691" cy="1296144"/>
          </a:xfrm>
          <a:prstGeom prst="rect">
            <a:avLst/>
          </a:prstGeom>
        </p:spPr>
      </p:pic>
      <p:sp>
        <p:nvSpPr>
          <p:cNvPr id="17" name="Up Arrow 16"/>
          <p:cNvSpPr/>
          <p:nvPr/>
        </p:nvSpPr>
        <p:spPr>
          <a:xfrm>
            <a:off x="1537779" y="2293010"/>
            <a:ext cx="504056" cy="340649"/>
          </a:xfrm>
          <a:prstGeom prst="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537779" y="3281731"/>
            <a:ext cx="504056" cy="360040"/>
          </a:xfrm>
          <a:prstGeom prst="downArrow">
            <a:avLst/>
          </a:prstGeom>
          <a:gradFill flip="none" rotWithShape="1"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http://aamatson.files.wordpress.com/2010/03/fedex-logo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05730" y="5154122"/>
            <a:ext cx="1481886" cy="53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19"/>
          <p:cNvSpPr/>
          <p:nvPr/>
        </p:nvSpPr>
        <p:spPr>
          <a:xfrm>
            <a:off x="2739668" y="5334000"/>
            <a:ext cx="4042132" cy="3897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000"/>
              </a:lnSpc>
              <a:spcBef>
                <a:spcPts val="1200"/>
              </a:spcBef>
              <a:spcAft>
                <a:spcPts val="1200"/>
              </a:spcAft>
            </a:pPr>
            <a:r>
              <a:rPr lang="en-US" sz="3600" kern="0" spc="80" dirty="0" smtClean="0">
                <a:latin typeface="Helvetica Neue UltraLight"/>
                <a:cs typeface="Helvetica Neue"/>
              </a:rPr>
              <a:t>Slow &amp; Expensive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63374" y="2582353"/>
            <a:ext cx="2005880" cy="2419512"/>
          </a:xfrm>
          <a:prstGeom prst="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563374" y="2129345"/>
            <a:ext cx="2005880" cy="453008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721654" y="3232981"/>
            <a:ext cx="2005880" cy="1768887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6721654" y="2129348"/>
            <a:ext cx="2005880" cy="1103633"/>
          </a:xfrm>
          <a:prstGeom prst="rect">
            <a:avLst/>
          </a:prstGeom>
          <a:solidFill>
            <a:schemeClr val="tx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943600" y="6202154"/>
            <a:ext cx="43434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1200" kern="0" spc="10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Ipsos</a:t>
            </a:r>
            <a:r>
              <a:rPr lang="en-US" sz="12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2012</a:t>
            </a:r>
          </a:p>
        </p:txBody>
      </p:sp>
      <p:sp>
        <p:nvSpPr>
          <p:cNvPr id="8" name="Rectangle 7"/>
          <p:cNvSpPr/>
          <p:nvPr/>
        </p:nvSpPr>
        <p:spPr>
          <a:xfrm>
            <a:off x="152400" y="2771955"/>
            <a:ext cx="4419600" cy="22852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sz="10500" b="1" kern="0" spc="-260" dirty="0" smtClean="0">
                <a:solidFill>
                  <a:srgbClr val="FF9900"/>
                </a:solidFill>
                <a:latin typeface="Helvetica Neue"/>
                <a:cs typeface="Helvetica Neue"/>
              </a:rPr>
              <a:t>3.1B</a:t>
            </a:r>
            <a:r>
              <a:rPr lang="en-US" sz="10500" b="1" kern="0" spc="-260" dirty="0" smtClean="0">
                <a:solidFill>
                  <a:schemeClr val="bg1"/>
                </a:solidFill>
                <a:latin typeface="Helvetica Neue"/>
                <a:cs typeface="Helvetica Neue"/>
              </a:rPr>
              <a:t> 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sz="39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Active </a:t>
            </a:r>
          </a:p>
          <a:p>
            <a:pPr>
              <a:lnSpc>
                <a:spcPts val="3300"/>
              </a:lnSpc>
              <a:spcBef>
                <a:spcPts val="1200"/>
              </a:spcBef>
            </a:pPr>
            <a:r>
              <a:rPr lang="en-US" sz="39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Mailboxes </a:t>
            </a:r>
          </a:p>
          <a:p>
            <a:pPr>
              <a:lnSpc>
                <a:spcPts val="400"/>
              </a:lnSpc>
              <a:spcBef>
                <a:spcPts val="1200"/>
              </a:spcBef>
            </a:pPr>
            <a:endParaRPr lang="en-US" sz="1400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>
              <a:lnSpc>
                <a:spcPts val="400"/>
              </a:lnSpc>
              <a:spcBef>
                <a:spcPts val="1200"/>
              </a:spcBef>
            </a:pPr>
            <a:r>
              <a:rPr lang="en-US" sz="14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International Center </a:t>
            </a:r>
          </a:p>
          <a:p>
            <a:pPr>
              <a:lnSpc>
                <a:spcPts val="400"/>
              </a:lnSpc>
              <a:spcBef>
                <a:spcPts val="1200"/>
              </a:spcBef>
            </a:pPr>
            <a:r>
              <a:rPr lang="en-US" sz="14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for Integrative Systems 2011. </a:t>
            </a:r>
            <a:endParaRPr lang="en-US" sz="1400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919966" y="3331778"/>
            <a:ext cx="13716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4100" b="1" kern="0" spc="200" dirty="0" smtClean="0">
                <a:solidFill>
                  <a:schemeClr val="bg1"/>
                </a:solidFill>
                <a:latin typeface="Helvetica Neue"/>
                <a:cs typeface="Proxima"/>
              </a:rPr>
              <a:t>85%</a:t>
            </a:r>
            <a:endParaRPr lang="en-US" sz="4100" kern="0" spc="2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152214" y="3714644"/>
            <a:ext cx="13716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4100" b="1" kern="0" spc="200" dirty="0" smtClean="0">
                <a:solidFill>
                  <a:schemeClr val="bg1"/>
                </a:solidFill>
                <a:latin typeface="Helvetica Neue"/>
                <a:cs typeface="Proxima"/>
              </a:rPr>
              <a:t>62%</a:t>
            </a:r>
            <a:endParaRPr lang="en-US" sz="4100" kern="0" spc="2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54748" y="1479917"/>
            <a:ext cx="1524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1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E-mail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597764" y="1485047"/>
            <a:ext cx="2667000" cy="579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</a:pPr>
            <a:r>
              <a:rPr lang="en-US" sz="1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Social networking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304800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Email </a:t>
            </a:r>
            <a:r>
              <a:rPr lang="en-US" sz="55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Dominant</a:t>
            </a:r>
            <a:endParaRPr lang="en-US" sz="5500" kern="0" spc="1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657600" y="5109627"/>
            <a:ext cx="4917534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514350">
              <a:buClr>
                <a:schemeClr val="bg1"/>
              </a:buClr>
              <a:buFont typeface="+mj-lt"/>
              <a:buAutoNum type="alphaLcParenR"/>
            </a:pPr>
            <a:r>
              <a:rPr lang="en-US" sz="2000" dirty="0"/>
              <a:t>Daily email </a:t>
            </a:r>
            <a:r>
              <a:rPr lang="en-US" sz="2000" dirty="0" smtClean="0"/>
              <a:t>message traffic </a:t>
            </a:r>
            <a:r>
              <a:rPr lang="en-US" sz="2000" dirty="0"/>
              <a:t>= </a:t>
            </a:r>
            <a:r>
              <a:rPr lang="en-US" sz="2000" dirty="0" smtClean="0">
                <a:solidFill>
                  <a:srgbClr val="FFC000"/>
                </a:solidFill>
              </a:rPr>
              <a:t>4X</a:t>
            </a:r>
            <a:endParaRPr lang="en-US" sz="2000" dirty="0">
              <a:solidFill>
                <a:srgbClr val="FFC000"/>
              </a:solidFill>
            </a:endParaRPr>
          </a:p>
          <a:p>
            <a:pPr marL="1028700" lvl="2">
              <a:buClr>
                <a:schemeClr val="bg1"/>
              </a:buClr>
            </a:pPr>
            <a:r>
              <a:rPr lang="en-US" sz="1600" dirty="0" smtClean="0"/>
              <a:t>ALL Facebook </a:t>
            </a:r>
            <a:r>
              <a:rPr lang="en-US" sz="1600" dirty="0"/>
              <a:t>&amp; Twitter updates +</a:t>
            </a:r>
          </a:p>
          <a:p>
            <a:pPr marL="1028700" lvl="2">
              <a:buClr>
                <a:schemeClr val="bg1"/>
              </a:buClr>
            </a:pPr>
            <a:r>
              <a:rPr lang="en-US" sz="1600" dirty="0"/>
              <a:t>Google, Yahoo &amp; Bing searches +</a:t>
            </a:r>
          </a:p>
          <a:p>
            <a:pPr marL="1028700" lvl="2">
              <a:buClr>
                <a:schemeClr val="bg1"/>
              </a:buClr>
            </a:pPr>
            <a:r>
              <a:rPr lang="en-US" sz="1600" dirty="0"/>
              <a:t>All Internet page </a:t>
            </a:r>
            <a:r>
              <a:rPr lang="en-US" sz="1600" dirty="0" smtClean="0"/>
              <a:t>views!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52400" y="770625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44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Email is the Top </a:t>
            </a:r>
            <a:r>
              <a:rPr lang="en-US" sz="44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Money Maker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606866"/>
            <a:ext cx="6172200" cy="412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500" b="1" kern="0" spc="100" dirty="0" smtClean="0">
                <a:solidFill>
                  <a:prstClr val="white"/>
                </a:solidFill>
                <a:latin typeface="Helvetica Neue"/>
                <a:cs typeface="Helvetica Neue"/>
              </a:rPr>
              <a:t>Channels marketers plan to increase spending</a:t>
            </a:r>
          </a:p>
        </p:txBody>
      </p:sp>
      <p:sp>
        <p:nvSpPr>
          <p:cNvPr id="5" name="Rectangle 4"/>
          <p:cNvSpPr/>
          <p:nvPr/>
        </p:nvSpPr>
        <p:spPr>
          <a:xfrm>
            <a:off x="5867400" y="6226725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2012 Marketing trends survey, </a:t>
            </a:r>
            <a:b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</a:br>
            <a:r>
              <a:rPr lang="en-US" sz="900" kern="0" spc="5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StrongMail</a:t>
            </a:r>
            <a:r>
              <a:rPr lang="en-US" sz="900" kern="0" spc="10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/Zoomerang</a:t>
            </a:r>
            <a: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, Dec 2011</a:t>
            </a:r>
          </a:p>
        </p:txBody>
      </p:sp>
      <p:sp>
        <p:nvSpPr>
          <p:cNvPr id="6" name="Rectangle 5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828800"/>
            <a:ext cx="5943600" cy="3781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7115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0137"/>
            <a:ext cx="9151912" cy="5134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-74766" y="621105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400" b="1" kern="0" spc="100" dirty="0" smtClean="0">
                <a:solidFill>
                  <a:schemeClr val="accent6"/>
                </a:solidFill>
                <a:latin typeface="Helvetica Neue"/>
                <a:cs typeface="Proxima"/>
              </a:rPr>
              <a:t>Scayl </a:t>
            </a:r>
            <a:r>
              <a:rPr lang="en-US" sz="54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Email Without Limits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3127191"/>
            <a:ext cx="6711351" cy="205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300"/>
              </a:lnSpc>
              <a:spcBef>
                <a:spcPts val="1200"/>
              </a:spcBef>
            </a:pPr>
            <a:r>
              <a:rPr lang="en-US" sz="3000" b="1" kern="0" spc="100" dirty="0" smtClean="0">
                <a:solidFill>
                  <a:schemeClr val="bg1"/>
                </a:solidFill>
                <a:latin typeface="Helvetica Neue"/>
                <a:cs typeface="Helvetica Neue"/>
              </a:rPr>
              <a:t>1. </a:t>
            </a:r>
            <a:r>
              <a:rPr lang="en-US" sz="3000" kern="0" spc="1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Speed &amp; Ease Of Use</a:t>
            </a:r>
          </a:p>
          <a:p>
            <a:pPr>
              <a:lnSpc>
                <a:spcPts val="4300"/>
              </a:lnSpc>
              <a:spcBef>
                <a:spcPts val="1200"/>
              </a:spcBef>
            </a:pPr>
            <a:r>
              <a:rPr lang="en-US" sz="3000" b="1" kern="0" spc="100" dirty="0" smtClean="0">
                <a:solidFill>
                  <a:schemeClr val="bg1"/>
                </a:solidFill>
                <a:latin typeface="Helvetica Neue"/>
                <a:cs typeface="Helvetica Neue"/>
              </a:rPr>
              <a:t>2. </a:t>
            </a:r>
            <a:r>
              <a:rPr lang="en-US" sz="3000" kern="0" spc="1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Privacy and Security</a:t>
            </a:r>
          </a:p>
          <a:p>
            <a:pPr>
              <a:lnSpc>
                <a:spcPts val="4300"/>
              </a:lnSpc>
              <a:spcBef>
                <a:spcPts val="1200"/>
              </a:spcBef>
            </a:pPr>
            <a:r>
              <a:rPr lang="en-US" sz="3000" b="1" kern="0" spc="100" dirty="0" smtClean="0">
                <a:solidFill>
                  <a:schemeClr val="bg1"/>
                </a:solidFill>
                <a:latin typeface="Helvetica Neue"/>
                <a:cs typeface="Helvetica Neue"/>
              </a:rPr>
              <a:t>3. </a:t>
            </a:r>
            <a:r>
              <a:rPr lang="en-US" sz="3000" kern="0" spc="1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High Quality Media – Low Cost </a:t>
            </a:r>
            <a:endParaRPr lang="en-US" sz="3000" kern="0" spc="1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495800" y="6146819"/>
            <a:ext cx="215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Email Without Limits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0" name="Picture 2" descr="C:\Users\franks\Desktop\Dropbox\Scayl GUI design\Logo\Official Scayl Logo\Scay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5200" y="5334000"/>
            <a:ext cx="2692400" cy="1192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5274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4800600" y="1981200"/>
            <a:ext cx="3476867" cy="32766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29826" y="674317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1. Speed &amp; Ease of Use</a:t>
            </a:r>
          </a:p>
        </p:txBody>
      </p:sp>
      <p:sp>
        <p:nvSpPr>
          <p:cNvPr id="8" name="Rectangle 7"/>
          <p:cNvSpPr/>
          <p:nvPr/>
        </p:nvSpPr>
        <p:spPr>
          <a:xfrm>
            <a:off x="5138881" y="2339876"/>
            <a:ext cx="297857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What if 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Hybridizing</a:t>
            </a:r>
            <a:b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 the cloud could </a:t>
            </a:r>
            <a:b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reinvent the </a:t>
            </a:r>
            <a:b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400" b="1" dirty="0" smtClean="0">
                <a:solidFill>
                  <a:schemeClr val="bg1"/>
                </a:solidFill>
                <a:latin typeface="Helvetica Neue"/>
                <a:cs typeface="Proxima"/>
              </a:rPr>
              <a:t>world’s oldest killer app?</a:t>
            </a:r>
            <a:endParaRPr lang="en-US" sz="2400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8" descr="1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133600"/>
            <a:ext cx="3532583" cy="35052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934200" y="1219200"/>
            <a:ext cx="1284938" cy="1291793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07504" y="574516"/>
            <a:ext cx="886971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How much </a:t>
            </a:r>
            <a:r>
              <a:rPr lang="en-US" sz="55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Faster?</a:t>
            </a:r>
            <a:r>
              <a:rPr lang="en-US" sz="5500" b="1" kern="0" spc="100" dirty="0" smtClean="0">
                <a:solidFill>
                  <a:schemeClr val="bg1"/>
                </a:solidFill>
                <a:latin typeface="Helvetica Neue"/>
                <a:cs typeface="Proxima"/>
              </a:rPr>
              <a:t>  </a:t>
            </a:r>
            <a:endParaRPr lang="en-US" sz="5500" kern="0" spc="1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grpSp>
        <p:nvGrpSpPr>
          <p:cNvPr id="2" name="Group 18"/>
          <p:cNvGrpSpPr/>
          <p:nvPr/>
        </p:nvGrpSpPr>
        <p:grpSpPr>
          <a:xfrm>
            <a:off x="5625008" y="3427353"/>
            <a:ext cx="4744344" cy="1723838"/>
            <a:chOff x="5625008" y="2570515"/>
            <a:chExt cx="4744344" cy="1292879"/>
          </a:xfrm>
        </p:grpSpPr>
        <p:sp>
          <p:nvSpPr>
            <p:cNvPr id="6" name="Rectangle 5"/>
            <p:cNvSpPr/>
            <p:nvPr/>
          </p:nvSpPr>
          <p:spPr>
            <a:xfrm>
              <a:off x="5949752" y="2571750"/>
              <a:ext cx="4419600" cy="38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  <a:spcBef>
                  <a:spcPts val="1200"/>
                </a:spcBef>
              </a:pPr>
              <a:r>
                <a:rPr lang="en-US" sz="10500" b="1" kern="0" spc="-260" dirty="0" smtClean="0">
                  <a:solidFill>
                    <a:schemeClr val="accent6"/>
                  </a:solidFill>
                  <a:latin typeface="Helvetica Neue"/>
                  <a:cs typeface="Helvetica Neue"/>
                </a:rPr>
                <a:t>10X</a:t>
              </a:r>
            </a:p>
          </p:txBody>
        </p:sp>
        <p:grpSp>
          <p:nvGrpSpPr>
            <p:cNvPr id="3" name="Group 16"/>
            <p:cNvGrpSpPr/>
            <p:nvPr/>
          </p:nvGrpSpPr>
          <p:grpSpPr>
            <a:xfrm>
              <a:off x="5625008" y="2570515"/>
              <a:ext cx="4419600" cy="1292879"/>
              <a:chOff x="5625008" y="2570515"/>
              <a:chExt cx="4419600" cy="1292879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5625008" y="2570515"/>
                <a:ext cx="4419600" cy="973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10500" b="1" kern="0" spc="-260" dirty="0" smtClean="0">
                    <a:solidFill>
                      <a:schemeClr val="bg1"/>
                    </a:solidFill>
                    <a:latin typeface="Helvetica Neue"/>
                    <a:cs typeface="Helvetica Neue"/>
                  </a:rPr>
                  <a:t> </a:t>
                </a:r>
              </a:p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3900" b="1" kern="0" spc="80" dirty="0" smtClean="0">
                    <a:solidFill>
                      <a:schemeClr val="tx2"/>
                    </a:solidFill>
                    <a:latin typeface="Helvetica Neue"/>
                    <a:cs typeface="Helvetica Neue"/>
                  </a:rPr>
                  <a:t>LAN Settings</a:t>
                </a:r>
              </a:p>
              <a:p>
                <a:pPr>
                  <a:lnSpc>
                    <a:spcPts val="400"/>
                  </a:lnSpc>
                  <a:spcBef>
                    <a:spcPts val="1200"/>
                  </a:spcBef>
                </a:pPr>
                <a:r>
                  <a:rPr lang="en-US" sz="1400" kern="0" spc="80" dirty="0" smtClean="0">
                    <a:solidFill>
                      <a:schemeClr val="bg1"/>
                    </a:solidFill>
                    <a:latin typeface="Helvetica Neue Light"/>
                    <a:cs typeface="Helvetica Neue Light"/>
                  </a:rPr>
                  <a:t> </a:t>
                </a:r>
                <a:endParaRPr lang="en-US" sz="1400" kern="0" spc="80" dirty="0">
                  <a:solidFill>
                    <a:schemeClr val="bg1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6560840" y="3586395"/>
                <a:ext cx="34837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@ LAN speed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</p:grpSp>
      </p:grpSp>
      <p:grpSp>
        <p:nvGrpSpPr>
          <p:cNvPr id="7" name="Group 17"/>
          <p:cNvGrpSpPr/>
          <p:nvPr/>
        </p:nvGrpSpPr>
        <p:grpSpPr>
          <a:xfrm>
            <a:off x="35496" y="3450169"/>
            <a:ext cx="5427712" cy="1701023"/>
            <a:chOff x="35496" y="2587626"/>
            <a:chExt cx="5427712" cy="1275767"/>
          </a:xfrm>
        </p:grpSpPr>
        <p:sp>
          <p:nvSpPr>
            <p:cNvPr id="5" name="Rectangle 4"/>
            <p:cNvSpPr/>
            <p:nvPr/>
          </p:nvSpPr>
          <p:spPr>
            <a:xfrm>
              <a:off x="1043608" y="2587626"/>
              <a:ext cx="4419600" cy="3866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3300"/>
                </a:lnSpc>
                <a:spcBef>
                  <a:spcPts val="1200"/>
                </a:spcBef>
              </a:pPr>
              <a:r>
                <a:rPr lang="en-US" sz="10500" b="1" kern="0" spc="-260" dirty="0" smtClean="0">
                  <a:solidFill>
                    <a:schemeClr val="accent6"/>
                  </a:solidFill>
                  <a:latin typeface="Helvetica Neue"/>
                  <a:cs typeface="Helvetica Neue"/>
                </a:rPr>
                <a:t>2X</a:t>
              </a:r>
            </a:p>
          </p:txBody>
        </p:sp>
        <p:grpSp>
          <p:nvGrpSpPr>
            <p:cNvPr id="8" name="Group 15"/>
            <p:cNvGrpSpPr/>
            <p:nvPr/>
          </p:nvGrpSpPr>
          <p:grpSpPr>
            <a:xfrm>
              <a:off x="35496" y="2658194"/>
              <a:ext cx="4941440" cy="1205199"/>
              <a:chOff x="35496" y="2658194"/>
              <a:chExt cx="4941440" cy="1205199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35496" y="2658194"/>
                <a:ext cx="4941440" cy="97334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10500" b="1" kern="0" spc="-260" dirty="0" smtClean="0">
                    <a:solidFill>
                      <a:schemeClr val="tx2"/>
                    </a:solidFill>
                    <a:latin typeface="Helvetica Neue"/>
                    <a:cs typeface="Helvetica Neue"/>
                  </a:rPr>
                  <a:t> </a:t>
                </a:r>
              </a:p>
              <a:p>
                <a:pPr>
                  <a:lnSpc>
                    <a:spcPts val="3300"/>
                  </a:lnSpc>
                  <a:spcBef>
                    <a:spcPts val="1200"/>
                  </a:spcBef>
                </a:pPr>
                <a:r>
                  <a:rPr lang="en-US" sz="3900" b="1" kern="0" spc="80" dirty="0" smtClean="0">
                    <a:solidFill>
                      <a:schemeClr val="tx2"/>
                    </a:solidFill>
                    <a:latin typeface="Helvetica Neue"/>
                    <a:cs typeface="Helvetica Neue"/>
                  </a:rPr>
                  <a:t>Centralized Cloud</a:t>
                </a:r>
              </a:p>
              <a:p>
                <a:pPr>
                  <a:lnSpc>
                    <a:spcPts val="400"/>
                  </a:lnSpc>
                  <a:spcBef>
                    <a:spcPts val="1200"/>
                  </a:spcBef>
                </a:pPr>
                <a:r>
                  <a:rPr lang="en-US" sz="1400" kern="0" spc="80" dirty="0" smtClean="0">
                    <a:solidFill>
                      <a:schemeClr val="tx2"/>
                    </a:solidFill>
                    <a:latin typeface="Helvetica Neue Light"/>
                    <a:cs typeface="Helvetica Neue Light"/>
                  </a:rPr>
                  <a:t> </a:t>
                </a:r>
                <a:endParaRPr lang="en-US" sz="1400" kern="0" spc="80" dirty="0">
                  <a:solidFill>
                    <a:schemeClr val="tx2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944216" y="3586394"/>
                <a:ext cx="348376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tx2"/>
                    </a:solidFill>
                  </a:rPr>
                  <a:t>On initial distribution </a:t>
                </a:r>
                <a:endParaRPr lang="en-US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686138" y="2902609"/>
                <a:ext cx="1142528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chemeClr val="tx2"/>
                    </a:solidFill>
                  </a:rPr>
                  <a:t>VS.</a:t>
                </a:r>
                <a:endParaRPr lang="en-US" b="1" dirty="0">
                  <a:solidFill>
                    <a:schemeClr val="tx2"/>
                  </a:solidFill>
                </a:endParaRPr>
              </a:p>
            </p:txBody>
          </p:sp>
        </p:grpSp>
      </p:grpSp>
      <p:cxnSp>
        <p:nvCxnSpPr>
          <p:cNvPr id="21" name="Straight Connector 20"/>
          <p:cNvCxnSpPr/>
          <p:nvPr/>
        </p:nvCxnSpPr>
        <p:spPr>
          <a:xfrm>
            <a:off x="4976936" y="2449901"/>
            <a:ext cx="0" cy="34735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8956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10X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8153400" y="2438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200X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304800" y="1828800"/>
            <a:ext cx="3629267" cy="345085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16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703" y="2203862"/>
            <a:ext cx="845389" cy="725384"/>
          </a:xfrm>
          <a:prstGeom prst="rect">
            <a:avLst/>
          </a:prstGeom>
        </p:spPr>
      </p:pic>
      <p:pic>
        <p:nvPicPr>
          <p:cNvPr id="4" name="Picture 3" descr="16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703" y="3194462"/>
            <a:ext cx="845389" cy="725384"/>
          </a:xfrm>
          <a:prstGeom prst="rect">
            <a:avLst/>
          </a:prstGeom>
        </p:spPr>
      </p:pic>
      <p:pic>
        <p:nvPicPr>
          <p:cNvPr id="5" name="Picture 4" descr="16_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02703" y="4185062"/>
            <a:ext cx="845389" cy="72538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6200" y="2209801"/>
            <a:ext cx="3886200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“How </a:t>
            </a:r>
            <a:b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will you deliver auditable high quality media </a:t>
            </a:r>
          </a:p>
          <a:p>
            <a:pPr algn="ctr"/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at a low </a:t>
            </a:r>
            <a:b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900" b="1" dirty="0" smtClean="0">
                <a:solidFill>
                  <a:schemeClr val="bg1"/>
                </a:solidFill>
                <a:latin typeface="Helvetica Neue"/>
                <a:cs typeface="Proxima"/>
              </a:rPr>
              <a:t>cost?</a:t>
            </a:r>
            <a:endParaRPr lang="en-US" sz="2900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" name="Picture 5" descr="16_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8600" y="2133600"/>
            <a:ext cx="1532626" cy="213600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722843"/>
            <a:ext cx="944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2. </a:t>
            </a:r>
            <a:r>
              <a:rPr lang="en-US" sz="5500" b="1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Privacy and Security</a:t>
            </a:r>
          </a:p>
          <a:p>
            <a:pPr algn="ctr">
              <a:lnSpc>
                <a:spcPts val="6000"/>
              </a:lnSpc>
            </a:pPr>
            <a:endParaRPr lang="en-US" sz="6000" kern="0" spc="100" dirty="0" smtClean="0">
              <a:solidFill>
                <a:schemeClr val="bg1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412302" y="2340461"/>
            <a:ext cx="2655498" cy="29777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Software based</a:t>
            </a:r>
          </a:p>
          <a:p>
            <a:pPr>
              <a:lnSpc>
                <a:spcPts val="2500"/>
              </a:lnSpc>
            </a:pPr>
            <a:endParaRPr lang="en-US" sz="2100" b="1" kern="0" spc="100" dirty="0" smtClean="0">
              <a:solidFill>
                <a:schemeClr val="tx2"/>
              </a:solidFill>
              <a:latin typeface="Helvetica Neue"/>
              <a:cs typeface="Proxima"/>
            </a:endParaRPr>
          </a:p>
          <a:p>
            <a:pPr>
              <a:lnSpc>
                <a:spcPts val="2500"/>
              </a:lnSpc>
            </a:pP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/>
            </a:r>
            <a:b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</a:b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File centric</a:t>
            </a:r>
          </a:p>
          <a:p>
            <a:pPr>
              <a:lnSpc>
                <a:spcPts val="2500"/>
              </a:lnSpc>
            </a:pPr>
            <a:endParaRPr lang="en-US" sz="2100" b="1" kern="0" spc="100" dirty="0" smtClean="0">
              <a:solidFill>
                <a:schemeClr val="tx2"/>
              </a:solidFill>
              <a:latin typeface="Helvetica Neue"/>
              <a:cs typeface="Proxima"/>
            </a:endParaRPr>
          </a:p>
          <a:p>
            <a:pPr>
              <a:lnSpc>
                <a:spcPts val="2500"/>
              </a:lnSpc>
            </a:pPr>
            <a:endParaRPr lang="en-US" sz="2100" b="1" kern="0" spc="100" dirty="0" smtClean="0">
              <a:solidFill>
                <a:schemeClr val="tx2"/>
              </a:solidFill>
              <a:latin typeface="Helvetica Neue"/>
              <a:cs typeface="Proxima"/>
            </a:endParaRPr>
          </a:p>
          <a:p>
            <a:pPr>
              <a:lnSpc>
                <a:spcPts val="2500"/>
              </a:lnSpc>
            </a:pPr>
            <a:r>
              <a:rPr lang="en-US" sz="21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Already accepted by mainstream studios</a:t>
            </a:r>
            <a:endParaRPr lang="en-US" sz="2100" kern="0" spc="100" dirty="0" smtClean="0">
              <a:solidFill>
                <a:schemeClr val="tx2"/>
              </a:solidFill>
              <a:latin typeface="Helvetica Neue UltraLight"/>
              <a:cs typeface="Helvetica Neue UltraLigh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5334000" y="2209800"/>
            <a:ext cx="3505200" cy="3124200"/>
          </a:xfrm>
          <a:prstGeom prst="ellipse">
            <a:avLst/>
          </a:prstGeom>
          <a:solidFill>
            <a:schemeClr val="tx2"/>
          </a:solidFill>
          <a:ln w="57150">
            <a:solidFill>
              <a:schemeClr val="accent6">
                <a:lumMod val="75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562600" y="2599427"/>
            <a:ext cx="31242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How do you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globally distribute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a 3D/HD movie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or Video Ad easily,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quickly and securely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at lowest cost? </a:t>
            </a:r>
            <a:b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</a:br>
            <a:r>
              <a:rPr lang="en-US" sz="2200" b="1" dirty="0" smtClean="0">
                <a:solidFill>
                  <a:schemeClr val="bg1"/>
                </a:solidFill>
                <a:latin typeface="Helvetica Neue"/>
                <a:cs typeface="Proxima"/>
              </a:rPr>
              <a:t> </a:t>
            </a:r>
            <a:endParaRPr lang="en-US" sz="2200" dirty="0" smtClean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445698" y="885645"/>
            <a:ext cx="9900249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5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3. High Quality– Low Cost</a:t>
            </a:r>
          </a:p>
        </p:txBody>
      </p:sp>
      <p:pic>
        <p:nvPicPr>
          <p:cNvPr id="8" name="Picture 7" descr="15_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29400" y="5486400"/>
            <a:ext cx="1132538" cy="1220845"/>
          </a:xfrm>
          <a:prstGeom prst="rect">
            <a:avLst/>
          </a:prstGeom>
        </p:spPr>
      </p:pic>
      <p:pic>
        <p:nvPicPr>
          <p:cNvPr id="23556" name="Picture 4" descr="http://www.techdigest.tv/Sony-4K-IFA-2012-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2209800"/>
            <a:ext cx="4724400" cy="29379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 txBox="1">
            <a:spLocks/>
          </p:cNvSpPr>
          <p:nvPr/>
        </p:nvSpPr>
        <p:spPr>
          <a:xfrm>
            <a:off x="-5334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HelveticaC"/>
              </a:rPr>
              <a:t>Example</a:t>
            </a:r>
            <a:r>
              <a:rPr lang="en-US" sz="6000" dirty="0" smtClean="0">
                <a:solidFill>
                  <a:srgbClr val="FA9500"/>
                </a:solidFill>
                <a:latin typeface="HelveticaC"/>
              </a:rPr>
              <a:t> Delivery</a:t>
            </a:r>
            <a:endParaRPr lang="en-US" sz="6000" dirty="0">
              <a:solidFill>
                <a:srgbClr val="FA9500"/>
              </a:solidFill>
              <a:latin typeface="HelveticaC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38436"/>
            <a:ext cx="7438301" cy="1357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838200" y="3002340"/>
            <a:ext cx="801007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Scayl Delivers Films as big as 28.5 GB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3200" dirty="0" smtClean="0"/>
              <a:t>Wonder Women! wins best documentary</a:t>
            </a:r>
          </a:p>
          <a:p>
            <a:endParaRPr lang="en-US" sz="3200" dirty="0"/>
          </a:p>
        </p:txBody>
      </p:sp>
      <p:sp>
        <p:nvSpPr>
          <p:cNvPr id="22" name="AutoShape 6" descr="http://www.christembassy.org/site/images/loveWorld_SAT.jpg"/>
          <p:cNvSpPr>
            <a:spLocks noChangeAspect="1" noChangeArrowheads="1"/>
          </p:cNvSpPr>
          <p:nvPr/>
        </p:nvSpPr>
        <p:spPr bwMode="auto">
          <a:xfrm>
            <a:off x="63500" y="-136525"/>
            <a:ext cx="5276850" cy="527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8" name="Picture 4" descr="http://cravedfw.files.wordpress.com/2012/09/wonder-woman.jpg?w=5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38239" y="4336473"/>
            <a:ext cx="38100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7559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1" y="457200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Key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Trends</a:t>
            </a:r>
            <a:endParaRPr lang="en-US" sz="5500" b="1" dirty="0">
              <a:solidFill>
                <a:srgbClr val="FF9900"/>
              </a:solidFill>
              <a:latin typeface="Helvetica Neue"/>
              <a:cs typeface="Proxima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rot="5400000">
            <a:off x="2725699" y="3905290"/>
            <a:ext cx="3695781" cy="1588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33400" y="3962401"/>
            <a:ext cx="36576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876800" y="3962401"/>
            <a:ext cx="3657600" cy="1588"/>
          </a:xfrm>
          <a:prstGeom prst="line">
            <a:avLst/>
          </a:prstGeom>
          <a:ln w="6350"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" name="Group 15"/>
          <p:cNvGrpSpPr/>
          <p:nvPr/>
        </p:nvGrpSpPr>
        <p:grpSpPr>
          <a:xfrm>
            <a:off x="153462" y="1905000"/>
            <a:ext cx="4037538" cy="2057400"/>
            <a:chOff x="153462" y="1428750"/>
            <a:chExt cx="4037538" cy="1543050"/>
          </a:xfrm>
        </p:grpSpPr>
        <p:sp>
          <p:nvSpPr>
            <p:cNvPr id="7" name="Rectangle 6"/>
            <p:cNvSpPr/>
            <p:nvPr/>
          </p:nvSpPr>
          <p:spPr>
            <a:xfrm>
              <a:off x="2286000" y="1749314"/>
              <a:ext cx="1905000" cy="607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Content </a:t>
              </a:r>
            </a:p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Anywhere 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5" name="Picture 24" descr="2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3462" y="1428750"/>
              <a:ext cx="1968628" cy="1543050"/>
            </a:xfrm>
            <a:prstGeom prst="rect">
              <a:avLst/>
            </a:prstGeom>
          </p:spPr>
        </p:pic>
      </p:grpSp>
      <p:grpSp>
        <p:nvGrpSpPr>
          <p:cNvPr id="3" name="Group 19"/>
          <p:cNvGrpSpPr/>
          <p:nvPr/>
        </p:nvGrpSpPr>
        <p:grpSpPr>
          <a:xfrm>
            <a:off x="4531532" y="3906084"/>
            <a:ext cx="4231468" cy="1989612"/>
            <a:chOff x="4531532" y="2963174"/>
            <a:chExt cx="4231468" cy="1492209"/>
          </a:xfrm>
        </p:grpSpPr>
        <p:sp>
          <p:nvSpPr>
            <p:cNvPr id="9" name="Rectangle 8"/>
            <p:cNvSpPr/>
            <p:nvPr/>
          </p:nvSpPr>
          <p:spPr>
            <a:xfrm>
              <a:off x="6858000" y="3462611"/>
              <a:ext cx="1905000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Quality 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6" name="Picture 25" descr="2_2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531532" y="2963174"/>
              <a:ext cx="2278811" cy="1492209"/>
            </a:xfrm>
            <a:prstGeom prst="rect">
              <a:avLst/>
            </a:prstGeom>
          </p:spPr>
        </p:pic>
      </p:grpSp>
      <p:grpSp>
        <p:nvGrpSpPr>
          <p:cNvPr id="4" name="Group 22"/>
          <p:cNvGrpSpPr/>
          <p:nvPr/>
        </p:nvGrpSpPr>
        <p:grpSpPr>
          <a:xfrm>
            <a:off x="152402" y="4114802"/>
            <a:ext cx="4038599" cy="1598781"/>
            <a:chOff x="152401" y="3086101"/>
            <a:chExt cx="4038599" cy="1199086"/>
          </a:xfrm>
        </p:grpSpPr>
        <p:sp>
          <p:nvSpPr>
            <p:cNvPr id="10" name="Rectangle 9"/>
            <p:cNvSpPr/>
            <p:nvPr/>
          </p:nvSpPr>
          <p:spPr>
            <a:xfrm>
              <a:off x="2286000" y="3429000"/>
              <a:ext cx="1905000" cy="3385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Privacy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7" name="Picture 26" descr="2_3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52401" y="3086101"/>
              <a:ext cx="2133599" cy="1199086"/>
            </a:xfrm>
            <a:prstGeom prst="rect">
              <a:avLst/>
            </a:prstGeom>
          </p:spPr>
        </p:pic>
      </p:grpSp>
      <p:grpSp>
        <p:nvGrpSpPr>
          <p:cNvPr id="6" name="Group 18"/>
          <p:cNvGrpSpPr/>
          <p:nvPr/>
        </p:nvGrpSpPr>
        <p:grpSpPr>
          <a:xfrm>
            <a:off x="4423224" y="1905000"/>
            <a:ext cx="4415976" cy="1812856"/>
            <a:chOff x="4423224" y="1428750"/>
            <a:chExt cx="4415976" cy="1359642"/>
          </a:xfrm>
        </p:grpSpPr>
        <p:sp>
          <p:nvSpPr>
            <p:cNvPr id="8" name="Rectangle 7"/>
            <p:cNvSpPr/>
            <p:nvPr/>
          </p:nvSpPr>
          <p:spPr>
            <a:xfrm>
              <a:off x="6934200" y="1749314"/>
              <a:ext cx="1905000" cy="60785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2800"/>
                </a:lnSpc>
              </a:pPr>
              <a:r>
                <a:rPr lang="en-US" sz="2600" b="1" kern="0" spc="6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Content Protection</a:t>
              </a:r>
              <a:endParaRPr lang="en-US" sz="2600" b="1" kern="0" spc="6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28" name="Picture 27" descr="2_4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423224" y="1428750"/>
              <a:ext cx="2369867" cy="1359642"/>
            </a:xfrm>
            <a:prstGeom prst="rect">
              <a:avLst/>
            </a:prstGeom>
          </p:spPr>
        </p:pic>
      </p:grpSp>
      <p:sp>
        <p:nvSpPr>
          <p:cNvPr id="29" name="Rectangle 28"/>
          <p:cNvSpPr/>
          <p:nvPr/>
        </p:nvSpPr>
        <p:spPr>
          <a:xfrm>
            <a:off x="5867400" y="6248400"/>
            <a:ext cx="304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900" kern="0" spc="100" dirty="0" smtClean="0">
                <a:latin typeface="Helvetica Neue Light"/>
                <a:cs typeface="Helvetica Neue Light"/>
              </a:rPr>
              <a:t>Sources: Under30CEO, March 7, 2012 </a:t>
            </a:r>
          </a:p>
          <a:p>
            <a:pPr algn="r">
              <a:lnSpc>
                <a:spcPts val="1200"/>
              </a:lnSpc>
            </a:pPr>
            <a:r>
              <a:rPr lang="en-US" sz="900" kern="0" spc="50" dirty="0" smtClean="0">
                <a:latin typeface="Helvetica Neue Light"/>
                <a:cs typeface="Helvetica Neue Light"/>
              </a:rPr>
              <a:t>Scayl</a:t>
            </a:r>
            <a:r>
              <a:rPr lang="en-US" sz="900" kern="0" spc="100" dirty="0" smtClean="0">
                <a:latin typeface="Helvetica Neue Light"/>
                <a:cs typeface="Helvetica Neue Light"/>
              </a:rPr>
              <a:t> internal industry analysis.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7119864" y="6623119"/>
            <a:ext cx="2024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155551">
            <a:off x="2971853" y="2948851"/>
            <a:ext cx="2518089" cy="2996157"/>
          </a:xfrm>
          <a:prstGeom prst="roundRect">
            <a:avLst>
              <a:gd name="adj" fmla="val 18582"/>
            </a:avLst>
          </a:prstGeom>
          <a:solidFill>
            <a:schemeClr val="accent1">
              <a:lumMod val="60000"/>
              <a:lumOff val="40000"/>
            </a:schemeClr>
          </a:solidFill>
          <a:scene3d>
            <a:camera prst="isometricOffAxis2Top">
              <a:rot lat="18600000" lon="2820000" rev="18720000"/>
            </a:camera>
            <a:lightRig rig="freezing" dir="t"/>
          </a:scene3d>
          <a:sp3d z="1085850" extrusionH="1587500" contourW="12700" prstMaterial="clear">
            <a:bevelT h="127000"/>
            <a:bevelB h="127000"/>
            <a:extrusionClr>
              <a:schemeClr val="tx2">
                <a:lumMod val="40000"/>
                <a:lumOff val="60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3"/>
          <p:cNvSpPr txBox="1">
            <a:spLocks/>
          </p:cNvSpPr>
          <p:nvPr/>
        </p:nvSpPr>
        <p:spPr>
          <a:xfrm>
            <a:off x="476582" y="35859"/>
            <a:ext cx="82296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kern="0" spc="1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Scayl - </a:t>
            </a:r>
            <a:r>
              <a:rPr lang="en-US" kern="0" spc="100" dirty="0" smtClean="0">
                <a:solidFill>
                  <a:srgbClr val="FA9500"/>
                </a:solidFill>
                <a:latin typeface="Helvetica Neue Light"/>
                <a:cs typeface="Helvetica Neue Light"/>
              </a:rPr>
              <a:t>“Sweet Spot”</a:t>
            </a:r>
            <a:endParaRPr lang="en-US" kern="0" spc="100" dirty="0">
              <a:solidFill>
                <a:srgbClr val="FA9500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280610" y="3962400"/>
            <a:ext cx="3873631" cy="70563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flipV="1">
            <a:off x="3280610" y="1295400"/>
            <a:ext cx="0" cy="26670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>
            <a:off x="1299410" y="3962400"/>
            <a:ext cx="1981200" cy="22860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 rot="590531">
            <a:off x="6454249" y="4771318"/>
            <a:ext cx="2294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Delivery Time (min)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 rot="18659011">
            <a:off x="95267" y="5080303"/>
            <a:ext cx="15849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File Size (GB)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2466" y="1082590"/>
            <a:ext cx="144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Cost ($/GB)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356810" y="3581400"/>
            <a:ext cx="381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632910" y="4038600"/>
            <a:ext cx="533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278644" y="4419600"/>
            <a:ext cx="5407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784678" y="4953000"/>
            <a:ext cx="73393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276682" y="5416461"/>
            <a:ext cx="88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3981782" y="3733800"/>
            <a:ext cx="441828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4759154" y="3886200"/>
            <a:ext cx="8836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19010" y="4114800"/>
            <a:ext cx="88365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6888744" y="4230469"/>
            <a:ext cx="1569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1,000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(15 </a:t>
            </a:r>
            <a:r>
              <a:rPr lang="en-US" dirty="0" err="1" smtClean="0"/>
              <a:t>hrs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3433010" y="3124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.01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433010" y="25908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.1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280610" y="19928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1.0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3266755" y="1299957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10.0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689810" y="5955268"/>
            <a:ext cx="883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1,000</a:t>
            </a:r>
            <a:endParaRPr lang="en-US" dirty="0"/>
          </a:p>
        </p:txBody>
      </p:sp>
      <p:cxnSp>
        <p:nvCxnSpPr>
          <p:cNvPr id="24" name="Straight Connector 23"/>
          <p:cNvCxnSpPr/>
          <p:nvPr/>
        </p:nvCxnSpPr>
        <p:spPr>
          <a:xfrm flipH="1" flipV="1">
            <a:off x="1276682" y="3158350"/>
            <a:ext cx="26738" cy="3051951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276682" y="1311163"/>
            <a:ext cx="1990073" cy="181303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280610" y="1316472"/>
            <a:ext cx="3873631" cy="51232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7154241" y="1828800"/>
            <a:ext cx="0" cy="283923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71800" y="4315216"/>
            <a:ext cx="3844754" cy="79018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632910" y="4743450"/>
            <a:ext cx="3916944" cy="8001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2187736" y="5257800"/>
            <a:ext cx="3916944" cy="8001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779338" y="5739884"/>
            <a:ext cx="3916944" cy="8001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316867" y="6248400"/>
            <a:ext cx="2358190" cy="4953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Callout 1 32"/>
          <p:cNvSpPr/>
          <p:nvPr/>
        </p:nvSpPr>
        <p:spPr>
          <a:xfrm flipH="1">
            <a:off x="1573466" y="2761223"/>
            <a:ext cx="1232900" cy="794253"/>
          </a:xfrm>
          <a:prstGeom prst="borderCallout1">
            <a:avLst>
              <a:gd name="adj1" fmla="val 49143"/>
              <a:gd name="adj2" fmla="val -1846"/>
              <a:gd name="adj3" fmla="val 109537"/>
              <a:gd name="adj4" fmla="val -35737"/>
            </a:avLst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1524000" y="2688848"/>
            <a:ext cx="12823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email: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&lt;0.01 – 0.3 GB in &lt; 1 – 10 Min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5903308" y="4229100"/>
            <a:ext cx="649892" cy="593912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5773191" y="2590800"/>
            <a:ext cx="776663" cy="65761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759154" y="5772446"/>
            <a:ext cx="0" cy="36748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632910" y="5380667"/>
            <a:ext cx="0" cy="27718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H="1" flipV="1">
            <a:off x="1573466" y="5257800"/>
            <a:ext cx="1232900" cy="291336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endCxn id="14" idx="1"/>
          </p:cNvCxnSpPr>
          <p:nvPr/>
        </p:nvCxnSpPr>
        <p:spPr>
          <a:xfrm flipH="1">
            <a:off x="1276682" y="3314833"/>
            <a:ext cx="2003928" cy="2286294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553200" y="1738734"/>
            <a:ext cx="0" cy="2839233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3585410" y="2430833"/>
            <a:ext cx="498656" cy="464767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Line Callout 1 42"/>
          <p:cNvSpPr/>
          <p:nvPr/>
        </p:nvSpPr>
        <p:spPr>
          <a:xfrm>
            <a:off x="4239652" y="908721"/>
            <a:ext cx="1349581" cy="1084147"/>
          </a:xfrm>
          <a:prstGeom prst="borderCallout1">
            <a:avLst>
              <a:gd name="adj1" fmla="val 49143"/>
              <a:gd name="adj2" fmla="val -1846"/>
              <a:gd name="adj3" fmla="val 146009"/>
              <a:gd name="adj4" fmla="val -23458"/>
            </a:avLst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4190084" y="897598"/>
            <a:ext cx="14487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chemeClr val="bg1"/>
                </a:solidFill>
              </a:rPr>
              <a:t>Scayl: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0.01 – 50 </a:t>
            </a:r>
            <a:r>
              <a:rPr lang="en-US" sz="1200" dirty="0">
                <a:solidFill>
                  <a:schemeClr val="bg1"/>
                </a:solidFill>
              </a:rPr>
              <a:t>GB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in 1 Min – 10 Hrs.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($0.01 – 0.5/GB)</a:t>
            </a:r>
            <a:endParaRPr lang="en-US" sz="1200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/>
          <p:nvPr/>
        </p:nvCxnSpPr>
        <p:spPr>
          <a:xfrm>
            <a:off x="1931738" y="5542660"/>
            <a:ext cx="3916944" cy="8001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42610" y="1448272"/>
            <a:ext cx="55618" cy="2666528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1981200" y="4114800"/>
            <a:ext cx="1981200" cy="228600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Line Callout 1 47"/>
          <p:cNvSpPr/>
          <p:nvPr/>
        </p:nvSpPr>
        <p:spPr>
          <a:xfrm flipH="1">
            <a:off x="1427574" y="1572636"/>
            <a:ext cx="1590011" cy="962667"/>
          </a:xfrm>
          <a:prstGeom prst="borderCallout1">
            <a:avLst>
              <a:gd name="adj1" fmla="val 49143"/>
              <a:gd name="adj2" fmla="val -1846"/>
              <a:gd name="adj3" fmla="val 172307"/>
              <a:gd name="adj4" fmla="val -54969"/>
            </a:avLst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1427573" y="1482804"/>
            <a:ext cx="159001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Upload Boxes: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&lt;0.025 – 0.5 GB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in 1 Min - 2  Hrs.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($0.1 – 1 /GB)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Line Callout 1 49"/>
          <p:cNvSpPr/>
          <p:nvPr/>
        </p:nvSpPr>
        <p:spPr>
          <a:xfrm>
            <a:off x="7314285" y="1606040"/>
            <a:ext cx="1601115" cy="1142987"/>
          </a:xfrm>
          <a:prstGeom prst="borderCallout1">
            <a:avLst>
              <a:gd name="adj1" fmla="val 49143"/>
              <a:gd name="adj2" fmla="val -1846"/>
              <a:gd name="adj3" fmla="val 97773"/>
              <a:gd name="adj4" fmla="val -71228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7239000" y="1606040"/>
            <a:ext cx="17535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err="1" smtClean="0">
                <a:solidFill>
                  <a:schemeClr val="bg1"/>
                </a:solidFill>
              </a:rPr>
              <a:t>Fedex</a:t>
            </a:r>
            <a:r>
              <a:rPr lang="en-US" sz="2000" dirty="0" smtClean="0">
                <a:solidFill>
                  <a:schemeClr val="bg1"/>
                </a:solidFill>
              </a:rPr>
              <a:t>/DHL:</a:t>
            </a:r>
          </a:p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0.025 – 1,000 </a:t>
            </a:r>
            <a:r>
              <a:rPr lang="en-US" sz="1200" dirty="0">
                <a:solidFill>
                  <a:schemeClr val="bg1"/>
                </a:solidFill>
              </a:rPr>
              <a:t>GB</a:t>
            </a:r>
            <a:r>
              <a:rPr lang="en-US" sz="1200" dirty="0" smtClean="0">
                <a:solidFill>
                  <a:schemeClr val="bg1"/>
                </a:solidFill>
              </a:rPr>
              <a:t> </a:t>
            </a:r>
            <a:br>
              <a:rPr lang="en-US" sz="1200" dirty="0" smtClean="0">
                <a:solidFill>
                  <a:schemeClr val="bg1"/>
                </a:solidFill>
              </a:rPr>
            </a:br>
            <a:r>
              <a:rPr lang="en-US" sz="1200" dirty="0" smtClean="0">
                <a:solidFill>
                  <a:schemeClr val="bg1"/>
                </a:solidFill>
              </a:rPr>
              <a:t>in 15 Hrs.  – 5 Days ($30 – 100/GB)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 rot="155551">
            <a:off x="3071405" y="3317220"/>
            <a:ext cx="1012752" cy="645061"/>
          </a:xfrm>
          <a:prstGeom prst="roundRect">
            <a:avLst>
              <a:gd name="adj" fmla="val 18582"/>
            </a:avLst>
          </a:prstGeom>
          <a:ln>
            <a:solidFill>
              <a:srgbClr val="FFFF00"/>
            </a:solidFill>
          </a:ln>
          <a:scene3d>
            <a:camera prst="isometricOffAxis2Top">
              <a:rot lat="18600000" lon="2820000" rev="18720000"/>
            </a:camera>
            <a:lightRig rig="freezing" dir="t"/>
          </a:scene3d>
          <a:sp3d extrusionH="298450" contourW="12700" prstMaterial="clear">
            <a:bevelT h="127000"/>
            <a:bevelB h="127000"/>
            <a:extrusionClr>
              <a:srgbClr val="FFFF00"/>
            </a:extrusionClr>
            <a:contourClr>
              <a:srgbClr val="FFFF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 rot="155551">
            <a:off x="3429586" y="4143403"/>
            <a:ext cx="1290805" cy="1153244"/>
          </a:xfrm>
          <a:prstGeom prst="roundRect">
            <a:avLst>
              <a:gd name="adj" fmla="val 18582"/>
            </a:avLst>
          </a:prstGeom>
          <a:solidFill>
            <a:srgbClr val="92D050"/>
          </a:solidFill>
          <a:ln>
            <a:solidFill>
              <a:srgbClr val="92D050"/>
            </a:solidFill>
          </a:ln>
          <a:scene3d>
            <a:camera prst="isometricOffAxis2Top">
              <a:rot lat="18600000" lon="2820000" rev="18720000"/>
            </a:camera>
            <a:lightRig rig="freezing" dir="t"/>
          </a:scene3d>
          <a:sp3d z="1524000" extrusionH="298450" contourW="12700" prstMaterial="clear">
            <a:bevelT h="127000"/>
            <a:bevelB h="127000"/>
            <a:extrusionClr>
              <a:srgbClr val="92D050"/>
            </a:extrusionClr>
            <a:contourClr>
              <a:srgbClr val="92D05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ounded Rectangle 53"/>
          <p:cNvSpPr/>
          <p:nvPr/>
        </p:nvSpPr>
        <p:spPr>
          <a:xfrm rot="155551">
            <a:off x="4556178" y="4343644"/>
            <a:ext cx="2292404" cy="2536172"/>
          </a:xfrm>
          <a:prstGeom prst="roundRect">
            <a:avLst>
              <a:gd name="adj" fmla="val 18582"/>
            </a:avLst>
          </a:prstGeom>
          <a:solidFill>
            <a:srgbClr val="FF0000"/>
          </a:solidFill>
          <a:ln>
            <a:solidFill>
              <a:srgbClr val="FF0000"/>
            </a:solidFill>
          </a:ln>
          <a:scene3d>
            <a:camera prst="isometricOffAxis2Top">
              <a:rot lat="18600000" lon="2820000" rev="18720000"/>
            </a:camera>
            <a:lightRig rig="freezing" dir="t"/>
          </a:scene3d>
          <a:sp3d z="3175000" extrusionH="387350" contourW="12700" prstMaterial="clear">
            <a:bevelT h="127000"/>
            <a:bevelB h="127000"/>
            <a:extrusionClr>
              <a:srgbClr val="FF0000"/>
            </a:extrusionClr>
            <a:contourClr>
              <a:srgbClr val="FF0000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159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426" y="3966699"/>
            <a:ext cx="846824" cy="890437"/>
          </a:xfrm>
          <a:prstGeom prst="rect">
            <a:avLst/>
          </a:prstGeom>
        </p:spPr>
      </p:pic>
      <p:pic>
        <p:nvPicPr>
          <p:cNvPr id="3" name="Picture 2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7203" y="5096063"/>
            <a:ext cx="846824" cy="890437"/>
          </a:xfrm>
          <a:prstGeom prst="rect">
            <a:avLst/>
          </a:prstGeom>
        </p:spPr>
      </p:pic>
      <p:pic>
        <p:nvPicPr>
          <p:cNvPr id="4" name="Picture 3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34027" y="4940016"/>
            <a:ext cx="846824" cy="890437"/>
          </a:xfrm>
          <a:prstGeom prst="rect">
            <a:avLst/>
          </a:prstGeom>
        </p:spPr>
      </p:pic>
      <p:pic>
        <p:nvPicPr>
          <p:cNvPr id="5" name="Picture 4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25928" y="3666143"/>
            <a:ext cx="846824" cy="890437"/>
          </a:xfrm>
          <a:prstGeom prst="rect">
            <a:avLst/>
          </a:prstGeom>
        </p:spPr>
      </p:pic>
      <p:pic>
        <p:nvPicPr>
          <p:cNvPr id="6" name="Picture 5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51720" y="5085184"/>
            <a:ext cx="846824" cy="8904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819400" y="5054105"/>
            <a:ext cx="3578456" cy="1366528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0" lvl="1" indent="-39846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0000"/>
              <a:defRPr/>
            </a:pPr>
            <a:r>
              <a:rPr lang="en-US" sz="2800" dirty="0">
                <a:solidFill>
                  <a:srgbClr val="FFFFFF"/>
                </a:solidFill>
                <a:latin typeface="HelveticaC"/>
                <a:ea typeface="ＭＳ Ｐゴシック" pitchFamily="-111" charset="-128"/>
                <a:cs typeface="HelveticaC"/>
              </a:rPr>
              <a:t> </a:t>
            </a:r>
            <a:r>
              <a:rPr lang="en-US" sz="2800" dirty="0" smtClean="0">
                <a:solidFill>
                  <a:srgbClr val="FFFFFF"/>
                </a:solidFill>
                <a:latin typeface="HelveticaC"/>
                <a:ea typeface="ＭＳ Ｐゴシック" pitchFamily="-111" charset="-128"/>
                <a:cs typeface="HelveticaC"/>
              </a:rPr>
              <a:t>      Consumers </a:t>
            </a:r>
          </a:p>
          <a:p>
            <a:pPr marL="0" lvl="1" indent="-39846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0000"/>
              <a:defRPr/>
            </a:pPr>
            <a:r>
              <a:rPr lang="en-US" sz="2400" dirty="0" smtClean="0">
                <a:solidFill>
                  <a:srgbClr val="92D050"/>
                </a:solidFill>
                <a:latin typeface="HelveticaC"/>
                <a:ea typeface="ＭＳ Ｐゴシック" pitchFamily="-111" charset="-128"/>
                <a:cs typeface="HelveticaC"/>
              </a:rPr>
              <a:t>   – Free App, Ads &amp; Pay   </a:t>
            </a:r>
          </a:p>
          <a:p>
            <a:pPr marL="0" lvl="1" indent="-398463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0000"/>
              <a:defRPr/>
            </a:pPr>
            <a:r>
              <a:rPr lang="en-US" sz="2400" dirty="0">
                <a:solidFill>
                  <a:srgbClr val="92D050"/>
                </a:solidFill>
                <a:latin typeface="HelveticaC"/>
                <a:ea typeface="ＭＳ Ｐゴシック" pitchFamily="-111" charset="-128"/>
                <a:cs typeface="HelveticaC"/>
              </a:rPr>
              <a:t> </a:t>
            </a:r>
            <a:r>
              <a:rPr lang="en-US" sz="2400" dirty="0" smtClean="0">
                <a:solidFill>
                  <a:srgbClr val="92D050"/>
                </a:solidFill>
                <a:latin typeface="HelveticaC"/>
                <a:ea typeface="ＭＳ Ｐゴシック" pitchFamily="-111" charset="-128"/>
                <a:cs typeface="HelveticaC"/>
              </a:rPr>
              <a:t>     Per View Content</a:t>
            </a:r>
          </a:p>
        </p:txBody>
      </p:sp>
      <p:pic>
        <p:nvPicPr>
          <p:cNvPr id="8" name="Picture 7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71609" y="5191145"/>
            <a:ext cx="846824" cy="890437"/>
          </a:xfrm>
          <a:prstGeom prst="rect">
            <a:avLst/>
          </a:prstGeom>
        </p:spPr>
      </p:pic>
      <p:pic>
        <p:nvPicPr>
          <p:cNvPr id="9" name="Picture 8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35267" y="4476012"/>
            <a:ext cx="846824" cy="890437"/>
          </a:xfrm>
          <a:prstGeom prst="rect">
            <a:avLst/>
          </a:prstGeom>
        </p:spPr>
      </p:pic>
      <p:pic>
        <p:nvPicPr>
          <p:cNvPr id="10" name="Picture 9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96336" y="4051127"/>
            <a:ext cx="846824" cy="890437"/>
          </a:xfrm>
          <a:prstGeom prst="rect">
            <a:avLst/>
          </a:prstGeom>
        </p:spPr>
      </p:pic>
      <p:pic>
        <p:nvPicPr>
          <p:cNvPr id="11" name="Picture 10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89632" y="5176324"/>
            <a:ext cx="846824" cy="890437"/>
          </a:xfrm>
          <a:prstGeom prst="rect">
            <a:avLst/>
          </a:prstGeom>
        </p:spPr>
      </p:pic>
      <p:pic>
        <p:nvPicPr>
          <p:cNvPr id="12" name="Picture 11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04198" y="3050299"/>
            <a:ext cx="846824" cy="890437"/>
          </a:xfrm>
          <a:prstGeom prst="rect">
            <a:avLst/>
          </a:prstGeom>
        </p:spPr>
      </p:pic>
      <p:pic>
        <p:nvPicPr>
          <p:cNvPr id="13" name="Picture 12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97176" y="4496346"/>
            <a:ext cx="846824" cy="890437"/>
          </a:xfrm>
          <a:prstGeom prst="rect">
            <a:avLst/>
          </a:prstGeom>
        </p:spPr>
      </p:pic>
      <p:sp>
        <p:nvSpPr>
          <p:cNvPr id="14" name="Left-Right Arrow 13"/>
          <p:cNvSpPr/>
          <p:nvPr/>
        </p:nvSpPr>
        <p:spPr>
          <a:xfrm>
            <a:off x="1704714" y="5275309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-Right Arrow 14"/>
          <p:cNvSpPr/>
          <p:nvPr/>
        </p:nvSpPr>
        <p:spPr>
          <a:xfrm rot="19780433">
            <a:off x="7220181" y="4320733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Left-Right Arrow 15"/>
          <p:cNvSpPr/>
          <p:nvPr/>
        </p:nvSpPr>
        <p:spPr>
          <a:xfrm>
            <a:off x="7198087" y="5556297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Left-Right Arrow 16"/>
          <p:cNvSpPr/>
          <p:nvPr/>
        </p:nvSpPr>
        <p:spPr>
          <a:xfrm rot="1495982">
            <a:off x="7259311" y="5250311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5214824">
            <a:off x="442331" y="4881239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5214824">
            <a:off x="7810241" y="4953573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3311159" y="1357891"/>
            <a:ext cx="2484975" cy="14219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lvl="1" indent="-398463" algn="ctr" eaLnBrk="0" hangingPunct="0">
              <a:lnSpc>
                <a:spcPct val="90000"/>
              </a:lnSpc>
              <a:spcBef>
                <a:spcPct val="30000"/>
              </a:spcBef>
              <a:buClr>
                <a:schemeClr val="tx2"/>
              </a:buClr>
              <a:buSzPct val="90000"/>
              <a:defRPr/>
            </a:pPr>
            <a:r>
              <a:rPr lang="en-US" sz="3200" dirty="0" smtClean="0">
                <a:solidFill>
                  <a:srgbClr val="FFFFFF"/>
                </a:solidFill>
                <a:latin typeface="HelveticaC"/>
                <a:ea typeface="ＭＳ Ｐゴシック" pitchFamily="-111" charset="-128"/>
                <a:cs typeface="HelveticaC"/>
              </a:rPr>
              <a:t>Commercial </a:t>
            </a:r>
            <a:br>
              <a:rPr lang="en-US" sz="3200" dirty="0" smtClean="0">
                <a:solidFill>
                  <a:srgbClr val="FFFFFF"/>
                </a:solidFill>
                <a:latin typeface="HelveticaC"/>
                <a:ea typeface="ＭＳ Ｐゴシック" pitchFamily="-111" charset="-128"/>
                <a:cs typeface="HelveticaC"/>
              </a:rPr>
            </a:br>
            <a:r>
              <a:rPr lang="en-US" sz="3200" dirty="0" smtClean="0">
                <a:solidFill>
                  <a:srgbClr val="FFFFFF"/>
                </a:solidFill>
                <a:latin typeface="HelveticaC"/>
                <a:ea typeface="ＭＳ Ｐゴシック" pitchFamily="-111" charset="-128"/>
                <a:cs typeface="HelveticaC"/>
              </a:rPr>
              <a:t>Distribution</a:t>
            </a:r>
            <a:br>
              <a:rPr lang="en-US" sz="3200" dirty="0" smtClean="0">
                <a:solidFill>
                  <a:srgbClr val="FFFFFF"/>
                </a:solidFill>
                <a:latin typeface="HelveticaC"/>
                <a:ea typeface="ＭＳ Ｐゴシック" pitchFamily="-111" charset="-128"/>
                <a:cs typeface="HelveticaC"/>
              </a:rPr>
            </a:br>
            <a:r>
              <a:rPr lang="en-US" sz="3200" dirty="0" smtClean="0">
                <a:solidFill>
                  <a:srgbClr val="FA9500"/>
                </a:solidFill>
                <a:latin typeface="HelveticaC"/>
                <a:ea typeface="ＭＳ Ｐゴシック" pitchFamily="-111" charset="-128"/>
                <a:cs typeface="HelveticaC"/>
              </a:rPr>
              <a:t>- </a:t>
            </a:r>
            <a:r>
              <a:rPr lang="en-US" sz="2800" dirty="0" smtClean="0">
                <a:solidFill>
                  <a:srgbClr val="FA9500"/>
                </a:solidFill>
                <a:latin typeface="HelveticaC"/>
                <a:ea typeface="ＭＳ Ｐゴシック" pitchFamily="-111" charset="-128"/>
                <a:cs typeface="HelveticaC"/>
              </a:rPr>
              <a:t>Paid service</a:t>
            </a:r>
            <a:endParaRPr lang="en-US" sz="3200" dirty="0" smtClean="0">
              <a:solidFill>
                <a:srgbClr val="FA9500"/>
              </a:solidFill>
              <a:latin typeface="HelveticaC"/>
              <a:ea typeface="ＭＳ Ｐゴシック" pitchFamily="-111" charset="-128"/>
              <a:cs typeface="HelveticaC"/>
            </a:endParaRPr>
          </a:p>
        </p:txBody>
      </p:sp>
      <p:pic>
        <p:nvPicPr>
          <p:cNvPr id="21" name="Picture 20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07308" y="1700808"/>
            <a:ext cx="1209341" cy="1271624"/>
          </a:xfrm>
          <a:prstGeom prst="rect">
            <a:avLst/>
          </a:prstGeom>
        </p:spPr>
      </p:pic>
      <p:pic>
        <p:nvPicPr>
          <p:cNvPr id="22" name="Picture 21" descr="15_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03703" y="1628800"/>
            <a:ext cx="1209341" cy="1271624"/>
          </a:xfrm>
          <a:prstGeom prst="rect">
            <a:avLst/>
          </a:prstGeom>
        </p:spPr>
      </p:pic>
      <p:sp>
        <p:nvSpPr>
          <p:cNvPr id="23" name="Left-Right Arrow 22"/>
          <p:cNvSpPr/>
          <p:nvPr/>
        </p:nvSpPr>
        <p:spPr>
          <a:xfrm rot="5214824">
            <a:off x="1239833" y="4694769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Left-Right Arrow 23"/>
          <p:cNvSpPr/>
          <p:nvPr/>
        </p:nvSpPr>
        <p:spPr>
          <a:xfrm rot="5214824">
            <a:off x="7785515" y="3866165"/>
            <a:ext cx="419014" cy="201065"/>
          </a:xfrm>
          <a:prstGeom prst="leftRightArrow">
            <a:avLst/>
          </a:prstGeom>
          <a:gradFill>
            <a:gsLst>
              <a:gs pos="0">
                <a:srgbClr val="92D050"/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  <a:ln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own Arrow 24"/>
          <p:cNvSpPr/>
          <p:nvPr/>
        </p:nvSpPr>
        <p:spPr>
          <a:xfrm rot="1538426">
            <a:off x="1991661" y="2996898"/>
            <a:ext cx="900462" cy="1179259"/>
          </a:xfrm>
          <a:prstGeom prst="downArrow">
            <a:avLst/>
          </a:prstGeom>
          <a:gradFill>
            <a:gsLst>
              <a:gs pos="0">
                <a:srgbClr val="FF6600"/>
              </a:gs>
              <a:gs pos="100000">
                <a:srgbClr val="FA95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 rot="8890789">
            <a:off x="6149613" y="2857690"/>
            <a:ext cx="900462" cy="1179259"/>
          </a:xfrm>
          <a:prstGeom prst="downArrow">
            <a:avLst/>
          </a:prstGeom>
          <a:gradFill>
            <a:gsLst>
              <a:gs pos="0">
                <a:srgbClr val="FF6600"/>
              </a:gs>
              <a:gs pos="100000">
                <a:srgbClr val="FA9500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457200" y="2972432"/>
            <a:ext cx="1666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Content Push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820099" y="2420888"/>
            <a:ext cx="1666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Consumer- </a:t>
            </a:r>
          </a:p>
          <a:p>
            <a:r>
              <a:rPr lang="en-US" sz="2000" dirty="0">
                <a:solidFill>
                  <a:schemeClr val="bg1"/>
                </a:solidFill>
              </a:rPr>
              <a:t> </a:t>
            </a:r>
            <a:r>
              <a:rPr lang="en-US" sz="2000" dirty="0" smtClean="0">
                <a:solidFill>
                  <a:schemeClr val="bg1"/>
                </a:solidFill>
              </a:rPr>
              <a:t>   Selected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301972" y="2900424"/>
            <a:ext cx="2604422" cy="1938992"/>
          </a:xfrm>
          <a:prstGeom prst="rect">
            <a:avLst/>
          </a:prstGeom>
          <a:noFill/>
          <a:ln>
            <a:solidFill>
              <a:srgbClr val="FA9500"/>
            </a:solidFill>
          </a:ln>
        </p:spPr>
        <p:txBody>
          <a:bodyPr wrap="square" rtlCol="0">
            <a:spAutoFit/>
          </a:bodyPr>
          <a:lstStyle/>
          <a:p>
            <a:pPr marL="503238" indent="-342900">
              <a:buFont typeface="+mj-lt"/>
              <a:buAutoNum type="arabicPeriod"/>
            </a:pPr>
            <a:r>
              <a:rPr lang="en-US" sz="2400" dirty="0" smtClean="0"/>
              <a:t>Shared Ad Revenue</a:t>
            </a:r>
          </a:p>
          <a:p>
            <a:pPr marL="503238" indent="-342900">
              <a:buFont typeface="+mj-lt"/>
              <a:buAutoNum type="arabicPeriod"/>
            </a:pPr>
            <a:r>
              <a:rPr lang="en-US" sz="2400" dirty="0" smtClean="0"/>
              <a:t>Paid Delivery</a:t>
            </a:r>
          </a:p>
          <a:p>
            <a:pPr marL="503238" indent="-342900">
              <a:buFont typeface="+mj-lt"/>
              <a:buAutoNum type="arabicPeriod"/>
            </a:pPr>
            <a:r>
              <a:rPr lang="en-US" sz="2400" dirty="0" smtClean="0"/>
              <a:t>White Label Licenses</a:t>
            </a:r>
            <a:endParaRPr lang="en-US" sz="2400" dirty="0"/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76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>
                <a:latin typeface="HelveticaC"/>
              </a:rPr>
              <a:t>Secure Paid</a:t>
            </a:r>
            <a:r>
              <a:rPr lang="en-US" sz="6000" dirty="0" smtClean="0">
                <a:solidFill>
                  <a:srgbClr val="FA9500"/>
                </a:solidFill>
                <a:latin typeface="HelveticaC"/>
              </a:rPr>
              <a:t> Delivery</a:t>
            </a:r>
            <a:endParaRPr lang="en-US" sz="6000" dirty="0">
              <a:solidFill>
                <a:srgbClr val="FA9500"/>
              </a:solidFill>
              <a:latin typeface="HelveticaC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2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0" y="122238"/>
            <a:ext cx="9144000" cy="102076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000" b="1" smtClean="0">
                <a:latin typeface="Helvetica Neue"/>
                <a:cs typeface="Proxima"/>
              </a:rPr>
              <a:t>$13 B Video Ad Opportunity </a:t>
            </a:r>
            <a:br>
              <a:rPr lang="en-US" sz="5000" b="1" smtClean="0">
                <a:latin typeface="Helvetica Neue"/>
                <a:cs typeface="Proxima"/>
              </a:rPr>
            </a:br>
            <a:endParaRPr lang="en-US" sz="5000" dirty="0"/>
          </a:p>
        </p:txBody>
      </p:sp>
      <p:pic>
        <p:nvPicPr>
          <p:cNvPr id="8" name="Picture 7" descr="graph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29304"/>
            <a:ext cx="9063884" cy="640776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732240" y="6132885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Helvetica Neue"/>
                <a:cs typeface="Helvetica Neue"/>
              </a:rPr>
              <a:t>Source: IAB, </a:t>
            </a:r>
            <a:r>
              <a:rPr lang="en-US" sz="1000" dirty="0" err="1" smtClean="0">
                <a:latin typeface="Helvetica Neue"/>
                <a:cs typeface="Helvetica Neue"/>
              </a:rPr>
              <a:t>comscore</a:t>
            </a:r>
            <a:r>
              <a:rPr lang="en-US" sz="1000" dirty="0" smtClean="0">
                <a:latin typeface="Helvetica Neue"/>
                <a:cs typeface="Helvetica Neue"/>
              </a:rPr>
              <a:t>, Blackstone 2011</a:t>
            </a:r>
            <a:endParaRPr lang="en-US" sz="10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88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586026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Quality </a:t>
            </a:r>
            <a:r>
              <a:rPr lang="en-US" sz="5500" kern="0" spc="100" dirty="0" smtClean="0">
                <a:solidFill>
                  <a:srgbClr val="FF9900"/>
                </a:solidFill>
                <a:latin typeface="Helvetica Neue Light"/>
                <a:cs typeface="Helvetica Neue Light"/>
              </a:rPr>
              <a:t> </a:t>
            </a:r>
            <a:r>
              <a:rPr lang="en-US" sz="55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   </a:t>
            </a:r>
            <a:r>
              <a:rPr lang="en-US" sz="5400" dirty="0" smtClean="0">
                <a:solidFill>
                  <a:srgbClr val="FA9500"/>
                </a:solidFill>
                <a:latin typeface="HelveticaC"/>
              </a:rPr>
              <a:t>Cost</a:t>
            </a:r>
            <a:r>
              <a:rPr lang="en-US" sz="5500" kern="0" spc="1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 </a:t>
            </a:r>
            <a:r>
              <a:rPr lang="en-US" sz="5500" kern="0" spc="100" dirty="0" smtClean="0">
                <a:solidFill>
                  <a:srgbClr val="FF9900"/>
                </a:solidFill>
                <a:latin typeface="Helvetica Neue Light"/>
                <a:cs typeface="Helvetica Neue Light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904999"/>
            <a:ext cx="8305800" cy="3973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15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98448" y="3798846"/>
            <a:ext cx="677092" cy="841317"/>
          </a:xfrm>
          <a:prstGeom prst="rect">
            <a:avLst/>
          </a:prstGeom>
        </p:spPr>
      </p:pic>
      <p:pic>
        <p:nvPicPr>
          <p:cNvPr id="21506" name="Picture 2" descr="http://www.veryicon.com/icon/png/System/Crystal%20Clear%20Actions/Down%20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3600" y="685800"/>
            <a:ext cx="685800" cy="685800"/>
          </a:xfrm>
          <a:prstGeom prst="rect">
            <a:avLst/>
          </a:prstGeom>
          <a:noFill/>
        </p:spPr>
      </p:pic>
      <p:pic>
        <p:nvPicPr>
          <p:cNvPr id="9" name="Picture 2" descr="http://www.veryicon.com/icon/png/System/Crystal%20Clear%20Actions/Down%20Arrow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200400" y="762000"/>
            <a:ext cx="685800" cy="685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89326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37071" y="381000"/>
            <a:ext cx="8554529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900"/>
              </a:lnSpc>
            </a:pPr>
            <a:r>
              <a:rPr lang="en-US" sz="5400" kern="0" spc="100" dirty="0" smtClean="0">
                <a:solidFill>
                  <a:srgbClr val="FF9900"/>
                </a:solidFill>
                <a:latin typeface="Helvetica Neue UltraLight"/>
                <a:cs typeface="Helvetica Neue UltraLight"/>
              </a:rPr>
              <a:t>Conclusion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2038" y="1522290"/>
            <a:ext cx="8159874" cy="35035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lnSpc>
                <a:spcPts val="6900"/>
              </a:lnSpc>
              <a:buFont typeface="Arial" pitchFamily="34" charset="0"/>
              <a:buChar char="•"/>
            </a:pPr>
            <a:r>
              <a:rPr lang="en-US" sz="3600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New services will unify clouds</a:t>
            </a:r>
          </a:p>
          <a:p>
            <a:pPr lvl="1">
              <a:lnSpc>
                <a:spcPts val="6900"/>
              </a:lnSpc>
              <a:buFont typeface="Arial" pitchFamily="34" charset="0"/>
              <a:buChar char="•"/>
            </a:pPr>
            <a:r>
              <a:rPr lang="en-US" sz="36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Focus on quality/speed/cost</a:t>
            </a:r>
          </a:p>
          <a:p>
            <a:pPr lvl="1">
              <a:lnSpc>
                <a:spcPts val="6900"/>
              </a:lnSpc>
              <a:buFont typeface="Arial" pitchFamily="34" charset="0"/>
              <a:buChar char="•"/>
            </a:pPr>
            <a:r>
              <a:rPr lang="en-US" sz="36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Toward distributed cloud services</a:t>
            </a:r>
            <a:endParaRPr lang="en-US" sz="3600" kern="0" spc="8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lvl="1">
              <a:lnSpc>
                <a:spcPts val="4700"/>
              </a:lnSpc>
              <a:spcBef>
                <a:spcPts val="1200"/>
              </a:spcBef>
              <a:buFont typeface="Arial" pitchFamily="34" charset="0"/>
              <a:buChar char="•"/>
            </a:pPr>
            <a:r>
              <a:rPr lang="en-US" sz="36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Toward personal clouds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1371600" y="609600"/>
            <a:ext cx="70866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36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Thank You! Please join us!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242504" y="3733800"/>
            <a:ext cx="4082095" cy="759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</a:pPr>
            <a:endParaRPr lang="en-US" sz="3600" b="1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sz="3600" b="1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       Our Booth  </a:t>
            </a:r>
            <a:endParaRPr lang="en-US" sz="3600" b="1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990600" y="4724400"/>
            <a:ext cx="7525095" cy="1579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000"/>
              </a:lnSpc>
              <a:spcBef>
                <a:spcPts val="1200"/>
              </a:spcBef>
            </a:pPr>
            <a:endParaRPr lang="en-US" sz="2600" b="1" kern="0" spc="8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sz="26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Try </a:t>
            </a:r>
            <a:r>
              <a:rPr lang="en-US" sz="2600" b="1" kern="0" spc="80" dirty="0" err="1" smtClean="0">
                <a:solidFill>
                  <a:schemeClr val="tx2"/>
                </a:solidFill>
                <a:latin typeface="Helvetica Neue"/>
                <a:cs typeface="Helvetica Neue"/>
              </a:rPr>
              <a:t>Scayl</a:t>
            </a:r>
            <a:endParaRPr lang="en-US" sz="4800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r>
              <a:rPr lang="en-US" sz="4000" kern="0" spc="80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www.scayl.com</a:t>
            </a:r>
          </a:p>
          <a:p>
            <a:pPr algn="ctr">
              <a:lnSpc>
                <a:spcPts val="2000"/>
              </a:lnSpc>
              <a:spcBef>
                <a:spcPts val="1200"/>
              </a:spcBef>
            </a:pPr>
            <a:endParaRPr lang="en-US" sz="4800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343400" y="2557046"/>
            <a:ext cx="215680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Email </a:t>
            </a:r>
            <a:r>
              <a:rPr lang="en-US" sz="1600" dirty="0" smtClean="0">
                <a:solidFill>
                  <a:schemeClr val="accent6"/>
                </a:solidFill>
                <a:latin typeface="Helvetica Neue Light"/>
                <a:cs typeface="Helvetica Neue Light"/>
              </a:rPr>
              <a:t>Without</a:t>
            </a:r>
            <a:r>
              <a:rPr lang="en-US" sz="16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Limits</a:t>
            </a:r>
            <a:endParaRPr lang="en-US" sz="16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16" name="Picture 2" descr="C:\Users\franks\Desktop\Dropbox\Scayl GUI design\Logo\Official Scayl Logo\Scay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490246"/>
            <a:ext cx="3047939" cy="1394835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2983964" y="3325858"/>
            <a:ext cx="3493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/>
                </a:solidFill>
              </a:rPr>
              <a:t>      Live </a:t>
            </a:r>
            <a:r>
              <a:rPr lang="en-US" sz="2800" b="1" dirty="0" smtClean="0">
                <a:solidFill>
                  <a:schemeClr val="accent6"/>
                </a:solidFill>
              </a:rPr>
              <a:t>Demo </a:t>
            </a:r>
            <a:r>
              <a:rPr lang="en-US" sz="2800" b="1" dirty="0" smtClean="0">
                <a:solidFill>
                  <a:schemeClr val="accent6"/>
                </a:solidFill>
              </a:rPr>
              <a:t>at</a:t>
            </a:r>
            <a:endParaRPr lang="en-US" sz="2800" b="1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 descr="3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1524000"/>
            <a:ext cx="2286000" cy="2775857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" name="Rectangle 5"/>
          <p:cNvSpPr/>
          <p:nvPr/>
        </p:nvSpPr>
        <p:spPr>
          <a:xfrm>
            <a:off x="152400" y="533400"/>
            <a:ext cx="7416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Video booms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by 2015</a:t>
            </a: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685005" y="3652573"/>
            <a:ext cx="4114800" cy="1588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867400" y="1618332"/>
            <a:ext cx="0" cy="409243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tangle 24"/>
          <p:cNvSpPr/>
          <p:nvPr/>
        </p:nvSpPr>
        <p:spPr>
          <a:xfrm>
            <a:off x="25400" y="5580963"/>
            <a:ext cx="2786460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5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Video min online per seconds</a:t>
            </a:r>
            <a:endParaRPr lang="en-US" sz="1400" spc="5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111501" y="5562079"/>
            <a:ext cx="2534573" cy="348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5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Video users up from 1B</a:t>
            </a:r>
            <a:endParaRPr lang="en-US" sz="1400" spc="5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248400" y="5547409"/>
            <a:ext cx="2799160" cy="605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sz="1400" spc="5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Advanced video traffic 3D and HDTV increase 14X</a:t>
            </a:r>
            <a:endParaRPr lang="en-US" sz="1400" spc="5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30" name="Picture 29" descr="3_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4846" y="1524000"/>
            <a:ext cx="2571954" cy="251460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31" name="Picture 30" descr="3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78203" y="1711476"/>
            <a:ext cx="1803398" cy="260380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4" name="Rectangle 33"/>
          <p:cNvSpPr/>
          <p:nvPr/>
        </p:nvSpPr>
        <p:spPr>
          <a:xfrm>
            <a:off x="5791200" y="6385745"/>
            <a:ext cx="3048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ts val="1200"/>
              </a:lnSpc>
            </a:pPr>
            <a:r>
              <a:rPr lang="en-US" sz="900" kern="0" spc="50" dirty="0" smtClean="0">
                <a:latin typeface="Helvetica Neue Light"/>
                <a:cs typeface="Helvetica Neue Light"/>
              </a:rPr>
              <a:t>Cisco</a:t>
            </a:r>
            <a:r>
              <a:rPr lang="en-US" sz="900" kern="0" spc="1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2011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839832" y="6567157"/>
            <a:ext cx="2024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 smtClean="0"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latin typeface="Helvetica Neue Light"/>
              <a:cs typeface="Helvetica Neue Light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2662" y="4648199"/>
            <a:ext cx="1676398" cy="91387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95600" y="4572000"/>
            <a:ext cx="2686973" cy="103695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151960" y="4495800"/>
            <a:ext cx="2362200" cy="1066279"/>
          </a:xfrm>
          <a:prstGeom prst="rect">
            <a:avLst/>
          </a:prstGeom>
        </p:spPr>
      </p:pic>
      <p:sp>
        <p:nvSpPr>
          <p:cNvPr id="21" name="Oval 20"/>
          <p:cNvSpPr/>
          <p:nvPr/>
        </p:nvSpPr>
        <p:spPr>
          <a:xfrm>
            <a:off x="6477000" y="2971800"/>
            <a:ext cx="990600" cy="9906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20178625">
            <a:off x="6538812" y="3032854"/>
            <a:ext cx="865371" cy="868494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4K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150738" y="1323299"/>
            <a:ext cx="48006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latin typeface="Helvetica Neue"/>
                <a:cs typeface="Proxima"/>
              </a:rPr>
              <a:t>“Next wave </a:t>
            </a:r>
            <a:br>
              <a:rPr lang="en-US" sz="4400" b="1" dirty="0" smtClean="0">
                <a:latin typeface="Helvetica Neue"/>
                <a:cs typeface="Proxima"/>
              </a:rPr>
            </a:br>
            <a:r>
              <a:rPr lang="en-US" sz="4400" b="1" dirty="0" smtClean="0">
                <a:latin typeface="Helvetica Neue"/>
                <a:cs typeface="Proxima"/>
              </a:rPr>
              <a:t>is </a:t>
            </a:r>
            <a:r>
              <a:rPr lang="en-US" sz="4400" b="1" dirty="0" smtClean="0">
                <a:solidFill>
                  <a:schemeClr val="accent6"/>
                </a:solidFill>
                <a:latin typeface="Helvetica Neue"/>
                <a:cs typeface="Proxima"/>
              </a:rPr>
              <a:t>Quality</a:t>
            </a:r>
            <a:r>
              <a:rPr lang="en-US" sz="4400" b="1" dirty="0" smtClean="0">
                <a:latin typeface="Helvetica Neue"/>
                <a:cs typeface="Proxima"/>
              </a:rPr>
              <a:t> </a:t>
            </a:r>
          </a:p>
          <a:p>
            <a:pPr algn="r"/>
            <a:r>
              <a:rPr lang="en-US" sz="4400" b="1" dirty="0" smtClean="0">
                <a:latin typeface="Helvetica Neue"/>
                <a:cs typeface="Proxima"/>
              </a:rPr>
              <a:t>Video and </a:t>
            </a:r>
            <a:br>
              <a:rPr lang="en-US" sz="4400" b="1" dirty="0" smtClean="0">
                <a:latin typeface="Helvetica Neue"/>
                <a:cs typeface="Proxima"/>
              </a:rPr>
            </a:br>
            <a:r>
              <a:rPr lang="en-US" sz="4400" b="1" dirty="0" smtClean="0">
                <a:latin typeface="Helvetica Neue"/>
                <a:cs typeface="Proxima"/>
              </a:rPr>
              <a:t>Audio”</a:t>
            </a:r>
          </a:p>
          <a:p>
            <a:pPr algn="r"/>
            <a:r>
              <a:rPr lang="en-US" sz="1500" dirty="0" smtClean="0">
                <a:latin typeface="Helvetica Neue Light"/>
                <a:cs typeface="Helvetica Neue Light"/>
              </a:rPr>
              <a:t> </a:t>
            </a:r>
            <a:br>
              <a:rPr lang="en-US" sz="1500" dirty="0" smtClean="0">
                <a:latin typeface="Helvetica Neue Light"/>
                <a:cs typeface="Helvetica Neue Light"/>
              </a:rPr>
            </a:br>
            <a:r>
              <a:rPr lang="en-US" sz="1500" dirty="0" smtClean="0">
                <a:latin typeface="Helvetica Neue Light"/>
                <a:cs typeface="Helvetica Neue Light"/>
              </a:rPr>
              <a:t>Mary Meeker</a:t>
            </a:r>
          </a:p>
          <a:p>
            <a:pPr algn="r"/>
            <a:r>
              <a:rPr lang="en-US" sz="1500" dirty="0" smtClean="0">
                <a:latin typeface="Helvetica Neue Light"/>
                <a:cs typeface="Helvetica Neue Light"/>
              </a:rPr>
              <a:t> Morgan Stanley 2011</a:t>
            </a:r>
          </a:p>
        </p:txBody>
      </p:sp>
      <p:sp>
        <p:nvSpPr>
          <p:cNvPr id="6" name="Oval 5"/>
          <p:cNvSpPr/>
          <p:nvPr/>
        </p:nvSpPr>
        <p:spPr>
          <a:xfrm>
            <a:off x="228600" y="76200"/>
            <a:ext cx="5096774" cy="5029201"/>
          </a:xfrm>
          <a:prstGeom prst="ellipse">
            <a:avLst/>
          </a:prstGeom>
          <a:solidFill>
            <a:schemeClr val="accent6">
              <a:lumMod val="75000"/>
            </a:schemeClr>
          </a:solidFill>
          <a:ln w="57150">
            <a:solidFill>
              <a:schemeClr val="tx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73655" y="1030294"/>
            <a:ext cx="450730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latin typeface="Helvetica Neue"/>
                <a:cs typeface="Proxima"/>
              </a:rPr>
              <a:t>“Video-on-demand, IP-TV, P2P and Internet video will account for 90% </a:t>
            </a:r>
            <a:br>
              <a:rPr lang="en-US" sz="3200" b="1" dirty="0" smtClean="0">
                <a:latin typeface="Helvetica Neue"/>
                <a:cs typeface="Proxima"/>
              </a:rPr>
            </a:br>
            <a:r>
              <a:rPr lang="en-US" sz="3200" b="1" dirty="0" smtClean="0">
                <a:latin typeface="Helvetica Neue"/>
                <a:cs typeface="Proxima"/>
              </a:rPr>
              <a:t>of all consumer IP traffic in 2012” </a:t>
            </a:r>
          </a:p>
          <a:p>
            <a:pPr algn="ctr"/>
            <a:endParaRPr lang="en-US" sz="2100" dirty="0" smtClean="0">
              <a:solidFill>
                <a:srgbClr val="2D4189"/>
              </a:solidFill>
              <a:latin typeface="Helvetica Neue Light"/>
              <a:cs typeface="Helvetica Neue Light"/>
            </a:endParaRPr>
          </a:p>
          <a:p>
            <a:pPr algn="ctr"/>
            <a:r>
              <a:rPr lang="en-US" sz="2100" dirty="0" smtClean="0">
                <a:latin typeface="Helvetica Neue Light"/>
                <a:cs typeface="Helvetica Neue Light"/>
              </a:rPr>
              <a:t>Cisco</a:t>
            </a:r>
            <a:r>
              <a:rPr lang="en-US" sz="1600" dirty="0" smtClean="0">
                <a:latin typeface="Helvetica Neue Light"/>
                <a:cs typeface="Helvetica Neue Light"/>
              </a:rPr>
              <a:t> </a:t>
            </a:r>
          </a:p>
        </p:txBody>
      </p:sp>
      <p:sp>
        <p:nvSpPr>
          <p:cNvPr id="8" name="Rectangle 7"/>
          <p:cNvSpPr/>
          <p:nvPr/>
        </p:nvSpPr>
        <p:spPr>
          <a:xfrm>
            <a:off x="7732440" y="656561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latin typeface="Helvetica Neue Light"/>
              <a:cs typeface="Helvetica Neue Ligh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96536" y="16685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8184" y="16685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" y="519511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Cloud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Usage</a:t>
            </a:r>
            <a:r>
              <a:rPr lang="en-US" sz="5500" b="1" dirty="0" smtClean="0">
                <a:solidFill>
                  <a:schemeClr val="bg1"/>
                </a:solidFill>
                <a:latin typeface="Helvetica Neue"/>
                <a:cs typeface="Proxima"/>
              </a:rPr>
              <a:t> </a:t>
            </a: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Models</a:t>
            </a:r>
          </a:p>
        </p:txBody>
      </p:sp>
      <p:grpSp>
        <p:nvGrpSpPr>
          <p:cNvPr id="10" name="Group 20"/>
          <p:cNvGrpSpPr/>
          <p:nvPr/>
        </p:nvGrpSpPr>
        <p:grpSpPr>
          <a:xfrm>
            <a:off x="15635" y="1668543"/>
            <a:ext cx="2954578" cy="3021996"/>
            <a:chOff x="15635" y="1251407"/>
            <a:chExt cx="2954578" cy="2266497"/>
          </a:xfrm>
        </p:grpSpPr>
        <p:sp>
          <p:nvSpPr>
            <p:cNvPr id="6" name="Rectangle 5"/>
            <p:cNvSpPr/>
            <p:nvPr/>
          </p:nvSpPr>
          <p:spPr>
            <a:xfrm>
              <a:off x="143774" y="3194739"/>
              <a:ext cx="2743200" cy="3231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200" spc="70" dirty="0" smtClean="0">
                  <a:solidFill>
                    <a:schemeClr val="tx2"/>
                  </a:solidFill>
                  <a:latin typeface="Helvetica Neue Light"/>
                  <a:cs typeface="Helvetica Neue Light"/>
                </a:rPr>
                <a:t>Private services</a:t>
              </a:r>
              <a:endParaRPr lang="en-US" sz="2200" spc="70" dirty="0">
                <a:solidFill>
                  <a:schemeClr val="tx2"/>
                </a:solidFill>
                <a:latin typeface="Helvetica Neue Light"/>
                <a:cs typeface="Helvetica Neue Light"/>
              </a:endParaRPr>
            </a:p>
          </p:txBody>
        </p:sp>
        <p:pic>
          <p:nvPicPr>
            <p:cNvPr id="11" name="Picture 10" descr="5_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4801" y="1251407"/>
              <a:ext cx="2470047" cy="1574258"/>
            </a:xfrm>
            <a:prstGeom prst="rect">
              <a:avLst/>
            </a:prstGeom>
          </p:spPr>
        </p:pic>
        <p:sp>
          <p:nvSpPr>
            <p:cNvPr id="16" name="Oval 15"/>
            <p:cNvSpPr/>
            <p:nvPr/>
          </p:nvSpPr>
          <p:spPr>
            <a:xfrm>
              <a:off x="15635" y="2686050"/>
              <a:ext cx="2954578" cy="386120"/>
            </a:xfrm>
            <a:prstGeom prst="ellipse">
              <a:avLst/>
            </a:prstGeom>
            <a:solidFill>
              <a:schemeClr val="tx2">
                <a:alpha val="16000"/>
              </a:schemeClr>
            </a:solidFill>
            <a:effectLst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7732440" y="656561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965810" y="1668544"/>
            <a:ext cx="2963205" cy="3049354"/>
            <a:chOff x="2965810" y="1668544"/>
            <a:chExt cx="2963205" cy="3049354"/>
          </a:xfrm>
        </p:grpSpPr>
        <p:grpSp>
          <p:nvGrpSpPr>
            <p:cNvPr id="25" name="Group 21"/>
            <p:cNvGrpSpPr/>
            <p:nvPr/>
          </p:nvGrpSpPr>
          <p:grpSpPr>
            <a:xfrm>
              <a:off x="2970214" y="1668544"/>
              <a:ext cx="2958801" cy="3049354"/>
              <a:chOff x="2970213" y="1251407"/>
              <a:chExt cx="2958801" cy="2287016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3344174" y="3276813"/>
                <a:ext cx="23622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200" spc="70" dirty="0" smtClean="0">
                    <a:solidFill>
                      <a:schemeClr val="tx2"/>
                    </a:solidFill>
                    <a:latin typeface="Helvetica Neue Light"/>
                    <a:cs typeface="Helvetica Neue Light"/>
                  </a:rPr>
                  <a:t>Public services</a:t>
                </a:r>
                <a:endParaRPr lang="en-US" sz="2200" spc="70" dirty="0">
                  <a:solidFill>
                    <a:schemeClr val="tx2"/>
                  </a:solidFill>
                  <a:latin typeface="Helvetica Neue Light"/>
                  <a:cs typeface="Helvetica Neue Light"/>
                </a:endParaRPr>
              </a:p>
            </p:txBody>
          </p:sp>
          <p:pic>
            <p:nvPicPr>
              <p:cNvPr id="28" name="Picture 27" descr="5_2.png"/>
              <p:cNvPicPr>
                <a:picLocks noChangeAspect="1"/>
              </p:cNvPicPr>
              <p:nvPr/>
            </p:nvPicPr>
            <p:blipFill>
              <a:blip r:embed="rId4" cstate="print"/>
              <a:stretch>
                <a:fillRect/>
              </a:stretch>
            </p:blipFill>
            <p:spPr>
              <a:xfrm>
                <a:off x="2970213" y="1251407"/>
                <a:ext cx="2958801" cy="1971675"/>
              </a:xfrm>
              <a:prstGeom prst="rect">
                <a:avLst/>
              </a:prstGeom>
            </p:spPr>
          </p:pic>
        </p:grpSp>
        <p:sp>
          <p:nvSpPr>
            <p:cNvPr id="26" name="Oval 25"/>
            <p:cNvSpPr/>
            <p:nvPr/>
          </p:nvSpPr>
          <p:spPr>
            <a:xfrm>
              <a:off x="2965810" y="3657600"/>
              <a:ext cx="2954578" cy="514827"/>
            </a:xfrm>
            <a:prstGeom prst="ellipse">
              <a:avLst/>
            </a:prstGeom>
            <a:solidFill>
              <a:schemeClr val="tx2">
                <a:alpha val="16000"/>
              </a:schemeClr>
            </a:solidFill>
            <a:ln>
              <a:solidFill>
                <a:schemeClr val="tx2"/>
              </a:solidFill>
            </a:ln>
            <a:effectLst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929014" y="1581114"/>
            <a:ext cx="3122612" cy="3136782"/>
            <a:chOff x="5929014" y="1581114"/>
            <a:chExt cx="3122612" cy="3136782"/>
          </a:xfrm>
        </p:grpSpPr>
        <p:grpSp>
          <p:nvGrpSpPr>
            <p:cNvPr id="29" name="Group 22"/>
            <p:cNvGrpSpPr/>
            <p:nvPr/>
          </p:nvGrpSpPr>
          <p:grpSpPr>
            <a:xfrm>
              <a:off x="5929014" y="1581114"/>
              <a:ext cx="3122612" cy="3136782"/>
              <a:chOff x="5929014" y="1185838"/>
              <a:chExt cx="3122612" cy="2352589"/>
            </a:xfrm>
            <a:solidFill>
              <a:schemeClr val="bg1"/>
            </a:solidFill>
          </p:grpSpPr>
          <p:sp>
            <p:nvSpPr>
              <p:cNvPr id="30" name="Rectangle 29"/>
              <p:cNvSpPr/>
              <p:nvPr/>
            </p:nvSpPr>
            <p:spPr>
              <a:xfrm>
                <a:off x="6421950" y="3276817"/>
                <a:ext cx="2362200" cy="26161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  <a:prstDash val="sysDash"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200" spc="70" dirty="0" smtClean="0">
                    <a:solidFill>
                      <a:schemeClr val="tx2"/>
                    </a:solidFill>
                    <a:latin typeface="Helvetica Neue Light"/>
                    <a:cs typeface="Helvetica Neue Light"/>
                  </a:rPr>
                  <a:t>Hybrid</a:t>
                </a:r>
                <a:endParaRPr lang="en-US" sz="2200" spc="70" dirty="0">
                  <a:solidFill>
                    <a:schemeClr val="tx2"/>
                  </a:solidFill>
                  <a:latin typeface="Helvetica Neue Light"/>
                  <a:cs typeface="Helvetica Neue Light"/>
                </a:endParaRPr>
              </a:p>
            </p:txBody>
          </p:sp>
          <p:pic>
            <p:nvPicPr>
              <p:cNvPr id="31" name="Picture 30" descr="5_3.png"/>
              <p:cNvPicPr>
                <a:picLocks noChangeAspect="1"/>
              </p:cNvPicPr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5929014" y="1185838"/>
                <a:ext cx="3122612" cy="2025947"/>
              </a:xfrm>
              <a:prstGeom prst="rect">
                <a:avLst/>
              </a:prstGeom>
              <a:grpFill/>
              <a:ln>
                <a:solidFill>
                  <a:schemeClr val="accent6">
                    <a:lumMod val="75000"/>
                  </a:schemeClr>
                </a:solidFill>
                <a:prstDash val="sysDash"/>
              </a:ln>
            </p:spPr>
          </p:pic>
        </p:grpSp>
        <p:sp>
          <p:nvSpPr>
            <p:cNvPr id="32" name="Oval 31"/>
            <p:cNvSpPr/>
            <p:nvPr/>
          </p:nvSpPr>
          <p:spPr>
            <a:xfrm>
              <a:off x="6021388" y="3599973"/>
              <a:ext cx="2954578" cy="514827"/>
            </a:xfrm>
            <a:prstGeom prst="ellipse">
              <a:avLst/>
            </a:prstGeom>
            <a:solidFill>
              <a:schemeClr val="tx2">
                <a:alpha val="16000"/>
              </a:schemeClr>
            </a:solidFill>
            <a:ln>
              <a:prstDash val="sysDash"/>
            </a:ln>
            <a:effectLst>
              <a:softEdge rad="1905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2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9196536" y="16685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028184" y="166854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services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626" y="439001"/>
            <a:ext cx="85344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Cloud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Architectures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732440" y="656561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grpSp>
        <p:nvGrpSpPr>
          <p:cNvPr id="114" name="Group 113"/>
          <p:cNvGrpSpPr/>
          <p:nvPr/>
        </p:nvGrpSpPr>
        <p:grpSpPr>
          <a:xfrm>
            <a:off x="-381000" y="2171700"/>
            <a:ext cx="3429000" cy="2552700"/>
            <a:chOff x="-381000" y="2171700"/>
            <a:chExt cx="3429000" cy="2552700"/>
          </a:xfrm>
        </p:grpSpPr>
        <p:grpSp>
          <p:nvGrpSpPr>
            <p:cNvPr id="62" name="Group 61"/>
            <p:cNvGrpSpPr/>
            <p:nvPr/>
          </p:nvGrpSpPr>
          <p:grpSpPr>
            <a:xfrm>
              <a:off x="-381000" y="2171700"/>
              <a:ext cx="3429000" cy="2552700"/>
              <a:chOff x="-381000" y="2171700"/>
              <a:chExt cx="3429000" cy="2552700"/>
            </a:xfrm>
          </p:grpSpPr>
          <p:grpSp>
            <p:nvGrpSpPr>
              <p:cNvPr id="2" name="Group 23"/>
              <p:cNvGrpSpPr/>
              <p:nvPr/>
            </p:nvGrpSpPr>
            <p:grpSpPr>
              <a:xfrm>
                <a:off x="-381000" y="2895600"/>
                <a:ext cx="3429000" cy="1828800"/>
                <a:chOff x="-366955" y="2235442"/>
                <a:chExt cx="3429000" cy="1371600"/>
              </a:xfrm>
            </p:grpSpPr>
            <p:sp>
              <p:nvSpPr>
                <p:cNvPr id="23" name="Oval 22"/>
                <p:cNvSpPr/>
                <p:nvPr/>
              </p:nvSpPr>
              <p:spPr>
                <a:xfrm>
                  <a:off x="-366955" y="2235442"/>
                  <a:ext cx="3429000" cy="1371600"/>
                </a:xfrm>
                <a:prstGeom prst="ellipse">
                  <a:avLst/>
                </a:prstGeom>
                <a:solidFill>
                  <a:schemeClr val="tx1">
                    <a:lumMod val="95000"/>
                    <a:lumOff val="5000"/>
                    <a:alpha val="10000"/>
                  </a:schemeClr>
                </a:solidFill>
                <a:effectLst>
                  <a:softEdge rad="635000"/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14045" y="3226727"/>
                  <a:ext cx="2743200" cy="3231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en-US" sz="2200" spc="70" dirty="0" smtClean="0">
                      <a:solidFill>
                        <a:schemeClr val="tx2"/>
                      </a:solidFill>
                      <a:latin typeface="Helvetica Neue Light"/>
                      <a:cs typeface="Helvetica Neue Light"/>
                    </a:rPr>
                    <a:t>Centralized</a:t>
                  </a:r>
                  <a:endParaRPr lang="en-US" sz="2200" spc="70" dirty="0">
                    <a:solidFill>
                      <a:schemeClr val="tx2"/>
                    </a:solidFill>
                    <a:latin typeface="Helvetica Neue Light"/>
                    <a:cs typeface="Helvetica Neue Light"/>
                  </a:endParaRPr>
                </a:p>
              </p:txBody>
            </p:sp>
          </p:grpSp>
          <p:pic>
            <p:nvPicPr>
              <p:cNvPr id="47106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21717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24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0" y="21717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25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3000" y="21717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26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" y="29718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27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62000" y="29718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143000" y="29718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00200" y="21717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1600200" y="2971800"/>
                <a:ext cx="457200" cy="571500"/>
              </a:xfrm>
              <a:prstGeom prst="rect">
                <a:avLst/>
              </a:prstGeom>
              <a:noFill/>
            </p:spPr>
          </p:pic>
        </p:grpSp>
        <p:cxnSp>
          <p:nvCxnSpPr>
            <p:cNvPr id="66" name="Straight Connector 65"/>
            <p:cNvCxnSpPr>
              <a:stCxn id="47106" idx="2"/>
              <a:endCxn id="26" idx="0"/>
            </p:cNvCxnSpPr>
            <p:nvPr/>
          </p:nvCxnSpPr>
          <p:spPr>
            <a:xfrm>
              <a:off x="609600" y="2743200"/>
              <a:ext cx="0" cy="228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990600" y="2743200"/>
              <a:ext cx="0" cy="228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1371600" y="2743200"/>
              <a:ext cx="0" cy="228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>
              <a:off x="1752600" y="2743200"/>
              <a:ext cx="0" cy="228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" name="Group 114"/>
          <p:cNvGrpSpPr/>
          <p:nvPr/>
        </p:nvGrpSpPr>
        <p:grpSpPr>
          <a:xfrm>
            <a:off x="2438400" y="1905000"/>
            <a:ext cx="3429000" cy="2787213"/>
            <a:chOff x="2438400" y="1905000"/>
            <a:chExt cx="3429000" cy="2787213"/>
          </a:xfrm>
        </p:grpSpPr>
        <p:grpSp>
          <p:nvGrpSpPr>
            <p:cNvPr id="63" name="Group 62"/>
            <p:cNvGrpSpPr/>
            <p:nvPr/>
          </p:nvGrpSpPr>
          <p:grpSpPr>
            <a:xfrm>
              <a:off x="2438400" y="1905000"/>
              <a:ext cx="3429000" cy="2787213"/>
              <a:chOff x="2438400" y="1905000"/>
              <a:chExt cx="3429000" cy="2787213"/>
            </a:xfrm>
          </p:grpSpPr>
          <p:sp>
            <p:nvSpPr>
              <p:cNvPr id="7" name="Rectangle 6"/>
              <p:cNvSpPr/>
              <p:nvPr/>
            </p:nvSpPr>
            <p:spPr>
              <a:xfrm>
                <a:off x="3124200" y="4343400"/>
                <a:ext cx="2362200" cy="3488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200" spc="70" dirty="0" smtClean="0">
                    <a:solidFill>
                      <a:schemeClr val="tx2"/>
                    </a:solidFill>
                    <a:latin typeface="Helvetica Neue Light"/>
                    <a:cs typeface="Helvetica Neue Light"/>
                  </a:rPr>
                  <a:t>Federated</a:t>
                </a:r>
                <a:endParaRPr lang="en-US" sz="2200" spc="70" dirty="0">
                  <a:solidFill>
                    <a:schemeClr val="tx2"/>
                  </a:solidFill>
                  <a:latin typeface="Helvetica Neue Light"/>
                  <a:cs typeface="Helvetica Neue Light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2438400" y="2819400"/>
                <a:ext cx="3429000" cy="18288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effectLst>
                <a:softEdge rad="635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32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23622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33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0400" y="23622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34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2895600" y="30480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35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200400" y="30480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38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10000" y="19050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39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14800" y="19050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0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22098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1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76800" y="22098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2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572000" y="28956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3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76800" y="28956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4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191000" y="36576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5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495800" y="36576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6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886200" y="36576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47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876800" y="3657600"/>
                <a:ext cx="457200" cy="571500"/>
              </a:xfrm>
              <a:prstGeom prst="rect">
                <a:avLst/>
              </a:prstGeom>
              <a:noFill/>
            </p:spPr>
          </p:pic>
        </p:grpSp>
        <p:cxnSp>
          <p:nvCxnSpPr>
            <p:cNvPr id="70" name="Straight Connector 69"/>
            <p:cNvCxnSpPr>
              <a:endCxn id="34" idx="0"/>
            </p:cNvCxnSpPr>
            <p:nvPr/>
          </p:nvCxnSpPr>
          <p:spPr>
            <a:xfrm>
              <a:off x="3124200" y="2971800"/>
              <a:ext cx="0" cy="762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endCxn id="33" idx="3"/>
            </p:cNvCxnSpPr>
            <p:nvPr/>
          </p:nvCxnSpPr>
          <p:spPr>
            <a:xfrm flipH="1">
              <a:off x="3657600" y="2514600"/>
              <a:ext cx="381000" cy="1333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flipH="1" flipV="1">
              <a:off x="3581400" y="3638550"/>
              <a:ext cx="457200" cy="2476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4876800" y="3429000"/>
              <a:ext cx="76200" cy="2095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>
              <a:endCxn id="43" idx="0"/>
            </p:cNvCxnSpPr>
            <p:nvPr/>
          </p:nvCxnSpPr>
          <p:spPr>
            <a:xfrm>
              <a:off x="5029200" y="2819400"/>
              <a:ext cx="76200" cy="762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6" name="Group 115"/>
          <p:cNvGrpSpPr/>
          <p:nvPr/>
        </p:nvGrpSpPr>
        <p:grpSpPr>
          <a:xfrm>
            <a:off x="5867400" y="1905000"/>
            <a:ext cx="3200400" cy="2819400"/>
            <a:chOff x="5867400" y="1905000"/>
            <a:chExt cx="3200400" cy="2819400"/>
          </a:xfrm>
        </p:grpSpPr>
        <p:grpSp>
          <p:nvGrpSpPr>
            <p:cNvPr id="64" name="Group 63"/>
            <p:cNvGrpSpPr/>
            <p:nvPr/>
          </p:nvGrpSpPr>
          <p:grpSpPr>
            <a:xfrm>
              <a:off x="5867400" y="1905000"/>
              <a:ext cx="3200400" cy="2819400"/>
              <a:chOff x="5867400" y="1905000"/>
              <a:chExt cx="3200400" cy="2819400"/>
            </a:xfrm>
          </p:grpSpPr>
          <p:sp>
            <p:nvSpPr>
              <p:cNvPr id="18" name="Oval 17"/>
              <p:cNvSpPr/>
              <p:nvPr/>
            </p:nvSpPr>
            <p:spPr>
              <a:xfrm>
                <a:off x="5867400" y="2971800"/>
                <a:ext cx="3200400" cy="1752600"/>
              </a:xfrm>
              <a:prstGeom prst="ellipse">
                <a:avLst/>
              </a:prstGeom>
              <a:solidFill>
                <a:schemeClr val="tx1">
                  <a:lumMod val="95000"/>
                  <a:lumOff val="5000"/>
                  <a:alpha val="10000"/>
                </a:schemeClr>
              </a:solidFill>
              <a:effectLst>
                <a:softEdge rad="63500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" name="Rectangle 7"/>
              <p:cNvSpPr/>
              <p:nvPr/>
            </p:nvSpPr>
            <p:spPr>
              <a:xfrm>
                <a:off x="6400800" y="4343400"/>
                <a:ext cx="2362200" cy="34881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ts val="2000"/>
                  </a:lnSpc>
                </a:pPr>
                <a:r>
                  <a:rPr lang="en-US" sz="2200" spc="70" dirty="0" smtClean="0">
                    <a:latin typeface="Helvetica Neue Light"/>
                    <a:cs typeface="Helvetica Neue Light"/>
                  </a:rPr>
                  <a:t>Distributed</a:t>
                </a:r>
                <a:endParaRPr lang="en-US" sz="2200" spc="70" dirty="0">
                  <a:latin typeface="Helvetica Neue Light"/>
                  <a:cs typeface="Helvetica Neue Light"/>
                </a:endParaRPr>
              </a:p>
            </p:txBody>
          </p:sp>
          <p:pic>
            <p:nvPicPr>
              <p:cNvPr id="49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72200" y="20193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51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172200" y="27813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52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15200" y="19050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53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8000" y="25527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55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1000" y="20955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56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28194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58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391400" y="36957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59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858000" y="33147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60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48400" y="3771900"/>
                <a:ext cx="457200" cy="571500"/>
              </a:xfrm>
              <a:prstGeom prst="rect">
                <a:avLst/>
              </a:prstGeom>
              <a:noFill/>
            </p:spPr>
          </p:pic>
          <p:pic>
            <p:nvPicPr>
              <p:cNvPr id="61" name="Picture 2" descr="http://alpha-6.com/files/3212/6462/3154/ded-server-icon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8001000" y="3390900"/>
                <a:ext cx="457200" cy="571500"/>
              </a:xfrm>
              <a:prstGeom prst="rect">
                <a:avLst/>
              </a:prstGeom>
              <a:noFill/>
            </p:spPr>
          </p:pic>
        </p:grpSp>
        <p:cxnSp>
          <p:nvCxnSpPr>
            <p:cNvPr id="81" name="Straight Connector 80"/>
            <p:cNvCxnSpPr/>
            <p:nvPr/>
          </p:nvCxnSpPr>
          <p:spPr>
            <a:xfrm flipH="1">
              <a:off x="6553200" y="3124200"/>
              <a:ext cx="381000" cy="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flipH="1" flipV="1">
              <a:off x="6705600" y="2724150"/>
              <a:ext cx="304800" cy="2667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flipH="1" flipV="1">
              <a:off x="6705600" y="3276600"/>
              <a:ext cx="304800" cy="3048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flipV="1">
              <a:off x="6705600" y="3733800"/>
              <a:ext cx="228600" cy="152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V="1">
              <a:off x="7848600" y="3886200"/>
              <a:ext cx="228600" cy="152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 flipH="1" flipV="1">
              <a:off x="7315200" y="3810000"/>
              <a:ext cx="228600" cy="228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/>
            <p:cNvCxnSpPr/>
            <p:nvPr/>
          </p:nvCxnSpPr>
          <p:spPr>
            <a:xfrm flipV="1">
              <a:off x="7239000" y="2514600"/>
              <a:ext cx="228600" cy="152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 flipV="1">
              <a:off x="7924800" y="2743200"/>
              <a:ext cx="228600" cy="152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7239000" y="3124200"/>
              <a:ext cx="228600" cy="152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7848600" y="3276600"/>
              <a:ext cx="228600" cy="1524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8305800" y="2819400"/>
              <a:ext cx="0" cy="6096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Straight Connector 102"/>
            <p:cNvCxnSpPr>
              <a:stCxn id="60" idx="0"/>
            </p:cNvCxnSpPr>
            <p:nvPr/>
          </p:nvCxnSpPr>
          <p:spPr>
            <a:xfrm flipV="1">
              <a:off x="6477000" y="3429000"/>
              <a:ext cx="0" cy="3429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flipV="1">
              <a:off x="6477000" y="2590800"/>
              <a:ext cx="0" cy="1905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flipH="1">
              <a:off x="6705600" y="4191000"/>
              <a:ext cx="685800" cy="7620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52" idx="1"/>
            </p:cNvCxnSpPr>
            <p:nvPr/>
          </p:nvCxnSpPr>
          <p:spPr>
            <a:xfrm flipH="1">
              <a:off x="6629400" y="2190750"/>
              <a:ext cx="685800" cy="190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flipH="1" flipV="1">
              <a:off x="7772400" y="2152650"/>
              <a:ext cx="381000" cy="209550"/>
            </a:xfrm>
            <a:prstGeom prst="line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" y="218536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latin typeface="Helvetica Neue"/>
                <a:cs typeface="Proxima"/>
              </a:rPr>
              <a:t>Architecture</a:t>
            </a:r>
            <a:r>
              <a:rPr lang="en-US" sz="5500" b="1" dirty="0" smtClean="0">
                <a:solidFill>
                  <a:schemeClr val="bg1"/>
                </a:solidFill>
                <a:latin typeface="Helvetica Neue"/>
                <a:cs typeface="Proxima"/>
              </a:rPr>
              <a:t> </a:t>
            </a: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Benefits</a:t>
            </a:r>
          </a:p>
        </p:txBody>
      </p:sp>
      <p:sp>
        <p:nvSpPr>
          <p:cNvPr id="10" name="Rectangle 9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50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295399"/>
            <a:ext cx="8763000" cy="43559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3130" y="304800"/>
            <a:ext cx="94488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3800" b="1" kern="0" spc="100" dirty="0" smtClean="0">
                <a:solidFill>
                  <a:schemeClr val="tx2"/>
                </a:solidFill>
                <a:latin typeface="Helvetica Neue"/>
                <a:cs typeface="Proxima"/>
              </a:rPr>
              <a:t>Low Cost | High Quality </a:t>
            </a:r>
            <a:r>
              <a:rPr lang="en-US" sz="3800" b="1" kern="0" spc="100" dirty="0" smtClean="0">
                <a:solidFill>
                  <a:srgbClr val="FF9900"/>
                </a:solidFill>
                <a:latin typeface="Helvetica Neue"/>
                <a:cs typeface="Proxima"/>
              </a:rPr>
              <a:t>Distribution</a:t>
            </a:r>
            <a:endParaRPr lang="en-US" sz="3800" kern="0" spc="100" dirty="0" smtClean="0">
              <a:solidFill>
                <a:srgbClr val="FF9900"/>
              </a:solidFill>
              <a:latin typeface="Helvetica Neue"/>
              <a:cs typeface="Helvetica Neue Ligh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59206" y="6539845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prstClr val="white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prstClr val="white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447801"/>
            <a:ext cx="8686800" cy="318990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304800" y="4648200"/>
            <a:ext cx="86106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400"/>
              </a:lnSpc>
            </a:pPr>
            <a:r>
              <a:rPr lang="en-US" b="1" kern="0" spc="80" dirty="0" smtClean="0">
                <a:latin typeface="Helvetica Neue"/>
                <a:cs typeface="Helvetica Neue"/>
              </a:rPr>
              <a:t>Hybrid clouds </a:t>
            </a:r>
            <a:r>
              <a:rPr lang="en-US" kern="0" spc="80" dirty="0" smtClean="0">
                <a:latin typeface="Helvetica Neue Light"/>
                <a:cs typeface="Helvetica Neue Light"/>
              </a:rPr>
              <a:t>with both centralized and distributed services </a:t>
            </a:r>
            <a:br>
              <a:rPr lang="en-US" kern="0" spc="80" dirty="0" smtClean="0">
                <a:latin typeface="Helvetica Neue Light"/>
                <a:cs typeface="Helvetica Neue Light"/>
              </a:rPr>
            </a:br>
            <a:r>
              <a:rPr lang="en-US" kern="0" spc="80" dirty="0" smtClean="0">
                <a:latin typeface="Helvetica Neue Light"/>
                <a:cs typeface="Helvetica Neue Light"/>
              </a:rPr>
              <a:t>that interoperate can provide benefits of speed, unlimited files capacities, privacy and security at low cost.</a:t>
            </a:r>
            <a:endParaRPr lang="en-US" kern="0" spc="80" dirty="0">
              <a:latin typeface="Helvetica Neue Light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027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230037"/>
            <a:ext cx="94488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6000"/>
              </a:lnSpc>
            </a:pPr>
            <a:r>
              <a:rPr lang="en-US" sz="5500" b="1" dirty="0" smtClean="0">
                <a:solidFill>
                  <a:schemeClr val="tx2"/>
                </a:solidFill>
                <a:latin typeface="Helvetica Neue"/>
                <a:cs typeface="Proxima"/>
              </a:rPr>
              <a:t>Distributed Cloud</a:t>
            </a:r>
          </a:p>
          <a:p>
            <a:pPr algn="ctr">
              <a:lnSpc>
                <a:spcPts val="6000"/>
              </a:lnSpc>
            </a:pPr>
            <a:r>
              <a:rPr lang="en-US" sz="5500" b="1" dirty="0" smtClean="0">
                <a:solidFill>
                  <a:srgbClr val="FF9900"/>
                </a:solidFill>
                <a:latin typeface="Helvetica Neue"/>
                <a:cs typeface="Proxima"/>
              </a:rPr>
              <a:t>A/V Applications </a:t>
            </a:r>
          </a:p>
        </p:txBody>
      </p:sp>
      <p:sp>
        <p:nvSpPr>
          <p:cNvPr id="7" name="Rectangle 6"/>
          <p:cNvSpPr/>
          <p:nvPr/>
        </p:nvSpPr>
        <p:spPr>
          <a:xfrm>
            <a:off x="4953000" y="2266756"/>
            <a:ext cx="3962400" cy="3054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300"/>
              </a:lnSpc>
            </a:pPr>
            <a:r>
              <a:rPr lang="en-US" sz="25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Direct Delivery of: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UltraLight"/>
                <a:cs typeface="Helvetica Neue UltraLight"/>
              </a:rPr>
              <a:t>• </a:t>
            </a: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Secure 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• </a:t>
            </a:r>
            <a:r>
              <a:rPr lang="en-US" sz="2500" kern="0" spc="8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Monetizable</a:t>
            </a:r>
            <a:endParaRPr lang="en-US" sz="2500" kern="0" spc="80" dirty="0" smtClean="0">
              <a:solidFill>
                <a:schemeClr val="tx2"/>
              </a:solidFill>
              <a:latin typeface="Helvetica Neue Light"/>
              <a:cs typeface="Helvetica Neue Light"/>
            </a:endParaRPr>
          </a:p>
          <a:p>
            <a:pPr>
              <a:lnSpc>
                <a:spcPts val="3300"/>
              </a:lnSpc>
            </a:pPr>
            <a:endParaRPr lang="en-US" sz="2500" b="1" kern="0" spc="80" dirty="0" smtClean="0">
              <a:solidFill>
                <a:schemeClr val="tx2"/>
              </a:solidFill>
              <a:latin typeface="Helvetica Neue"/>
              <a:cs typeface="Helvetica Neue"/>
            </a:endParaRPr>
          </a:p>
          <a:p>
            <a:pPr>
              <a:lnSpc>
                <a:spcPts val="3300"/>
              </a:lnSpc>
            </a:pPr>
            <a:r>
              <a:rPr lang="en-US" sz="2500" b="1" kern="0" spc="80" dirty="0" smtClean="0">
                <a:solidFill>
                  <a:schemeClr val="tx2"/>
                </a:solidFill>
                <a:latin typeface="Helvetica Neue"/>
                <a:cs typeface="Helvetica Neue"/>
              </a:rPr>
              <a:t>Content: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UltraLight"/>
                <a:cs typeface="Helvetica Neue UltraLight"/>
              </a:rPr>
              <a:t>• </a:t>
            </a: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Premium (</a:t>
            </a:r>
            <a:r>
              <a:rPr lang="en-US" sz="2500" kern="0" spc="80" dirty="0" err="1" smtClean="0">
                <a:solidFill>
                  <a:schemeClr val="tx2"/>
                </a:solidFill>
                <a:latin typeface="Helvetica Neue Light"/>
                <a:cs typeface="Helvetica Neue Light"/>
              </a:rPr>
              <a:t>eg</a:t>
            </a: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 3D films)</a:t>
            </a:r>
          </a:p>
          <a:p>
            <a:pPr>
              <a:lnSpc>
                <a:spcPts val="3300"/>
              </a:lnSpc>
            </a:pPr>
            <a:r>
              <a:rPr lang="en-US" sz="2500" kern="0" spc="80" dirty="0" smtClean="0">
                <a:solidFill>
                  <a:schemeClr val="tx2"/>
                </a:solidFill>
                <a:latin typeface="Helvetica Neue Light"/>
                <a:cs typeface="Helvetica Neue Light"/>
              </a:rPr>
              <a:t>• User Generated</a:t>
            </a:r>
            <a:endParaRPr lang="en-US" sz="2500" kern="0" spc="80" dirty="0">
              <a:solidFill>
                <a:schemeClr val="tx2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9" name="Picture 8" descr="9_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057400"/>
            <a:ext cx="914400" cy="81398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Rectangle 9"/>
          <p:cNvSpPr/>
          <p:nvPr/>
        </p:nvSpPr>
        <p:spPr>
          <a:xfrm>
            <a:off x="7740352" y="6597352"/>
            <a:ext cx="141156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9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Copyright 2012 Scayl</a:t>
            </a:r>
            <a:endParaRPr lang="en-US" sz="9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pic>
        <p:nvPicPr>
          <p:cNvPr id="40962" name="Picture 2" descr="http://i.ytimg.com/vi/DcpCKexg99o/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819400"/>
            <a:ext cx="4572000" cy="3429001"/>
          </a:xfrm>
          <a:prstGeom prst="rect">
            <a:avLst/>
          </a:prstGeom>
          <a:noFill/>
        </p:spPr>
      </p:pic>
      <p:sp>
        <p:nvSpPr>
          <p:cNvPr id="12" name="Oval 11"/>
          <p:cNvSpPr/>
          <p:nvPr/>
        </p:nvSpPr>
        <p:spPr>
          <a:xfrm rot="20800980">
            <a:off x="1981200" y="2286000"/>
            <a:ext cx="838200" cy="7620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chemeClr val="tx1"/>
                </a:solidFill>
              </a:rPr>
              <a:t>4K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3" name="Picture 12" descr="9_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05200" y="2209800"/>
            <a:ext cx="990600" cy="799557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1-8--11-9 CCW-2012 Keynote PP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11-8--11-9 CCW-2012 Keynote PPT Template</Template>
  <TotalTime>426</TotalTime>
  <Words>545</Words>
  <Application>Microsoft Office PowerPoint</Application>
  <PresentationFormat>On-screen Show (4:3)</PresentationFormat>
  <Paragraphs>209</Paragraphs>
  <Slides>25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11-8--11-9 CCW-2012 Keynote PPT Template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franks</dc:creator>
  <cp:lastModifiedBy>Marty Lafferty</cp:lastModifiedBy>
  <cp:revision>35</cp:revision>
  <dcterms:created xsi:type="dcterms:W3CDTF">2012-11-02T22:52:42Z</dcterms:created>
  <dcterms:modified xsi:type="dcterms:W3CDTF">2012-11-06T01:52:11Z</dcterms:modified>
</cp:coreProperties>
</file>