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917" r:id="rId4"/>
    <p:sldMasterId id="2147483931" r:id="rId5"/>
  </p:sldMasterIdLst>
  <p:notesMasterIdLst>
    <p:notesMasterId r:id="rId23"/>
  </p:notesMasterIdLst>
  <p:handoutMasterIdLst>
    <p:handoutMasterId r:id="rId24"/>
  </p:handoutMasterIdLst>
  <p:sldIdLst>
    <p:sldId id="260" r:id="rId6"/>
    <p:sldId id="270" r:id="rId7"/>
    <p:sldId id="271" r:id="rId8"/>
    <p:sldId id="272" r:id="rId9"/>
    <p:sldId id="274" r:id="rId10"/>
    <p:sldId id="299" r:id="rId11"/>
    <p:sldId id="278" r:id="rId12"/>
    <p:sldId id="280" r:id="rId13"/>
    <p:sldId id="281" r:id="rId14"/>
    <p:sldId id="285" r:id="rId15"/>
    <p:sldId id="286" r:id="rId16"/>
    <p:sldId id="287" r:id="rId17"/>
    <p:sldId id="288" r:id="rId18"/>
    <p:sldId id="302" r:id="rId19"/>
    <p:sldId id="301" r:id="rId20"/>
    <p:sldId id="291" r:id="rId21"/>
    <p:sldId id="298" r:id="rId22"/>
  </p:sldIdLst>
  <p:sldSz cx="9144000" cy="6858000" type="screen4x3"/>
  <p:notesSz cx="6997700" cy="9283700"/>
  <p:embeddedFontLst>
    <p:embeddedFont>
      <p:font typeface="Museo Sans For Dell" pitchFamily="2" charset="0"/>
      <p:regular r:id="rId25"/>
      <p:bold r:id="rId26"/>
    </p:embeddedFont>
    <p:embeddedFont>
      <p:font typeface="Trebuchet MS" pitchFamily="34" charset="0"/>
      <p:regular r:id="rId27"/>
      <p:bold r:id="rId28"/>
      <p:italic r:id="rId29"/>
      <p:boldItalic r:id="rId30"/>
    </p:embeddedFont>
    <p:embeddedFont>
      <p:font typeface="MS PGothic" pitchFamily="34" charset="-128"/>
      <p:regular r:id="rId31"/>
    </p:embeddedFont>
    <p:embeddedFont>
      <p:font typeface="Museo For Dell" pitchFamily="2" charset="0"/>
      <p:regular r:id="rId32"/>
      <p:bold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Arial Black" pitchFamily="34" charset="0"/>
      <p:bold r:id="rId38"/>
    </p:embeddedFont>
  </p:embeddedFontLst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85C3"/>
    <a:srgbClr val="EAEAEA"/>
    <a:srgbClr val="666666"/>
    <a:srgbClr val="444444"/>
    <a:srgbClr val="71C6C1"/>
    <a:srgbClr val="71C6EE"/>
    <a:srgbClr val="CE1126"/>
    <a:srgbClr val="CE7534"/>
    <a:srgbClr val="DC5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1" autoAdjust="0"/>
    <p:restoredTop sz="63465" autoAdjust="0"/>
  </p:normalViewPr>
  <p:slideViewPr>
    <p:cSldViewPr snapToGrid="0">
      <p:cViewPr>
        <p:scale>
          <a:sx n="50" d="100"/>
          <a:sy n="50" d="100"/>
        </p:scale>
        <p:origin x="-990" y="-666"/>
      </p:cViewPr>
      <p:guideLst>
        <p:guide orient="horz" pos="197"/>
        <p:guide orient="horz" pos="860"/>
        <p:guide orient="horz" pos="3789"/>
        <p:guide orient="horz" pos="729"/>
        <p:guide pos="3739"/>
        <p:guide pos="5484"/>
        <p:guide pos="3880"/>
        <p:guide pos="299"/>
      </p:guideLst>
    </p:cSldViewPr>
  </p:slideViewPr>
  <p:outlineViewPr>
    <p:cViewPr>
      <p:scale>
        <a:sx n="33" d="100"/>
        <a:sy n="33" d="100"/>
      </p:scale>
      <p:origin x="0" y="950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890" y="-9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99123" y="9035844"/>
            <a:ext cx="490626" cy="24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C8DF440-AC1E-4EB3-BCAA-2AAB8924A793}" type="slidenum">
              <a:rPr lang="en-US" sz="1000">
                <a:latin typeface="Museo Sans For Dell" pitchFamily="2" charset="0"/>
              </a:rPr>
              <a:pPr>
                <a:defRPr/>
              </a:pPr>
              <a:t>‹#›</a:t>
            </a:fld>
            <a:endParaRPr lang="en-US" sz="1000" dirty="0">
              <a:latin typeface="Museo Sans For De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834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4705" y="383307"/>
            <a:ext cx="5337312" cy="39272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824" y="4508347"/>
            <a:ext cx="5667219" cy="425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21287" y="9074426"/>
            <a:ext cx="668462" cy="2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68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382588"/>
            <a:ext cx="5235575" cy="392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5015" indent="-27500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0023" indent="-22000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0032" indent="-22000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0042" indent="-22000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0051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0060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0070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0079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A91A032-4259-4450-BC39-BB17517D0C87}" type="slidenum">
              <a:rPr lang="en-US" smtClean="0">
                <a:latin typeface="Calibri" pitchFamily="34" charset="0"/>
              </a:rPr>
              <a:pPr eaLnBrk="1" hangingPunct="1"/>
              <a:t>10</a:t>
            </a:fld>
            <a:endParaRPr lang="en-US" dirty="0" smtClean="0">
              <a:latin typeface="Calibri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939" y="4410065"/>
            <a:ext cx="5129824" cy="41767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endParaRPr lang="en-US" altLang="en-US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9513" y="695325"/>
            <a:ext cx="4640262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4131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5015" indent="-27500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0023" indent="-22000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0032" indent="-22000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0042" indent="-22000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0051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0060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0070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0079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873A04E-5A32-4951-A518-85095098D51F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11</a:t>
            </a:fld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9513" y="695325"/>
            <a:ext cx="4640262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4234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5015" indent="-27500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0023" indent="-22000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0032" indent="-22000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0042" indent="-22000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0051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0060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0070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0079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D6BB47D-9F20-400E-9E36-ABCD2B9E3A97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12</a:t>
            </a:fld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9513" y="695325"/>
            <a:ext cx="4640262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4336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5015" indent="-27500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0023" indent="-22000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0032" indent="-22000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0042" indent="-22000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0051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0060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0070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0079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9047083-CF89-4922-B550-4E532BC6B4DB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13</a:t>
            </a:fld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40262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40262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382588"/>
            <a:ext cx="5235575" cy="3927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382588"/>
            <a:ext cx="5235575" cy="392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382588"/>
            <a:ext cx="5235575" cy="392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04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382588"/>
            <a:ext cx="5235575" cy="392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0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382588"/>
            <a:ext cx="5235575" cy="392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13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382588"/>
            <a:ext cx="5235575" cy="392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08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382588"/>
            <a:ext cx="5235575" cy="3927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5015" indent="-2750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0023" indent="-22000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0032" indent="-22000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0042" indent="-22000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0051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0060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0070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0079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E5E9965-59FB-4E56-8EC8-D734315C57AC}" type="slidenum">
              <a:rPr lang="en-US">
                <a:latin typeface="Calibri" pitchFamily="34" charset="0"/>
              </a:rPr>
              <a:pPr eaLnBrk="1" hangingPunct="1"/>
              <a:t>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8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5015" indent="-275006" defTabSz="8968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0023" indent="-220005" defTabSz="8968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0032" indent="-220005" defTabSz="8968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0042" indent="-220005" defTabSz="8968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0051" indent="-220005" defTabSz="896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0060" indent="-220005" defTabSz="896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0070" indent="-220005" defTabSz="896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0079" indent="-220005" defTabSz="896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4AECD74-7F42-4B57-A09D-7E02944BA0C7}" type="slidenum">
              <a:rPr lang="en-US" sz="800">
                <a:solidFill>
                  <a:srgbClr val="000000"/>
                </a:solidFill>
              </a:rPr>
              <a:pPr/>
              <a:t>7</a:t>
            </a:fld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382588"/>
            <a:ext cx="5235575" cy="3927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5015" indent="-27500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0023" indent="-22000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0032" indent="-22000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0042" indent="-22000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0051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0060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0070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0079" indent="-220005" defTabSz="440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D2D7F5-DF01-428D-AE00-8258FEF4DA52}" type="slidenum">
              <a:rPr lang="en-US" smtClean="0">
                <a:cs typeface="Arial" pitchFamily="34" charset="0"/>
              </a:rPr>
              <a:pPr eaLnBrk="1" hangingPunct="1"/>
              <a:t>8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9463" y="582613"/>
            <a:ext cx="5445125" cy="4084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7956" y="4987226"/>
            <a:ext cx="5960498" cy="2456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382588"/>
            <a:ext cx="5235575" cy="3927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457200" y="2660253"/>
            <a:ext cx="5962650" cy="1025922"/>
          </a:xfrm>
        </p:spPr>
        <p:txBody>
          <a:bodyPr anchor="b" anchorCtr="0">
            <a:spAutoFit/>
          </a:bodyPr>
          <a:lstStyle>
            <a:lvl1pPr algn="l">
              <a:lnSpc>
                <a:spcPts val="4000"/>
              </a:lnSpc>
              <a:defRPr sz="3600" b="0" i="0" smtClean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276999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black">
          <a:xfrm>
            <a:off x="7265289" y="2651760"/>
            <a:ext cx="1487427" cy="148742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title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710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Yellow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title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2010.09.25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Richard B. Dasher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7500" y="63373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03558-06C9-480C-9A3D-C24386ED3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07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2010.09.25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257FB-51B5-47DD-A47D-B1F16587D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68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 bwMode="auto">
          <a:xfrm>
            <a:off x="429768" y="2779776"/>
            <a:ext cx="7909560" cy="132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20125" y="6537325"/>
            <a:ext cx="481013" cy="312738"/>
          </a:xfrm>
          <a:prstGeom prst="rect">
            <a:avLst/>
          </a:prstGeom>
        </p:spPr>
        <p:txBody>
          <a:bodyPr/>
          <a:lstStyle>
            <a:lvl1pPr defTabSz="914400">
              <a:defRPr sz="2400">
                <a:solidFill>
                  <a:srgbClr val="444444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9449CA7-856A-4FA0-AF15-BD5B435620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76965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Blue_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80160"/>
            <a:ext cx="8229600" cy="1274708"/>
          </a:xfrm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2"/>
                </a:solidFill>
                <a:latin typeface="Museo Sans For Dell" pitchFamily="2" charset="0"/>
              </a:defRPr>
            </a:lvl1pPr>
            <a:lvl2pPr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Museo For Dell 300" pitchFamily="50" charset="0"/>
              <a:buChar char="–"/>
              <a:defRPr sz="180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defRPr sz="160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defRPr sz="1400">
                <a:solidFill>
                  <a:schemeClr val="tx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defRPr sz="1200">
                <a:solidFill>
                  <a:schemeClr val="tx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80160"/>
            <a:ext cx="8229600" cy="1261884"/>
          </a:xfrm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useo Sans For Dell" pitchFamily="2" charset="0"/>
              </a:defRPr>
            </a:lvl1pPr>
            <a:lvl2pPr marL="573088" indent="-231775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_and_Content_Blue_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80160"/>
            <a:ext cx="8229600" cy="1274708"/>
          </a:xfrm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2"/>
                </a:solidFill>
                <a:latin typeface="Museo Sans For Dell" pitchFamily="2" charset="0"/>
              </a:defRPr>
            </a:lvl1pPr>
            <a:lvl2pPr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Museo For Dell 300" pitchFamily="50" charset="0"/>
              <a:buChar char="–"/>
              <a:defRPr sz="180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defRPr sz="160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defRPr sz="1400">
                <a:solidFill>
                  <a:schemeClr val="tx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defRPr sz="1200">
                <a:solidFill>
                  <a:schemeClr val="tx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38150" y="800100"/>
            <a:ext cx="8248650" cy="33239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Line_Title+Sub_and_Content_Blue_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150" y="265176"/>
            <a:ext cx="8239125" cy="886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br>
              <a:rPr lang="en-US" dirty="0" smtClean="0"/>
            </a:br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8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38150" y="1188720"/>
            <a:ext cx="8248650" cy="33239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09928"/>
            <a:ext cx="8229600" cy="1261884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Museo Sans For Dell" pitchFamily="2" charset="0"/>
              </a:defRPr>
            </a:lvl1pPr>
            <a:lvl2pPr marL="573088" indent="-231775">
              <a:spcBef>
                <a:spcPts val="300"/>
              </a:spcBef>
              <a:spcAft>
                <a:spcPts val="0"/>
              </a:spcAft>
              <a:buFont typeface="Museo Sans For Dell" pitchFamily="2" charset="0"/>
              <a:buChar char="–"/>
              <a:defRPr sz="180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defRPr sz="1400" baseline="0">
                <a:solidFill>
                  <a:schemeClr val="tx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_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Blue_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Blu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474663" y="1781175"/>
            <a:ext cx="8217849" cy="3295650"/>
            <a:chOff x="280033" y="1781175"/>
            <a:chExt cx="8412480" cy="32956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0033" y="178117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0033" y="507682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9" descr="whit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black">
          <a:xfrm>
            <a:off x="7326396" y="2681959"/>
            <a:ext cx="1371487" cy="13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457200" y="3173214"/>
            <a:ext cx="5962650" cy="512961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dirty="0" smtClean="0"/>
              <a:t>Click to edit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466724" y="4165390"/>
            <a:ext cx="5953125" cy="276999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tx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dirty="0" smtClean="0"/>
              <a:t>Click to edit text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+Sub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38150" y="800100"/>
            <a:ext cx="8248650" cy="33239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80160"/>
            <a:ext cx="8229600" cy="1261884"/>
          </a:xfrm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useo Sans For Dell" pitchFamily="2" charset="0"/>
              </a:defRPr>
            </a:lvl1pPr>
            <a:lvl2pPr marL="573088" indent="-231775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Line_Title+Sub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38150" y="1188720"/>
            <a:ext cx="8248650" cy="33239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150" y="261562"/>
            <a:ext cx="8248650" cy="886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br>
              <a:rPr lang="en-US" dirty="0" smtClean="0"/>
            </a:b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09928"/>
            <a:ext cx="8229600" cy="1261884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useo Sans For Dell" pitchFamily="2" charset="0"/>
              </a:defRPr>
            </a:lvl1pPr>
            <a:lvl2pPr marL="573088" indent="-231775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26236" y="1280161"/>
            <a:ext cx="3950370" cy="82484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sz="2000" b="0">
                <a:solidFill>
                  <a:schemeClr val="tx1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30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65269" y="1280160"/>
            <a:ext cx="3941478" cy="82484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sz="2000" b="0">
                <a:solidFill>
                  <a:schemeClr val="tx1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300"/>
              </a:spcBef>
              <a:spcAft>
                <a:spcPts val="0"/>
              </a:spcAft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without_Bottom 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cxnSp>
        <p:nvCxnSpPr>
          <p:cNvPr id="3" name="Straight Connector 2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Bottom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38150" y="261562"/>
            <a:ext cx="824865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73969"/>
            <a:ext cx="8248650" cy="10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 bwMode="black"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0237" y="6457435"/>
            <a:ext cx="265176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5" y="6454546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11/8/2012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5" y="6454546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11/8/2012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39" r:id="rId7"/>
    <p:sldLayoutId id="2147483924" r:id="rId8"/>
    <p:sldLayoutId id="2147483925" r:id="rId9"/>
    <p:sldLayoutId id="2147483926" r:id="rId10"/>
    <p:sldLayoutId id="2147483940" r:id="rId11"/>
    <p:sldLayoutId id="2147483927" r:id="rId12"/>
    <p:sldLayoutId id="2147483928" r:id="rId13"/>
    <p:sldLayoutId id="2147483929" r:id="rId14"/>
    <p:sldLayoutId id="2147483930" r:id="rId15"/>
    <p:sldLayoutId id="2147483941" r:id="rId16"/>
    <p:sldLayoutId id="2147483942" r:id="rId17"/>
    <p:sldLayoutId id="2147483943" r:id="rId18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bg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200"/>
        </a:spcBef>
        <a:spcAft>
          <a:spcPts val="0"/>
        </a:spcAft>
        <a:buClr>
          <a:schemeClr val="bg1"/>
        </a:buClr>
        <a:buFont typeface="Arial" pitchFamily="34" charset="0"/>
        <a:buChar char="•"/>
        <a:defRPr sz="2000">
          <a:solidFill>
            <a:schemeClr val="tx1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33363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chemeClr val="bg1"/>
        </a:buClr>
        <a:buFont typeface="Museo Sans For Dell" pitchFamily="2" charset="0"/>
        <a:buChar char="–"/>
        <a:defRPr sz="1800" baseline="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chemeClr val="bg1"/>
        </a:buClr>
        <a:buFont typeface="Museo Sans For Dell" pitchFamily="2" charset="0"/>
        <a:buChar char="–"/>
        <a:defRPr sz="1600" baseline="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chemeClr val="bg1"/>
        </a:buClr>
        <a:buFont typeface="Museo For Dell 300" pitchFamily="50" charset="0"/>
        <a:buChar char="–"/>
        <a:defRPr sz="140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38150" y="265176"/>
            <a:ext cx="82391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39125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dell_white_logo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 bwMode="black"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5" name="TextBox 14" hidden="1"/>
          <p:cNvSpPr txBox="1"/>
          <p:nvPr/>
        </p:nvSpPr>
        <p:spPr>
          <a:xfrm>
            <a:off x="1895475" y="6454879"/>
            <a:ext cx="64953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B8D0290F-9E23-41BA-BCF9-EF3BA4816832}" type="datetime1">
              <a:rPr lang="en-US" sz="1000" smtClean="0">
                <a:solidFill>
                  <a:schemeClr val="tx2"/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11/8/2012</a:t>
            </a:fld>
            <a:endParaRPr lang="en-US" sz="1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237" y="6457435"/>
            <a:ext cx="265176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 bwMode="black">
          <a:xfrm>
            <a:off x="5350331" y="6437366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 smtClean="0">
                <a:solidFill>
                  <a:schemeClr val="tx2"/>
                </a:solidFill>
                <a:latin typeface="+mn-lt"/>
              </a:rPr>
              <a:t>Global Marketing</a:t>
            </a:r>
            <a:endParaRPr lang="en-US" sz="10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tx2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2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000">
          <a:solidFill>
            <a:schemeClr val="tx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chemeClr val="tx2"/>
        </a:buClr>
        <a:buSzPct val="100000"/>
        <a:buFont typeface="Museo Sans For Dell" pitchFamily="2" charset="0"/>
        <a:buChar char="–"/>
        <a:defRPr sz="1800" baseline="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chemeClr val="tx2"/>
        </a:buClr>
        <a:buFont typeface="Museo Sans For Dell" pitchFamily="2" charset="0"/>
        <a:buChar char="›"/>
        <a:defRPr sz="160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notesSlide" Target="../notesSlides/notesSlide8.xml"/><Relationship Id="rId50" Type="http://schemas.openxmlformats.org/officeDocument/2006/relationships/image" Target="../media/image26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slideLayout" Target="../slideLayouts/slideLayout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image" Target="../media/image28.jpeg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hyperlink" Target="http://www.google.com/imgres?imgurl=http://theinsiteonline.com/images/Marketing%20Globe.jpg&amp;imgrefurl=http://theinsiteonline.com/MarketingTeam.html&amp;usg=__fLnjM6Uj8eM3pPLBkOyyY3Y8Bqg=&amp;h=435&amp;w=451&amp;sz=169&amp;hl=en&amp;start=15&amp;um=1&amp;itbs=1&amp;tbnid=610ify5NfwyZYM:&amp;tbnh=122&amp;tbnw=127&amp;prev=/images?q=online+marketing&amp;um=1&amp;hl=en&amp;rlz=1T4ADBF_enUS325US325&amp;tbs=isch:1" TargetMode="Externa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hyperlink" Target="http://www.google.com/imgres?imgurl=http://www.techfresh.net/wp-content/uploads/2009/02/net-tv1.jpg&amp;imgrefurl=http://www.techfresh.net/philips-announces-net-tv/&amp;usg=__L6HtZ_WcOJrZHJQdu6TK76KXWJQ=&amp;h=378&amp;w=510&amp;sz=62&amp;hl=en&amp;start=12&amp;um=1&amp;itbs=1&amp;tbnid=MVbhT_aRa4JMCM:&amp;tbnh=97&amp;tbnw=131&amp;prev=/images?q=TV&amp;um=1&amp;hl=en&amp;rlz=1T4ADBF_enUS325US325&amp;tbs=isch:1" TargetMode="Externa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image" Target="../media/image27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oleObject" Target="../embeddings/oleObject1.bin"/><Relationship Id="rId8" Type="http://schemas.openxmlformats.org/officeDocument/2006/relationships/tags" Target="../tags/tag8.xml"/><Relationship Id="rId51" Type="http://schemas.openxmlformats.org/officeDocument/2006/relationships/hyperlink" Target="http://www.google.com/imgres?imgurl=http://www.maxim-ic.com/solutions/images/Consumer_Electronics.jpg&amp;imgrefurl=http://www.maxim-ic.com/solutions/nav/consumer_electronics/&amp;usg=__6uYO3xD5wFxsX4E8quBQvPUWCso=&amp;h=160&amp;w=200&amp;sz=9&amp;hl=en&amp;start=31&amp;um=1&amp;itbs=1&amp;tbnid=GxKbPeOdp3fFxM:&amp;tbnh=83&amp;tbnw=104&amp;prev=/images?q=consumer+electronics&amp;start=18&amp;um=1&amp;hl=en&amp;sa=N&amp;rlz=1T4ADBF_enUS325US325&amp;ndsp=18&amp;tbs=isch: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2147292"/>
            <a:ext cx="5962650" cy="1538883"/>
          </a:xfrm>
        </p:spPr>
        <p:txBody>
          <a:bodyPr/>
          <a:lstStyle/>
          <a:p>
            <a:r>
              <a:rPr lang="en-US" dirty="0" smtClean="0"/>
              <a:t>Cloud Computing’s Effects on Media and Telecom Industries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4127290"/>
            <a:ext cx="5953125" cy="92333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Geng Lin, Ph. D.</a:t>
            </a:r>
            <a:br>
              <a:rPr lang="en-US" dirty="0" smtClean="0"/>
            </a:br>
            <a:r>
              <a:rPr lang="en-US" dirty="0" smtClean="0"/>
              <a:t>CTO, Networking Business, Dell, Inc.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Geng_Lin@dell.com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244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3298" name="Picture 2" descr="map_w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1198563"/>
            <a:ext cx="9144000" cy="52943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9812" name="Text Box 3"/>
          <p:cNvSpPr txBox="1">
            <a:spLocks noChangeArrowheads="1"/>
          </p:cNvSpPr>
          <p:nvPr/>
        </p:nvSpPr>
        <p:spPr bwMode="auto">
          <a:xfrm>
            <a:off x="1335088" y="2239963"/>
            <a:ext cx="57118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15" tIns="657" rIns="1315" bIns="657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Char char="•"/>
            </a:pPr>
            <a:endParaRPr lang="en-US" sz="1000" dirty="0"/>
          </a:p>
        </p:txBody>
      </p:sp>
      <p:sp>
        <p:nvSpPr>
          <p:cNvPr id="119813" name="Text Box 4"/>
          <p:cNvSpPr txBox="1">
            <a:spLocks noChangeArrowheads="1"/>
          </p:cNvSpPr>
          <p:nvPr/>
        </p:nvSpPr>
        <p:spPr bwMode="auto">
          <a:xfrm>
            <a:off x="4705350" y="4189413"/>
            <a:ext cx="12954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" tIns="427" rIns="855" bIns="427"/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119814" name="Text Box 5"/>
          <p:cNvSpPr txBox="1">
            <a:spLocks noChangeArrowheads="1"/>
          </p:cNvSpPr>
          <p:nvPr/>
        </p:nvSpPr>
        <p:spPr bwMode="auto">
          <a:xfrm>
            <a:off x="4770438" y="4029075"/>
            <a:ext cx="9144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" tIns="427" rIns="855" bIns="427"/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700" dirty="0">
              <a:solidFill>
                <a:srgbClr val="0E19F2"/>
              </a:solidFill>
            </a:endParaRPr>
          </a:p>
        </p:txBody>
      </p:sp>
      <p:sp>
        <p:nvSpPr>
          <p:cNvPr id="119815" name="Text Box 6"/>
          <p:cNvSpPr txBox="1">
            <a:spLocks noChangeArrowheads="1"/>
          </p:cNvSpPr>
          <p:nvPr/>
        </p:nvSpPr>
        <p:spPr bwMode="auto">
          <a:xfrm>
            <a:off x="7023100" y="2674938"/>
            <a:ext cx="127793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" tIns="427" rIns="855" bIns="427"/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119816" name="Text Box 7"/>
          <p:cNvSpPr txBox="1">
            <a:spLocks noChangeArrowheads="1"/>
          </p:cNvSpPr>
          <p:nvPr/>
        </p:nvSpPr>
        <p:spPr bwMode="auto">
          <a:xfrm>
            <a:off x="7158038" y="2524125"/>
            <a:ext cx="9906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" tIns="427" rIns="855" bIns="427"/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700" dirty="0">
              <a:solidFill>
                <a:srgbClr val="0E19F2"/>
              </a:solidFill>
            </a:endParaRPr>
          </a:p>
        </p:txBody>
      </p:sp>
      <p:sp>
        <p:nvSpPr>
          <p:cNvPr id="119817" name="Text Box 8"/>
          <p:cNvSpPr txBox="1">
            <a:spLocks noChangeArrowheads="1"/>
          </p:cNvSpPr>
          <p:nvPr/>
        </p:nvSpPr>
        <p:spPr bwMode="auto">
          <a:xfrm>
            <a:off x="1385888" y="4052888"/>
            <a:ext cx="12192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" tIns="427" rIns="855" bIns="427"/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00" dirty="0">
              <a:solidFill>
                <a:srgbClr val="0E19F2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941388" y="2286000"/>
            <a:ext cx="7620000" cy="3295650"/>
          </a:xfrm>
          <a:prstGeom prst="triangl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>
                  <a:lumMod val="65000"/>
                </a:srgbClr>
              </a:solidFill>
              <a:latin typeface="Museo Sans For Dell"/>
              <a:ea typeface="+mn-e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70700" y="2152759"/>
            <a:ext cx="8808912" cy="779131"/>
          </a:xfrm>
          <a:prstGeom prst="rect">
            <a:avLst/>
          </a:prstGeom>
          <a:solidFill>
            <a:srgbClr val="F2AF00">
              <a:alpha val="50196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2000" b="1" dirty="0">
                <a:latin typeface="Museo Sans For Dell"/>
                <a:ea typeface="+mn-ea"/>
              </a:rPr>
              <a:t>Subject Matter Focus</a:t>
            </a:r>
          </a:p>
          <a:p>
            <a:pPr algn="ctr" defTabSz="914400" eaLnBrk="0" hangingPunct="0">
              <a:defRPr/>
            </a:pPr>
            <a:r>
              <a:rPr lang="en-US" sz="1400" b="1" kern="0" dirty="0">
                <a:latin typeface="Museo Sans For Dell"/>
                <a:ea typeface="+mn-ea"/>
              </a:rPr>
              <a:t>Customer Intimacy, Operational Excellence, Cost Optimization, Product Leadership &amp; Innovation, Video, Cloud computing, Mobility, Data Management, Business Analytics, Content Management </a:t>
            </a:r>
            <a:endParaRPr lang="en-US" sz="1400" b="1" dirty="0">
              <a:latin typeface="Museo Sans For Dell"/>
              <a:ea typeface="+mn-ea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2551113" y="3054350"/>
            <a:ext cx="41751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b="1" dirty="0">
                <a:solidFill>
                  <a:srgbClr val="7AB8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For Dell"/>
                <a:ea typeface="+mn-ea"/>
              </a:rPr>
              <a:t>Industry Solution Priorities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158542" y="1293343"/>
            <a:ext cx="8821070" cy="756805"/>
          </a:xfrm>
          <a:prstGeom prst="rect">
            <a:avLst/>
          </a:prstGeom>
          <a:solidFill>
            <a:srgbClr val="558ED5">
              <a:alpha val="50196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For Dell"/>
                <a:ea typeface="+mn-ea"/>
              </a:rPr>
              <a:t>Industry Focus</a:t>
            </a:r>
          </a:p>
          <a:p>
            <a:pPr algn="ctr" defTabSz="914400" eaLnBrk="0" hangingPunct="0">
              <a:defRPr/>
            </a:pPr>
            <a:r>
              <a:rPr lang="en-US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For Dell"/>
                <a:ea typeface="+mn-ea"/>
              </a:rPr>
              <a:t>Service Providers (Telecommunications, Cable, Network, Internet , Content, Cloud, Satellite, Media, Entertainment,  Broadcasting, Hosting, and Gaming)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Museo Sans For Dell"/>
              <a:ea typeface="+mn-e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11800" y="5351930"/>
            <a:ext cx="8808912" cy="768346"/>
          </a:xfrm>
          <a:prstGeom prst="rect">
            <a:avLst/>
          </a:prstGeom>
          <a:solidFill>
            <a:srgbClr val="7030A0">
              <a:alpha val="50196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2000" b="1" kern="0" dirty="0">
                <a:latin typeface="Museo Sans For Dell"/>
                <a:ea typeface="+mn-ea"/>
              </a:rPr>
              <a:t>Horizontal Solutions</a:t>
            </a:r>
            <a:endParaRPr lang="en-US" sz="2000" b="1" dirty="0">
              <a:latin typeface="Museo Sans For Dell"/>
              <a:ea typeface="+mn-ea"/>
            </a:endParaRPr>
          </a:p>
          <a:p>
            <a:pPr algn="ctr" defTabSz="914400" eaLnBrk="0" hangingPunct="0">
              <a:defRPr/>
            </a:pPr>
            <a:r>
              <a:rPr lang="en-US" sz="1400" b="1" kern="0" dirty="0">
                <a:latin typeface="Museo Sans For Dell"/>
                <a:ea typeface="+mn-ea"/>
              </a:rPr>
              <a:t>Cloud-based Solutions, Modular DC services, Purpose built HW, Application dev/support/mod  </a:t>
            </a:r>
            <a:endParaRPr lang="en-US" sz="1400" b="1" dirty="0">
              <a:latin typeface="Museo Sans For Dell"/>
              <a:ea typeface="+mn-ea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25133" y="3740591"/>
            <a:ext cx="2885706" cy="1488644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Museo Sans For Dell"/>
                <a:ea typeface="Calibri" pitchFamily="34" charset="0"/>
                <a:cs typeface="Times New Roman" pitchFamily="18" charset="0"/>
              </a:rPr>
              <a:t>Content Management</a:t>
            </a:r>
            <a:endParaRPr lang="en-US" sz="1600" b="1" kern="0" dirty="0">
              <a:latin typeface="Museo Sans For Dell"/>
              <a:ea typeface="+mn-ea"/>
            </a:endParaRPr>
          </a:p>
          <a:p>
            <a:pPr marL="119063" indent="-119063" defTabSz="914400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200" kern="0" dirty="0">
                <a:latin typeface="Museo Sans For Dell"/>
                <a:ea typeface="Calibri" pitchFamily="34" charset="0"/>
                <a:cs typeface="Times New Roman" pitchFamily="18" charset="0"/>
              </a:rPr>
              <a:t>Data Management &amp; Archiving</a:t>
            </a:r>
            <a:endParaRPr lang="en-US" sz="1200" kern="0" dirty="0">
              <a:latin typeface="Museo Sans For Dell"/>
              <a:ea typeface="+mn-ea"/>
            </a:endParaRPr>
          </a:p>
          <a:p>
            <a:pPr marL="119063" indent="-119063" defTabSz="914400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200" kern="0" dirty="0">
                <a:latin typeface="Museo Sans For Dell"/>
                <a:ea typeface="Calibri" pitchFamily="34" charset="0"/>
                <a:cs typeface="Times New Roman" pitchFamily="18" charset="0"/>
              </a:rPr>
              <a:t>Business Intelligence/Analytics</a:t>
            </a:r>
            <a:endParaRPr lang="en-US" sz="1200" kern="0" dirty="0">
              <a:latin typeface="Museo Sans For Dell"/>
              <a:ea typeface="+mn-ea"/>
            </a:endParaRPr>
          </a:p>
          <a:p>
            <a:pPr marL="119063" indent="-119063" defTabSz="914400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200" kern="0" dirty="0">
                <a:latin typeface="Museo Sans For Dell"/>
                <a:ea typeface="Calibri" pitchFamily="34" charset="0"/>
                <a:cs typeface="Times New Roman" pitchFamily="18" charset="0"/>
              </a:rPr>
              <a:t>Customer intimacy solutions</a:t>
            </a:r>
            <a:endParaRPr lang="en-US" sz="1200" kern="0" dirty="0">
              <a:latin typeface="Museo Sans For Dell"/>
              <a:ea typeface="+mn-ea"/>
            </a:endParaRPr>
          </a:p>
          <a:p>
            <a:pPr marL="119063" indent="-119063" defTabSz="914400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200" kern="0" dirty="0">
                <a:latin typeface="Museo Sans For Dell"/>
                <a:ea typeface="Calibri" pitchFamily="34" charset="0"/>
                <a:cs typeface="Times New Roman" pitchFamily="18" charset="0"/>
              </a:rPr>
              <a:t>Digital Asset Management</a:t>
            </a:r>
          </a:p>
          <a:p>
            <a:pPr marL="119063" indent="-119063" defTabSz="914400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200" kern="0" dirty="0">
                <a:latin typeface="Museo Sans For Dell"/>
                <a:ea typeface="+mn-ea"/>
                <a:cs typeface="Times New Roman" pitchFamily="18" charset="0"/>
              </a:rPr>
              <a:t>Video Storage, Transcoding and  Delivery Platform</a:t>
            </a:r>
            <a:endParaRPr lang="en-US" sz="1200" kern="0" dirty="0">
              <a:latin typeface="Museo Sans For Dell"/>
              <a:ea typeface="+mn-ea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158837" y="3726727"/>
            <a:ext cx="2501046" cy="1516372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Museo Sans For Dell"/>
                <a:ea typeface="+mn-ea"/>
              </a:rPr>
              <a:t>Mobility</a:t>
            </a:r>
          </a:p>
          <a:p>
            <a:pPr marL="119063" indent="-119063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Museo Sans For Dell"/>
                <a:ea typeface="+mn-ea"/>
              </a:rPr>
              <a:t>Consulting</a:t>
            </a:r>
          </a:p>
          <a:p>
            <a:pPr marL="119063" indent="-119063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Museo Sans For Dell"/>
                <a:ea typeface="+mn-ea"/>
              </a:rPr>
              <a:t>Mobile payments</a:t>
            </a:r>
          </a:p>
          <a:p>
            <a:pPr marL="119063" indent="-119063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Museo Sans For Dell"/>
                <a:ea typeface="+mn-ea"/>
              </a:rPr>
              <a:t>Advertising</a:t>
            </a:r>
          </a:p>
          <a:p>
            <a:pPr marL="119063" indent="-119063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 smtClean="0">
                <a:latin typeface="Museo Sans For Dell"/>
                <a:ea typeface="+mn-ea"/>
              </a:rPr>
              <a:t>Device </a:t>
            </a:r>
            <a:r>
              <a:rPr lang="en-US" sz="1200" kern="0" dirty="0">
                <a:latin typeface="Museo Sans For Dell"/>
                <a:ea typeface="+mn-ea"/>
              </a:rPr>
              <a:t>management</a:t>
            </a:r>
          </a:p>
          <a:p>
            <a:pPr marL="119063" indent="-119063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Museo Sans For Dell"/>
                <a:ea typeface="+mn-ea"/>
              </a:rPr>
              <a:t>Application development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723906" y="3701720"/>
            <a:ext cx="3253840" cy="1527515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Museo Sans For Dell"/>
                <a:ea typeface="+mn-ea"/>
              </a:rPr>
              <a:t>Next Generation IT</a:t>
            </a:r>
          </a:p>
          <a:p>
            <a:pPr marL="119063" indent="-119063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Museo Sans For Dell"/>
                <a:ea typeface="+mn-ea"/>
              </a:rPr>
              <a:t>Cloud services (sell to and through)</a:t>
            </a:r>
          </a:p>
          <a:p>
            <a:pPr marL="119063" indent="-119063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Museo Sans For Dell"/>
                <a:ea typeface="+mn-ea"/>
              </a:rPr>
              <a:t>App modernization for cloud execution</a:t>
            </a:r>
          </a:p>
          <a:p>
            <a:pPr marL="119063" indent="-119063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Museo Sans For Dell"/>
                <a:ea typeface="+mn-ea"/>
              </a:rPr>
              <a:t>Converged infrastructure </a:t>
            </a:r>
          </a:p>
          <a:p>
            <a:pPr marL="119063" indent="-119063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Museo Sans For Dell"/>
                <a:ea typeface="+mn-ea"/>
              </a:rPr>
              <a:t>Cloud based Remote DVR</a:t>
            </a:r>
          </a:p>
          <a:p>
            <a:pPr marL="119063" indent="-119063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Museo Sans For Dell"/>
                <a:ea typeface="+mn-ea"/>
              </a:rPr>
              <a:t>Retail innovation</a:t>
            </a:r>
          </a:p>
        </p:txBody>
      </p:sp>
      <p:sp>
        <p:nvSpPr>
          <p:cNvPr id="22" name="Title 7"/>
          <p:cNvSpPr txBox="1">
            <a:spLocks/>
          </p:cNvSpPr>
          <p:nvPr/>
        </p:nvSpPr>
        <p:spPr bwMode="auto">
          <a:xfrm>
            <a:off x="425450" y="219075"/>
            <a:ext cx="848995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latin typeface="+mj-lt"/>
              </a:rPr>
              <a:t>Content in the cloud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Rectangle 34"/>
          <p:cNvSpPr txBox="1">
            <a:spLocks noChangeArrowheads="1"/>
          </p:cNvSpPr>
          <p:nvPr/>
        </p:nvSpPr>
        <p:spPr bwMode="auto">
          <a:xfrm>
            <a:off x="428625" y="671513"/>
            <a:ext cx="81676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altLang="en-US" sz="2000" dirty="0">
                <a:solidFill>
                  <a:schemeClr val="tx1"/>
                </a:solidFill>
                <a:latin typeface="+mn-lt"/>
                <a:cs typeface="Arial" pitchFamily="34" charset="0"/>
              </a:rPr>
              <a:t>Dell has a Strong Solution Portfolio for Telecom, Media and Entertainment Industries </a:t>
            </a:r>
            <a:endParaRPr lang="en-US" sz="2000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25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446088" y="166688"/>
            <a:ext cx="8239125" cy="443198"/>
          </a:xfrm>
        </p:spPr>
        <p:txBody>
          <a:bodyPr/>
          <a:lstStyle/>
          <a:p>
            <a:pPr algn="l"/>
            <a:r>
              <a:rPr lang="en-US" dirty="0" smtClean="0">
                <a:cs typeface="Arial" pitchFamily="34" charset="0"/>
              </a:rPr>
              <a:t>Dell Telco Media &amp; Entertainment Solutions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463" y="2720975"/>
            <a:ext cx="4572000" cy="11588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Museo Sans For Dell"/>
              </a:rPr>
              <a:t>Customer Pain</a:t>
            </a:r>
            <a:endParaRPr lang="en-US" b="1" kern="0" dirty="0">
              <a:solidFill>
                <a:srgbClr val="FFFFFF"/>
              </a:solidFill>
              <a:latin typeface="Museo Sans For Dell"/>
            </a:endParaRPr>
          </a:p>
          <a:p>
            <a:pPr marL="168275" indent="-168275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Museo Sans For Dell"/>
              </a:rPr>
              <a:t>Insert</a:t>
            </a:r>
            <a:endParaRPr lang="en-US" sz="1400" kern="0" dirty="0">
              <a:solidFill>
                <a:srgbClr val="FFFFFF"/>
              </a:solidFill>
              <a:latin typeface="Museo Sans For Dell"/>
            </a:endParaRPr>
          </a:p>
          <a:p>
            <a:pPr marL="168275" indent="-168275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Museo Sans For Dell"/>
              </a:rPr>
              <a:t>Insert</a:t>
            </a:r>
            <a:endParaRPr lang="en-US" sz="1400" kern="0" dirty="0">
              <a:solidFill>
                <a:srgbClr val="FFFFFF"/>
              </a:solidFill>
              <a:latin typeface="Museo Sans For Dell"/>
            </a:endParaRPr>
          </a:p>
          <a:p>
            <a:pPr marL="168275" indent="-168275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Museo Sans For Dell"/>
              </a:rPr>
              <a:t>Insert</a:t>
            </a:r>
            <a:endParaRPr lang="en-US" sz="1400" kern="0" dirty="0">
              <a:solidFill>
                <a:srgbClr val="FFFFFF"/>
              </a:solidFill>
              <a:latin typeface="Museo Sans For Del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6088" y="1754188"/>
            <a:ext cx="3648075" cy="33099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17475" indent="1588" fontAlgn="auto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defRPr/>
            </a:pPr>
            <a:r>
              <a:rPr lang="en-US" sz="1800" b="1" kern="0" dirty="0" smtClean="0">
                <a:latin typeface="Museo Sans For Dell"/>
              </a:rPr>
              <a:t>Dell Content Management Solutions</a:t>
            </a:r>
            <a:endParaRPr lang="en-US" sz="1800" b="1" kern="0" dirty="0">
              <a:latin typeface="Museo Sans For Dell"/>
            </a:endParaRP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Video Transcoding solutions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VOD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Video storage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Dell Backup &amp; Archiving solutions for email and files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Unstructured Data Governance and optimization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Structured Data Archiving Solutions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Digital Asset Management</a:t>
            </a:r>
          </a:p>
        </p:txBody>
      </p:sp>
      <p:pic>
        <p:nvPicPr>
          <p:cNvPr id="1208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274763"/>
            <a:ext cx="4572000" cy="234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779838"/>
            <a:ext cx="4572000" cy="2252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4"/>
          <p:cNvSpPr txBox="1">
            <a:spLocks noChangeArrowheads="1"/>
          </p:cNvSpPr>
          <p:nvPr/>
        </p:nvSpPr>
        <p:spPr bwMode="auto">
          <a:xfrm>
            <a:off x="428625" y="671513"/>
            <a:ext cx="8167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altLang="en-US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Content Management</a:t>
            </a:r>
            <a:endParaRPr lang="en-US" sz="2000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43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Slide Number Placeholder 5"/>
          <p:cNvSpPr txBox="1">
            <a:spLocks/>
          </p:cNvSpPr>
          <p:nvPr/>
        </p:nvSpPr>
        <p:spPr bwMode="auto">
          <a:xfrm>
            <a:off x="434975" y="6430963"/>
            <a:ext cx="260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1389FC4-9E4B-4420-8474-DBF5EFDDCC91}" type="slidenum">
              <a:rPr lang="en-US" sz="900">
                <a:solidFill>
                  <a:srgbClr val="444444"/>
                </a:solidFill>
                <a:latin typeface="Museo Sans For Dell" pitchFamily="2" charset="0"/>
              </a:rPr>
              <a:pPr eaLnBrk="1" hangingPunct="1"/>
              <a:t>12</a:t>
            </a:fld>
            <a:endParaRPr lang="en-US" sz="900" dirty="0">
              <a:solidFill>
                <a:srgbClr val="444444"/>
              </a:solidFill>
              <a:latin typeface="Museo Sans For Dell" pitchFamily="2" charset="0"/>
            </a:endParaRPr>
          </a:p>
        </p:txBody>
      </p:sp>
      <p:sp>
        <p:nvSpPr>
          <p:cNvPr id="24" name="Rectangle 23"/>
          <p:cNvSpPr/>
          <p:nvPr/>
        </p:nvSpPr>
        <p:spPr bwMode="white">
          <a:xfrm>
            <a:off x="573088" y="4211638"/>
            <a:ext cx="3927475" cy="11604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Museo Sans For Dell"/>
              </a:rPr>
              <a:t>Common Use Cases</a:t>
            </a:r>
          </a:p>
          <a:p>
            <a:pPr marL="168275" indent="-1682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FFFFFF"/>
                </a:solidFill>
                <a:latin typeface="Museo Sans For Dell"/>
              </a:rPr>
              <a:t>Insert</a:t>
            </a:r>
          </a:p>
          <a:p>
            <a:pPr marL="168275" indent="-1682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FFFFFF"/>
                </a:solidFill>
                <a:latin typeface="Museo Sans For Dell"/>
              </a:rPr>
              <a:t>Insert</a:t>
            </a:r>
          </a:p>
          <a:p>
            <a:pPr marL="168275" indent="-16827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FFFFFF"/>
                </a:solidFill>
                <a:latin typeface="Museo Sans For Dell"/>
              </a:rPr>
              <a:t>Insert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9263" y="1809750"/>
            <a:ext cx="3276600" cy="34491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17475" indent="1588" fontAlgn="auto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defRPr/>
            </a:pPr>
            <a:r>
              <a:rPr lang="en-US" sz="1800" b="1" kern="0" dirty="0" smtClean="0">
                <a:latin typeface="Museo Sans For Dell"/>
              </a:rPr>
              <a:t>Dell Solutions</a:t>
            </a:r>
            <a:endParaRPr lang="en-US" sz="1800" b="1" kern="0" dirty="0">
              <a:latin typeface="Museo Sans For Dell"/>
            </a:endParaRP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Telecom Expense Management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ProConsult</a:t>
            </a:r>
            <a:r>
              <a:rPr lang="en-US" sz="1400" b="1" kern="0" dirty="0">
                <a:latin typeface="Museo Sans For Dell" pitchFamily="2" charset="0"/>
                <a:ea typeface="Museo Sans For Dell" pitchFamily="2" charset="0"/>
              </a:rPr>
              <a:t> </a:t>
            </a: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for enterprise mobility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Dell Customer / Application Development solutions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Dell Mobile Application Platform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Mobile Applications Development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Secure email/calendar/PIM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Mobile Device Management (MDM)</a:t>
            </a:r>
          </a:p>
        </p:txBody>
      </p:sp>
      <p:pic>
        <p:nvPicPr>
          <p:cNvPr id="1218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1690688"/>
            <a:ext cx="4730750" cy="394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8"/>
          <p:cNvSpPr txBox="1">
            <a:spLocks/>
          </p:cNvSpPr>
          <p:nvPr/>
        </p:nvSpPr>
        <p:spPr bwMode="auto">
          <a:xfrm>
            <a:off x="446088" y="166688"/>
            <a:ext cx="82391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cs typeface="Arial" pitchFamily="34" charset="0"/>
              </a:rPr>
              <a:t>Dell Telco Media &amp; Entertainment Solutions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tangle 34"/>
          <p:cNvSpPr txBox="1">
            <a:spLocks noChangeArrowheads="1"/>
          </p:cNvSpPr>
          <p:nvPr/>
        </p:nvSpPr>
        <p:spPr bwMode="auto">
          <a:xfrm>
            <a:off x="428625" y="671513"/>
            <a:ext cx="8167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altLang="en-US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Mobility</a:t>
            </a:r>
            <a:endParaRPr lang="en-US" sz="2000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62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Slide Number Placeholder 5"/>
          <p:cNvSpPr txBox="1">
            <a:spLocks/>
          </p:cNvSpPr>
          <p:nvPr/>
        </p:nvSpPr>
        <p:spPr bwMode="auto">
          <a:xfrm>
            <a:off x="434975" y="6430963"/>
            <a:ext cx="260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C81D122-2A56-4D4A-81CF-0AECC9682898}" type="slidenum">
              <a:rPr lang="en-US" sz="900">
                <a:solidFill>
                  <a:srgbClr val="444444"/>
                </a:solidFill>
                <a:latin typeface="Museo Sans For Dell" pitchFamily="2" charset="0"/>
              </a:rPr>
              <a:pPr eaLnBrk="1" hangingPunct="1"/>
              <a:t>13</a:t>
            </a:fld>
            <a:endParaRPr lang="en-US" sz="900" dirty="0">
              <a:solidFill>
                <a:srgbClr val="444444"/>
              </a:solidFill>
              <a:latin typeface="Museo Sans For Dell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463" y="2222500"/>
            <a:ext cx="3351212" cy="27392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17475" indent="1588" fontAlgn="auto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defRPr/>
            </a:pPr>
            <a:r>
              <a:rPr lang="en-US" sz="1800" b="1" kern="0" dirty="0" smtClean="0">
                <a:latin typeface="Museo Sans For Dell"/>
              </a:rPr>
              <a:t>Dell Next Gen IT Solutions</a:t>
            </a:r>
            <a:endParaRPr lang="en-US" sz="1800" b="1" kern="0" dirty="0">
              <a:latin typeface="Museo Sans For Dell"/>
            </a:endParaRP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Cloud Based Solutions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Modular Data </a:t>
            </a:r>
            <a:r>
              <a:rPr lang="en-US" sz="1400" b="1" kern="0" dirty="0">
                <a:latin typeface="Museo Sans For Dell" pitchFamily="2" charset="0"/>
                <a:ea typeface="Museo Sans For Dell" pitchFamily="2" charset="0"/>
              </a:rPr>
              <a:t>C</a:t>
            </a: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enter </a:t>
            </a:r>
            <a:r>
              <a:rPr lang="en-US" sz="1400" b="1" kern="0" dirty="0">
                <a:latin typeface="Museo Sans For Dell" pitchFamily="2" charset="0"/>
                <a:ea typeface="Museo Sans For Dell" pitchFamily="2" charset="0"/>
              </a:rPr>
              <a:t>S</a:t>
            </a: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olutions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Structured Data Archiving Solutions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Virtualization POD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Retail Stores IT in a box</a:t>
            </a:r>
          </a:p>
          <a:p>
            <a:pPr marL="287338" indent="-168275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b="1" kern="0" dirty="0" smtClean="0">
                <a:latin typeface="Museo Sans For Dell" pitchFamily="2" charset="0"/>
                <a:ea typeface="Museo Sans For Dell" pitchFamily="2" charset="0"/>
              </a:rPr>
              <a:t>Dell Application Development / Application Management</a:t>
            </a:r>
          </a:p>
        </p:txBody>
      </p:sp>
      <p:pic>
        <p:nvPicPr>
          <p:cNvPr id="1228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733550"/>
            <a:ext cx="3794125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4"/>
          <p:cNvSpPr txBox="1">
            <a:spLocks noChangeArrowheads="1"/>
          </p:cNvSpPr>
          <p:nvPr/>
        </p:nvSpPr>
        <p:spPr bwMode="auto">
          <a:xfrm>
            <a:off x="428625" y="671513"/>
            <a:ext cx="8167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altLang="en-US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Next Gen IT</a:t>
            </a:r>
            <a:endParaRPr lang="en-US" sz="2000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Title 48"/>
          <p:cNvSpPr txBox="1">
            <a:spLocks/>
          </p:cNvSpPr>
          <p:nvPr/>
        </p:nvSpPr>
        <p:spPr bwMode="auto">
          <a:xfrm>
            <a:off x="446088" y="166688"/>
            <a:ext cx="82391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cs typeface="Arial" pitchFamily="34" charset="0"/>
              </a:rPr>
              <a:t>Dell Telco Media &amp; Entertainment Solutions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3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425349" y="255784"/>
            <a:ext cx="8239126" cy="443198"/>
          </a:xfrm>
        </p:spPr>
        <p:txBody>
          <a:bodyPr/>
          <a:lstStyle/>
          <a:p>
            <a:r>
              <a:rPr lang="en-US" sz="3200" dirty="0" smtClean="0"/>
              <a:t>Case Study</a:t>
            </a:r>
            <a:endParaRPr lang="en-US" sz="2400" dirty="0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5574" y="6431553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1"/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fld id="{DBD5246C-868F-410A-AE52-FE248EDADC46}" type="slidenum">
              <a:rPr lang="en-US" smtClean="0">
                <a:solidFill>
                  <a:srgbClr val="444444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444444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57269" y="1949285"/>
            <a:ext cx="3553294" cy="3976795"/>
            <a:chOff x="5157269" y="1987385"/>
            <a:chExt cx="3553294" cy="3976795"/>
          </a:xfrm>
        </p:grpSpPr>
        <p:sp>
          <p:nvSpPr>
            <p:cNvPr id="17" name="Rounded Rectangle 16"/>
            <p:cNvSpPr/>
            <p:nvPr/>
          </p:nvSpPr>
          <p:spPr>
            <a:xfrm>
              <a:off x="5157269" y="1987385"/>
              <a:ext cx="3553294" cy="3976795"/>
            </a:xfrm>
            <a:prstGeom prst="roundRect">
              <a:avLst>
                <a:gd name="adj" fmla="val 4522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219127" y="1987385"/>
              <a:ext cx="3429577" cy="3652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defRPr/>
              </a:pPr>
              <a:r>
                <a:rPr lang="en-US" sz="2000" b="1" kern="0" dirty="0" smtClean="0">
                  <a:solidFill>
                    <a:schemeClr val="bg1"/>
                  </a:solidFill>
                  <a:latin typeface="Museo Sans For Dell"/>
                </a:rPr>
                <a:t>Business need</a:t>
              </a:r>
              <a:endParaRPr lang="en-US" sz="1400" dirty="0">
                <a:solidFill>
                  <a:schemeClr val="bg1"/>
                </a:solidFill>
              </a:endParaRPr>
            </a:p>
            <a:p>
              <a:r>
                <a:rPr lang="en-US" sz="1600" dirty="0" smtClean="0">
                  <a:latin typeface="+mj-lt"/>
                </a:rPr>
                <a:t>For </a:t>
              </a:r>
              <a:r>
                <a:rPr lang="en-US" sz="1600" dirty="0">
                  <a:latin typeface="+mj-lt"/>
                </a:rPr>
                <a:t>its own </a:t>
              </a:r>
              <a:r>
                <a:rPr lang="en-US" sz="1600" dirty="0" smtClean="0">
                  <a:latin typeface="+mj-lt"/>
                </a:rPr>
                <a:t>global content delivery network 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dirty="0" smtClean="0">
                  <a:latin typeface="+mj-lt"/>
                </a:rPr>
                <a:t>(CDN) and </a:t>
              </a:r>
              <a:r>
                <a:rPr lang="en-US" sz="1600" dirty="0">
                  <a:latin typeface="+mj-lt"/>
                </a:rPr>
                <a:t>for the </a:t>
              </a:r>
              <a:r>
                <a:rPr lang="en-US" sz="1600" dirty="0" smtClean="0">
                  <a:latin typeface="+mj-lt"/>
                </a:rPr>
                <a:t>white-labeled CDNs it </a:t>
              </a:r>
              <a:r>
                <a:rPr lang="en-US" sz="1600" dirty="0">
                  <a:latin typeface="+mj-lt"/>
                </a:rPr>
                <a:t>builds for telecom operators, </a:t>
              </a:r>
              <a:r>
                <a:rPr lang="en-US" sz="1600" dirty="0" err="1">
                  <a:latin typeface="+mj-lt"/>
                </a:rPr>
                <a:t>EdgeCast</a:t>
              </a:r>
              <a:r>
                <a:rPr lang="en-US" sz="1600" dirty="0">
                  <a:latin typeface="+mj-lt"/>
                </a:rPr>
                <a:t> needed a </a:t>
              </a:r>
              <a:r>
                <a:rPr lang="en-US" sz="1600" dirty="0" smtClean="0">
                  <a:latin typeface="+mj-lt"/>
                </a:rPr>
                <a:t>strategic </a:t>
              </a:r>
              <a:r>
                <a:rPr lang="en-US" sz="1600" dirty="0">
                  <a:latin typeface="+mj-lt"/>
                </a:rPr>
                <a:t>technology partner to gain a competitive edge in the fast-growing content delivery network (CDN) sector. </a:t>
              </a:r>
              <a:endParaRPr lang="en-US" sz="1600" dirty="0" smtClean="0">
                <a:latin typeface="+mj-lt"/>
              </a:endParaRPr>
            </a:p>
            <a:p>
              <a:endParaRPr lang="en-US" sz="1600" dirty="0" smtClean="0">
                <a:latin typeface="+mn-lt"/>
              </a:endParaRPr>
            </a:p>
            <a:p>
              <a:pPr lvl="0"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defRPr/>
              </a:pPr>
              <a:r>
                <a:rPr lang="en-US" sz="2000" b="1" kern="0" dirty="0" smtClean="0">
                  <a:solidFill>
                    <a:schemeClr val="bg1"/>
                  </a:solidFill>
                  <a:latin typeface="Museo Sans For Dell"/>
                </a:rPr>
                <a:t>Solution</a:t>
              </a:r>
              <a:endParaRPr lang="en-US" b="1" kern="0" dirty="0">
                <a:solidFill>
                  <a:schemeClr val="bg1"/>
                </a:solidFill>
                <a:latin typeface="Museo Sans For Dell"/>
              </a:endParaRPr>
            </a:p>
            <a:p>
              <a:pPr lvl="0"/>
              <a:r>
                <a:rPr lang="en-US" sz="1600" dirty="0" smtClean="0">
                  <a:solidFill>
                    <a:prstClr val="black"/>
                  </a:solidFill>
                  <a:latin typeface="+mj-lt"/>
                </a:rPr>
                <a:t>Joint content </a:t>
              </a:r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delivery network </a:t>
              </a:r>
              <a:r>
                <a:rPr lang="en-US" sz="1600" dirty="0" smtClean="0">
                  <a:solidFill>
                    <a:prstClr val="black"/>
                  </a:solidFill>
                  <a:latin typeface="+mj-lt"/>
                </a:rPr>
                <a:t>solutions with integrated Dell </a:t>
              </a:r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platforms and </a:t>
              </a:r>
              <a:r>
                <a:rPr lang="en-US" sz="1600" dirty="0" err="1">
                  <a:solidFill>
                    <a:prstClr val="black"/>
                  </a:solidFill>
                  <a:latin typeface="+mj-lt"/>
                </a:rPr>
                <a:t>EdgeCast</a:t>
              </a:r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  <a:latin typeface="+mj-lt"/>
                </a:rPr>
                <a:t>software 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1025" y="1352550"/>
            <a:ext cx="3931444" cy="4568807"/>
            <a:chOff x="5718629" y="1440180"/>
            <a:chExt cx="2333325" cy="4052897"/>
          </a:xfrm>
        </p:grpSpPr>
        <p:pic>
          <p:nvPicPr>
            <p:cNvPr id="24985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629" y="1440180"/>
              <a:ext cx="2333325" cy="2880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985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629" y="4320540"/>
              <a:ext cx="2333325" cy="1172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34"/>
          <p:cNvSpPr txBox="1">
            <a:spLocks noChangeArrowheads="1"/>
          </p:cNvSpPr>
          <p:nvPr/>
        </p:nvSpPr>
        <p:spPr bwMode="auto">
          <a:xfrm>
            <a:off x="428625" y="671513"/>
            <a:ext cx="8167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altLang="en-US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Content Delivery Network</a:t>
            </a:r>
            <a:endParaRPr lang="en-US" sz="2000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7551" y="206525"/>
            <a:ext cx="1389449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425349" y="255784"/>
            <a:ext cx="8239126" cy="443198"/>
          </a:xfrm>
        </p:spPr>
        <p:txBody>
          <a:bodyPr/>
          <a:lstStyle/>
          <a:p>
            <a:r>
              <a:rPr lang="en-US" sz="3200" dirty="0" smtClean="0"/>
              <a:t>Case Study</a:t>
            </a:r>
            <a:endParaRPr lang="en-US" sz="2400" dirty="0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5574" y="6431553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1"/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fld id="{DBD5246C-868F-410A-AE52-FE248EDADC46}" type="slidenum">
              <a:rPr lang="en-US" smtClean="0">
                <a:solidFill>
                  <a:srgbClr val="444444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444444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87857" y="1715787"/>
            <a:ext cx="3553294" cy="4212884"/>
            <a:chOff x="5187857" y="1772937"/>
            <a:chExt cx="3553294" cy="4212884"/>
          </a:xfrm>
        </p:grpSpPr>
        <p:sp>
          <p:nvSpPr>
            <p:cNvPr id="17" name="Rounded Rectangle 16"/>
            <p:cNvSpPr/>
            <p:nvPr/>
          </p:nvSpPr>
          <p:spPr>
            <a:xfrm>
              <a:off x="5187857" y="1772937"/>
              <a:ext cx="3553294" cy="4212883"/>
            </a:xfrm>
            <a:prstGeom prst="roundRect">
              <a:avLst>
                <a:gd name="adj" fmla="val 4522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249715" y="1841097"/>
              <a:ext cx="3429577" cy="4144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defRPr/>
              </a:pPr>
              <a:r>
                <a:rPr lang="en-US" sz="2000" b="1" kern="0" dirty="0" smtClean="0">
                  <a:solidFill>
                    <a:schemeClr val="bg1"/>
                  </a:solidFill>
                  <a:latin typeface="Museo Sans For Dell"/>
                </a:rPr>
                <a:t>Business need</a:t>
              </a:r>
              <a:endParaRPr lang="en-US" sz="1400" dirty="0">
                <a:solidFill>
                  <a:schemeClr val="bg1"/>
                </a:solidFill>
              </a:endParaRPr>
            </a:p>
            <a:p>
              <a:r>
                <a:rPr lang="en-US" sz="1600" dirty="0" err="1">
                  <a:latin typeface="+mj-lt"/>
                </a:rPr>
                <a:t>Yash</a:t>
              </a:r>
              <a:r>
                <a:rPr lang="en-US" sz="1600" dirty="0">
                  <a:latin typeface="+mj-lt"/>
                </a:rPr>
                <a:t> Raj Films </a:t>
              </a:r>
              <a:r>
                <a:rPr lang="en-US" sz="1600" dirty="0" smtClean="0">
                  <a:latin typeface="+mj-lt"/>
                </a:rPr>
                <a:t>(YRF) Studios needed </a:t>
              </a:r>
              <a:r>
                <a:rPr lang="en-US" sz="1600" dirty="0">
                  <a:latin typeface="+mj-lt"/>
                </a:rPr>
                <a:t>a </a:t>
              </a:r>
              <a:r>
                <a:rPr lang="en-US" sz="1600" dirty="0" smtClean="0">
                  <a:latin typeface="+mj-lt"/>
                </a:rPr>
                <a:t>single, scalable </a:t>
              </a:r>
              <a:r>
                <a:rPr lang="en-US" sz="1600" dirty="0">
                  <a:latin typeface="+mj-lt"/>
                </a:rPr>
                <a:t>solution to store </a:t>
              </a:r>
              <a:r>
                <a:rPr lang="en-US" sz="1600" dirty="0" smtClean="0">
                  <a:latin typeface="+mj-lt"/>
                </a:rPr>
                <a:t>their catalogue </a:t>
              </a:r>
              <a:r>
                <a:rPr lang="en-US" sz="1600" dirty="0">
                  <a:latin typeface="+mj-lt"/>
                </a:rPr>
                <a:t>film footage in a </a:t>
              </a:r>
              <a:r>
                <a:rPr lang="en-US" sz="1600" dirty="0" smtClean="0">
                  <a:latin typeface="+mj-lt"/>
                </a:rPr>
                <a:t>digital format </a:t>
              </a:r>
              <a:r>
                <a:rPr lang="en-US" sz="1600" dirty="0">
                  <a:latin typeface="+mj-lt"/>
                </a:rPr>
                <a:t>that would </a:t>
              </a:r>
              <a:r>
                <a:rPr lang="en-US" sz="1600" dirty="0" smtClean="0">
                  <a:latin typeface="+mj-lt"/>
                </a:rPr>
                <a:t>guarantee availability </a:t>
              </a:r>
              <a:r>
                <a:rPr lang="en-US" sz="1600" dirty="0">
                  <a:latin typeface="+mj-lt"/>
                </a:rPr>
                <a:t>of content and </a:t>
              </a:r>
              <a:r>
                <a:rPr lang="en-US" sz="1600" dirty="0" smtClean="0">
                  <a:latin typeface="+mj-lt"/>
                </a:rPr>
                <a:t>specific footage </a:t>
              </a:r>
              <a:r>
                <a:rPr lang="en-US" sz="1600" dirty="0">
                  <a:latin typeface="+mj-lt"/>
                </a:rPr>
                <a:t>when required by </a:t>
              </a:r>
              <a:r>
                <a:rPr lang="en-US" sz="1600" dirty="0" smtClean="0">
                  <a:latin typeface="+mj-lt"/>
                </a:rPr>
                <a:t>various business </a:t>
              </a:r>
              <a:r>
                <a:rPr lang="en-US" sz="1600" dirty="0">
                  <a:latin typeface="+mj-lt"/>
                </a:rPr>
                <a:t>touch points</a:t>
              </a:r>
              <a:r>
                <a:rPr lang="en-US" sz="1600" dirty="0" smtClean="0">
                  <a:latin typeface="+mj-lt"/>
                </a:rPr>
                <a:t>.</a:t>
              </a:r>
            </a:p>
            <a:p>
              <a:endParaRPr lang="en-US" sz="1600" dirty="0" smtClean="0">
                <a:latin typeface="+mn-lt"/>
              </a:endParaRPr>
            </a:p>
            <a:p>
              <a:pPr lvl="0" fontAlgn="auto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defRPr/>
              </a:pPr>
              <a:r>
                <a:rPr lang="en-US" sz="2000" b="1" kern="0" dirty="0" smtClean="0">
                  <a:solidFill>
                    <a:schemeClr val="bg1"/>
                  </a:solidFill>
                  <a:latin typeface="Museo Sans For Dell"/>
                </a:rPr>
                <a:t>Solution</a:t>
              </a:r>
              <a:endParaRPr lang="en-US" b="1" kern="0" dirty="0">
                <a:solidFill>
                  <a:schemeClr val="bg1"/>
                </a:solidFill>
                <a:latin typeface="Museo Sans For Dell"/>
              </a:endParaRPr>
            </a:p>
            <a:p>
              <a:pPr lvl="0"/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The studio deployed an archival</a:t>
              </a:r>
            </a:p>
            <a:p>
              <a:pPr lvl="0"/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solution using </a:t>
              </a:r>
              <a:r>
                <a:rPr lang="en-US" sz="1600" dirty="0" smtClean="0">
                  <a:solidFill>
                    <a:prstClr val="black"/>
                  </a:solidFill>
                  <a:latin typeface="+mj-lt"/>
                </a:rPr>
                <a:t>Dell storage </a:t>
              </a:r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array to ensure instant </a:t>
              </a:r>
              <a:r>
                <a:rPr lang="en-US" sz="1600" dirty="0" smtClean="0">
                  <a:solidFill>
                    <a:prstClr val="black"/>
                  </a:solidFill>
                  <a:latin typeface="+mj-lt"/>
                </a:rPr>
                <a:t>access to the studio’s </a:t>
              </a:r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entire film content </a:t>
              </a:r>
              <a:r>
                <a:rPr lang="en-US" sz="1600" dirty="0" smtClean="0">
                  <a:solidFill>
                    <a:prstClr val="black"/>
                  </a:solidFill>
                  <a:latin typeface="+mj-lt"/>
                </a:rPr>
                <a:t>in various </a:t>
              </a:r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digital formats.</a:t>
              </a:r>
              <a:endParaRPr lang="en-US" sz="1600" dirty="0" smtClean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14" name="Rectangle 34"/>
          <p:cNvSpPr txBox="1">
            <a:spLocks noChangeArrowheads="1"/>
          </p:cNvSpPr>
          <p:nvPr/>
        </p:nvSpPr>
        <p:spPr bwMode="auto">
          <a:xfrm>
            <a:off x="428625" y="671513"/>
            <a:ext cx="8167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altLang="en-US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Digital Asset Management</a:t>
            </a:r>
            <a:endParaRPr lang="en-US" sz="2000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704" y="209549"/>
            <a:ext cx="1379396" cy="132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8" y="1297452"/>
            <a:ext cx="3946721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229600" cy="45750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j-lt"/>
                <a:cs typeface="Arial" pitchFamily="34" charset="0"/>
              </a:rPr>
              <a:t>Cloud </a:t>
            </a:r>
            <a:r>
              <a:rPr lang="en-US" sz="1800" dirty="0" smtClean="0">
                <a:latin typeface="+mj-lt"/>
                <a:cs typeface="Arial" pitchFamily="34" charset="0"/>
              </a:rPr>
              <a:t>computing represents a paradigm shift to the media and entertainment content industry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+mj-lt"/>
                <a:cs typeface="Arial" pitchFamily="34" charset="0"/>
              </a:rPr>
              <a:t>Opportunities and impact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+mj-lt"/>
                <a:cs typeface="Arial" pitchFamily="34" charset="0"/>
              </a:rPr>
              <a:t>Cloud has the potential to disrupt the entire content value chain and existing business ecosystem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+mj-lt"/>
                <a:cs typeface="Arial" pitchFamily="34" charset="0"/>
              </a:rPr>
              <a:t>Cloud has the potential to create new forms of media content and expand the total content markets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+mj-lt"/>
                <a:cs typeface="Arial" pitchFamily="34" charset="0"/>
              </a:rPr>
              <a:t>Cloud has the potential to integrate media content into other vertical industries (non entertainment industry)</a:t>
            </a:r>
            <a:endParaRPr lang="en-US" sz="1600" dirty="0">
              <a:latin typeface="+mj-lt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+mj-lt"/>
                <a:cs typeface="Arial" pitchFamily="34" charset="0"/>
              </a:rPr>
              <a:t>Challenges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+mj-lt"/>
                <a:cs typeface="Arial" pitchFamily="34" charset="0"/>
              </a:rPr>
              <a:t>Business model transformation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+mj-lt"/>
                <a:cs typeface="Arial" pitchFamily="34" charset="0"/>
              </a:rPr>
              <a:t>L</a:t>
            </a:r>
            <a:r>
              <a:rPr lang="en-US" sz="1600" dirty="0" smtClean="0">
                <a:latin typeface="+mj-lt"/>
                <a:cs typeface="Arial" pitchFamily="34" charset="0"/>
              </a:rPr>
              <a:t>egal/legislation framework required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+mj-lt"/>
                <a:cs typeface="Arial" pitchFamily="34" charset="0"/>
              </a:rPr>
              <a:t>New ecosystem needed… content producer, distributor, technology providers, consumption model, investment community</a:t>
            </a:r>
            <a:endParaRPr lang="en-US" sz="1600" dirty="0">
              <a:latin typeface="+mj-lt"/>
              <a:cs typeface="Arial" pitchFamily="34" charset="0"/>
            </a:endParaRPr>
          </a:p>
          <a:p>
            <a:pPr>
              <a:lnSpc>
                <a:spcPct val="85000"/>
              </a:lnSpc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38150" y="261562"/>
            <a:ext cx="824865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latin typeface="+mj-lt"/>
              </a:rPr>
              <a:t>Media </a:t>
            </a:r>
            <a:r>
              <a:rPr lang="en-US" dirty="0">
                <a:latin typeface="+mj-lt"/>
                <a:cs typeface="Arial" pitchFamily="34" charset="0"/>
              </a:rPr>
              <a:t>and Cloud Computing 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786666"/>
            <a:ext cx="822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useo Sans For Dell" pitchFamily="2" charset="0"/>
                <a:ea typeface="Museo Sans For Dell" pitchFamily="2" charset="0"/>
                <a:cs typeface="+mn-cs"/>
              </a:defRPr>
            </a:lvl1pPr>
            <a:lvl2pPr marL="574675" indent="-233363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 baseline="0">
                <a:solidFill>
                  <a:schemeClr val="tx1"/>
                </a:solidFill>
                <a:latin typeface="Museo Sans For Dell" pitchFamily="2" charset="0"/>
                <a:ea typeface="Museo Sans For Dell" pitchFamily="2" charset="0"/>
              </a:defRPr>
            </a:lvl2pPr>
            <a:lvl3pPr marL="909638" indent="-220663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600" baseline="0">
                <a:solidFill>
                  <a:schemeClr val="tx1"/>
                </a:solidFill>
                <a:latin typeface="Museo Sans For Dell" pitchFamily="2" charset="0"/>
                <a:ea typeface="Museo Sans For Dell" pitchFamily="2" charset="0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For Dell 300" pitchFamily="50" charset="0"/>
              <a:buChar char="–"/>
              <a:defRPr sz="1400">
                <a:solidFill>
                  <a:schemeClr val="tx1"/>
                </a:solidFill>
                <a:latin typeface="Museo Sans For Dell" pitchFamily="2" charset="0"/>
                <a:ea typeface="Museo Sans For Dell" pitchFamily="2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+mn-lt"/>
                <a:cs typeface="Arial" pitchFamily="34" charset="0"/>
              </a:rPr>
              <a:t>Long Term Opportunities, Challenges, and Industry Impact</a:t>
            </a:r>
          </a:p>
        </p:txBody>
      </p:sp>
    </p:spTree>
    <p:extLst>
      <p:ext uri="{BB962C8B-B14F-4D97-AF65-F5344CB8AC3E}">
        <p14:creationId xmlns:p14="http://schemas.microsoft.com/office/powerpoint/2010/main" val="1279716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2887464"/>
            <a:ext cx="5962650" cy="512961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4127290"/>
            <a:ext cx="5953125" cy="92333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Geng Lin, Ph. D.</a:t>
            </a:r>
            <a:br>
              <a:rPr lang="en-US" dirty="0" smtClean="0"/>
            </a:br>
            <a:r>
              <a:rPr lang="en-US" dirty="0" smtClean="0"/>
              <a:t>CTO, Networking Business, Dell, Inc.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Geng_Lin@dell.com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020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2431435"/>
          </a:xfrm>
        </p:spPr>
        <p:txBody>
          <a:bodyPr/>
          <a:lstStyle/>
          <a:p>
            <a:r>
              <a:rPr lang="en-US" dirty="0">
                <a:latin typeface="+mn-lt"/>
                <a:cs typeface="Arial" pitchFamily="34" charset="0"/>
              </a:rPr>
              <a:t>Media industry in transition</a:t>
            </a:r>
          </a:p>
          <a:p>
            <a:r>
              <a:rPr lang="en-US" dirty="0" err="1" smtClean="0">
                <a:latin typeface="+mn-lt"/>
                <a:cs typeface="Arial" pitchFamily="34" charset="0"/>
              </a:rPr>
              <a:t>Telcos</a:t>
            </a:r>
            <a:r>
              <a:rPr lang="en-US" dirty="0" smtClean="0">
                <a:latin typeface="+mn-lt"/>
                <a:cs typeface="Arial" pitchFamily="34" charset="0"/>
              </a:rPr>
              <a:t> and Cloud </a:t>
            </a:r>
          </a:p>
          <a:p>
            <a:r>
              <a:rPr lang="en-US" dirty="0" smtClean="0">
                <a:latin typeface="+mn-lt"/>
                <a:cs typeface="Arial" pitchFamily="34" charset="0"/>
              </a:rPr>
              <a:t>Cloud-based </a:t>
            </a:r>
            <a:r>
              <a:rPr lang="en-US" dirty="0">
                <a:latin typeface="+mn-lt"/>
                <a:cs typeface="Arial" pitchFamily="34" charset="0"/>
              </a:rPr>
              <a:t>content life cycle</a:t>
            </a:r>
          </a:p>
          <a:p>
            <a:r>
              <a:rPr lang="en-US" dirty="0">
                <a:latin typeface="+mn-lt"/>
                <a:cs typeface="Arial" pitchFamily="34" charset="0"/>
              </a:rPr>
              <a:t>Impact to the global network infrastructure</a:t>
            </a:r>
          </a:p>
          <a:p>
            <a:r>
              <a:rPr lang="en-US" dirty="0">
                <a:latin typeface="+mn-lt"/>
                <a:cs typeface="Arial" pitchFamily="34" charset="0"/>
              </a:rPr>
              <a:t>Dell solutions for media, telecom and entertainment industries</a:t>
            </a:r>
          </a:p>
          <a:p>
            <a:r>
              <a:rPr lang="en-US" dirty="0" smtClean="0">
                <a:latin typeface="+mn-lt"/>
                <a:cs typeface="Arial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6430864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industry in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86666"/>
            <a:ext cx="8229600" cy="8309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  <a:cs typeface="Arial" pitchFamily="34" charset="0"/>
              </a:rPr>
              <a:t>Technology </a:t>
            </a:r>
            <a:r>
              <a:rPr lang="en-US" dirty="0">
                <a:latin typeface="+mn-lt"/>
                <a:cs typeface="Arial" pitchFamily="34" charset="0"/>
              </a:rPr>
              <a:t>and market forces are impacting the landscape of content industry around the world, requiring the transformation of the industry business </a:t>
            </a:r>
            <a:r>
              <a:rPr lang="en-US" dirty="0" smtClean="0">
                <a:latin typeface="+mn-lt"/>
                <a:cs typeface="Arial" pitchFamily="34" charset="0"/>
              </a:rPr>
              <a:t>models</a:t>
            </a:r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76300" y="4790373"/>
            <a:ext cx="2198688" cy="1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/>
          <a:p>
            <a:pPr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400" dirty="0">
                <a:latin typeface="+mn-lt"/>
              </a:rPr>
              <a:t>Proliferation of end devices </a:t>
            </a:r>
            <a:r>
              <a:rPr lang="en-US" sz="1400" dirty="0" smtClean="0">
                <a:latin typeface="+mn-lt"/>
              </a:rPr>
              <a:t>and apps drives new content consumption model </a:t>
            </a:r>
            <a:endParaRPr lang="en-US" sz="1400" dirty="0">
              <a:latin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6523" y="1719263"/>
            <a:ext cx="8732677" cy="4383246"/>
            <a:chOff x="-45877" y="1719263"/>
            <a:chExt cx="8732677" cy="4383246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6127750" y="4891973"/>
              <a:ext cx="2382040" cy="1013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/>
            <a:p>
              <a:pPr>
                <a:lnSpc>
                  <a:spcPct val="104000"/>
                </a:lnSpc>
                <a:spcBef>
                  <a:spcPct val="20000"/>
                </a:spcBef>
                <a:buClr>
                  <a:schemeClr val="accent1"/>
                </a:buClr>
              </a:pPr>
              <a:r>
                <a:rPr lang="en-US" sz="1400" dirty="0">
                  <a:latin typeface="+mn-lt"/>
                </a:rPr>
                <a:t>Integration of </a:t>
              </a:r>
              <a:r>
                <a:rPr lang="en-US" sz="1400" dirty="0" smtClean="0">
                  <a:latin typeface="+mn-lt"/>
                </a:rPr>
                <a:t>media </a:t>
              </a:r>
              <a:r>
                <a:rPr lang="en-US" sz="1400" dirty="0">
                  <a:latin typeface="+mn-lt"/>
                </a:rPr>
                <a:t>content into business process to improve business </a:t>
              </a:r>
              <a:r>
                <a:rPr lang="en-US" sz="1400" dirty="0" smtClean="0">
                  <a:latin typeface="+mn-lt"/>
                </a:rPr>
                <a:t>performance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699250" y="3333750"/>
              <a:ext cx="1987550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/>
            <a:p>
              <a:pPr>
                <a:lnSpc>
                  <a:spcPct val="104000"/>
                </a:lnSpc>
                <a:spcBef>
                  <a:spcPct val="20000"/>
                </a:spcBef>
                <a:buClr>
                  <a:schemeClr val="accent1"/>
                </a:buClr>
              </a:pPr>
              <a:r>
                <a:rPr lang="en-US" sz="1400" dirty="0">
                  <a:latin typeface="+mn-lt"/>
                </a:rPr>
                <a:t>New and disruptive </a:t>
              </a:r>
              <a:br>
                <a:rPr lang="en-US" sz="1400" dirty="0">
                  <a:latin typeface="+mn-lt"/>
                </a:rPr>
              </a:br>
              <a:r>
                <a:rPr lang="en-US" sz="1400" dirty="0">
                  <a:latin typeface="+mn-lt"/>
                </a:rPr>
                <a:t>technologies – social networking, behavior targeting, intelligent analytics</a:t>
              </a:r>
            </a:p>
            <a:p>
              <a:pPr>
                <a:lnSpc>
                  <a:spcPct val="104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endParaRPr lang="en-US" sz="1400" dirty="0">
                <a:latin typeface="+mn-lt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6127750" y="1843457"/>
              <a:ext cx="215265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/>
            <a:p>
              <a:pPr>
                <a:lnSpc>
                  <a:spcPct val="104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1400" dirty="0">
                  <a:latin typeface="+mn-lt"/>
                </a:rPr>
                <a:t>Cloud-based business model… simplification of content industry value chain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-45877" y="3181350"/>
              <a:ext cx="3240087" cy="1381125"/>
              <a:chOff x="836613" y="1643063"/>
              <a:chExt cx="3240087" cy="1381125"/>
            </a:xfrm>
          </p:grpSpPr>
          <p:sp>
            <p:nvSpPr>
              <p:cNvPr id="5" name="Rectangle 7"/>
              <p:cNvSpPr>
                <a:spLocks noChangeArrowheads="1"/>
              </p:cNvSpPr>
              <p:nvPr/>
            </p:nvSpPr>
            <p:spPr bwMode="auto">
              <a:xfrm>
                <a:off x="836613" y="1804988"/>
                <a:ext cx="2047875" cy="118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rIns="45720"/>
              <a:lstStyle/>
              <a:p>
                <a:pPr>
                  <a:lnSpc>
                    <a:spcPct val="104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r>
                  <a:rPr lang="en-US" sz="1400" dirty="0">
                    <a:latin typeface="+mn-lt"/>
                  </a:rPr>
                  <a:t>Global </a:t>
                </a:r>
                <a:r>
                  <a:rPr lang="en-US" sz="1400" dirty="0" smtClean="0">
                    <a:latin typeface="+mn-lt"/>
                  </a:rPr>
                  <a:t>Internet as </a:t>
                </a:r>
                <a:r>
                  <a:rPr lang="en-US" sz="1400" dirty="0">
                    <a:latin typeface="+mn-lt"/>
                  </a:rPr>
                  <a:t>a platform for both content delivery </a:t>
                </a:r>
                <a:r>
                  <a:rPr lang="en-US" sz="1400" dirty="0" smtClean="0">
                    <a:latin typeface="+mn-lt"/>
                  </a:rPr>
                  <a:t/>
                </a:r>
                <a:br>
                  <a:rPr lang="en-US" sz="1400" dirty="0" smtClean="0">
                    <a:latin typeface="+mn-lt"/>
                  </a:rPr>
                </a:br>
                <a:r>
                  <a:rPr lang="en-US" sz="1400" dirty="0" smtClean="0">
                    <a:latin typeface="+mn-lt"/>
                  </a:rPr>
                  <a:t>and </a:t>
                </a:r>
                <a:r>
                  <a:rPr lang="en-US" sz="1400" dirty="0">
                    <a:latin typeface="+mn-lt"/>
                  </a:rPr>
                  <a:t>content </a:t>
                </a:r>
                <a:r>
                  <a:rPr lang="en-US" sz="1400" dirty="0" smtClean="0">
                    <a:latin typeface="+mn-lt"/>
                  </a:rPr>
                  <a:t>creation</a:t>
                </a:r>
                <a:endParaRPr lang="en-US" sz="1400" dirty="0">
                  <a:latin typeface="+mn-lt"/>
                </a:endParaRPr>
              </a:p>
            </p:txBody>
          </p:sp>
          <p:pic>
            <p:nvPicPr>
              <p:cNvPr id="10" name="Picture 13" descr="6 circles V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859" r="-9000" b="35771"/>
              <a:stretch>
                <a:fillRect/>
              </a:stretch>
            </p:blipFill>
            <p:spPr bwMode="auto">
              <a:xfrm>
                <a:off x="2555875" y="1643063"/>
                <a:ext cx="1520825" cy="138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141413" y="1719263"/>
              <a:ext cx="2835275" cy="1317625"/>
              <a:chOff x="588963" y="3224213"/>
              <a:chExt cx="2835275" cy="1317625"/>
            </a:xfrm>
          </p:grpSpPr>
          <p:sp>
            <p:nvSpPr>
              <p:cNvPr id="6" name="Rectangle 8"/>
              <p:cNvSpPr>
                <a:spLocks noChangeArrowheads="1"/>
              </p:cNvSpPr>
              <p:nvPr/>
            </p:nvSpPr>
            <p:spPr bwMode="auto">
              <a:xfrm>
                <a:off x="588963" y="3438525"/>
                <a:ext cx="1584325" cy="966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rIns="45720"/>
              <a:lstStyle/>
              <a:p>
                <a:pPr>
                  <a:lnSpc>
                    <a:spcPct val="104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</a:pPr>
                <a:r>
                  <a:rPr lang="en-US" sz="1400" dirty="0">
                    <a:latin typeface="+mn-lt"/>
                  </a:rPr>
                  <a:t>Digitalization of premium media content</a:t>
                </a:r>
              </a:p>
            </p:txBody>
          </p:sp>
          <p:pic>
            <p:nvPicPr>
              <p:cNvPr id="11" name="Picture 14" descr="6 circles V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03" r="-2400" b="5658"/>
              <a:stretch>
                <a:fillRect/>
              </a:stretch>
            </p:blipFill>
            <p:spPr bwMode="auto">
              <a:xfrm>
                <a:off x="1993900" y="3224213"/>
                <a:ext cx="1430338" cy="1317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5" descr="6 circles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0" t="4762" r="6682" b="67047"/>
            <a:stretch>
              <a:fillRect/>
            </a:stretch>
          </p:blipFill>
          <p:spPr bwMode="auto">
            <a:xfrm>
              <a:off x="5235575" y="3294063"/>
              <a:ext cx="1409700" cy="1268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26"/>
            <p:cNvSpPr>
              <a:spLocks noChangeArrowheads="1"/>
            </p:cNvSpPr>
            <p:nvPr/>
          </p:nvSpPr>
          <p:spPr bwMode="auto">
            <a:xfrm>
              <a:off x="2743200" y="2270125"/>
              <a:ext cx="3200400" cy="318611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29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3424238" y="3502600"/>
              <a:ext cx="181134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2200" b="1" i="1" dirty="0">
                  <a:latin typeface="+mn-lt"/>
                </a:rPr>
                <a:t>Industry pressures</a:t>
              </a:r>
            </a:p>
          </p:txBody>
        </p:sp>
        <p:pic>
          <p:nvPicPr>
            <p:cNvPr id="15" name="Picture 14" descr="real tim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791953" y="1767257"/>
              <a:ext cx="1185775" cy="1185615"/>
            </a:xfrm>
            <a:prstGeom prst="ellipse">
              <a:avLst/>
            </a:prstGeom>
            <a:ln w="41275">
              <a:noFill/>
            </a:ln>
            <a:effectLst>
              <a:outerShdw blurRad="25400" dist="25400" dir="5400000" algn="t" rotWithShape="0">
                <a:schemeClr val="accent1">
                  <a:lumMod val="75000"/>
                  <a:alpha val="40000"/>
                </a:schemeClr>
              </a:outerShdw>
            </a:effectLst>
          </p:spPr>
        </p:pic>
        <p:pic>
          <p:nvPicPr>
            <p:cNvPr id="16" name="Picture 15" descr="real tim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613145" y="4891973"/>
              <a:ext cx="1244871" cy="1171627"/>
            </a:xfrm>
            <a:prstGeom prst="ellipse">
              <a:avLst/>
            </a:prstGeom>
            <a:ln w="41275">
              <a:noFill/>
            </a:ln>
            <a:effectLst>
              <a:outerShdw blurRad="25400" dist="25400" dir="5400000" algn="t" rotWithShape="0">
                <a:schemeClr val="accent1">
                  <a:lumMod val="75000"/>
                  <a:alpha val="40000"/>
                </a:schemeClr>
              </a:outerShdw>
            </a:effectLst>
          </p:spPr>
        </p:pic>
        <p:pic>
          <p:nvPicPr>
            <p:cNvPr id="17" name="Picture 16" descr="real time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3206" y="4910142"/>
              <a:ext cx="1192367" cy="119236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381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455084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Media industry in transition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86666"/>
            <a:ext cx="8229600" cy="276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  <a:cs typeface="Arial" pitchFamily="34" charset="0"/>
              </a:rPr>
              <a:t>It </a:t>
            </a:r>
            <a:r>
              <a:rPr lang="en-US" dirty="0">
                <a:latin typeface="+mn-lt"/>
                <a:cs typeface="Arial" pitchFamily="34" charset="0"/>
              </a:rPr>
              <a:t>Disrupts Today’s Entertainment Content Value </a:t>
            </a:r>
            <a:r>
              <a:rPr lang="en-US" dirty="0" smtClean="0">
                <a:latin typeface="+mn-lt"/>
                <a:cs typeface="Arial" pitchFamily="34" charset="0"/>
              </a:rPr>
              <a:t>Chain</a:t>
            </a:r>
            <a:endParaRPr lang="en-US" dirty="0">
              <a:latin typeface="+mn-lt"/>
              <a:cs typeface="Arial" pitchFamily="34" charset="0"/>
            </a:endParaRPr>
          </a:p>
        </p:txBody>
      </p:sp>
      <p:grpSp>
        <p:nvGrpSpPr>
          <p:cNvPr id="18" name="Group 119"/>
          <p:cNvGrpSpPr>
            <a:grpSpLocks/>
          </p:cNvGrpSpPr>
          <p:nvPr/>
        </p:nvGrpSpPr>
        <p:grpSpPr bwMode="auto">
          <a:xfrm>
            <a:off x="1060515" y="1484028"/>
            <a:ext cx="6922143" cy="4673887"/>
            <a:chOff x="615" y="1056"/>
            <a:chExt cx="4683" cy="3162"/>
          </a:xfrm>
        </p:grpSpPr>
        <p:grpSp>
          <p:nvGrpSpPr>
            <p:cNvPr id="19" name="Group 120"/>
            <p:cNvGrpSpPr>
              <a:grpSpLocks/>
            </p:cNvGrpSpPr>
            <p:nvPr/>
          </p:nvGrpSpPr>
          <p:grpSpPr bwMode="auto">
            <a:xfrm>
              <a:off x="615" y="1359"/>
              <a:ext cx="4683" cy="2859"/>
              <a:chOff x="663" y="1467"/>
              <a:chExt cx="4683" cy="2859"/>
            </a:xfrm>
          </p:grpSpPr>
          <p:sp>
            <p:nvSpPr>
              <p:cNvPr id="71" name="Rectangle 121"/>
              <p:cNvSpPr>
                <a:spLocks noChangeArrowheads="1"/>
              </p:cNvSpPr>
              <p:nvPr/>
            </p:nvSpPr>
            <p:spPr bwMode="auto">
              <a:xfrm>
                <a:off x="663" y="1467"/>
                <a:ext cx="4683" cy="2598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6275"/>
                      <a:invGamma/>
                    </a:schemeClr>
                  </a:gs>
                  <a:gs pos="50000">
                    <a:schemeClr val="accent1">
                      <a:alpha val="84000"/>
                    </a:schemeClr>
                  </a:gs>
                  <a:gs pos="100000">
                    <a:schemeClr val="accent1">
                      <a:gamma/>
                      <a:shade val="6275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73025" tIns="36511" rIns="73025" bIns="36511" anchor="ctr"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72" name="Oval 122"/>
              <p:cNvSpPr>
                <a:spLocks noChangeArrowheads="1"/>
              </p:cNvSpPr>
              <p:nvPr/>
            </p:nvSpPr>
            <p:spPr bwMode="auto">
              <a:xfrm>
                <a:off x="664" y="3771"/>
                <a:ext cx="4677" cy="5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grpSp>
          <p:nvGrpSpPr>
            <p:cNvPr id="20" name="Group 123"/>
            <p:cNvGrpSpPr>
              <a:grpSpLocks/>
            </p:cNvGrpSpPr>
            <p:nvPr/>
          </p:nvGrpSpPr>
          <p:grpSpPr bwMode="auto">
            <a:xfrm>
              <a:off x="624" y="1056"/>
              <a:ext cx="4668" cy="2940"/>
              <a:chOff x="6480" y="1064"/>
              <a:chExt cx="4668" cy="2940"/>
            </a:xfrm>
          </p:grpSpPr>
          <p:grpSp>
            <p:nvGrpSpPr>
              <p:cNvPr id="21" name="Group 124"/>
              <p:cNvGrpSpPr>
                <a:grpSpLocks/>
              </p:cNvGrpSpPr>
              <p:nvPr/>
            </p:nvGrpSpPr>
            <p:grpSpPr bwMode="auto">
              <a:xfrm>
                <a:off x="6480" y="1064"/>
                <a:ext cx="4668" cy="2940"/>
                <a:chOff x="678" y="1172"/>
                <a:chExt cx="4668" cy="2940"/>
              </a:xfrm>
            </p:grpSpPr>
            <p:sp>
              <p:nvSpPr>
                <p:cNvPr id="28" name="AutoShape 125"/>
                <p:cNvSpPr>
                  <a:spLocks noChangeArrowheads="1"/>
                </p:cNvSpPr>
                <p:nvPr/>
              </p:nvSpPr>
              <p:spPr bwMode="auto">
                <a:xfrm>
                  <a:off x="4700" y="1172"/>
                  <a:ext cx="646" cy="2234"/>
                </a:xfrm>
                <a:prstGeom prst="can">
                  <a:avLst>
                    <a:gd name="adj" fmla="val 17435"/>
                  </a:avLst>
                </a:prstGeom>
                <a:solidFill>
                  <a:schemeClr val="accent1">
                    <a:alpha val="0"/>
                  </a:schemeClr>
                </a:solidFill>
                <a:ln w="9525">
                  <a:solidFill>
                    <a:srgbClr val="FFFFFF">
                      <a:alpha val="72156"/>
                    </a:srgbClr>
                  </a:solidFill>
                  <a:round/>
                  <a:headEnd/>
                  <a:tailEnd/>
                </a:ln>
              </p:spPr>
              <p:txBody>
                <a:bodyPr wrap="none" lIns="73025" tIns="36511" rIns="73025" bIns="36511" anchor="ctr"/>
                <a:lstStyle/>
                <a:p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grpSp>
              <p:nvGrpSpPr>
                <p:cNvPr id="29" name="Group 126"/>
                <p:cNvGrpSpPr>
                  <a:grpSpLocks/>
                </p:cNvGrpSpPr>
                <p:nvPr/>
              </p:nvGrpSpPr>
              <p:grpSpPr bwMode="auto">
                <a:xfrm>
                  <a:off x="678" y="1172"/>
                  <a:ext cx="4668" cy="2940"/>
                  <a:chOff x="678" y="1172"/>
                  <a:chExt cx="4668" cy="2940"/>
                </a:xfrm>
              </p:grpSpPr>
              <p:sp>
                <p:nvSpPr>
                  <p:cNvPr id="30" name="AutoShape 127"/>
                  <p:cNvSpPr>
                    <a:spLocks noChangeArrowheads="1"/>
                  </p:cNvSpPr>
                  <p:nvPr/>
                </p:nvSpPr>
                <p:spPr bwMode="auto">
                  <a:xfrm>
                    <a:off x="678" y="1172"/>
                    <a:ext cx="646" cy="2234"/>
                  </a:xfrm>
                  <a:prstGeom prst="can">
                    <a:avLst>
                      <a:gd name="adj" fmla="val 17435"/>
                    </a:avLst>
                  </a:prstGeom>
                  <a:solidFill>
                    <a:schemeClr val="accent1">
                      <a:alpha val="0"/>
                    </a:schemeClr>
                  </a:solidFill>
                  <a:ln w="9525">
                    <a:solidFill>
                      <a:srgbClr val="FFFFFF">
                        <a:alpha val="72156"/>
                      </a:srgbClr>
                    </a:solidFill>
                    <a:round/>
                    <a:headEnd/>
                    <a:tailEnd/>
                  </a:ln>
                </p:spPr>
                <p:txBody>
                  <a:bodyPr wrap="none" lIns="73025" tIns="36511" rIns="73025" bIns="36511" anchor="ctr"/>
                  <a:lstStyle/>
                  <a:p>
                    <a:endParaRPr lang="en-US" dirty="0">
                      <a:solidFill>
                        <a:schemeClr val="tx2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" name="AutoShape 128"/>
                  <p:cNvSpPr>
                    <a:spLocks noChangeArrowheads="1"/>
                  </p:cNvSpPr>
                  <p:nvPr/>
                </p:nvSpPr>
                <p:spPr bwMode="auto">
                  <a:xfrm>
                    <a:off x="1489" y="1172"/>
                    <a:ext cx="646" cy="2234"/>
                  </a:xfrm>
                  <a:prstGeom prst="can">
                    <a:avLst>
                      <a:gd name="adj" fmla="val 17435"/>
                    </a:avLst>
                  </a:prstGeom>
                  <a:solidFill>
                    <a:schemeClr val="accent1">
                      <a:alpha val="0"/>
                    </a:schemeClr>
                  </a:solidFill>
                  <a:ln w="9525">
                    <a:solidFill>
                      <a:srgbClr val="FFFFFF">
                        <a:alpha val="72156"/>
                      </a:srgbClr>
                    </a:solidFill>
                    <a:round/>
                    <a:headEnd/>
                    <a:tailEnd/>
                  </a:ln>
                </p:spPr>
                <p:txBody>
                  <a:bodyPr wrap="none" lIns="73025" tIns="36511" rIns="73025" bIns="36511" anchor="ctr"/>
                  <a:lstStyle/>
                  <a:p>
                    <a:endParaRPr lang="en-US" dirty="0">
                      <a:solidFill>
                        <a:schemeClr val="tx2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2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2305" y="1172"/>
                    <a:ext cx="646" cy="2234"/>
                  </a:xfrm>
                  <a:prstGeom prst="can">
                    <a:avLst>
                      <a:gd name="adj" fmla="val 17435"/>
                    </a:avLst>
                  </a:prstGeom>
                  <a:solidFill>
                    <a:schemeClr val="accent1">
                      <a:alpha val="0"/>
                    </a:schemeClr>
                  </a:solidFill>
                  <a:ln w="9525">
                    <a:solidFill>
                      <a:srgbClr val="FFFFFF">
                        <a:alpha val="72156"/>
                      </a:srgbClr>
                    </a:solidFill>
                    <a:round/>
                    <a:headEnd/>
                    <a:tailEnd/>
                  </a:ln>
                </p:spPr>
                <p:txBody>
                  <a:bodyPr wrap="none" lIns="73025" tIns="36511" rIns="73025" bIns="36511" anchor="ctr"/>
                  <a:lstStyle/>
                  <a:p>
                    <a:endParaRPr lang="en-US" dirty="0">
                      <a:solidFill>
                        <a:schemeClr val="tx2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3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3116" y="1172"/>
                    <a:ext cx="646" cy="2234"/>
                  </a:xfrm>
                  <a:prstGeom prst="can">
                    <a:avLst>
                      <a:gd name="adj" fmla="val 17435"/>
                    </a:avLst>
                  </a:prstGeom>
                  <a:solidFill>
                    <a:schemeClr val="accent1">
                      <a:alpha val="0"/>
                    </a:schemeClr>
                  </a:solidFill>
                  <a:ln w="9525">
                    <a:solidFill>
                      <a:srgbClr val="FFFFFF">
                        <a:alpha val="72156"/>
                      </a:srgbClr>
                    </a:solidFill>
                    <a:round/>
                    <a:headEnd/>
                    <a:tailEnd/>
                  </a:ln>
                </p:spPr>
                <p:txBody>
                  <a:bodyPr wrap="none" lIns="73025" tIns="36511" rIns="73025" bIns="36511" anchor="ctr"/>
                  <a:lstStyle/>
                  <a:p>
                    <a:endParaRPr lang="en-US" dirty="0">
                      <a:solidFill>
                        <a:schemeClr val="tx2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4" name="AutoShape 131"/>
                  <p:cNvSpPr>
                    <a:spLocks noChangeArrowheads="1"/>
                  </p:cNvSpPr>
                  <p:nvPr/>
                </p:nvSpPr>
                <p:spPr bwMode="auto">
                  <a:xfrm>
                    <a:off x="3889" y="1172"/>
                    <a:ext cx="646" cy="2234"/>
                  </a:xfrm>
                  <a:prstGeom prst="can">
                    <a:avLst>
                      <a:gd name="adj" fmla="val 17435"/>
                    </a:avLst>
                  </a:prstGeom>
                  <a:solidFill>
                    <a:schemeClr val="accent1">
                      <a:alpha val="0"/>
                    </a:schemeClr>
                  </a:solidFill>
                  <a:ln w="9525">
                    <a:solidFill>
                      <a:srgbClr val="FFFFFF">
                        <a:alpha val="72156"/>
                      </a:srgbClr>
                    </a:solidFill>
                    <a:round/>
                    <a:headEnd/>
                    <a:tailEnd/>
                  </a:ln>
                </p:spPr>
                <p:txBody>
                  <a:bodyPr wrap="none" lIns="73025" tIns="36511" rIns="73025" bIns="36511" anchor="ctr"/>
                  <a:lstStyle/>
                  <a:p>
                    <a:endParaRPr lang="en-US" dirty="0">
                      <a:solidFill>
                        <a:schemeClr val="tx2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5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758" y="1615"/>
                    <a:ext cx="480" cy="17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lIns="82124" tIns="41061" rIns="82124" bIns="41061" anchor="ctr"/>
                  <a:lstStyle/>
                  <a:p>
                    <a:pPr defTabSz="814388"/>
                    <a:r>
                      <a:rPr lang="en-US" sz="2200" dirty="0">
                        <a:solidFill>
                          <a:schemeClr val="tx2"/>
                        </a:solidFill>
                        <a:latin typeface="+mn-lt"/>
                      </a:rPr>
                      <a:t>Television</a:t>
                    </a:r>
                  </a:p>
                </p:txBody>
              </p:sp>
              <p:sp>
                <p:nvSpPr>
                  <p:cNvPr id="36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1615"/>
                    <a:ext cx="480" cy="17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lIns="82124" tIns="41061" rIns="82124" bIns="41061" anchor="ctr"/>
                  <a:lstStyle/>
                  <a:p>
                    <a:pPr defTabSz="814388"/>
                    <a:r>
                      <a:rPr lang="en-US" sz="2200" dirty="0">
                        <a:solidFill>
                          <a:schemeClr val="tx2"/>
                        </a:solidFill>
                        <a:latin typeface="+mn-lt"/>
                      </a:rPr>
                      <a:t>Cinema/Film</a:t>
                    </a:r>
                  </a:p>
                </p:txBody>
              </p:sp>
              <p:sp>
                <p:nvSpPr>
                  <p:cNvPr id="37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1615"/>
                    <a:ext cx="480" cy="17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lIns="82124" tIns="41061" rIns="82124" bIns="41061" anchor="ctr"/>
                  <a:lstStyle/>
                  <a:p>
                    <a:pPr defTabSz="814388"/>
                    <a:r>
                      <a:rPr lang="en-US" sz="2200" dirty="0">
                        <a:solidFill>
                          <a:schemeClr val="tx2"/>
                        </a:solidFill>
                        <a:latin typeface="+mn-lt"/>
                      </a:rPr>
                      <a:t>Radio</a:t>
                    </a:r>
                  </a:p>
                </p:txBody>
              </p:sp>
              <p:sp>
                <p:nvSpPr>
                  <p:cNvPr id="38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615"/>
                    <a:ext cx="480" cy="17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lIns="82124" tIns="41061" rIns="82124" bIns="41061" anchor="ctr"/>
                  <a:lstStyle/>
                  <a:p>
                    <a:pPr defTabSz="814388"/>
                    <a:r>
                      <a:rPr lang="en-US" sz="2200" dirty="0">
                        <a:solidFill>
                          <a:schemeClr val="tx2"/>
                        </a:solidFill>
                        <a:latin typeface="+mn-lt"/>
                      </a:rPr>
                      <a:t>Print</a:t>
                    </a:r>
                  </a:p>
                </p:txBody>
              </p:sp>
              <p:sp>
                <p:nvSpPr>
                  <p:cNvPr id="39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3978" y="1615"/>
                    <a:ext cx="480" cy="17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lIns="82124" tIns="41061" rIns="82124" bIns="41061" anchor="ctr"/>
                  <a:lstStyle/>
                  <a:p>
                    <a:pPr defTabSz="814388"/>
                    <a:r>
                      <a:rPr lang="en-US" sz="2200" dirty="0">
                        <a:solidFill>
                          <a:schemeClr val="tx2"/>
                        </a:solidFill>
                        <a:latin typeface="+mn-lt"/>
                      </a:rPr>
                      <a:t>Music</a:t>
                    </a:r>
                  </a:p>
                </p:txBody>
              </p:sp>
              <p:grpSp>
                <p:nvGrpSpPr>
                  <p:cNvPr id="40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4752" y="1523"/>
                    <a:ext cx="562" cy="2589"/>
                    <a:chOff x="4752" y="1523"/>
                    <a:chExt cx="562" cy="2589"/>
                  </a:xfrm>
                </p:grpSpPr>
                <p:sp>
                  <p:nvSpPr>
                    <p:cNvPr id="69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5" y="1523"/>
                      <a:ext cx="558" cy="2528"/>
                    </a:xfrm>
                    <a:prstGeom prst="rect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 w="9525" algn="ctr">
                      <a:solidFill>
                        <a:srgbClr val="FFFFFF">
                          <a:alpha val="72156"/>
                        </a:srgbClr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70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2" y="3985"/>
                      <a:ext cx="562" cy="12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rgbClr val="FFFFFF">
                          <a:alpha val="72156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1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1529" y="1523"/>
                    <a:ext cx="562" cy="2589"/>
                    <a:chOff x="1529" y="1523"/>
                    <a:chExt cx="562" cy="2589"/>
                  </a:xfrm>
                </p:grpSpPr>
                <p:sp>
                  <p:nvSpPr>
                    <p:cNvPr id="67" name="Rectangle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2" y="1523"/>
                      <a:ext cx="558" cy="2528"/>
                    </a:xfrm>
                    <a:prstGeom prst="rect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 w="9525" algn="ctr">
                      <a:solidFill>
                        <a:srgbClr val="FFFFFF">
                          <a:alpha val="72156"/>
                        </a:srgbClr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68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9" y="3985"/>
                      <a:ext cx="562" cy="12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rgbClr val="FFFFFF">
                          <a:alpha val="72156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2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2354" y="1523"/>
                    <a:ext cx="562" cy="2589"/>
                    <a:chOff x="2354" y="1523"/>
                    <a:chExt cx="562" cy="2589"/>
                  </a:xfrm>
                </p:grpSpPr>
                <p:sp>
                  <p:nvSpPr>
                    <p:cNvPr id="65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1523"/>
                      <a:ext cx="558" cy="2528"/>
                    </a:xfrm>
                    <a:prstGeom prst="rect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 w="9525" algn="ctr">
                      <a:solidFill>
                        <a:srgbClr val="FFFFFF">
                          <a:alpha val="72156"/>
                        </a:srgbClr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66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4" y="3985"/>
                      <a:ext cx="562" cy="12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rgbClr val="FFFFFF">
                          <a:alpha val="72156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3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3150" y="1523"/>
                    <a:ext cx="562" cy="2589"/>
                    <a:chOff x="3150" y="1523"/>
                    <a:chExt cx="562" cy="2589"/>
                  </a:xfrm>
                </p:grpSpPr>
                <p:sp>
                  <p:nvSpPr>
                    <p:cNvPr id="63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3" y="1523"/>
                      <a:ext cx="558" cy="2528"/>
                    </a:xfrm>
                    <a:prstGeom prst="rect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 w="9525" algn="ctr">
                      <a:solidFill>
                        <a:srgbClr val="FFFFFF">
                          <a:alpha val="72156"/>
                        </a:srgbClr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64" name="Oval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0" y="3985"/>
                      <a:ext cx="562" cy="12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rgbClr val="FFFFFF">
                          <a:alpha val="72156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4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3927" y="1523"/>
                    <a:ext cx="562" cy="2589"/>
                    <a:chOff x="3927" y="1523"/>
                    <a:chExt cx="562" cy="2589"/>
                  </a:xfrm>
                </p:grpSpPr>
                <p:sp>
                  <p:nvSpPr>
                    <p:cNvPr id="61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0" y="1523"/>
                      <a:ext cx="558" cy="2528"/>
                    </a:xfrm>
                    <a:prstGeom prst="rect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 w="9525" algn="ctr">
                      <a:solidFill>
                        <a:srgbClr val="FFFFFF">
                          <a:alpha val="72156"/>
                        </a:srgbClr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62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7" y="3985"/>
                      <a:ext cx="562" cy="12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rgbClr val="FFFFFF">
                          <a:alpha val="72156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5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724" y="1523"/>
                    <a:ext cx="562" cy="2589"/>
                    <a:chOff x="724" y="1523"/>
                    <a:chExt cx="562" cy="2589"/>
                  </a:xfrm>
                </p:grpSpPr>
                <p:sp>
                  <p:nvSpPr>
                    <p:cNvPr id="59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7" y="1523"/>
                      <a:ext cx="558" cy="2528"/>
                    </a:xfrm>
                    <a:prstGeom prst="rect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 w="9525" algn="ctr">
                      <a:solidFill>
                        <a:srgbClr val="FFFFFF">
                          <a:alpha val="72156"/>
                        </a:srgbClr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60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4" y="3985"/>
                      <a:ext cx="562" cy="12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rgbClr val="FFFFFF">
                          <a:alpha val="72156"/>
                        </a:srgbClr>
                      </a:solidFill>
                      <a:round/>
                      <a:headEnd/>
                      <a:tailEnd/>
                    </a:ln>
                  </p:spPr>
                  <p:txBody>
                    <a:bodyPr wrap="none" lIns="73025" tIns="36511" rIns="73025" bIns="36511" anchor="ctr"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+mn-lt"/>
                      </a:endParaRPr>
                    </a:p>
                  </p:txBody>
                </p:sp>
              </p:grpSp>
              <p:sp>
                <p:nvSpPr>
                  <p:cNvPr id="46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4790" y="1615"/>
                    <a:ext cx="480" cy="17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lIns="82124" tIns="41061" rIns="82124" bIns="41061" anchor="ctr"/>
                  <a:lstStyle/>
                  <a:p>
                    <a:pPr defTabSz="814388"/>
                    <a:r>
                      <a:rPr lang="en-US" sz="2200" dirty="0">
                        <a:solidFill>
                          <a:schemeClr val="tx2"/>
                        </a:solidFill>
                        <a:latin typeface="+mn-lt"/>
                      </a:rPr>
                      <a:t>Telephony</a:t>
                    </a:r>
                  </a:p>
                </p:txBody>
              </p:sp>
              <p:sp>
                <p:nvSpPr>
                  <p:cNvPr id="47" name="AutoShape 156"/>
                  <p:cNvSpPr>
                    <a:spLocks noChangeArrowheads="1"/>
                  </p:cNvSpPr>
                  <p:nvPr/>
                </p:nvSpPr>
                <p:spPr bwMode="auto">
                  <a:xfrm>
                    <a:off x="678" y="1172"/>
                    <a:ext cx="646" cy="447"/>
                  </a:xfrm>
                  <a:prstGeom prst="can">
                    <a:avLst>
                      <a:gd name="adj" fmla="val 25833"/>
                    </a:avLst>
                  </a:prstGeom>
                  <a:solidFill>
                    <a:srgbClr val="EFB52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73025" tIns="36511" rIns="73025" bIns="36511" anchor="ctr"/>
                  <a:lstStyle/>
                  <a:p>
                    <a:endParaRPr lang="en-US" dirty="0">
                      <a:solidFill>
                        <a:schemeClr val="tx2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772" y="1349"/>
                    <a:ext cx="476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82124" tIns="41061" rIns="82124" bIns="41061">
                    <a:spAutoFit/>
                  </a:bodyPr>
                  <a:lstStyle/>
                  <a:p>
                    <a:pPr defTabSz="814388"/>
                    <a:r>
                      <a:rPr lang="en-US" sz="1600" dirty="0">
                        <a:solidFill>
                          <a:schemeClr val="tx2"/>
                        </a:solidFill>
                        <a:latin typeface="+mn-lt"/>
                      </a:rPr>
                      <a:t>Video</a:t>
                    </a:r>
                  </a:p>
                </p:txBody>
              </p:sp>
              <p:sp>
                <p:nvSpPr>
                  <p:cNvPr id="49" name="AutoShape 158"/>
                  <p:cNvSpPr>
                    <a:spLocks noChangeArrowheads="1"/>
                  </p:cNvSpPr>
                  <p:nvPr/>
                </p:nvSpPr>
                <p:spPr bwMode="auto">
                  <a:xfrm>
                    <a:off x="1489" y="1172"/>
                    <a:ext cx="646" cy="447"/>
                  </a:xfrm>
                  <a:prstGeom prst="can">
                    <a:avLst>
                      <a:gd name="adj" fmla="val 25833"/>
                    </a:avLst>
                  </a:prstGeom>
                  <a:solidFill>
                    <a:srgbClr val="EFB52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73025" tIns="36511" rIns="73025" bIns="36511" anchor="ctr"/>
                  <a:lstStyle/>
                  <a:p>
                    <a:endParaRPr lang="en-US" dirty="0">
                      <a:solidFill>
                        <a:schemeClr val="tx2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1625" y="1349"/>
                    <a:ext cx="378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82124" tIns="41061" rIns="82124" bIns="41061">
                    <a:spAutoFit/>
                  </a:bodyPr>
                  <a:lstStyle/>
                  <a:p>
                    <a:pPr defTabSz="814388"/>
                    <a:r>
                      <a:rPr lang="en-US" sz="1600" dirty="0">
                        <a:solidFill>
                          <a:schemeClr val="tx2"/>
                        </a:solidFill>
                        <a:latin typeface="+mn-lt"/>
                      </a:rPr>
                      <a:t>Film</a:t>
                    </a:r>
                  </a:p>
                </p:txBody>
              </p:sp>
              <p:sp>
                <p:nvSpPr>
                  <p:cNvPr id="51" name="AutoShape 160"/>
                  <p:cNvSpPr>
                    <a:spLocks noChangeArrowheads="1"/>
                  </p:cNvSpPr>
                  <p:nvPr/>
                </p:nvSpPr>
                <p:spPr bwMode="auto">
                  <a:xfrm>
                    <a:off x="2305" y="1172"/>
                    <a:ext cx="646" cy="447"/>
                  </a:xfrm>
                  <a:prstGeom prst="can">
                    <a:avLst>
                      <a:gd name="adj" fmla="val 25833"/>
                    </a:avLst>
                  </a:prstGeom>
                  <a:solidFill>
                    <a:srgbClr val="EFB52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73025" tIns="36511" rIns="73025" bIns="36511" anchor="ctr"/>
                  <a:lstStyle/>
                  <a:p>
                    <a:endParaRPr lang="en-US" dirty="0">
                      <a:solidFill>
                        <a:schemeClr val="tx2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1349"/>
                    <a:ext cx="519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82124" tIns="41061" rIns="82124" bIns="41061">
                    <a:spAutoFit/>
                  </a:bodyPr>
                  <a:lstStyle/>
                  <a:p>
                    <a:pPr defTabSz="814388"/>
                    <a:r>
                      <a:rPr lang="en-US" sz="1600" dirty="0">
                        <a:solidFill>
                          <a:schemeClr val="tx2"/>
                        </a:solidFill>
                        <a:latin typeface="+mn-lt"/>
                      </a:rPr>
                      <a:t>Sound</a:t>
                    </a:r>
                  </a:p>
                </p:txBody>
              </p:sp>
              <p:sp>
                <p:nvSpPr>
                  <p:cNvPr id="53" name="AutoShape 162"/>
                  <p:cNvSpPr>
                    <a:spLocks noChangeArrowheads="1"/>
                  </p:cNvSpPr>
                  <p:nvPr/>
                </p:nvSpPr>
                <p:spPr bwMode="auto">
                  <a:xfrm>
                    <a:off x="3116" y="1172"/>
                    <a:ext cx="646" cy="447"/>
                  </a:xfrm>
                  <a:prstGeom prst="can">
                    <a:avLst>
                      <a:gd name="adj" fmla="val 25833"/>
                    </a:avLst>
                  </a:prstGeom>
                  <a:solidFill>
                    <a:srgbClr val="EFB52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73025" tIns="36511" rIns="73025" bIns="36511" anchor="ctr"/>
                  <a:lstStyle/>
                  <a:p>
                    <a:endParaRPr lang="en-US" dirty="0">
                      <a:solidFill>
                        <a:schemeClr val="tx2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3247" y="1349"/>
                    <a:ext cx="407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82124" tIns="41061" rIns="82124" bIns="41061">
                    <a:spAutoFit/>
                  </a:bodyPr>
                  <a:lstStyle/>
                  <a:p>
                    <a:pPr defTabSz="814388"/>
                    <a:r>
                      <a:rPr lang="en-US" sz="1600" dirty="0">
                        <a:solidFill>
                          <a:schemeClr val="tx2"/>
                        </a:solidFill>
                        <a:latin typeface="+mn-lt"/>
                      </a:rPr>
                      <a:t>Data</a:t>
                    </a:r>
                  </a:p>
                </p:txBody>
              </p:sp>
              <p:sp>
                <p:nvSpPr>
                  <p:cNvPr id="55" name="AutoShape 164"/>
                  <p:cNvSpPr>
                    <a:spLocks noChangeArrowheads="1"/>
                  </p:cNvSpPr>
                  <p:nvPr/>
                </p:nvSpPr>
                <p:spPr bwMode="auto">
                  <a:xfrm>
                    <a:off x="3889" y="1172"/>
                    <a:ext cx="646" cy="447"/>
                  </a:xfrm>
                  <a:prstGeom prst="can">
                    <a:avLst>
                      <a:gd name="adj" fmla="val 25833"/>
                    </a:avLst>
                  </a:prstGeom>
                  <a:solidFill>
                    <a:srgbClr val="EFB52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73025" tIns="36511" rIns="73025" bIns="36511" anchor="ctr"/>
                  <a:lstStyle/>
                  <a:p>
                    <a:endParaRPr lang="en-US" dirty="0">
                      <a:solidFill>
                        <a:schemeClr val="tx2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3958" y="1349"/>
                    <a:ext cx="519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82124" tIns="41061" rIns="82124" bIns="41061">
                    <a:spAutoFit/>
                  </a:bodyPr>
                  <a:lstStyle/>
                  <a:p>
                    <a:pPr defTabSz="814388"/>
                    <a:r>
                      <a:rPr lang="en-US" sz="1600" dirty="0">
                        <a:solidFill>
                          <a:schemeClr val="tx2"/>
                        </a:solidFill>
                        <a:latin typeface="+mn-lt"/>
                      </a:rPr>
                      <a:t>Sound</a:t>
                    </a:r>
                  </a:p>
                </p:txBody>
              </p:sp>
              <p:sp>
                <p:nvSpPr>
                  <p:cNvPr id="57" name="AutoShape 166"/>
                  <p:cNvSpPr>
                    <a:spLocks noChangeArrowheads="1"/>
                  </p:cNvSpPr>
                  <p:nvPr/>
                </p:nvSpPr>
                <p:spPr bwMode="auto">
                  <a:xfrm>
                    <a:off x="4700" y="1172"/>
                    <a:ext cx="646" cy="447"/>
                  </a:xfrm>
                  <a:prstGeom prst="can">
                    <a:avLst>
                      <a:gd name="adj" fmla="val 25833"/>
                    </a:avLst>
                  </a:prstGeom>
                  <a:solidFill>
                    <a:srgbClr val="EFB52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73025" tIns="36511" rIns="73025" bIns="36511" anchor="ctr"/>
                  <a:lstStyle/>
                  <a:p>
                    <a:endParaRPr lang="en-US" dirty="0">
                      <a:solidFill>
                        <a:schemeClr val="tx2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8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4798" y="1349"/>
                    <a:ext cx="466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82124" tIns="41061" rIns="82124" bIns="41061">
                    <a:spAutoFit/>
                  </a:bodyPr>
                  <a:lstStyle/>
                  <a:p>
                    <a:pPr defTabSz="814388"/>
                    <a:r>
                      <a:rPr lang="en-US" sz="1600" dirty="0">
                        <a:solidFill>
                          <a:schemeClr val="tx2"/>
                        </a:solidFill>
                        <a:latin typeface="+mn-lt"/>
                      </a:rPr>
                      <a:t>Voice</a:t>
                    </a:r>
                  </a:p>
                </p:txBody>
              </p:sp>
            </p:grpSp>
          </p:grpSp>
          <p:pic>
            <p:nvPicPr>
              <p:cNvPr id="22" name="Picture 16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0" y="3475"/>
                <a:ext cx="563" cy="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69" descr="Radi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8" y="3479"/>
                <a:ext cx="529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70" descr="phon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4" y="3528"/>
                <a:ext cx="599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71" descr="newspaper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0" y="3400"/>
                <a:ext cx="602" cy="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72" descr="CDs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42" y="3473"/>
                <a:ext cx="519" cy="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73" descr="movieRee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0" y="3458"/>
                <a:ext cx="638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3" name="Oval 56"/>
          <p:cNvSpPr>
            <a:spLocks noChangeArrowheads="1"/>
          </p:cNvSpPr>
          <p:nvPr/>
        </p:nvSpPr>
        <p:spPr bwMode="auto">
          <a:xfrm>
            <a:off x="612638" y="1817171"/>
            <a:ext cx="7776508" cy="635957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 defTabSz="814388">
              <a:defRPr/>
            </a:pP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AutoShape 61" descr="down arrow&#10;"/>
          <p:cNvSpPr>
            <a:spLocks noChangeArrowheads="1"/>
          </p:cNvSpPr>
          <p:nvPr/>
        </p:nvSpPr>
        <p:spPr bwMode="auto">
          <a:xfrm rot="5400000">
            <a:off x="3792861" y="-476727"/>
            <a:ext cx="1364326" cy="6935445"/>
          </a:xfrm>
          <a:prstGeom prst="homePlate">
            <a:avLst>
              <a:gd name="adj" fmla="val 49407"/>
            </a:avLst>
          </a:prstGeom>
          <a:gradFill rotWithShape="1">
            <a:gsLst>
              <a:gs pos="0">
                <a:srgbClr val="4A5913">
                  <a:alpha val="0"/>
                </a:srgbClr>
              </a:gs>
              <a:gs pos="100000">
                <a:srgbClr val="A0C02A">
                  <a:alpha val="64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1" rIns="73025" bIns="36511" anchor="ctr"/>
          <a:lstStyle/>
          <a:p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AutoShape 62" descr="down arrow&#10;"/>
          <p:cNvSpPr>
            <a:spLocks noChangeArrowheads="1"/>
          </p:cNvSpPr>
          <p:nvPr/>
        </p:nvSpPr>
        <p:spPr bwMode="auto">
          <a:xfrm rot="5400000">
            <a:off x="3805426" y="1213528"/>
            <a:ext cx="1364326" cy="6854148"/>
          </a:xfrm>
          <a:prstGeom prst="homePlate">
            <a:avLst>
              <a:gd name="adj" fmla="val 49407"/>
            </a:avLst>
          </a:prstGeom>
          <a:gradFill rotWithShape="1">
            <a:gsLst>
              <a:gs pos="0">
                <a:srgbClr val="4A5913">
                  <a:alpha val="0"/>
                </a:srgbClr>
              </a:gs>
              <a:gs pos="100000">
                <a:srgbClr val="A0C02A">
                  <a:alpha val="64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1" rIns="73025" bIns="36511" anchor="ctr"/>
          <a:lstStyle/>
          <a:p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6" name="Picture 64" descr="13076&#10;duarte&#10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518" y="2385695"/>
            <a:ext cx="8450541" cy="302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65"/>
          <p:cNvSpPr>
            <a:spLocks noChangeArrowheads="1"/>
          </p:cNvSpPr>
          <p:nvPr/>
        </p:nvSpPr>
        <p:spPr bwMode="auto">
          <a:xfrm>
            <a:off x="537253" y="3415962"/>
            <a:ext cx="7732164" cy="1324416"/>
          </a:xfrm>
          <a:prstGeom prst="rect">
            <a:avLst/>
          </a:prstGeom>
          <a:gradFill rotWithShape="1">
            <a:gsLst>
              <a:gs pos="0">
                <a:srgbClr val="EFB525">
                  <a:gamma/>
                  <a:shade val="0"/>
                  <a:invGamma/>
                  <a:alpha val="0"/>
                </a:srgbClr>
              </a:gs>
              <a:gs pos="50000">
                <a:srgbClr val="EFB525">
                  <a:alpha val="67000"/>
                </a:srgbClr>
              </a:gs>
              <a:gs pos="100000">
                <a:srgbClr val="EFB525">
                  <a:gamma/>
                  <a:shade val="0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Rectangle 66"/>
          <p:cNvSpPr>
            <a:spLocks noChangeArrowheads="1"/>
          </p:cNvSpPr>
          <p:nvPr/>
        </p:nvSpPr>
        <p:spPr bwMode="auto">
          <a:xfrm>
            <a:off x="3366852" y="3607139"/>
            <a:ext cx="2341988" cy="88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1" rIns="73025" bIns="36511">
            <a:spAutoFit/>
          </a:bodyPr>
          <a:lstStyle/>
          <a:p>
            <a:pPr algn="ctr" defTabSz="814388">
              <a:spcBef>
                <a:spcPts val="600"/>
              </a:spcBef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Global Internet</a:t>
            </a:r>
          </a:p>
          <a:p>
            <a:pPr algn="ctr" defTabSz="814388">
              <a:spcBef>
                <a:spcPts val="600"/>
              </a:spcBef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Cloud Model</a:t>
            </a:r>
          </a:p>
        </p:txBody>
      </p:sp>
      <p:grpSp>
        <p:nvGrpSpPr>
          <p:cNvPr id="79" name="Group 67"/>
          <p:cNvGrpSpPr>
            <a:grpSpLocks/>
          </p:cNvGrpSpPr>
          <p:nvPr/>
        </p:nvGrpSpPr>
        <p:grpSpPr bwMode="auto">
          <a:xfrm>
            <a:off x="4191222" y="3109980"/>
            <a:ext cx="473005" cy="487786"/>
            <a:chOff x="863" y="3319"/>
            <a:chExt cx="320" cy="330"/>
          </a:xfrm>
        </p:grpSpPr>
        <p:grpSp>
          <p:nvGrpSpPr>
            <p:cNvPr id="80" name="Group 68"/>
            <p:cNvGrpSpPr>
              <a:grpSpLocks/>
            </p:cNvGrpSpPr>
            <p:nvPr/>
          </p:nvGrpSpPr>
          <p:grpSpPr bwMode="auto">
            <a:xfrm>
              <a:off x="863" y="3319"/>
              <a:ext cx="320" cy="320"/>
              <a:chOff x="-357" y="2416"/>
              <a:chExt cx="658" cy="658"/>
            </a:xfrm>
          </p:grpSpPr>
          <p:sp>
            <p:nvSpPr>
              <p:cNvPr id="82" name="Oval 69"/>
              <p:cNvSpPr>
                <a:spLocks noChangeArrowheads="1"/>
              </p:cNvSpPr>
              <p:nvPr/>
            </p:nvSpPr>
            <p:spPr bwMode="auto">
              <a:xfrm>
                <a:off x="-357" y="2416"/>
                <a:ext cx="658" cy="658"/>
              </a:xfrm>
              <a:prstGeom prst="ellipse">
                <a:avLst/>
              </a:prstGeom>
              <a:gradFill rotWithShape="1">
                <a:gsLst>
                  <a:gs pos="0">
                    <a:srgbClr val="89A424"/>
                  </a:gs>
                  <a:gs pos="100000">
                    <a:srgbClr val="151A06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A0C02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83" name="Oval 70"/>
              <p:cNvSpPr>
                <a:spLocks noChangeArrowheads="1"/>
              </p:cNvSpPr>
              <p:nvPr/>
            </p:nvSpPr>
            <p:spPr bwMode="auto">
              <a:xfrm>
                <a:off x="-313" y="2427"/>
                <a:ext cx="586" cy="586"/>
              </a:xfrm>
              <a:prstGeom prst="ellipse">
                <a:avLst/>
              </a:prstGeom>
              <a:gradFill rotWithShape="1">
                <a:gsLst>
                  <a:gs pos="0">
                    <a:srgbClr val="A0C02A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84" name="Oval 71"/>
              <p:cNvSpPr>
                <a:spLocks noChangeArrowheads="1"/>
              </p:cNvSpPr>
              <p:nvPr/>
            </p:nvSpPr>
            <p:spPr bwMode="auto">
              <a:xfrm>
                <a:off x="-240" y="2461"/>
                <a:ext cx="430" cy="271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0999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25400" algn="ctr">
                <a:noFill/>
                <a:round/>
                <a:headEnd/>
                <a:tailEnd/>
              </a:ln>
              <a:effectLst/>
            </p:spPr>
            <p:txBody>
              <a:bodyPr wrap="none" lIns="73025" tIns="36511" rIns="73025" bIns="36511" anchor="ctr"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81" name="Text Box 72" descr="mone1"/>
            <p:cNvSpPr txBox="1">
              <a:spLocks noChangeArrowheads="1"/>
            </p:cNvSpPr>
            <p:nvPr/>
          </p:nvSpPr>
          <p:spPr bwMode="auto">
            <a:xfrm>
              <a:off x="877" y="3349"/>
              <a:ext cx="28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5" tIns="36511" rIns="73025" bIns="36511">
              <a:spAutoFit/>
            </a:bodyPr>
            <a:lstStyle>
              <a:lvl1pPr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$</a:t>
              </a:r>
            </a:p>
          </p:txBody>
        </p:sp>
      </p:grpSp>
      <p:grpSp>
        <p:nvGrpSpPr>
          <p:cNvPr id="85" name="Group 73"/>
          <p:cNvGrpSpPr>
            <a:grpSpLocks/>
          </p:cNvGrpSpPr>
          <p:nvPr/>
        </p:nvGrpSpPr>
        <p:grpSpPr bwMode="auto">
          <a:xfrm>
            <a:off x="4189744" y="3109980"/>
            <a:ext cx="473005" cy="487786"/>
            <a:chOff x="863" y="3319"/>
            <a:chExt cx="320" cy="330"/>
          </a:xfrm>
        </p:grpSpPr>
        <p:grpSp>
          <p:nvGrpSpPr>
            <p:cNvPr id="86" name="Group 74"/>
            <p:cNvGrpSpPr>
              <a:grpSpLocks/>
            </p:cNvGrpSpPr>
            <p:nvPr/>
          </p:nvGrpSpPr>
          <p:grpSpPr bwMode="auto">
            <a:xfrm>
              <a:off x="863" y="3319"/>
              <a:ext cx="320" cy="320"/>
              <a:chOff x="-357" y="2416"/>
              <a:chExt cx="658" cy="658"/>
            </a:xfrm>
          </p:grpSpPr>
          <p:sp>
            <p:nvSpPr>
              <p:cNvPr id="88" name="Oval 75"/>
              <p:cNvSpPr>
                <a:spLocks noChangeArrowheads="1"/>
              </p:cNvSpPr>
              <p:nvPr/>
            </p:nvSpPr>
            <p:spPr bwMode="auto">
              <a:xfrm>
                <a:off x="-357" y="2416"/>
                <a:ext cx="658" cy="658"/>
              </a:xfrm>
              <a:prstGeom prst="ellipse">
                <a:avLst/>
              </a:prstGeom>
              <a:gradFill rotWithShape="1">
                <a:gsLst>
                  <a:gs pos="0">
                    <a:srgbClr val="89A424"/>
                  </a:gs>
                  <a:gs pos="100000">
                    <a:srgbClr val="151A06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A0C02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89" name="Oval 76"/>
              <p:cNvSpPr>
                <a:spLocks noChangeArrowheads="1"/>
              </p:cNvSpPr>
              <p:nvPr/>
            </p:nvSpPr>
            <p:spPr bwMode="auto">
              <a:xfrm>
                <a:off x="-313" y="2427"/>
                <a:ext cx="586" cy="586"/>
              </a:xfrm>
              <a:prstGeom prst="ellipse">
                <a:avLst/>
              </a:prstGeom>
              <a:gradFill rotWithShape="1">
                <a:gsLst>
                  <a:gs pos="0">
                    <a:srgbClr val="A0C02A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90" name="Oval 77"/>
              <p:cNvSpPr>
                <a:spLocks noChangeArrowheads="1"/>
              </p:cNvSpPr>
              <p:nvPr/>
            </p:nvSpPr>
            <p:spPr bwMode="auto">
              <a:xfrm>
                <a:off x="-240" y="2461"/>
                <a:ext cx="430" cy="271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0999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25400" algn="ctr">
                <a:noFill/>
                <a:round/>
                <a:headEnd/>
                <a:tailEnd/>
              </a:ln>
              <a:effectLst/>
            </p:spPr>
            <p:txBody>
              <a:bodyPr wrap="none" lIns="73025" tIns="36511" rIns="73025" bIns="36511" anchor="ctr"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87" name="Text Box 78" descr="mone1"/>
            <p:cNvSpPr txBox="1">
              <a:spLocks noChangeArrowheads="1"/>
            </p:cNvSpPr>
            <p:nvPr/>
          </p:nvSpPr>
          <p:spPr bwMode="auto">
            <a:xfrm>
              <a:off x="877" y="3349"/>
              <a:ext cx="28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5" tIns="36511" rIns="73025" bIns="36511">
              <a:spAutoFit/>
            </a:bodyPr>
            <a:lstStyle>
              <a:lvl1pPr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$</a:t>
              </a:r>
            </a:p>
          </p:txBody>
        </p:sp>
      </p:grpSp>
      <p:grpSp>
        <p:nvGrpSpPr>
          <p:cNvPr id="91" name="Group 79"/>
          <p:cNvGrpSpPr>
            <a:grpSpLocks/>
          </p:cNvGrpSpPr>
          <p:nvPr/>
        </p:nvGrpSpPr>
        <p:grpSpPr bwMode="auto">
          <a:xfrm>
            <a:off x="4204525" y="3123285"/>
            <a:ext cx="473005" cy="487786"/>
            <a:chOff x="863" y="3319"/>
            <a:chExt cx="320" cy="330"/>
          </a:xfrm>
        </p:grpSpPr>
        <p:grpSp>
          <p:nvGrpSpPr>
            <p:cNvPr id="92" name="Group 80"/>
            <p:cNvGrpSpPr>
              <a:grpSpLocks/>
            </p:cNvGrpSpPr>
            <p:nvPr/>
          </p:nvGrpSpPr>
          <p:grpSpPr bwMode="auto">
            <a:xfrm>
              <a:off x="863" y="3319"/>
              <a:ext cx="320" cy="320"/>
              <a:chOff x="-357" y="2416"/>
              <a:chExt cx="658" cy="658"/>
            </a:xfrm>
          </p:grpSpPr>
          <p:sp>
            <p:nvSpPr>
              <p:cNvPr id="94" name="Oval 81"/>
              <p:cNvSpPr>
                <a:spLocks noChangeArrowheads="1"/>
              </p:cNvSpPr>
              <p:nvPr/>
            </p:nvSpPr>
            <p:spPr bwMode="auto">
              <a:xfrm>
                <a:off x="-357" y="2416"/>
                <a:ext cx="658" cy="658"/>
              </a:xfrm>
              <a:prstGeom prst="ellipse">
                <a:avLst/>
              </a:prstGeom>
              <a:gradFill rotWithShape="1">
                <a:gsLst>
                  <a:gs pos="0">
                    <a:srgbClr val="89A424"/>
                  </a:gs>
                  <a:gs pos="100000">
                    <a:srgbClr val="151A06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A0C02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95" name="Oval 82"/>
              <p:cNvSpPr>
                <a:spLocks noChangeArrowheads="1"/>
              </p:cNvSpPr>
              <p:nvPr/>
            </p:nvSpPr>
            <p:spPr bwMode="auto">
              <a:xfrm>
                <a:off x="-313" y="2427"/>
                <a:ext cx="586" cy="586"/>
              </a:xfrm>
              <a:prstGeom prst="ellipse">
                <a:avLst/>
              </a:prstGeom>
              <a:gradFill rotWithShape="1">
                <a:gsLst>
                  <a:gs pos="0">
                    <a:srgbClr val="A0C02A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96" name="Oval 83"/>
              <p:cNvSpPr>
                <a:spLocks noChangeArrowheads="1"/>
              </p:cNvSpPr>
              <p:nvPr/>
            </p:nvSpPr>
            <p:spPr bwMode="auto">
              <a:xfrm>
                <a:off x="-240" y="2461"/>
                <a:ext cx="430" cy="271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0999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25400" algn="ctr">
                <a:noFill/>
                <a:round/>
                <a:headEnd/>
                <a:tailEnd/>
              </a:ln>
              <a:effectLst/>
            </p:spPr>
            <p:txBody>
              <a:bodyPr wrap="none" lIns="73025" tIns="36511" rIns="73025" bIns="36511" anchor="ctr"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93" name="Text Box 84" descr="mone1"/>
            <p:cNvSpPr txBox="1">
              <a:spLocks noChangeArrowheads="1"/>
            </p:cNvSpPr>
            <p:nvPr/>
          </p:nvSpPr>
          <p:spPr bwMode="auto">
            <a:xfrm>
              <a:off x="877" y="3349"/>
              <a:ext cx="28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5" tIns="36511" rIns="73025" bIns="36511">
              <a:spAutoFit/>
            </a:bodyPr>
            <a:lstStyle>
              <a:lvl1pPr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$</a:t>
              </a:r>
            </a:p>
          </p:txBody>
        </p:sp>
      </p:grpSp>
      <p:grpSp>
        <p:nvGrpSpPr>
          <p:cNvPr id="97" name="Group 85"/>
          <p:cNvGrpSpPr>
            <a:grpSpLocks/>
          </p:cNvGrpSpPr>
          <p:nvPr/>
        </p:nvGrpSpPr>
        <p:grpSpPr bwMode="auto">
          <a:xfrm>
            <a:off x="4217827" y="3123285"/>
            <a:ext cx="473005" cy="487786"/>
            <a:chOff x="863" y="3319"/>
            <a:chExt cx="320" cy="330"/>
          </a:xfrm>
        </p:grpSpPr>
        <p:grpSp>
          <p:nvGrpSpPr>
            <p:cNvPr id="98" name="Group 86"/>
            <p:cNvGrpSpPr>
              <a:grpSpLocks/>
            </p:cNvGrpSpPr>
            <p:nvPr/>
          </p:nvGrpSpPr>
          <p:grpSpPr bwMode="auto">
            <a:xfrm>
              <a:off x="863" y="3319"/>
              <a:ext cx="320" cy="320"/>
              <a:chOff x="-357" y="2416"/>
              <a:chExt cx="658" cy="658"/>
            </a:xfrm>
          </p:grpSpPr>
          <p:sp>
            <p:nvSpPr>
              <p:cNvPr id="100" name="Oval 87"/>
              <p:cNvSpPr>
                <a:spLocks noChangeArrowheads="1"/>
              </p:cNvSpPr>
              <p:nvPr/>
            </p:nvSpPr>
            <p:spPr bwMode="auto">
              <a:xfrm>
                <a:off x="-357" y="2416"/>
                <a:ext cx="658" cy="658"/>
              </a:xfrm>
              <a:prstGeom prst="ellipse">
                <a:avLst/>
              </a:prstGeom>
              <a:gradFill rotWithShape="1">
                <a:gsLst>
                  <a:gs pos="0">
                    <a:srgbClr val="89A424"/>
                  </a:gs>
                  <a:gs pos="100000">
                    <a:srgbClr val="151A06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A0C02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01" name="Oval 88"/>
              <p:cNvSpPr>
                <a:spLocks noChangeArrowheads="1"/>
              </p:cNvSpPr>
              <p:nvPr/>
            </p:nvSpPr>
            <p:spPr bwMode="auto">
              <a:xfrm>
                <a:off x="-313" y="2427"/>
                <a:ext cx="586" cy="586"/>
              </a:xfrm>
              <a:prstGeom prst="ellipse">
                <a:avLst/>
              </a:prstGeom>
              <a:gradFill rotWithShape="1">
                <a:gsLst>
                  <a:gs pos="0">
                    <a:srgbClr val="A0C02A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02" name="Oval 89"/>
              <p:cNvSpPr>
                <a:spLocks noChangeArrowheads="1"/>
              </p:cNvSpPr>
              <p:nvPr/>
            </p:nvSpPr>
            <p:spPr bwMode="auto">
              <a:xfrm>
                <a:off x="-240" y="2461"/>
                <a:ext cx="430" cy="271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0999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25400" algn="ctr">
                <a:noFill/>
                <a:round/>
                <a:headEnd/>
                <a:tailEnd/>
              </a:ln>
              <a:effectLst/>
            </p:spPr>
            <p:txBody>
              <a:bodyPr wrap="none" lIns="73025" tIns="36511" rIns="73025" bIns="36511" anchor="ctr"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99" name="Text Box 90" descr="mone1"/>
            <p:cNvSpPr txBox="1">
              <a:spLocks noChangeArrowheads="1"/>
            </p:cNvSpPr>
            <p:nvPr/>
          </p:nvSpPr>
          <p:spPr bwMode="auto">
            <a:xfrm>
              <a:off x="877" y="3349"/>
              <a:ext cx="28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5" tIns="36511" rIns="73025" bIns="36511">
              <a:spAutoFit/>
            </a:bodyPr>
            <a:lstStyle>
              <a:lvl1pPr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$</a:t>
              </a:r>
            </a:p>
          </p:txBody>
        </p:sp>
      </p:grpSp>
      <p:grpSp>
        <p:nvGrpSpPr>
          <p:cNvPr id="103" name="Group 91"/>
          <p:cNvGrpSpPr>
            <a:grpSpLocks/>
          </p:cNvGrpSpPr>
          <p:nvPr/>
        </p:nvGrpSpPr>
        <p:grpSpPr bwMode="auto">
          <a:xfrm>
            <a:off x="4297647" y="3123285"/>
            <a:ext cx="473005" cy="487786"/>
            <a:chOff x="863" y="3319"/>
            <a:chExt cx="320" cy="330"/>
          </a:xfrm>
        </p:grpSpPr>
        <p:grpSp>
          <p:nvGrpSpPr>
            <p:cNvPr id="104" name="Group 92"/>
            <p:cNvGrpSpPr>
              <a:grpSpLocks/>
            </p:cNvGrpSpPr>
            <p:nvPr/>
          </p:nvGrpSpPr>
          <p:grpSpPr bwMode="auto">
            <a:xfrm>
              <a:off x="863" y="3319"/>
              <a:ext cx="320" cy="320"/>
              <a:chOff x="-357" y="2416"/>
              <a:chExt cx="658" cy="658"/>
            </a:xfrm>
          </p:grpSpPr>
          <p:sp>
            <p:nvSpPr>
              <p:cNvPr id="106" name="Oval 93"/>
              <p:cNvSpPr>
                <a:spLocks noChangeArrowheads="1"/>
              </p:cNvSpPr>
              <p:nvPr/>
            </p:nvSpPr>
            <p:spPr bwMode="auto">
              <a:xfrm>
                <a:off x="-357" y="2416"/>
                <a:ext cx="658" cy="658"/>
              </a:xfrm>
              <a:prstGeom prst="ellipse">
                <a:avLst/>
              </a:prstGeom>
              <a:gradFill rotWithShape="1">
                <a:gsLst>
                  <a:gs pos="0">
                    <a:srgbClr val="89A424"/>
                  </a:gs>
                  <a:gs pos="100000">
                    <a:srgbClr val="151A06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A0C02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07" name="Oval 94"/>
              <p:cNvSpPr>
                <a:spLocks noChangeArrowheads="1"/>
              </p:cNvSpPr>
              <p:nvPr/>
            </p:nvSpPr>
            <p:spPr bwMode="auto">
              <a:xfrm>
                <a:off x="-313" y="2427"/>
                <a:ext cx="586" cy="586"/>
              </a:xfrm>
              <a:prstGeom prst="ellipse">
                <a:avLst/>
              </a:prstGeom>
              <a:gradFill rotWithShape="1">
                <a:gsLst>
                  <a:gs pos="0">
                    <a:srgbClr val="A0C02A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08" name="Oval 95"/>
              <p:cNvSpPr>
                <a:spLocks noChangeArrowheads="1"/>
              </p:cNvSpPr>
              <p:nvPr/>
            </p:nvSpPr>
            <p:spPr bwMode="auto">
              <a:xfrm>
                <a:off x="-240" y="2461"/>
                <a:ext cx="430" cy="271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0999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25400" algn="ctr">
                <a:noFill/>
                <a:round/>
                <a:headEnd/>
                <a:tailEnd/>
              </a:ln>
              <a:effectLst/>
            </p:spPr>
            <p:txBody>
              <a:bodyPr wrap="none" lIns="73025" tIns="36511" rIns="73025" bIns="36511" anchor="ctr"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105" name="Text Box 96" descr="mone1"/>
            <p:cNvSpPr txBox="1">
              <a:spLocks noChangeArrowheads="1"/>
            </p:cNvSpPr>
            <p:nvPr/>
          </p:nvSpPr>
          <p:spPr bwMode="auto">
            <a:xfrm>
              <a:off x="877" y="3349"/>
              <a:ext cx="28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5" tIns="36511" rIns="73025" bIns="36511">
              <a:spAutoFit/>
            </a:bodyPr>
            <a:lstStyle>
              <a:lvl1pPr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$</a:t>
              </a:r>
            </a:p>
          </p:txBody>
        </p:sp>
      </p:grpSp>
      <p:grpSp>
        <p:nvGrpSpPr>
          <p:cNvPr id="109" name="Group 97"/>
          <p:cNvGrpSpPr>
            <a:grpSpLocks/>
          </p:cNvGrpSpPr>
          <p:nvPr/>
        </p:nvGrpSpPr>
        <p:grpSpPr bwMode="auto">
          <a:xfrm>
            <a:off x="4297647" y="3123285"/>
            <a:ext cx="473005" cy="487786"/>
            <a:chOff x="863" y="3319"/>
            <a:chExt cx="320" cy="330"/>
          </a:xfrm>
        </p:grpSpPr>
        <p:grpSp>
          <p:nvGrpSpPr>
            <p:cNvPr id="110" name="Group 98"/>
            <p:cNvGrpSpPr>
              <a:grpSpLocks/>
            </p:cNvGrpSpPr>
            <p:nvPr/>
          </p:nvGrpSpPr>
          <p:grpSpPr bwMode="auto">
            <a:xfrm>
              <a:off x="863" y="3319"/>
              <a:ext cx="320" cy="320"/>
              <a:chOff x="-357" y="2416"/>
              <a:chExt cx="658" cy="658"/>
            </a:xfrm>
          </p:grpSpPr>
          <p:sp>
            <p:nvSpPr>
              <p:cNvPr id="112" name="Oval 99"/>
              <p:cNvSpPr>
                <a:spLocks noChangeArrowheads="1"/>
              </p:cNvSpPr>
              <p:nvPr/>
            </p:nvSpPr>
            <p:spPr bwMode="auto">
              <a:xfrm>
                <a:off x="-357" y="2416"/>
                <a:ext cx="658" cy="658"/>
              </a:xfrm>
              <a:prstGeom prst="ellipse">
                <a:avLst/>
              </a:prstGeom>
              <a:gradFill rotWithShape="1">
                <a:gsLst>
                  <a:gs pos="0">
                    <a:srgbClr val="89A424"/>
                  </a:gs>
                  <a:gs pos="100000">
                    <a:srgbClr val="151A06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A0C02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13" name="Oval 100"/>
              <p:cNvSpPr>
                <a:spLocks noChangeArrowheads="1"/>
              </p:cNvSpPr>
              <p:nvPr/>
            </p:nvSpPr>
            <p:spPr bwMode="auto">
              <a:xfrm>
                <a:off x="-313" y="2427"/>
                <a:ext cx="586" cy="586"/>
              </a:xfrm>
              <a:prstGeom prst="ellipse">
                <a:avLst/>
              </a:prstGeom>
              <a:gradFill rotWithShape="1">
                <a:gsLst>
                  <a:gs pos="0">
                    <a:srgbClr val="A0C02A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14" name="Oval 101"/>
              <p:cNvSpPr>
                <a:spLocks noChangeArrowheads="1"/>
              </p:cNvSpPr>
              <p:nvPr/>
            </p:nvSpPr>
            <p:spPr bwMode="auto">
              <a:xfrm>
                <a:off x="-240" y="2461"/>
                <a:ext cx="430" cy="271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0999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25400" algn="ctr">
                <a:noFill/>
                <a:round/>
                <a:headEnd/>
                <a:tailEnd/>
              </a:ln>
              <a:effectLst/>
            </p:spPr>
            <p:txBody>
              <a:bodyPr wrap="none" lIns="73025" tIns="36511" rIns="73025" bIns="36511" anchor="ctr"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111" name="Text Box 102" descr="mone1"/>
            <p:cNvSpPr txBox="1">
              <a:spLocks noChangeArrowheads="1"/>
            </p:cNvSpPr>
            <p:nvPr/>
          </p:nvSpPr>
          <p:spPr bwMode="auto">
            <a:xfrm>
              <a:off x="877" y="3349"/>
              <a:ext cx="28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5" tIns="36511" rIns="73025" bIns="36511">
              <a:spAutoFit/>
            </a:bodyPr>
            <a:lstStyle>
              <a:lvl1pPr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$</a:t>
              </a:r>
            </a:p>
          </p:txBody>
        </p:sp>
      </p:grpSp>
      <p:grpSp>
        <p:nvGrpSpPr>
          <p:cNvPr id="115" name="Group 103"/>
          <p:cNvGrpSpPr>
            <a:grpSpLocks/>
          </p:cNvGrpSpPr>
          <p:nvPr/>
        </p:nvGrpSpPr>
        <p:grpSpPr bwMode="auto">
          <a:xfrm>
            <a:off x="4070013" y="2792187"/>
            <a:ext cx="833672" cy="857566"/>
            <a:chOff x="863" y="3319"/>
            <a:chExt cx="320" cy="338"/>
          </a:xfrm>
        </p:grpSpPr>
        <p:grpSp>
          <p:nvGrpSpPr>
            <p:cNvPr id="116" name="Group 104"/>
            <p:cNvGrpSpPr>
              <a:grpSpLocks/>
            </p:cNvGrpSpPr>
            <p:nvPr/>
          </p:nvGrpSpPr>
          <p:grpSpPr bwMode="auto">
            <a:xfrm>
              <a:off x="863" y="3319"/>
              <a:ext cx="320" cy="320"/>
              <a:chOff x="-357" y="2416"/>
              <a:chExt cx="658" cy="658"/>
            </a:xfrm>
          </p:grpSpPr>
          <p:sp>
            <p:nvSpPr>
              <p:cNvPr id="118" name="Oval 105"/>
              <p:cNvSpPr>
                <a:spLocks noChangeArrowheads="1"/>
              </p:cNvSpPr>
              <p:nvPr/>
            </p:nvSpPr>
            <p:spPr bwMode="auto">
              <a:xfrm>
                <a:off x="-357" y="2416"/>
                <a:ext cx="658" cy="658"/>
              </a:xfrm>
              <a:prstGeom prst="ellipse">
                <a:avLst/>
              </a:prstGeom>
              <a:gradFill rotWithShape="1">
                <a:gsLst>
                  <a:gs pos="0">
                    <a:srgbClr val="89A424"/>
                  </a:gs>
                  <a:gs pos="100000">
                    <a:srgbClr val="151A06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A0C02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19" name="Oval 106"/>
              <p:cNvSpPr>
                <a:spLocks noChangeArrowheads="1"/>
              </p:cNvSpPr>
              <p:nvPr/>
            </p:nvSpPr>
            <p:spPr bwMode="auto">
              <a:xfrm>
                <a:off x="-313" y="2427"/>
                <a:ext cx="586" cy="586"/>
              </a:xfrm>
              <a:prstGeom prst="ellipse">
                <a:avLst/>
              </a:prstGeom>
              <a:gradFill rotWithShape="1">
                <a:gsLst>
                  <a:gs pos="0">
                    <a:srgbClr val="A0C02A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20" name="Oval 107"/>
              <p:cNvSpPr>
                <a:spLocks noChangeArrowheads="1"/>
              </p:cNvSpPr>
              <p:nvPr/>
            </p:nvSpPr>
            <p:spPr bwMode="auto">
              <a:xfrm>
                <a:off x="-317" y="2482"/>
                <a:ext cx="429" cy="27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0999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25400" algn="ctr">
                <a:noFill/>
                <a:round/>
                <a:headEnd/>
                <a:tailEnd/>
              </a:ln>
              <a:effectLst/>
            </p:spPr>
            <p:txBody>
              <a:bodyPr wrap="none" lIns="73025" tIns="36511" rIns="73025" bIns="36511" anchor="ctr"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117" name="Text Box 108"/>
            <p:cNvSpPr txBox="1">
              <a:spLocks noChangeArrowheads="1"/>
            </p:cNvSpPr>
            <p:nvPr/>
          </p:nvSpPr>
          <p:spPr bwMode="auto">
            <a:xfrm>
              <a:off x="877" y="3349"/>
              <a:ext cx="28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025" tIns="36511" rIns="73025" bIns="36511">
              <a:spAutoFit/>
            </a:bodyPr>
            <a:lstStyle>
              <a:lvl1pPr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143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600" dirty="0">
                  <a:solidFill>
                    <a:schemeClr val="tx2"/>
                  </a:solidFill>
                  <a:latin typeface="+mn-lt"/>
                </a:rPr>
                <a:t> $</a:t>
              </a:r>
            </a:p>
          </p:txBody>
        </p:sp>
      </p:grpSp>
      <p:grpSp>
        <p:nvGrpSpPr>
          <p:cNvPr id="121" name="Group 117"/>
          <p:cNvGrpSpPr>
            <a:grpSpLocks/>
          </p:cNvGrpSpPr>
          <p:nvPr/>
        </p:nvGrpSpPr>
        <p:grpSpPr bwMode="auto">
          <a:xfrm>
            <a:off x="1020606" y="1339170"/>
            <a:ext cx="6923619" cy="1272681"/>
            <a:chOff x="663" y="972"/>
            <a:chExt cx="4684" cy="861"/>
          </a:xfrm>
        </p:grpSpPr>
        <p:grpSp>
          <p:nvGrpSpPr>
            <p:cNvPr id="122" name="Group 116"/>
            <p:cNvGrpSpPr>
              <a:grpSpLocks/>
            </p:cNvGrpSpPr>
            <p:nvPr/>
          </p:nvGrpSpPr>
          <p:grpSpPr bwMode="auto">
            <a:xfrm>
              <a:off x="663" y="972"/>
              <a:ext cx="4684" cy="801"/>
              <a:chOff x="663" y="972"/>
              <a:chExt cx="4684" cy="801"/>
            </a:xfrm>
          </p:grpSpPr>
          <p:sp>
            <p:nvSpPr>
              <p:cNvPr id="124" name="AutoShape 58"/>
              <p:cNvSpPr>
                <a:spLocks noChangeArrowheads="1"/>
              </p:cNvSpPr>
              <p:nvPr/>
            </p:nvSpPr>
            <p:spPr bwMode="auto">
              <a:xfrm>
                <a:off x="663" y="1162"/>
                <a:ext cx="4684" cy="611"/>
              </a:xfrm>
              <a:prstGeom prst="can">
                <a:avLst>
                  <a:gd name="adj" fmla="val 39116"/>
                </a:avLst>
              </a:prstGeom>
              <a:solidFill>
                <a:srgbClr val="EFB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25" name="AutoShape 59"/>
              <p:cNvSpPr>
                <a:spLocks noChangeArrowheads="1"/>
              </p:cNvSpPr>
              <p:nvPr/>
            </p:nvSpPr>
            <p:spPr bwMode="auto">
              <a:xfrm>
                <a:off x="663" y="972"/>
                <a:ext cx="4684" cy="611"/>
              </a:xfrm>
              <a:prstGeom prst="can">
                <a:avLst>
                  <a:gd name="adj" fmla="val 39116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73025" tIns="36511" rIns="73025" bIns="36511" anchor="ctr"/>
              <a:lstStyle/>
              <a:p>
                <a:endParaRPr lang="en-US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26" name="Rectangle 60"/>
              <p:cNvSpPr>
                <a:spLocks noChangeArrowheads="1"/>
              </p:cNvSpPr>
              <p:nvPr/>
            </p:nvSpPr>
            <p:spPr bwMode="auto">
              <a:xfrm>
                <a:off x="957" y="1248"/>
                <a:ext cx="412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124" tIns="41061" rIns="82124" bIns="41061" anchor="ctr"/>
              <a:lstStyle/>
              <a:p>
                <a:pPr algn="ctr" defTabSz="814388"/>
                <a:r>
                  <a:rPr lang="en-US" sz="2400" b="1" dirty="0">
                    <a:solidFill>
                      <a:schemeClr val="tx2"/>
                    </a:solidFill>
                    <a:latin typeface="+mn-lt"/>
                  </a:rPr>
                  <a:t>TV, Film, Music, Print …</a:t>
                </a:r>
              </a:p>
            </p:txBody>
          </p:sp>
        </p:grpSp>
        <p:sp>
          <p:nvSpPr>
            <p:cNvPr id="123" name="Rectangle 115"/>
            <p:cNvSpPr>
              <a:spLocks noChangeArrowheads="1"/>
            </p:cNvSpPr>
            <p:nvPr/>
          </p:nvSpPr>
          <p:spPr bwMode="auto">
            <a:xfrm>
              <a:off x="960" y="1497"/>
              <a:ext cx="412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/>
            <a:lstStyle/>
            <a:p>
              <a:pPr algn="ctr" defTabSz="814388"/>
              <a:r>
                <a:rPr lang="en-US" sz="1800" b="1" dirty="0">
                  <a:solidFill>
                    <a:schemeClr val="tx2"/>
                  </a:solidFill>
                  <a:latin typeface="+mn-lt"/>
                </a:rPr>
                <a:t>Digitalization</a:t>
              </a:r>
            </a:p>
          </p:txBody>
        </p:sp>
      </p:grpSp>
      <p:grpSp>
        <p:nvGrpSpPr>
          <p:cNvPr id="127" name="Group 114"/>
          <p:cNvGrpSpPr>
            <a:grpSpLocks/>
          </p:cNvGrpSpPr>
          <p:nvPr/>
        </p:nvGrpSpPr>
        <p:grpSpPr bwMode="auto">
          <a:xfrm>
            <a:off x="1132945" y="4999054"/>
            <a:ext cx="6793544" cy="815254"/>
            <a:chOff x="425450" y="1416050"/>
            <a:chExt cx="8348663" cy="875566"/>
          </a:xfrm>
        </p:grpSpPr>
        <p:sp>
          <p:nvSpPr>
            <p:cNvPr id="128" name="AutoShape 10"/>
            <p:cNvSpPr>
              <a:spLocks noChangeArrowheads="1"/>
            </p:cNvSpPr>
            <p:nvPr/>
          </p:nvSpPr>
          <p:spPr bwMode="auto">
            <a:xfrm>
              <a:off x="6928543" y="1428750"/>
              <a:ext cx="1845570" cy="838200"/>
            </a:xfrm>
            <a:prstGeom prst="homePlate">
              <a:avLst>
                <a:gd name="adj" fmla="val 41998"/>
              </a:avLst>
            </a:prstGeom>
            <a:solidFill>
              <a:srgbClr val="0033CC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76767"/>
              </a:outerShdw>
            </a:effectLst>
          </p:spPr>
          <p:txBody>
            <a:bodyPr wrap="none" lIns="64008" tIns="64008" rIns="64008" bIns="6400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9" name="Text Box 11"/>
            <p:cNvSpPr txBox="1">
              <a:spLocks noChangeArrowheads="1"/>
            </p:cNvSpPr>
            <p:nvPr/>
          </p:nvSpPr>
          <p:spPr bwMode="auto">
            <a:xfrm>
              <a:off x="7109590" y="1491019"/>
              <a:ext cx="1538582" cy="684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008" tIns="64008" rIns="64008" bIns="640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chemeClr val="tx2"/>
                  </a:solidFill>
                  <a:latin typeface="+mn-lt"/>
                </a:rPr>
                <a:t>Analytics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chemeClr val="tx2"/>
                  </a:solidFill>
                  <a:latin typeface="+mn-lt"/>
                </a:rPr>
                <a:t>Personalization,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chemeClr val="tx2"/>
                  </a:solidFill>
                  <a:latin typeface="+mn-lt"/>
                </a:rPr>
                <a:t>User interaction</a:t>
              </a:r>
            </a:p>
          </p:txBody>
        </p:sp>
        <p:sp>
          <p:nvSpPr>
            <p:cNvPr id="130" name="AutoShape 13"/>
            <p:cNvSpPr>
              <a:spLocks noChangeArrowheads="1"/>
            </p:cNvSpPr>
            <p:nvPr/>
          </p:nvSpPr>
          <p:spPr bwMode="auto">
            <a:xfrm>
              <a:off x="5286421" y="1428750"/>
              <a:ext cx="1785625" cy="838200"/>
            </a:xfrm>
            <a:prstGeom prst="homePlate">
              <a:avLst>
                <a:gd name="adj" fmla="val 50663"/>
              </a:avLst>
            </a:prstGeom>
            <a:solidFill>
              <a:srgbClr val="33CC33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76767"/>
              </a:outerShdw>
            </a:effectLst>
          </p:spPr>
          <p:txBody>
            <a:bodyPr wrap="none" lIns="64008" tIns="64008" rIns="64008" bIns="6400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1" name="Text Box 14"/>
            <p:cNvSpPr txBox="1">
              <a:spLocks noChangeArrowheads="1"/>
            </p:cNvSpPr>
            <p:nvPr/>
          </p:nvSpPr>
          <p:spPr bwMode="auto">
            <a:xfrm>
              <a:off x="5481647" y="1425583"/>
              <a:ext cx="1571279" cy="866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008" tIns="64008" rIns="64008" bIns="640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chemeClr val="tx2"/>
                  </a:solidFill>
                  <a:latin typeface="+mn-lt"/>
                </a:rPr>
                <a:t>Storage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chemeClr val="tx2"/>
                  </a:solidFill>
                  <a:latin typeface="+mn-lt"/>
                </a:rPr>
                <a:t>Distribute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chemeClr val="tx2"/>
                  </a:solidFill>
                  <a:latin typeface="+mn-lt"/>
                </a:rPr>
                <a:t>Asset Management</a:t>
              </a:r>
            </a:p>
          </p:txBody>
        </p:sp>
        <p:sp>
          <p:nvSpPr>
            <p:cNvPr id="132" name="AutoShape 15"/>
            <p:cNvSpPr>
              <a:spLocks noChangeArrowheads="1"/>
            </p:cNvSpPr>
            <p:nvPr/>
          </p:nvSpPr>
          <p:spPr bwMode="auto">
            <a:xfrm>
              <a:off x="3571639" y="1428750"/>
              <a:ext cx="1858285" cy="838200"/>
            </a:xfrm>
            <a:prstGeom prst="homePlate">
              <a:avLst>
                <a:gd name="adj" fmla="val 54072"/>
              </a:avLst>
            </a:prstGeom>
            <a:solidFill>
              <a:srgbClr val="33CCCC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76767"/>
              </a:outerShdw>
            </a:effectLst>
          </p:spPr>
          <p:txBody>
            <a:bodyPr wrap="none" lIns="64008" tIns="64008" rIns="64008" bIns="6400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3" name="Text Box 16"/>
            <p:cNvSpPr txBox="1">
              <a:spLocks noChangeArrowheads="1"/>
            </p:cNvSpPr>
            <p:nvPr/>
          </p:nvSpPr>
          <p:spPr bwMode="auto">
            <a:xfrm>
              <a:off x="3798365" y="1530877"/>
              <a:ext cx="1149849" cy="68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008" tIns="64008" rIns="64008" bIns="640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chemeClr val="tx2"/>
                  </a:solidFill>
                  <a:latin typeface="+mn-lt"/>
                </a:rPr>
                <a:t>Publish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chemeClr val="tx2"/>
                  </a:solidFill>
                  <a:latin typeface="+mn-lt"/>
                </a:rPr>
                <a:t>Transcode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chemeClr val="tx2"/>
                  </a:solidFill>
                  <a:latin typeface="+mn-lt"/>
                </a:rPr>
                <a:t>Integrate</a:t>
              </a:r>
            </a:p>
          </p:txBody>
        </p:sp>
        <p:sp>
          <p:nvSpPr>
            <p:cNvPr id="134" name="AutoShape 17"/>
            <p:cNvSpPr>
              <a:spLocks noChangeArrowheads="1"/>
            </p:cNvSpPr>
            <p:nvPr/>
          </p:nvSpPr>
          <p:spPr bwMode="auto">
            <a:xfrm>
              <a:off x="2071205" y="1428750"/>
              <a:ext cx="1643938" cy="857250"/>
            </a:xfrm>
            <a:prstGeom prst="homePlate">
              <a:avLst>
                <a:gd name="adj" fmla="val 38305"/>
              </a:avLst>
            </a:prstGeom>
            <a:solidFill>
              <a:srgbClr val="CC99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76767"/>
              </a:outerShdw>
            </a:effectLst>
          </p:spPr>
          <p:txBody>
            <a:bodyPr wrap="none" lIns="64008" tIns="64008" rIns="64008" bIns="6400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5" name="Text Box 18"/>
            <p:cNvSpPr txBox="1">
              <a:spLocks noChangeArrowheads="1"/>
            </p:cNvSpPr>
            <p:nvPr/>
          </p:nvSpPr>
          <p:spPr bwMode="auto">
            <a:xfrm>
              <a:off x="2300963" y="1521709"/>
              <a:ext cx="970014" cy="68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008" tIns="64008" rIns="64008" bIns="6400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chemeClr val="tx2"/>
                  </a:solidFill>
                  <a:latin typeface="+mn-lt"/>
                </a:rPr>
                <a:t>Edit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chemeClr val="tx2"/>
                  </a:solidFill>
                  <a:latin typeface="+mn-lt"/>
                </a:rPr>
                <a:t>Encode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chemeClr val="tx2"/>
                  </a:solidFill>
                  <a:latin typeface="+mn-lt"/>
                </a:rPr>
                <a:t>Index</a:t>
              </a:r>
            </a:p>
          </p:txBody>
        </p:sp>
        <p:sp>
          <p:nvSpPr>
            <p:cNvPr id="136" name="AutoShape 19"/>
            <p:cNvSpPr>
              <a:spLocks noChangeArrowheads="1"/>
            </p:cNvSpPr>
            <p:nvPr/>
          </p:nvSpPr>
          <p:spPr bwMode="auto">
            <a:xfrm>
              <a:off x="425450" y="1416050"/>
              <a:ext cx="1785625" cy="838200"/>
            </a:xfrm>
            <a:prstGeom prst="homePlate">
              <a:avLst>
                <a:gd name="adj" fmla="val 38258"/>
              </a:avLst>
            </a:prstGeom>
            <a:solidFill>
              <a:srgbClr val="9900CC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76767"/>
              </a:outerShdw>
            </a:effectLst>
          </p:spPr>
          <p:txBody>
            <a:bodyPr wrap="none" lIns="64008" tIns="64008" rIns="64008" bIns="6400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7" name="Text Box 20"/>
            <p:cNvSpPr txBox="1">
              <a:spLocks noChangeArrowheads="1"/>
            </p:cNvSpPr>
            <p:nvPr/>
          </p:nvSpPr>
          <p:spPr bwMode="auto">
            <a:xfrm>
              <a:off x="560881" y="1522214"/>
              <a:ext cx="1353298" cy="644566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chemeClr val="tx2"/>
                  </a:solidFill>
                  <a:latin typeface="+mn-lt"/>
                </a:rPr>
                <a:t>Acquire,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chemeClr val="tx2"/>
                  </a:solidFill>
                  <a:latin typeface="+mn-lt"/>
                </a:rPr>
                <a:t>Create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smtClean="0">
                  <a:solidFill>
                    <a:schemeClr val="tx2"/>
                  </a:solidFill>
                  <a:latin typeface="+mn-lt"/>
                </a:rPr>
                <a:t>Produce</a:t>
              </a:r>
            </a:p>
          </p:txBody>
        </p:sp>
      </p:grpSp>
      <p:sp>
        <p:nvSpPr>
          <p:cNvPr id="138" name="Rectangle 115"/>
          <p:cNvSpPr>
            <a:spLocks noChangeArrowheads="1"/>
          </p:cNvSpPr>
          <p:nvPr/>
        </p:nvSpPr>
        <p:spPr bwMode="auto">
          <a:xfrm>
            <a:off x="1462570" y="5742557"/>
            <a:ext cx="6101773" cy="49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defTabSz="814388"/>
            <a:r>
              <a:rPr lang="en-US" sz="2000" b="1" dirty="0">
                <a:solidFill>
                  <a:schemeClr val="tx2"/>
                </a:solidFill>
                <a:latin typeface="+mn-lt"/>
              </a:rPr>
              <a:t>Content Life Cycle</a:t>
            </a:r>
            <a:endParaRPr lang="en-US" sz="16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86704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Media industry in transition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86666"/>
            <a:ext cx="8229600" cy="55399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cs typeface="Arial" pitchFamily="34" charset="0"/>
              </a:rPr>
              <a:t>It Creates New Category of </a:t>
            </a:r>
            <a:r>
              <a:rPr lang="en-US" dirty="0" smtClean="0">
                <a:latin typeface="+mn-lt"/>
                <a:cs typeface="Arial" pitchFamily="34" charset="0"/>
              </a:rPr>
              <a:t>Content:</a:t>
            </a:r>
            <a:br>
              <a:rPr lang="en-US" dirty="0" smtClean="0">
                <a:latin typeface="+mn-lt"/>
                <a:cs typeface="Arial" pitchFamily="34" charset="0"/>
              </a:rPr>
            </a:br>
            <a:r>
              <a:rPr lang="en-US" dirty="0" smtClean="0">
                <a:latin typeface="+mn-lt"/>
                <a:cs typeface="Arial" pitchFamily="34" charset="0"/>
              </a:rPr>
              <a:t>The Emergence of Business-Class Media Content</a:t>
            </a:r>
            <a:endParaRPr lang="en-US" dirty="0">
              <a:latin typeface="+mn-lt"/>
              <a:cs typeface="Arial" pitchFamily="34" charset="0"/>
            </a:endParaRPr>
          </a:p>
        </p:txBody>
      </p:sp>
      <p:grpSp>
        <p:nvGrpSpPr>
          <p:cNvPr id="139" name="Group 16"/>
          <p:cNvGrpSpPr>
            <a:grpSpLocks/>
          </p:cNvGrpSpPr>
          <p:nvPr/>
        </p:nvGrpSpPr>
        <p:grpSpPr bwMode="auto">
          <a:xfrm>
            <a:off x="1272381" y="1635125"/>
            <a:ext cx="6240463" cy="4267200"/>
            <a:chOff x="942975" y="1754188"/>
            <a:chExt cx="6821488" cy="4267200"/>
          </a:xfrm>
          <a:solidFill>
            <a:schemeClr val="tx2"/>
          </a:solidFill>
        </p:grpSpPr>
        <p:sp>
          <p:nvSpPr>
            <p:cNvPr id="140" name="Rectangle 4"/>
            <p:cNvSpPr>
              <a:spLocks noChangeArrowheads="1"/>
            </p:cNvSpPr>
            <p:nvPr/>
          </p:nvSpPr>
          <p:spPr bwMode="auto">
            <a:xfrm>
              <a:off x="942975" y="1754188"/>
              <a:ext cx="6821488" cy="426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1" name="Rectangle 5"/>
            <p:cNvSpPr>
              <a:spLocks noChangeArrowheads="1"/>
            </p:cNvSpPr>
            <p:nvPr/>
          </p:nvSpPr>
          <p:spPr bwMode="auto">
            <a:xfrm>
              <a:off x="1176338" y="1958975"/>
              <a:ext cx="6415087" cy="391953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>
              <a:spAutoFit/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3" name="Rectangle 16"/>
            <p:cNvSpPr>
              <a:spLocks noChangeArrowheads="1"/>
            </p:cNvSpPr>
            <p:nvPr/>
          </p:nvSpPr>
          <p:spPr bwMode="auto">
            <a:xfrm>
              <a:off x="1800225" y="2336800"/>
              <a:ext cx="319087" cy="812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44" name="Straight Connector 143"/>
            <p:cNvCxnSpPr/>
            <p:nvPr/>
          </p:nvCxnSpPr>
          <p:spPr>
            <a:xfrm rot="16200000" flipH="1">
              <a:off x="1062059" y="4974358"/>
              <a:ext cx="1793875" cy="1735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Freeform 11"/>
            <p:cNvSpPr>
              <a:spLocks/>
            </p:cNvSpPr>
            <p:nvPr/>
          </p:nvSpPr>
          <p:spPr bwMode="auto">
            <a:xfrm>
              <a:off x="1523999" y="2335213"/>
              <a:ext cx="5907315" cy="3205162"/>
            </a:xfrm>
            <a:custGeom>
              <a:avLst/>
              <a:gdLst>
                <a:gd name="T0" fmla="*/ 0 w 4198"/>
                <a:gd name="T1" fmla="*/ 0 h 2138"/>
                <a:gd name="T2" fmla="*/ 2147483647 w 4198"/>
                <a:gd name="T3" fmla="*/ 2147483647 h 2138"/>
                <a:gd name="T4" fmla="*/ 2147483647 w 4198"/>
                <a:gd name="T5" fmla="*/ 2147483647 h 2138"/>
                <a:gd name="T6" fmla="*/ 2147483647 w 4198"/>
                <a:gd name="T7" fmla="*/ 2147483647 h 2138"/>
                <a:gd name="T8" fmla="*/ 2147483647 w 4198"/>
                <a:gd name="T9" fmla="*/ 2147483647 h 2138"/>
                <a:gd name="T10" fmla="*/ 2147483647 w 4198"/>
                <a:gd name="T11" fmla="*/ 2147483647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98"/>
                <a:gd name="T19" fmla="*/ 0 h 2138"/>
                <a:gd name="T20" fmla="*/ 4198 w 4198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98" h="2138">
                  <a:moveTo>
                    <a:pt x="0" y="0"/>
                  </a:moveTo>
                  <a:cubicBezTo>
                    <a:pt x="92" y="465"/>
                    <a:pt x="184" y="930"/>
                    <a:pt x="356" y="1235"/>
                  </a:cubicBezTo>
                  <a:cubicBezTo>
                    <a:pt x="528" y="1540"/>
                    <a:pt x="718" y="1697"/>
                    <a:pt x="1033" y="1829"/>
                  </a:cubicBezTo>
                  <a:cubicBezTo>
                    <a:pt x="1348" y="1961"/>
                    <a:pt x="1771" y="1981"/>
                    <a:pt x="2249" y="2030"/>
                  </a:cubicBezTo>
                  <a:cubicBezTo>
                    <a:pt x="2727" y="2079"/>
                    <a:pt x="3610" y="2104"/>
                    <a:pt x="3904" y="2121"/>
                  </a:cubicBezTo>
                  <a:cubicBezTo>
                    <a:pt x="4198" y="2138"/>
                    <a:pt x="3996" y="2129"/>
                    <a:pt x="4014" y="2131"/>
                  </a:cubicBezTo>
                </a:path>
              </a:pathLst>
            </a:cu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145" name="Straight Connector 144"/>
          <p:cNvCxnSpPr/>
          <p:nvPr/>
        </p:nvCxnSpPr>
        <p:spPr>
          <a:xfrm>
            <a:off x="5055394" y="5302250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 Box 17"/>
          <p:cNvSpPr txBox="1">
            <a:spLocks noChangeArrowheads="1"/>
          </p:cNvSpPr>
          <p:nvPr/>
        </p:nvSpPr>
        <p:spPr bwMode="auto">
          <a:xfrm>
            <a:off x="1677788" y="3015673"/>
            <a:ext cx="2228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/>
            <a:r>
              <a:rPr lang="en-US" sz="1800" dirty="0">
                <a:solidFill>
                  <a:srgbClr val="000000"/>
                </a:solidFill>
                <a:latin typeface="+mn-lt"/>
              </a:rPr>
              <a:t>Premium</a:t>
            </a:r>
          </a:p>
          <a:p>
            <a:pPr lvl="1" eaLnBrk="1" hangingPunct="1"/>
            <a:r>
              <a:rPr lang="en-US" sz="1800" dirty="0">
                <a:solidFill>
                  <a:srgbClr val="000000"/>
                </a:solidFill>
                <a:latin typeface="+mn-lt"/>
              </a:rPr>
              <a:t>Entertainment Content</a:t>
            </a:r>
          </a:p>
        </p:txBody>
      </p:sp>
      <p:sp>
        <p:nvSpPr>
          <p:cNvPr id="147" name="Text Box 17"/>
          <p:cNvSpPr txBox="1">
            <a:spLocks noChangeArrowheads="1"/>
          </p:cNvSpPr>
          <p:nvPr/>
        </p:nvSpPr>
        <p:spPr bwMode="auto">
          <a:xfrm>
            <a:off x="5364987" y="5751730"/>
            <a:ext cx="24876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/>
            <a:r>
              <a:rPr lang="en-US" sz="1500" b="1" dirty="0">
                <a:solidFill>
                  <a:srgbClr val="000000"/>
                </a:solidFill>
                <a:latin typeface="+mn-lt"/>
              </a:rPr>
              <a:t>Content </a:t>
            </a:r>
            <a:r>
              <a:rPr lang="en-US" sz="1500" b="1" dirty="0" smtClean="0">
                <a:solidFill>
                  <a:srgbClr val="000000"/>
                </a:solidFill>
                <a:latin typeface="+mn-lt"/>
              </a:rPr>
              <a:t>volume</a:t>
            </a:r>
            <a:endParaRPr lang="en-US" sz="15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8" name="Text Box 17"/>
          <p:cNvSpPr txBox="1">
            <a:spLocks noChangeArrowheads="1"/>
          </p:cNvSpPr>
          <p:nvPr/>
        </p:nvSpPr>
        <p:spPr bwMode="auto">
          <a:xfrm>
            <a:off x="4488061" y="4734749"/>
            <a:ext cx="3086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/>
            <a:r>
              <a:rPr lang="en-US" sz="1800" dirty="0">
                <a:solidFill>
                  <a:srgbClr val="000000"/>
                </a:solidFill>
                <a:latin typeface="+mn-lt"/>
              </a:rPr>
              <a:t>User Generated Content</a:t>
            </a:r>
          </a:p>
        </p:txBody>
      </p:sp>
      <p:sp>
        <p:nvSpPr>
          <p:cNvPr id="149" name="Text Box 17"/>
          <p:cNvSpPr txBox="1">
            <a:spLocks noChangeArrowheads="1"/>
          </p:cNvSpPr>
          <p:nvPr/>
        </p:nvSpPr>
        <p:spPr bwMode="auto">
          <a:xfrm>
            <a:off x="3201149" y="4016946"/>
            <a:ext cx="2705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/>
            <a:r>
              <a:rPr lang="en-US" sz="1800" dirty="0">
                <a:solidFill>
                  <a:srgbClr val="000000"/>
                </a:solidFill>
                <a:latin typeface="+mn-lt"/>
              </a:rPr>
              <a:t>Business-Class  M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edia Content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 rot="5400000">
            <a:off x="3040677" y="4630299"/>
            <a:ext cx="815975" cy="758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-1010416" y="2033107"/>
            <a:ext cx="24876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algn="r" eaLnBrk="1" hangingPunct="1"/>
            <a:r>
              <a:rPr lang="en-US" sz="1500" b="1" dirty="0">
                <a:solidFill>
                  <a:srgbClr val="000000"/>
                </a:solidFill>
                <a:latin typeface="+mn-lt"/>
              </a:rPr>
              <a:t>Content </a:t>
            </a:r>
            <a:r>
              <a:rPr lang="en-US" sz="1500" b="1" dirty="0" smtClean="0">
                <a:solidFill>
                  <a:srgbClr val="000000"/>
                </a:solidFill>
                <a:latin typeface="+mn-lt"/>
              </a:rPr>
              <a:t>value</a:t>
            </a:r>
            <a:endParaRPr lang="en-US" sz="15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8930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8" grpId="0"/>
      <p:bldP spid="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Rectangle 3"/>
          <p:cNvSpPr>
            <a:spLocks noChangeArrowheads="1"/>
          </p:cNvSpPr>
          <p:nvPr/>
        </p:nvSpPr>
        <p:spPr bwMode="auto">
          <a:xfrm>
            <a:off x="630739" y="5057822"/>
            <a:ext cx="777303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300" dirty="0" smtClean="0"/>
              <a:t>Internet video exceeds half of global Internet traffic by year-end 2011 and will reach 55% in 2016.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300" dirty="0" smtClean="0"/>
              <a:t>Internet-Video-to-TV traffic will increase 6-fold between 2011 and 2016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300" dirty="0" smtClean="0"/>
              <a:t>Consumer IP VOD traffic will grow 3-fold from 2011 to 2016, and reach the equivalent of 4 billion DVDs per month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300" dirty="0" smtClean="0"/>
              <a:t>Mobile video traffic will grow 25-fold from 2011 to 2016, a compound annual growth rate of 90%.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300" dirty="0" smtClean="0"/>
              <a:t>Video will be 70% of global mobile data traffic in 2016, compared to 55% in global Internet overall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8839" y="1393825"/>
            <a:ext cx="7773032" cy="3383441"/>
            <a:chOff x="630739" y="1203325"/>
            <a:chExt cx="7773032" cy="3383441"/>
          </a:xfrm>
        </p:grpSpPr>
        <p:pic>
          <p:nvPicPr>
            <p:cNvPr id="248834" name="Picture 2" descr="C:\Users\geng_lin\Downloads\vnigraph (3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39" y="1203325"/>
              <a:ext cx="3751192" cy="338344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83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7725" y="1203325"/>
              <a:ext cx="3556046" cy="338344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7"/>
          <p:cNvSpPr txBox="1">
            <a:spLocks/>
          </p:cNvSpPr>
          <p:nvPr/>
        </p:nvSpPr>
        <p:spPr bwMode="auto">
          <a:xfrm>
            <a:off x="425450" y="219075"/>
            <a:ext cx="848995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latin typeface="+mj-lt"/>
              </a:rPr>
              <a:t>Content in the cloud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34"/>
          <p:cNvSpPr txBox="1">
            <a:spLocks noChangeArrowheads="1"/>
          </p:cNvSpPr>
          <p:nvPr/>
        </p:nvSpPr>
        <p:spPr bwMode="auto">
          <a:xfrm>
            <a:off x="428625" y="671513"/>
            <a:ext cx="81676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Media Content and Cloud have Great Impact on Global Network Infrastructure</a:t>
            </a:r>
            <a:endParaRPr lang="en-US" sz="2000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231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4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671513"/>
            <a:ext cx="8167688" cy="553998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Cloud Services are the Ultimate Destination for Telecom Service Providers</a:t>
            </a:r>
            <a:endParaRPr lang="en-US" dirty="0" smtClean="0"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" name="Title 7"/>
          <p:cNvSpPr>
            <a:spLocks noGrp="1"/>
          </p:cNvSpPr>
          <p:nvPr>
            <p:ph type="title"/>
          </p:nvPr>
        </p:nvSpPr>
        <p:spPr>
          <a:xfrm>
            <a:off x="425450" y="219075"/>
            <a:ext cx="8489950" cy="443198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Telecom and Cloud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49301" y="1371600"/>
            <a:ext cx="7801384" cy="4913311"/>
            <a:chOff x="247650" y="1268400"/>
            <a:chExt cx="8799855" cy="5016512"/>
          </a:xfrm>
        </p:grpSpPr>
        <p:pic>
          <p:nvPicPr>
            <p:cNvPr id="112657" name="Picture 4" descr="Clou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00" y="1598613"/>
              <a:ext cx="7616825" cy="4473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43" name="helix top left 2" descr="Helix.png"/>
            <p:cNvPicPr>
              <a:picLocks noChangeAspect="1"/>
            </p:cNvPicPr>
            <p:nvPr/>
          </p:nvPicPr>
          <p:blipFill>
            <a:blip r:embed="rId4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4416">
              <a:off x="1297349" y="2201723"/>
              <a:ext cx="2006913" cy="30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44" name="helix top left 2" descr="Helix.png"/>
            <p:cNvPicPr>
              <a:picLocks noChangeAspect="1"/>
            </p:cNvPicPr>
            <p:nvPr/>
          </p:nvPicPr>
          <p:blipFill>
            <a:blip r:embed="rId4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24439">
              <a:off x="6213216" y="4886937"/>
              <a:ext cx="2006913" cy="30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45" name="helix top left 2" descr="Helix.png"/>
            <p:cNvPicPr>
              <a:picLocks noChangeAspect="1"/>
            </p:cNvPicPr>
            <p:nvPr/>
          </p:nvPicPr>
          <p:blipFill>
            <a:blip r:embed="rId4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24385">
              <a:off x="861130" y="4866817"/>
              <a:ext cx="2006913" cy="30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46" name="helix top left 2" descr="Helix.png"/>
            <p:cNvPicPr>
              <a:picLocks noChangeAspect="1"/>
            </p:cNvPicPr>
            <p:nvPr/>
          </p:nvPicPr>
          <p:blipFill>
            <a:blip r:embed="rId4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36587">
              <a:off x="5892285" y="2309622"/>
              <a:ext cx="2006913" cy="30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47" name="Picture 55" descr="iPhon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06" y="1335452"/>
              <a:ext cx="787660" cy="131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48" name="Text Box 10"/>
            <p:cNvSpPr txBox="1">
              <a:spLocks noChangeArrowheads="1"/>
            </p:cNvSpPr>
            <p:nvPr/>
          </p:nvSpPr>
          <p:spPr bwMode="auto">
            <a:xfrm>
              <a:off x="2177731" y="5650487"/>
              <a:ext cx="4848198" cy="40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chemeClr val="accent6"/>
                  </a:solidFill>
                  <a:latin typeface="+mn-lt"/>
                </a:rPr>
                <a:t>On-Demand, At Scale, Multitenant</a:t>
              </a:r>
            </a:p>
          </p:txBody>
        </p:sp>
        <p:sp>
          <p:nvSpPr>
            <p:cNvPr id="112649" name="Text Box 12"/>
            <p:cNvSpPr txBox="1">
              <a:spLocks noChangeArrowheads="1"/>
            </p:cNvSpPr>
            <p:nvPr/>
          </p:nvSpPr>
          <p:spPr bwMode="auto">
            <a:xfrm>
              <a:off x="341676" y="3422518"/>
              <a:ext cx="12202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000000"/>
                  </a:solidFill>
                  <a:latin typeface="+mn-lt"/>
                </a:rPr>
                <a:t>Business</a:t>
              </a:r>
              <a:br>
                <a:rPr lang="en-US" sz="2000" b="1" dirty="0">
                  <a:solidFill>
                    <a:srgbClr val="000000"/>
                  </a:solidFill>
                  <a:latin typeface="+mn-lt"/>
                </a:rPr>
              </a:br>
              <a:r>
                <a:rPr lang="en-US" sz="2000" b="1" dirty="0">
                  <a:solidFill>
                    <a:srgbClr val="000000"/>
                  </a:solidFill>
                  <a:latin typeface="+mn-lt"/>
                </a:rPr>
                <a:t>Services</a:t>
              </a:r>
            </a:p>
          </p:txBody>
        </p:sp>
        <p:sp>
          <p:nvSpPr>
            <p:cNvPr id="112650" name="Rectangle 100"/>
            <p:cNvSpPr>
              <a:spLocks noChangeArrowheads="1"/>
            </p:cNvSpPr>
            <p:nvPr/>
          </p:nvSpPr>
          <p:spPr bwMode="auto">
            <a:xfrm rot="2515129">
              <a:off x="6308424" y="4954980"/>
              <a:ext cx="12777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000000"/>
                  </a:solidFill>
                  <a:latin typeface="+mj-lt"/>
                </a:rPr>
                <a:t>Distribute</a:t>
              </a:r>
            </a:p>
          </p:txBody>
        </p:sp>
        <p:sp>
          <p:nvSpPr>
            <p:cNvPr id="112651" name="Rectangle 102"/>
            <p:cNvSpPr>
              <a:spLocks noChangeArrowheads="1"/>
            </p:cNvSpPr>
            <p:nvPr/>
          </p:nvSpPr>
          <p:spPr bwMode="auto">
            <a:xfrm rot="2537217">
              <a:off x="1818350" y="1980413"/>
              <a:ext cx="12777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000000"/>
                  </a:solidFill>
                  <a:latin typeface="+mj-lt"/>
                </a:rPr>
                <a:t>Distribute</a:t>
              </a:r>
            </a:p>
          </p:txBody>
        </p:sp>
        <p:pic>
          <p:nvPicPr>
            <p:cNvPr id="112652" name="Picture 39" descr="Hous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5196" y="5121149"/>
              <a:ext cx="1234668" cy="116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53" name="Picture 40" descr="Buidling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50" y="5139646"/>
              <a:ext cx="1566070" cy="108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55" name="Text Box 13"/>
            <p:cNvSpPr txBox="1">
              <a:spLocks noChangeArrowheads="1"/>
            </p:cNvSpPr>
            <p:nvPr/>
          </p:nvSpPr>
          <p:spPr bwMode="auto">
            <a:xfrm>
              <a:off x="7612497" y="3422518"/>
              <a:ext cx="143500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000000"/>
                  </a:solidFill>
                  <a:latin typeface="+mn-lt"/>
                </a:rPr>
                <a:t>Consumer</a:t>
              </a:r>
            </a:p>
            <a:p>
              <a:pPr eaLnBrk="1" hangingPunct="1"/>
              <a:r>
                <a:rPr lang="en-US" sz="2000" b="1" dirty="0">
                  <a:solidFill>
                    <a:srgbClr val="000000"/>
                  </a:solidFill>
                  <a:latin typeface="+mn-lt"/>
                </a:rPr>
                <a:t>Services</a:t>
              </a:r>
            </a:p>
          </p:txBody>
        </p:sp>
        <p:sp>
          <p:nvSpPr>
            <p:cNvPr id="112656" name="Rectangle 101"/>
            <p:cNvSpPr>
              <a:spLocks noChangeArrowheads="1"/>
            </p:cNvSpPr>
            <p:nvPr/>
          </p:nvSpPr>
          <p:spPr bwMode="auto">
            <a:xfrm rot="19092405">
              <a:off x="6217300" y="2026596"/>
              <a:ext cx="12777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000000"/>
                  </a:solidFill>
                  <a:latin typeface="+mj-lt"/>
                </a:rPr>
                <a:t>Distribute</a:t>
              </a:r>
            </a:p>
          </p:txBody>
        </p:sp>
        <p:sp>
          <p:nvSpPr>
            <p:cNvPr id="112658" name="Text Box 6"/>
            <p:cNvSpPr txBox="1">
              <a:spLocks noChangeArrowheads="1"/>
            </p:cNvSpPr>
            <p:nvPr/>
          </p:nvSpPr>
          <p:spPr bwMode="auto">
            <a:xfrm>
              <a:off x="2934573" y="2647356"/>
              <a:ext cx="3221718" cy="659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800" b="1" dirty="0">
                  <a:solidFill>
                    <a:srgbClr val="002060"/>
                  </a:solidFill>
                  <a:latin typeface="+mn-lt"/>
                </a:rPr>
                <a:t>Distributed Data Centers</a:t>
              </a:r>
              <a:br>
                <a:rPr lang="en-US" sz="1800" b="1" dirty="0">
                  <a:solidFill>
                    <a:srgbClr val="002060"/>
                  </a:solidFill>
                  <a:latin typeface="+mn-lt"/>
                </a:rPr>
              </a:br>
              <a:r>
                <a:rPr lang="en-US" sz="1800" b="1" dirty="0">
                  <a:solidFill>
                    <a:srgbClr val="002060"/>
                  </a:solidFill>
                  <a:latin typeface="+mn-lt"/>
                </a:rPr>
                <a:t>(Virtual Resources)</a:t>
              </a:r>
            </a:p>
          </p:txBody>
        </p:sp>
        <p:sp>
          <p:nvSpPr>
            <p:cNvPr id="112659" name="Text Box 6"/>
            <p:cNvSpPr txBox="1">
              <a:spLocks noChangeArrowheads="1"/>
            </p:cNvSpPr>
            <p:nvPr/>
          </p:nvSpPr>
          <p:spPr bwMode="auto">
            <a:xfrm>
              <a:off x="2893657" y="4763543"/>
              <a:ext cx="3312126" cy="377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800" b="1" dirty="0">
                  <a:solidFill>
                    <a:srgbClr val="002060"/>
                  </a:solidFill>
                  <a:latin typeface="+mn-lt"/>
                </a:rPr>
                <a:t>Content and Applications</a:t>
              </a:r>
            </a:p>
          </p:txBody>
        </p:sp>
        <p:sp>
          <p:nvSpPr>
            <p:cNvPr id="112660" name="Rectangle 99"/>
            <p:cNvSpPr>
              <a:spLocks noChangeArrowheads="1"/>
            </p:cNvSpPr>
            <p:nvPr/>
          </p:nvSpPr>
          <p:spPr bwMode="auto">
            <a:xfrm rot="19166625">
              <a:off x="1502395" y="4986795"/>
              <a:ext cx="12777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000000"/>
                  </a:solidFill>
                  <a:latin typeface="+mj-lt"/>
                </a:rPr>
                <a:t>Distribute</a:t>
              </a:r>
            </a:p>
          </p:txBody>
        </p:sp>
        <p:grpSp>
          <p:nvGrpSpPr>
            <p:cNvPr id="112661" name="Group 164"/>
            <p:cNvGrpSpPr>
              <a:grpSpLocks/>
            </p:cNvGrpSpPr>
            <p:nvPr/>
          </p:nvGrpSpPr>
          <p:grpSpPr bwMode="auto">
            <a:xfrm>
              <a:off x="2533558" y="3383983"/>
              <a:ext cx="3814984" cy="1154514"/>
              <a:chOff x="3143240" y="3286124"/>
              <a:chExt cx="3929090" cy="1143008"/>
            </a:xfrm>
          </p:grpSpPr>
          <p:pic>
            <p:nvPicPr>
              <p:cNvPr id="112662" name="helix top left 2" descr="Helix.png"/>
              <p:cNvPicPr>
                <a:picLocks noChangeAspect="1"/>
              </p:cNvPicPr>
              <p:nvPr/>
            </p:nvPicPr>
            <p:blipFill>
              <a:blip r:embed="rId4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4810" y="3500438"/>
                <a:ext cx="1768085" cy="259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663" name="helix top left 2" descr="Helix.png"/>
              <p:cNvPicPr>
                <a:picLocks noChangeAspect="1"/>
              </p:cNvPicPr>
              <p:nvPr/>
            </p:nvPicPr>
            <p:blipFill>
              <a:blip r:embed="rId4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680000">
                <a:off x="5108475" y="3828814"/>
                <a:ext cx="1451969" cy="212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664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9322" y="3286124"/>
                <a:ext cx="1143008" cy="428628"/>
              </a:xfrm>
              <a:prstGeom prst="rect">
                <a:avLst/>
              </a:prstGeom>
              <a:solidFill>
                <a:srgbClr val="A0C02A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pic>
            <p:nvPicPr>
              <p:cNvPr id="112665" name="helix top left 2" descr="Helix.png"/>
              <p:cNvPicPr>
                <a:picLocks noChangeAspect="1"/>
              </p:cNvPicPr>
              <p:nvPr/>
            </p:nvPicPr>
            <p:blipFill>
              <a:blip r:embed="rId4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60000">
                <a:off x="3646930" y="3807921"/>
                <a:ext cx="1451969" cy="212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666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3240" y="3286124"/>
                <a:ext cx="1214446" cy="428628"/>
              </a:xfrm>
              <a:prstGeom prst="rect">
                <a:avLst/>
              </a:prstGeom>
              <a:solidFill>
                <a:srgbClr val="A0C02A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pic>
            <p:nvPicPr>
              <p:cNvPr id="112667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4000504"/>
                <a:ext cx="1143008" cy="428628"/>
              </a:xfrm>
              <a:prstGeom prst="rect">
                <a:avLst/>
              </a:prstGeom>
              <a:solidFill>
                <a:srgbClr val="A0C02A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</p:grpSp>
        <p:pic>
          <p:nvPicPr>
            <p:cNvPr id="112642" name="Picture 4" descr="http://t2.gstatic.com/images?q=tbn:ANd9GcQh4kt47qeef01EOuu7bXQo9nikfzGRFHNZH0-b5KGimpMAfJPdP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5537" y="1268400"/>
              <a:ext cx="1065112" cy="119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3159125" y="6230938"/>
            <a:ext cx="3424238" cy="522287"/>
          </a:xfrm>
          <a:prstGeom prst="rect">
            <a:avLst/>
          </a:prstGeom>
          <a:solidFill>
            <a:srgbClr val="EEECE1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Public cloud market: $43B+ addressable market </a:t>
            </a:r>
            <a:r>
              <a:rPr lang="en-US" sz="1400" b="0" dirty="0">
                <a:solidFill>
                  <a:sysClr val="windowText" lastClr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by 2015, 25% CAGR</a:t>
            </a:r>
          </a:p>
        </p:txBody>
      </p:sp>
    </p:spTree>
    <p:extLst>
      <p:ext uri="{BB962C8B-B14F-4D97-AF65-F5344CB8AC3E}">
        <p14:creationId xmlns:p14="http://schemas.microsoft.com/office/powerpoint/2010/main" val="24008681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1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think-cell Slide" r:id="rId48" imgW="0" imgH="0" progId="TCLayout.ActiveDocument.1">
                  <p:embed/>
                </p:oleObj>
              </mc:Choice>
              <mc:Fallback>
                <p:oleObj name="think-cell Slide" r:id="rId4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33" name="McK 5. Source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24624" y="6122727"/>
            <a:ext cx="64972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20713" indent="-620713" algn="r" defTabSz="912813">
              <a:tabLst>
                <a:tab pos="623888" algn="l"/>
              </a:tabLst>
            </a:pPr>
            <a:r>
              <a:rPr lang="en-US" sz="1000" dirty="0">
                <a:solidFill>
                  <a:srgbClr val="000000"/>
                </a:solidFill>
                <a:latin typeface="+mn-lt"/>
              </a:rPr>
              <a:t>SOURCE: </a:t>
            </a:r>
            <a:r>
              <a:rPr lang="en-GB" sz="1000" dirty="0">
                <a:solidFill>
                  <a:srgbClr val="000000"/>
                </a:solidFill>
                <a:latin typeface="+mn-lt"/>
              </a:rPr>
              <a:t>McKinsey study, Aug. 2010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4885" y="1183826"/>
            <a:ext cx="8288629" cy="4992908"/>
            <a:chOff x="139700" y="941388"/>
            <a:chExt cx="8904940" cy="5364162"/>
          </a:xfrm>
        </p:grpSpPr>
        <p:sp>
          <p:nvSpPr>
            <p:cNvPr id="11469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3717925" y="1174750"/>
              <a:ext cx="1709738" cy="5053013"/>
            </a:xfrm>
            <a:prstGeom prst="rect">
              <a:avLst/>
            </a:prstGeom>
            <a:solidFill>
              <a:srgbClr val="C0C0C0">
                <a:alpha val="30196"/>
              </a:srgbClr>
            </a:solidFill>
            <a:ln w="9525">
              <a:solidFill>
                <a:srgbClr val="969696"/>
              </a:solidFill>
              <a:prstDash val="sysDot"/>
              <a:miter lim="800000"/>
              <a:headEnd/>
              <a:tailEnd/>
            </a:ln>
          </p:spPr>
          <p:txBody>
            <a:bodyPr wrap="none" lIns="93296" tIns="46648" rIns="93296" bIns="46648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694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462088" y="2651125"/>
              <a:ext cx="2178050" cy="7000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3296" tIns="46648" rIns="93296" bIns="46648" anchor="ctr"/>
            <a:lstStyle/>
            <a:p>
              <a:pPr marL="234950" defTabSz="912813">
                <a:buClr>
                  <a:schemeClr val="tx1"/>
                </a:buClr>
              </a:pP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Cloud-hosted data-center HW, SW and network equipment</a:t>
              </a:r>
            </a:p>
          </p:txBody>
        </p:sp>
        <p:sp>
          <p:nvSpPr>
            <p:cNvPr id="114695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462088" y="3351213"/>
              <a:ext cx="2178050" cy="7000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3296" tIns="46648" rIns="93296" bIns="46648" anchor="ctr"/>
            <a:lstStyle/>
            <a:p>
              <a:pPr marL="234950" defTabSz="912813">
                <a:buClr>
                  <a:schemeClr val="tx1"/>
                </a:buClr>
              </a:pP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Intelligent HW / SW tools for content tagging, transcription</a:t>
              </a:r>
            </a:p>
          </p:txBody>
        </p:sp>
        <p:sp>
          <p:nvSpPr>
            <p:cNvPr id="114696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462088" y="4051300"/>
              <a:ext cx="2178050" cy="7000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3296" tIns="46648" rIns="93296" bIns="46648" anchor="ctr"/>
            <a:lstStyle/>
            <a:p>
              <a:pPr marL="234950" defTabSz="912813">
                <a:buClr>
                  <a:schemeClr val="tx1"/>
                </a:buClr>
              </a:pP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Tools to embed links in content for advanced interactivity</a:t>
              </a:r>
            </a:p>
          </p:txBody>
        </p:sp>
        <p:sp>
          <p:nvSpPr>
            <p:cNvPr id="114697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462088" y="4751388"/>
              <a:ext cx="2178050" cy="6985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3296" tIns="46648" rIns="93296" bIns="46648" anchor="ctr"/>
            <a:lstStyle/>
            <a:p>
              <a:pPr marL="234950" defTabSz="912813">
                <a:buClr>
                  <a:schemeClr val="tx1"/>
                </a:buClr>
              </a:pP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Automated media content formatting / conversion tools</a:t>
              </a:r>
            </a:p>
          </p:txBody>
        </p:sp>
        <p:sp>
          <p:nvSpPr>
            <p:cNvPr id="114698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462088" y="5449888"/>
              <a:ext cx="2178050" cy="7000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3296" tIns="46648" rIns="93296" bIns="46648" anchor="ctr"/>
            <a:lstStyle/>
            <a:p>
              <a:pPr marL="234950" defTabSz="912813">
                <a:buClr>
                  <a:schemeClr val="tx2"/>
                </a:buClr>
              </a:pP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Analytic tools to track media downloads / traffic</a:t>
              </a:r>
            </a:p>
          </p:txBody>
        </p:sp>
        <p:sp>
          <p:nvSpPr>
            <p:cNvPr id="114699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1462088" y="2417763"/>
              <a:ext cx="2178050" cy="23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2813">
                <a:buClr>
                  <a:schemeClr val="tx2"/>
                </a:buClr>
              </a:pPr>
              <a:r>
                <a:rPr lang="en-US" sz="1400" b="1" dirty="0">
                  <a:latin typeface="+mn-lt"/>
                </a:rPr>
                <a:t>Hosted cloud </a:t>
              </a:r>
              <a:r>
                <a:rPr lang="en-US" sz="1400" b="1" dirty="0" smtClean="0">
                  <a:latin typeface="+mn-lt"/>
                </a:rPr>
                <a:t>solutions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114700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384300" y="2339975"/>
              <a:ext cx="2333625" cy="38877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296" tIns="46648" rIns="93296" bIns="46648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01" name="Line 1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gray">
            <a:xfrm>
              <a:off x="1306513" y="4360863"/>
              <a:ext cx="26352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296" tIns="46648" rIns="93296" bIns="46648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02" name="Line 13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gray">
            <a:xfrm>
              <a:off x="1306513" y="5137150"/>
              <a:ext cx="26352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296" tIns="46648" rIns="93296" bIns="46648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03" name="Line 1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gray">
            <a:xfrm>
              <a:off x="1306513" y="5837238"/>
              <a:ext cx="26352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296" tIns="46648" rIns="93296" bIns="46648"/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114704" name="Group 15"/>
            <p:cNvGrpSpPr>
              <a:grpSpLocks/>
            </p:cNvGrpSpPr>
            <p:nvPr/>
          </p:nvGrpSpPr>
          <p:grpSpPr bwMode="auto">
            <a:xfrm>
              <a:off x="139700" y="2028825"/>
              <a:ext cx="1166813" cy="4276725"/>
              <a:chOff x="86" y="1192"/>
              <a:chExt cx="721" cy="2701"/>
            </a:xfrm>
          </p:grpSpPr>
          <p:sp>
            <p:nvSpPr>
              <p:cNvPr id="114736" name="AutoShape 1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 rot="5400000">
                <a:off x="188" y="1090"/>
                <a:ext cx="517" cy="721"/>
              </a:xfrm>
              <a:prstGeom prst="homePlate">
                <a:avLst>
                  <a:gd name="adj" fmla="val 1803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lIns="45720" rIns="45720" anchor="ctr"/>
              <a:lstStyle/>
              <a:p>
                <a:pPr algn="ctr" defTabSz="912813">
                  <a:buClr>
                    <a:schemeClr val="tx2"/>
                  </a:buClr>
                </a:pPr>
                <a:r>
                  <a:rPr lang="en-US" sz="1100" b="1" dirty="0">
                    <a:solidFill>
                      <a:schemeClr val="tx2"/>
                    </a:solidFill>
                    <a:latin typeface="+mn-lt"/>
                  </a:rPr>
                  <a:t>End-point devices</a:t>
                </a:r>
              </a:p>
            </p:txBody>
          </p:sp>
          <p:sp>
            <p:nvSpPr>
              <p:cNvPr id="114737" name="AutoShape 1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 rot="5400000">
                <a:off x="177" y="1506"/>
                <a:ext cx="540" cy="721"/>
              </a:xfrm>
              <a:prstGeom prst="chevron">
                <a:avLst>
                  <a:gd name="adj" fmla="val 1725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lIns="137160" rIns="0" anchor="ctr"/>
              <a:lstStyle/>
              <a:p>
                <a:pPr algn="ctr" defTabSz="912813">
                  <a:buClr>
                    <a:schemeClr val="tx2"/>
                  </a:buClr>
                </a:pPr>
                <a:r>
                  <a:rPr lang="en-US" sz="1100" b="1" dirty="0">
                    <a:solidFill>
                      <a:schemeClr val="tx2"/>
                    </a:solidFill>
                    <a:latin typeface="+mn-lt"/>
                  </a:rPr>
                  <a:t>Content aggregation/ storage</a:t>
                </a:r>
              </a:p>
            </p:txBody>
          </p:sp>
          <p:sp>
            <p:nvSpPr>
              <p:cNvPr id="114738" name="AutoShape 1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 rot="5400000">
                <a:off x="177" y="1939"/>
                <a:ext cx="539" cy="721"/>
              </a:xfrm>
              <a:prstGeom prst="chevron">
                <a:avLst>
                  <a:gd name="adj" fmla="val 1725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lIns="137160" rIns="0" anchor="ctr"/>
              <a:lstStyle/>
              <a:p>
                <a:pPr algn="ctr" defTabSz="912813">
                  <a:buClr>
                    <a:schemeClr val="tx2"/>
                  </a:buClr>
                </a:pPr>
                <a:r>
                  <a:rPr lang="en-US" sz="1100" b="1" dirty="0">
                    <a:solidFill>
                      <a:schemeClr val="tx2"/>
                    </a:solidFill>
                    <a:latin typeface="+mn-lt"/>
                  </a:rPr>
                  <a:t>Content transcription/ tagging</a:t>
                </a:r>
              </a:p>
            </p:txBody>
          </p:sp>
          <p:sp>
            <p:nvSpPr>
              <p:cNvPr id="114739" name="AutoShape 1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 rot="5400000">
                <a:off x="176" y="2370"/>
                <a:ext cx="541" cy="721"/>
              </a:xfrm>
              <a:prstGeom prst="chevron">
                <a:avLst>
                  <a:gd name="adj" fmla="val 17231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lIns="137160" rIns="0" anchor="ctr"/>
              <a:lstStyle/>
              <a:p>
                <a:pPr algn="ctr" defTabSz="912813">
                  <a:buClr>
                    <a:schemeClr val="tx2"/>
                  </a:buClr>
                </a:pPr>
                <a:r>
                  <a:rPr lang="en-US" sz="1100" b="1" dirty="0">
                    <a:solidFill>
                      <a:schemeClr val="tx2"/>
                    </a:solidFill>
                    <a:latin typeface="+mn-lt"/>
                  </a:rPr>
                  <a:t>Content interactivity/ activation</a:t>
                </a:r>
              </a:p>
            </p:txBody>
          </p:sp>
          <p:sp>
            <p:nvSpPr>
              <p:cNvPr id="114740" name="AutoShape 2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 rot="5400000">
                <a:off x="177" y="2814"/>
                <a:ext cx="540" cy="721"/>
              </a:xfrm>
              <a:prstGeom prst="chevron">
                <a:avLst>
                  <a:gd name="adj" fmla="val 1725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lIns="137160" rIns="0" anchor="ctr"/>
              <a:lstStyle/>
              <a:p>
                <a:pPr algn="ctr" defTabSz="912813">
                  <a:buClr>
                    <a:schemeClr val="tx2"/>
                  </a:buClr>
                </a:pPr>
                <a:r>
                  <a:rPr lang="en-US" sz="1100" b="1" dirty="0">
                    <a:solidFill>
                      <a:schemeClr val="tx2"/>
                    </a:solidFill>
                    <a:latin typeface="+mn-lt"/>
                  </a:rPr>
                  <a:t>Content transcoding/ distribution</a:t>
                </a:r>
              </a:p>
            </p:txBody>
          </p:sp>
          <p:sp>
            <p:nvSpPr>
              <p:cNvPr id="114741" name="AutoShape 21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 rot="5400000">
                <a:off x="177" y="3262"/>
                <a:ext cx="540" cy="721"/>
              </a:xfrm>
              <a:prstGeom prst="chevron">
                <a:avLst>
                  <a:gd name="adj" fmla="val 1725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lIns="137160" rIns="0" anchor="ctr"/>
              <a:lstStyle/>
              <a:p>
                <a:pPr algn="ctr" defTabSz="912813">
                  <a:buClr>
                    <a:schemeClr val="tx2"/>
                  </a:buClr>
                </a:pPr>
                <a:r>
                  <a:rPr lang="en-US" sz="1100" b="1" dirty="0">
                    <a:solidFill>
                      <a:schemeClr val="tx2"/>
                    </a:solidFill>
                    <a:latin typeface="+mn-lt"/>
                  </a:rPr>
                  <a:t>Performance tracking</a:t>
                </a:r>
              </a:p>
            </p:txBody>
          </p:sp>
        </p:grpSp>
        <p:sp>
          <p:nvSpPr>
            <p:cNvPr id="114705" name="Oval 2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1560513" y="4284663"/>
              <a:ext cx="134937" cy="13493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3296" tIns="46648" rIns="93296" bIns="46648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06" name="Oval 2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1560513" y="5060950"/>
              <a:ext cx="134937" cy="1365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3296" tIns="46648" rIns="93296" bIns="46648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07" name="Oval 2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1560513" y="5761038"/>
              <a:ext cx="134937" cy="1365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3296" tIns="46648" rIns="93296" bIns="46648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08" name="Line 2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gray">
            <a:xfrm>
              <a:off x="1306513" y="2960688"/>
              <a:ext cx="26352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296" tIns="46648" rIns="93296" bIns="46648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09" name="Line 2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gray">
            <a:xfrm>
              <a:off x="1306513" y="3660775"/>
              <a:ext cx="26352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296" tIns="46648" rIns="93296" bIns="46648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10" name="Oval 2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1560513" y="2884488"/>
              <a:ext cx="134937" cy="1365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3296" tIns="46648" rIns="93296" bIns="46648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11" name="Oval 2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1560513" y="3584575"/>
              <a:ext cx="134937" cy="1365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3296" tIns="46648" rIns="93296" bIns="46648" anchor="ctr"/>
            <a:lstStyle/>
            <a:p>
              <a:endParaRPr lang="en-US" dirty="0">
                <a:latin typeface="+mn-lt"/>
              </a:endParaRPr>
            </a:p>
          </p:txBody>
        </p:sp>
        <p:pic>
          <p:nvPicPr>
            <p:cNvPr id="114712" name="Picture 29" descr="net-tv1">
              <a:hlinkClick r:id="rId49"/>
            </p:cNvPr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839075" y="1195388"/>
              <a:ext cx="684213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13" name="Picture 30" descr="Consumer_Electronics">
              <a:hlinkClick r:id="rId51"/>
            </p:cNvPr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037263" y="1208088"/>
              <a:ext cx="542925" cy="43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14" name="Picture 31" descr="Marketing%2520Globe">
              <a:hlinkClick r:id="rId53"/>
            </p:cNvPr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clrChange>
                <a:clrFrom>
                  <a:srgbClr val="FFFFF4"/>
                </a:clrFrom>
                <a:clrTo>
                  <a:srgbClr val="FFFF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340225" y="1262063"/>
              <a:ext cx="457200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715" name="Rectangle 3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3717925" y="1951038"/>
              <a:ext cx="1709738" cy="700087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3296" tIns="46648" rIns="93296" bIns="46648" anchor="ctr"/>
            <a:lstStyle/>
            <a:p>
              <a:pPr marL="52388" defTabSz="912813">
                <a:buClr>
                  <a:schemeClr val="tx1"/>
                </a:buClr>
              </a:pPr>
              <a:r>
                <a:rPr lang="en-US" sz="1100" b="1" dirty="0">
                  <a:latin typeface="+mn-lt"/>
                </a:rPr>
                <a:t>HW / SW for video capture, </a:t>
              </a:r>
              <a:r>
                <a:rPr lang="en-US" sz="1100" b="1" dirty="0" smtClean="0">
                  <a:latin typeface="+mn-lt"/>
                </a:rPr>
                <a:t>editing, </a:t>
              </a:r>
              <a:r>
                <a:rPr lang="en-US" sz="1100" b="1" dirty="0">
                  <a:latin typeface="+mn-lt"/>
                </a:rPr>
                <a:t>and collaboration</a:t>
              </a:r>
            </a:p>
          </p:txBody>
        </p:sp>
        <p:sp>
          <p:nvSpPr>
            <p:cNvPr id="114716" name="Rectangle 3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3717925" y="5449888"/>
              <a:ext cx="1709738" cy="700087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3296" tIns="46648" rIns="93296" bIns="46648" anchor="ctr"/>
            <a:lstStyle/>
            <a:p>
              <a:pPr marL="52388" defTabSz="912813">
                <a:buClr>
                  <a:schemeClr val="tx2"/>
                </a:buClr>
              </a:pPr>
              <a:r>
                <a:rPr lang="en-US" sz="1100" b="1" dirty="0">
                  <a:latin typeface="+mn-lt"/>
                </a:rPr>
                <a:t>Performance tracking and integration with sales measurement</a:t>
              </a:r>
            </a:p>
          </p:txBody>
        </p:sp>
        <p:sp>
          <p:nvSpPr>
            <p:cNvPr id="114717" name="Rectangle 3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3717925" y="3351213"/>
              <a:ext cx="1709738" cy="700087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3296" tIns="46648" rIns="93296" bIns="46648" anchor="ctr"/>
            <a:lstStyle/>
            <a:p>
              <a:pPr marL="52388" defTabSz="912813">
                <a:buClr>
                  <a:schemeClr val="tx1"/>
                </a:buClr>
              </a:pPr>
              <a:r>
                <a:rPr lang="en-US" sz="1100" b="1" dirty="0">
                  <a:latin typeface="+mn-lt"/>
                </a:rPr>
                <a:t>User search cookie analytics tools for search engine opt.</a:t>
              </a:r>
            </a:p>
          </p:txBody>
        </p:sp>
        <p:sp>
          <p:nvSpPr>
            <p:cNvPr id="114718" name="Rectangle 3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3707736" y="941388"/>
              <a:ext cx="5336904" cy="23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2813">
                <a:buClr>
                  <a:schemeClr val="tx2"/>
                </a:buClr>
              </a:pPr>
              <a:r>
                <a:rPr lang="en-US" sz="1400" b="1" dirty="0">
                  <a:latin typeface="+mn-lt"/>
                </a:rPr>
                <a:t>Additional vertical/horizontal-specific platform capabilities</a:t>
              </a:r>
            </a:p>
          </p:txBody>
        </p:sp>
        <p:sp>
          <p:nvSpPr>
            <p:cNvPr id="114719" name="Rectangle 3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3795713" y="1687513"/>
              <a:ext cx="1554162" cy="19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2813">
                <a:buClr>
                  <a:schemeClr val="tx2"/>
                </a:buClr>
              </a:pPr>
              <a:r>
                <a:rPr lang="en-US" sz="1200" b="1" dirty="0">
                  <a:latin typeface="+mn-lt"/>
                </a:rPr>
                <a:t>Digital marketing</a:t>
              </a:r>
            </a:p>
          </p:txBody>
        </p:sp>
        <p:sp>
          <p:nvSpPr>
            <p:cNvPr id="114720" name="Rectangle 3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5505450" y="1598613"/>
              <a:ext cx="1711325" cy="396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2813">
                <a:buClr>
                  <a:schemeClr val="tx2"/>
                </a:buClr>
              </a:pPr>
              <a:r>
                <a:rPr lang="en-US" sz="1200" b="1" dirty="0">
                  <a:latin typeface="+mn-lt"/>
                </a:rPr>
                <a:t>New media &amp;  entertainment</a:t>
              </a:r>
            </a:p>
          </p:txBody>
        </p:sp>
        <p:sp>
          <p:nvSpPr>
            <p:cNvPr id="114721" name="Rectangle 3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7294563" y="1687513"/>
              <a:ext cx="1709737" cy="19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2813">
                <a:buClr>
                  <a:schemeClr val="tx2"/>
                </a:buClr>
              </a:pPr>
              <a:r>
                <a:rPr lang="en-US" sz="1200" b="1" dirty="0">
                  <a:latin typeface="+mn-lt"/>
                </a:rPr>
                <a:t>Education / Training</a:t>
              </a:r>
            </a:p>
          </p:txBody>
        </p:sp>
        <p:sp>
          <p:nvSpPr>
            <p:cNvPr id="114722" name="Rectangle 39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5505450" y="1951038"/>
              <a:ext cx="1711325" cy="70008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3296" tIns="46648" rIns="93296" bIns="46648" anchor="ctr"/>
            <a:lstStyle/>
            <a:p>
              <a:pPr marL="52388" defTabSz="912813">
                <a:buClr>
                  <a:schemeClr val="tx1"/>
                </a:buClr>
              </a:pPr>
              <a:r>
                <a:rPr lang="en-US" sz="1100" b="1" dirty="0">
                  <a:latin typeface="+mn-lt"/>
                </a:rPr>
                <a:t>TV, PC, tablets, and mobile phones</a:t>
              </a:r>
            </a:p>
          </p:txBody>
        </p:sp>
        <p:sp>
          <p:nvSpPr>
            <p:cNvPr id="114723" name="Rectangle 4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7294563" y="1951038"/>
              <a:ext cx="1709737" cy="700087"/>
            </a:xfrm>
            <a:prstGeom prst="rect">
              <a:avLst/>
            </a:prstGeom>
            <a:solidFill>
              <a:srgbClr val="FF99CC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3296" tIns="46648" rIns="93296" bIns="46648" anchor="ctr"/>
            <a:lstStyle/>
            <a:p>
              <a:pPr marL="52388" defTabSz="912813">
                <a:buClr>
                  <a:schemeClr val="tx1"/>
                </a:buClr>
              </a:pPr>
              <a:r>
                <a:rPr lang="en-US" sz="1000" b="1" dirty="0">
                  <a:latin typeface="+mn-lt"/>
                </a:rPr>
                <a:t>HW / SW for creation, editing, and collaboration of education content</a:t>
              </a:r>
            </a:p>
          </p:txBody>
        </p:sp>
        <p:sp>
          <p:nvSpPr>
            <p:cNvPr id="114724" name="Rectangle 4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5505450" y="3351213"/>
              <a:ext cx="1711325" cy="70008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3296" tIns="46648" rIns="93296" bIns="46648" anchor="ctr"/>
            <a:lstStyle/>
            <a:p>
              <a:pPr marL="52388" defTabSz="912813">
                <a:buClr>
                  <a:schemeClr val="tx1"/>
                </a:buClr>
              </a:pPr>
              <a:r>
                <a:rPr lang="en-US" sz="1100" b="1" dirty="0">
                  <a:latin typeface="+mn-lt"/>
                </a:rPr>
                <a:t>Tools to normalize tags / metadata across media</a:t>
              </a:r>
            </a:p>
          </p:txBody>
        </p:sp>
        <p:sp>
          <p:nvSpPr>
            <p:cNvPr id="114725" name="Rectangle 4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7294563" y="4751388"/>
              <a:ext cx="1709737" cy="698500"/>
            </a:xfrm>
            <a:prstGeom prst="rect">
              <a:avLst/>
            </a:prstGeom>
            <a:solidFill>
              <a:srgbClr val="FF99CC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3296" tIns="46648" rIns="93296" bIns="46648" anchor="ctr"/>
            <a:lstStyle/>
            <a:p>
              <a:pPr marL="52388" defTabSz="912813">
                <a:buClr>
                  <a:schemeClr val="tx1"/>
                </a:buClr>
              </a:pPr>
              <a:r>
                <a:rPr lang="en-US" sz="1100" b="1" dirty="0">
                  <a:latin typeface="+mn-lt"/>
                </a:rPr>
                <a:t>Tools to transcode content to mobile device form factors </a:t>
              </a:r>
            </a:p>
          </p:txBody>
        </p:sp>
        <p:sp>
          <p:nvSpPr>
            <p:cNvPr id="114726" name="Rectangle 4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5505450" y="1174750"/>
              <a:ext cx="1711325" cy="5053013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296" tIns="46648" rIns="93296" bIns="46648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27" name="Rectangle 4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7294563" y="1174750"/>
              <a:ext cx="1709737" cy="5053013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296" tIns="46648" rIns="93296" bIns="46648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28" name="Line 46"/>
            <p:cNvSpPr>
              <a:spLocks noChangeShapeType="1"/>
            </p:cNvSpPr>
            <p:nvPr/>
          </p:nvSpPr>
          <p:spPr bwMode="gray">
            <a:xfrm>
              <a:off x="1306513" y="2651125"/>
              <a:ext cx="769778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296" tIns="46648" rIns="93296" bIns="46648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29" name="Line 47"/>
            <p:cNvSpPr>
              <a:spLocks noChangeShapeType="1"/>
            </p:cNvSpPr>
            <p:nvPr/>
          </p:nvSpPr>
          <p:spPr bwMode="gray">
            <a:xfrm>
              <a:off x="1306513" y="3351213"/>
              <a:ext cx="769778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296" tIns="46648" rIns="93296" bIns="46648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30" name="Line 48"/>
            <p:cNvSpPr>
              <a:spLocks noChangeShapeType="1"/>
            </p:cNvSpPr>
            <p:nvPr/>
          </p:nvSpPr>
          <p:spPr bwMode="gray">
            <a:xfrm>
              <a:off x="1306513" y="4051300"/>
              <a:ext cx="769778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296" tIns="46648" rIns="93296" bIns="46648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31" name="Line 49"/>
            <p:cNvSpPr>
              <a:spLocks noChangeShapeType="1"/>
            </p:cNvSpPr>
            <p:nvPr/>
          </p:nvSpPr>
          <p:spPr bwMode="gray">
            <a:xfrm>
              <a:off x="1306513" y="4751388"/>
              <a:ext cx="769778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296" tIns="46648" rIns="93296" bIns="46648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32" name="Line 50"/>
            <p:cNvSpPr>
              <a:spLocks noChangeShapeType="1"/>
            </p:cNvSpPr>
            <p:nvPr/>
          </p:nvSpPr>
          <p:spPr bwMode="gray">
            <a:xfrm>
              <a:off x="1306513" y="5449888"/>
              <a:ext cx="769778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296" tIns="46648" rIns="93296" bIns="46648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34" name="Rectangle 4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5505450" y="5495925"/>
              <a:ext cx="1711325" cy="698500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3296" tIns="46648" rIns="93296" bIns="46648" anchor="ctr"/>
            <a:lstStyle/>
            <a:p>
              <a:pPr marL="52388" defTabSz="912813">
                <a:buClr>
                  <a:schemeClr val="tx1"/>
                </a:buClr>
              </a:pPr>
              <a:r>
                <a:rPr lang="en-US" sz="1100" b="1" dirty="0">
                  <a:latin typeface="+mn-lt"/>
                </a:rPr>
                <a:t>Tools to normalize tags / metadata across media</a:t>
              </a:r>
            </a:p>
          </p:txBody>
        </p:sp>
        <p:sp>
          <p:nvSpPr>
            <p:cNvPr id="114735" name="Rectangle 4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7281863" y="5502275"/>
              <a:ext cx="1709737" cy="700088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/>
            <a:p>
              <a:pPr marL="52388" defTabSz="912813">
                <a:buClr>
                  <a:schemeClr val="tx2"/>
                </a:buClr>
              </a:pPr>
              <a:r>
                <a:rPr lang="en-US" sz="1100" b="1" dirty="0">
                  <a:latin typeface="+mn-lt"/>
                </a:rPr>
                <a:t>Performance tracking and integration with backend systems</a:t>
              </a:r>
            </a:p>
          </p:txBody>
        </p:sp>
      </p:grpSp>
      <p:sp>
        <p:nvSpPr>
          <p:cNvPr id="54" name="Title 7"/>
          <p:cNvSpPr txBox="1">
            <a:spLocks/>
          </p:cNvSpPr>
          <p:nvPr/>
        </p:nvSpPr>
        <p:spPr bwMode="auto">
          <a:xfrm>
            <a:off x="425450" y="219075"/>
            <a:ext cx="848995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latin typeface="+mj-lt"/>
              </a:rPr>
              <a:t>Content in the cloud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Rectangle 34"/>
          <p:cNvSpPr txBox="1">
            <a:spLocks noChangeArrowheads="1"/>
          </p:cNvSpPr>
          <p:nvPr/>
        </p:nvSpPr>
        <p:spPr bwMode="auto">
          <a:xfrm>
            <a:off x="428625" y="671513"/>
            <a:ext cx="8167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+mn-lt"/>
                <a:cs typeface="Arial" pitchFamily="34" charset="0"/>
              </a:rPr>
              <a:t>Cloud-based media solution and its extension to adjacent industries</a:t>
            </a:r>
            <a:endParaRPr lang="en-US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5"/>
          <p:cNvGrpSpPr>
            <a:grpSpLocks/>
          </p:cNvGrpSpPr>
          <p:nvPr/>
        </p:nvGrpSpPr>
        <p:grpSpPr bwMode="auto">
          <a:xfrm>
            <a:off x="0" y="1714500"/>
            <a:ext cx="9144000" cy="5143500"/>
            <a:chOff x="0" y="1080"/>
            <a:chExt cx="5760" cy="3240"/>
          </a:xfrm>
        </p:grpSpPr>
        <p:pic>
          <p:nvPicPr>
            <p:cNvPr id="115720" name="Picture 1" descr="16_Co_Creat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80"/>
              <a:ext cx="5760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879" name="Rectangle 7"/>
            <p:cNvSpPr>
              <a:spLocks noChangeArrowheads="1"/>
            </p:cNvSpPr>
            <p:nvPr/>
          </p:nvSpPr>
          <p:spPr bwMode="auto">
            <a:xfrm>
              <a:off x="0" y="1193"/>
              <a:ext cx="105" cy="22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82296" tIns="36576" rIns="82296" bIns="36576" anchor="ctr">
              <a:spAutoFit/>
            </a:bodyPr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  <p:sp>
        <p:nvSpPr>
          <p:cNvPr id="115716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298950" y="1279525"/>
            <a:ext cx="4714875" cy="4365298"/>
          </a:xfrm>
        </p:spPr>
        <p:txBody>
          <a:bodyPr/>
          <a:lstStyle/>
          <a:p>
            <a:pPr marL="342900" lvl="1" indent="-177800" eaLnBrk="1" hangingPunct="1">
              <a:lnSpc>
                <a:spcPct val="150000"/>
              </a:lnSpc>
              <a:buSzPct val="80000"/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177800" eaLnBrk="1" hangingPunct="1">
              <a:lnSpc>
                <a:spcPct val="150000"/>
              </a:lnSpc>
              <a:buSzPct val="80000"/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cs typeface="Arial" pitchFamily="34" charset="0"/>
              </a:rPr>
              <a:t>Digital Marketing</a:t>
            </a:r>
          </a:p>
          <a:p>
            <a:pPr marL="342900" lvl="1" indent="-177800" eaLnBrk="1" hangingPunct="1">
              <a:lnSpc>
                <a:spcPct val="150000"/>
              </a:lnSpc>
              <a:spcBef>
                <a:spcPts val="500"/>
              </a:spcBef>
              <a:buSzPct val="80000"/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cs typeface="Arial" pitchFamily="34" charset="0"/>
              </a:rPr>
              <a:t>Education</a:t>
            </a:r>
          </a:p>
          <a:p>
            <a:pPr marL="342900" lvl="1" indent="-177800" eaLnBrk="1" hangingPunct="1">
              <a:lnSpc>
                <a:spcPct val="150000"/>
              </a:lnSpc>
              <a:spcBef>
                <a:spcPts val="500"/>
              </a:spcBef>
              <a:buSzPct val="80000"/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cs typeface="Arial" pitchFamily="34" charset="0"/>
              </a:rPr>
              <a:t>Healthcare </a:t>
            </a:r>
          </a:p>
          <a:p>
            <a:pPr marL="342900" lvl="1" indent="-177800" eaLnBrk="1" hangingPunct="1">
              <a:lnSpc>
                <a:spcPct val="150000"/>
              </a:lnSpc>
              <a:spcBef>
                <a:spcPts val="500"/>
              </a:spcBef>
              <a:buSzPct val="80000"/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cs typeface="Arial" pitchFamily="34" charset="0"/>
              </a:rPr>
              <a:t>Public Safety</a:t>
            </a:r>
          </a:p>
          <a:p>
            <a:pPr marL="342900" lvl="1" indent="-177800" eaLnBrk="1" hangingPunct="1">
              <a:lnSpc>
                <a:spcPct val="150000"/>
              </a:lnSpc>
              <a:spcBef>
                <a:spcPts val="500"/>
              </a:spcBef>
              <a:buSzPct val="80000"/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177800" eaLnBrk="1" hangingPunct="1">
              <a:lnSpc>
                <a:spcPct val="75000"/>
              </a:lnSpc>
              <a:spcBef>
                <a:spcPts val="500"/>
              </a:spcBef>
              <a:buSzPct val="80000"/>
              <a:buFont typeface="Wingdings" pitchFamily="2" charset="2"/>
              <a:buChar char="§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lvl="1" indent="-177800" eaLnBrk="1" hangingPunct="1">
              <a:lnSpc>
                <a:spcPct val="75000"/>
              </a:lnSpc>
              <a:spcBef>
                <a:spcPts val="500"/>
              </a:spcBef>
              <a:buSzPct val="80000"/>
              <a:buFont typeface="Wingdings" pitchFamily="2" charset="2"/>
              <a:buChar char="§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lvl="1" indent="-177800" eaLnBrk="1" hangingPunct="1">
              <a:lnSpc>
                <a:spcPct val="75000"/>
              </a:lnSpc>
              <a:spcBef>
                <a:spcPts val="500"/>
              </a:spcBef>
              <a:buSzPct val="80000"/>
              <a:buFont typeface="Wingdings" pitchFamily="2" charset="2"/>
              <a:buChar char="§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7" name="Rectangle 80"/>
          <p:cNvSpPr>
            <a:spLocks noChangeArrowheads="1"/>
          </p:cNvSpPr>
          <p:nvPr/>
        </p:nvSpPr>
        <p:spPr bwMode="auto">
          <a:xfrm>
            <a:off x="190500" y="1362075"/>
            <a:ext cx="4267200" cy="5072063"/>
          </a:xfrm>
          <a:prstGeom prst="rect">
            <a:avLst/>
          </a:prstGeom>
          <a:gradFill rotWithShape="1">
            <a:gsLst>
              <a:gs pos="0">
                <a:srgbClr val="FFFFFF">
                  <a:alpha val="35001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1" rIns="73025" bIns="36511" anchor="ctr"/>
          <a:lstStyle/>
          <a:p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1571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6044" r="43925"/>
          <a:stretch>
            <a:fillRect/>
          </a:stretch>
        </p:blipFill>
        <p:spPr bwMode="auto">
          <a:xfrm>
            <a:off x="593725" y="1450975"/>
            <a:ext cx="3635375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 txBox="1">
            <a:spLocks/>
          </p:cNvSpPr>
          <p:nvPr/>
        </p:nvSpPr>
        <p:spPr bwMode="auto">
          <a:xfrm>
            <a:off x="425450" y="219075"/>
            <a:ext cx="848995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latin typeface="+mj-lt"/>
              </a:rPr>
              <a:t>Content in the cloud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34"/>
          <p:cNvSpPr txBox="1">
            <a:spLocks noChangeArrowheads="1"/>
          </p:cNvSpPr>
          <p:nvPr/>
        </p:nvSpPr>
        <p:spPr bwMode="auto">
          <a:xfrm>
            <a:off x="428625" y="671513"/>
            <a:ext cx="8167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Adjacent Industries with Strong Affinity to Media Content</a:t>
            </a:r>
            <a:endParaRPr lang="en-US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81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RwRYhfZ0EaGSYdGOHsRA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z8XD3GRUiwczFqB5k41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HPikJx6UmQS52PphHG1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_aJGT0Z0yZp49grQZsA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2mGK54Yk2Y3EB3sjdZ6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2MS_NwY0SY6b2_e2TKW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TV1rbFIkSHvQsKvKvXG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NyuazvnEaL8LBMFrYKi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MF_O430SD4GM4.yjLM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A5kP_Hy0OgfgwwW3cSa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C1lA80W0SIeogCzSrdk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IqVxgsOE23K6cwLGVtX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3Lzoy8a.0qJlQRETZgqn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LWFqWvCEKtV1QK6dSa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Pxnmllf0maYo.FwMIc.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T9_aSzoVXUmyc9T4vxoZ5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FmM1IhJDFUiLRy0wUXfa3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uZqnLEQVUUmwLrel0QwTh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Vejf3oP0.ywHgUilIYi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HO9m.Lb0qmmZ9ZbADC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tY_DiJfpOEutoaYN7x6BA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11T1HWEyfz.0t_9DDr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6yg8MKi0m9b5MeVp5kc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xMb_n6_CH0CHAByZzoRQO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eZbQiuPPB0Cf6niCyKlLT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p9AqcbPR0kOO9x6awbs1V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UwSlTTlBAESjHTg7rK90Q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.c6NybN70S6eWZUolwwU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pMHmNuF0648dtMuQCgI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p9AqcbPR0kOO9x6awbs1V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UwSlTTlBAESjHTg7rK90Q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V.6qXFSkaboibrA8RHj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PDyphk9UibA7tWG766c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0Kk5ZIYUyZJjZS9c0UR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YlI8ZiikmYctfr6WIiu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ODqFSjJ0Gyp2QS7sGkz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b0.X8HN0i_fa1lUplZT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_qDAuEyE2eRpxvggGuR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TyhKYIbWaUKYGb5eQzA_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VUJFDfGkH0icr8JKCf8Et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IVKwOAxJD0WPWuqfHKxzU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J6N.n7R6gU22hGX0vk.H6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_WYQpU.8fUCkyBLSQwRSEg"/>
</p:tagLst>
</file>

<file path=ppt/theme/theme1.xml><?xml version="1.0" encoding="utf-8"?>
<a:theme xmlns:a="http://schemas.openxmlformats.org/drawingml/2006/main" name="Dell_4x3_Template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_Background_Master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B7295A"/>
      </a:hlink>
      <a:folHlink>
        <a:srgbClr val="009BBB"/>
      </a:folHlink>
    </a:clrScheme>
    <a:fontScheme name="Dell TTF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BEE83C66E54EA9BED83B0A9A60DB" ma:contentTypeVersion="1" ma:contentTypeDescription="Create a new document." ma:contentTypeScope="" ma:versionID="51a43b2161297f783d65b37e357c79e9">
  <xsd:schema xmlns:xsd="http://www.w3.org/2001/XMLSchema" xmlns:p="http://schemas.microsoft.com/office/2006/metadata/properties" targetNamespace="http://schemas.microsoft.com/office/2006/metadata/properties" ma:root="true" ma:fieldsID="b9cfef283e0bc2d986a66f9ec0cdc4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73BDD3-AA35-4F19-A12A-C6462BECFBD1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3332CB6-AB82-4DD3-8C89-C660A1C39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Dell_4x3_Template</Template>
  <TotalTime>2020</TotalTime>
  <Words>1106</Words>
  <Application>Microsoft Office PowerPoint</Application>
  <PresentationFormat>On-screen Show (4:3)</PresentationFormat>
  <Paragraphs>237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Museo For Dell 300</vt:lpstr>
      <vt:lpstr>Museo Sans For Dell</vt:lpstr>
      <vt:lpstr>Trebuchet MS</vt:lpstr>
      <vt:lpstr>MS PGothic</vt:lpstr>
      <vt:lpstr>Museo For Dell</vt:lpstr>
      <vt:lpstr>Calibri</vt:lpstr>
      <vt:lpstr>Wingdings</vt:lpstr>
      <vt:lpstr>Arial Black</vt:lpstr>
      <vt:lpstr>Times New Roman</vt:lpstr>
      <vt:lpstr>Dell_4x3_Template</vt:lpstr>
      <vt:lpstr>Blue_Background_Master</vt:lpstr>
      <vt:lpstr>think-cell Slide</vt:lpstr>
      <vt:lpstr>Cloud Computing’s Effects on Media and Telecom Industries</vt:lpstr>
      <vt:lpstr>Agenda</vt:lpstr>
      <vt:lpstr>Media industry in transition</vt:lpstr>
      <vt:lpstr>Media industry in transition</vt:lpstr>
      <vt:lpstr>Media industry in transition</vt:lpstr>
      <vt:lpstr>PowerPoint Presentation</vt:lpstr>
      <vt:lpstr>Cloud Services are the Ultimate Destination for Telecom Service Providers</vt:lpstr>
      <vt:lpstr>PowerPoint Presentation</vt:lpstr>
      <vt:lpstr>PowerPoint Presentation</vt:lpstr>
      <vt:lpstr>PowerPoint Presentation</vt:lpstr>
      <vt:lpstr>Dell Telco Media &amp; Entertainment Solutions</vt:lpstr>
      <vt:lpstr>PowerPoint Presentation</vt:lpstr>
      <vt:lpstr>PowerPoint Presentation</vt:lpstr>
      <vt:lpstr>Case Study</vt:lpstr>
      <vt:lpstr>Case Study</vt:lpstr>
      <vt:lpstr>PowerPoint Presentation</vt:lpstr>
      <vt:lpstr>Thank You</vt:lpstr>
    </vt:vector>
  </TitlesOfParts>
  <Company>Dell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presentation template Standard 4:3 layout</dc:title>
  <dc:creator>Karen Reynoso</dc:creator>
  <cp:lastModifiedBy>Lin, Geng</cp:lastModifiedBy>
  <cp:revision>126</cp:revision>
  <cp:lastPrinted>2000-07-17T22:36:56Z</cp:lastPrinted>
  <dcterms:created xsi:type="dcterms:W3CDTF">2012-11-06T16:40:56Z</dcterms:created>
  <dcterms:modified xsi:type="dcterms:W3CDTF">2012-11-08T22:07:18Z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0x010100EAEEBEE83C66E54EA9BED83B0A9A60DB</vt:lpwstr>
  </property>
</Properties>
</file>