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6" r:id="rId2"/>
    <p:sldId id="257" r:id="rId3"/>
    <p:sldId id="259" r:id="rId4"/>
    <p:sldId id="28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5" r:id="rId18"/>
    <p:sldId id="276" r:id="rId19"/>
    <p:sldId id="274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DBEE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57688-6C45-44A1-AB63-34E8A347FD9F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51360-0DB5-4B2F-B47A-FC1955970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465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1360-0DB5-4B2F-B47A-FC195597070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430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D508-AF8F-414D-A368-A5C64FD8797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9779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D508-AF8F-414D-A368-A5C64FD8797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9779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D508-AF8F-414D-A368-A5C64FD8797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9779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D508-AF8F-414D-A368-A5C64FD8797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9779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defRPr/>
            </a:pPr>
            <a:r>
              <a:rPr lang="en-US" sz="2000" b="0" dirty="0" smtClean="0"/>
              <a:t>Accelerate cloud app rollout </a:t>
            </a:r>
          </a:p>
          <a:p>
            <a:pPr lvl="1">
              <a:defRPr/>
            </a:pPr>
            <a:r>
              <a:rPr lang="en-US" sz="2000" b="0" dirty="0" smtClean="0"/>
              <a:t>Reduce admin costs with unified strong </a:t>
            </a:r>
            <a:r>
              <a:rPr lang="en-US" sz="2000" b="0" dirty="0" err="1" smtClean="0"/>
              <a:t>auth</a:t>
            </a:r>
            <a:endParaRPr lang="en-US" sz="2000" b="0" dirty="0" smtClean="0"/>
          </a:p>
          <a:p>
            <a:pPr lvl="1">
              <a:defRPr/>
            </a:pPr>
            <a:r>
              <a:rPr lang="en-US" sz="2000" b="0" dirty="0" smtClean="0"/>
              <a:t>Easier for users, reduce help desk calls</a:t>
            </a:r>
          </a:p>
          <a:p>
            <a:pPr lvl="1">
              <a:defRPr/>
            </a:pPr>
            <a:r>
              <a:rPr lang="en-US" sz="2000" b="0" dirty="0" smtClean="0"/>
              <a:t>Reduce deployment, training costs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D508-AF8F-414D-A368-A5C64FD8797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9779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defRPr/>
            </a:pPr>
            <a:r>
              <a:rPr lang="en-US" sz="2000" b="0" dirty="0" smtClean="0"/>
              <a:t>Accelerate cloud app rollout </a:t>
            </a:r>
          </a:p>
          <a:p>
            <a:pPr lvl="1">
              <a:defRPr/>
            </a:pPr>
            <a:r>
              <a:rPr lang="en-US" sz="2000" b="0" dirty="0" smtClean="0"/>
              <a:t>Reduce admin costs with unified strong </a:t>
            </a:r>
            <a:r>
              <a:rPr lang="en-US" sz="2000" b="0" dirty="0" err="1" smtClean="0"/>
              <a:t>auth</a:t>
            </a:r>
            <a:endParaRPr lang="en-US" sz="2000" b="0" dirty="0" smtClean="0"/>
          </a:p>
          <a:p>
            <a:pPr lvl="1">
              <a:defRPr/>
            </a:pPr>
            <a:r>
              <a:rPr lang="en-US" sz="2000" b="0" dirty="0" smtClean="0"/>
              <a:t>Easier for users, reduce help desk calls</a:t>
            </a:r>
          </a:p>
          <a:p>
            <a:pPr lvl="1">
              <a:defRPr/>
            </a:pPr>
            <a:r>
              <a:rPr lang="en-US" sz="2000" b="0" dirty="0" smtClean="0"/>
              <a:t>Reduce deployment, training costs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D508-AF8F-414D-A368-A5C64FD8797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9779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defRPr/>
            </a:pPr>
            <a:r>
              <a:rPr lang="en-US" sz="2000" b="0" dirty="0" smtClean="0"/>
              <a:t>Accelerate cloud app rollout </a:t>
            </a:r>
          </a:p>
          <a:p>
            <a:pPr lvl="1">
              <a:defRPr/>
            </a:pPr>
            <a:r>
              <a:rPr lang="en-US" sz="2000" b="0" dirty="0" smtClean="0"/>
              <a:t>Reduce admin costs with unified strong </a:t>
            </a:r>
            <a:r>
              <a:rPr lang="en-US" sz="2000" b="0" dirty="0" err="1" smtClean="0"/>
              <a:t>auth</a:t>
            </a:r>
            <a:endParaRPr lang="en-US" sz="2000" b="0" dirty="0" smtClean="0"/>
          </a:p>
          <a:p>
            <a:pPr lvl="1">
              <a:defRPr/>
            </a:pPr>
            <a:r>
              <a:rPr lang="en-US" sz="2000" b="0" dirty="0" smtClean="0"/>
              <a:t>Easier for users, reduce help desk calls</a:t>
            </a:r>
          </a:p>
          <a:p>
            <a:pPr lvl="1">
              <a:defRPr/>
            </a:pPr>
            <a:r>
              <a:rPr lang="en-US" sz="2000" b="0" dirty="0" smtClean="0"/>
              <a:t>Reduce deployment, training costs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D508-AF8F-414D-A368-A5C64FD8797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9779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defRPr/>
            </a:pPr>
            <a:r>
              <a:rPr lang="en-US" sz="2000" b="0" dirty="0" smtClean="0"/>
              <a:t>Accelerate cloud app rollout </a:t>
            </a:r>
          </a:p>
          <a:p>
            <a:pPr lvl="1">
              <a:defRPr/>
            </a:pPr>
            <a:r>
              <a:rPr lang="en-US" sz="2000" b="0" dirty="0" smtClean="0"/>
              <a:t>Reduce admin costs with unified strong </a:t>
            </a:r>
            <a:r>
              <a:rPr lang="en-US" sz="2000" b="0" dirty="0" err="1" smtClean="0"/>
              <a:t>auth</a:t>
            </a:r>
            <a:endParaRPr lang="en-US" sz="2000" b="0" dirty="0" smtClean="0"/>
          </a:p>
          <a:p>
            <a:pPr lvl="1">
              <a:defRPr/>
            </a:pPr>
            <a:r>
              <a:rPr lang="en-US" sz="2000" b="0" dirty="0" smtClean="0"/>
              <a:t>Easier for users, reduce help desk calls</a:t>
            </a:r>
          </a:p>
          <a:p>
            <a:pPr lvl="1">
              <a:defRPr/>
            </a:pPr>
            <a:r>
              <a:rPr lang="en-US" sz="2000" b="0" dirty="0" smtClean="0"/>
              <a:t>Reduce deployment, training costs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D508-AF8F-414D-A368-A5C64FD8797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9779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D508-AF8F-414D-A368-A5C64FD8797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5583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D508-AF8F-414D-A368-A5C64FD8797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1043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1360-0DB5-4B2F-B47A-FC195597070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4388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D508-AF8F-414D-A368-A5C64FD8797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8546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1360-0DB5-4B2F-B47A-FC195597070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461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t" hangingPunct="1"/>
            <a:r>
              <a:rPr lang="en-GB" smtClean="0">
                <a:latin typeface="Arial" pitchFamily="34" charset="0"/>
              </a:rPr>
              <a:t>Layered approach</a:t>
            </a:r>
          </a:p>
          <a:p>
            <a:pPr eaLnBrk="1" fontAlgn="t" hangingPunct="1"/>
            <a:r>
              <a:rPr lang="en-GB" smtClean="0">
                <a:latin typeface="Arial" pitchFamily="34" charset="0"/>
              </a:rPr>
              <a:t>User authentication + End-point authentication </a:t>
            </a:r>
          </a:p>
          <a:p>
            <a:pPr eaLnBrk="1" fontAlgn="t" hangingPunct="1"/>
            <a:endParaRPr lang="en-GB" smtClean="0">
              <a:latin typeface="Arial" pitchFamily="34" charset="0"/>
            </a:endParaRPr>
          </a:p>
          <a:p>
            <a:pPr eaLnBrk="1" fontAlgn="t" hangingPunct="1"/>
            <a:r>
              <a:rPr lang="en-GB" smtClean="0">
                <a:latin typeface="Arial" pitchFamily="34" charset="0"/>
              </a:rPr>
              <a:t>To ensure security you add on versatile authentication </a:t>
            </a:r>
          </a:p>
          <a:p>
            <a:pPr eaLnBrk="1" fontAlgn="t" hangingPunct="1"/>
            <a:r>
              <a:rPr lang="en-GB" smtClean="0">
                <a:latin typeface="Arial" pitchFamily="34" charset="0"/>
              </a:rPr>
              <a:t>OOB verification + KBA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02DC01D-99EA-456C-AAAE-D90AE6F4E769}" type="slidenum">
              <a:rPr lang="en-US" sz="1200" smtClean="0"/>
              <a:pPr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D508-AF8F-414D-A368-A5C64FD8797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9779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D508-AF8F-414D-A368-A5C64FD8797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9779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D508-AF8F-414D-A368-A5C64FD8797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9779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D508-AF8F-414D-A368-A5C64FD8797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9779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D508-AF8F-414D-A368-A5C64FD8797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977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455613"/>
            <a:ext cx="822642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338637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xmlns="" val="2742510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tiff"/><Relationship Id="rId7" Type="http://schemas.openxmlformats.org/officeDocument/2006/relationships/image" Target="../media/image19.png"/><Relationship Id="rId12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wmf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Cloud 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Julian Lovelock</a:t>
            </a:r>
          </a:p>
          <a:p>
            <a:pPr algn="l"/>
            <a:r>
              <a:rPr lang="en-US" sz="2800" dirty="0" smtClean="0"/>
              <a:t>VP, Product Marketing, HID Global</a:t>
            </a:r>
          </a:p>
        </p:txBody>
      </p:sp>
      <p:pic>
        <p:nvPicPr>
          <p:cNvPr id="4" name="Picture 3" descr="CCW 2012 Banner.jpg"/>
          <p:cNvPicPr>
            <a:picLocks noChangeAspect="1"/>
          </p:cNvPicPr>
          <p:nvPr/>
        </p:nvPicPr>
        <p:blipFill>
          <a:blip r:embed="rId3" cstate="print"/>
          <a:srcRect l="2510" t="44706" r="23850" b="17647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026" name="Picture 2" descr="http://www.onlinesecurityproducts.co.uk/user/brands/hid_logo.gi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4" t="8164" r="12933" b="16227"/>
          <a:stretch/>
        </p:blipFill>
        <p:spPr bwMode="auto">
          <a:xfrm>
            <a:off x="76200" y="6477000"/>
            <a:ext cx="758889" cy="28807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Placeholder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2564812096"/>
              </p:ext>
            </p:extLst>
          </p:nvPr>
        </p:nvGraphicFramePr>
        <p:xfrm>
          <a:off x="237248" y="1612261"/>
          <a:ext cx="8226426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071"/>
                <a:gridCol w="1371071"/>
                <a:gridCol w="1371071"/>
                <a:gridCol w="1258768"/>
                <a:gridCol w="1483374"/>
                <a:gridCol w="1371071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External threats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Internal Threats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Open Access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Behind the VPN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Federated Identity provider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Native strong </a:t>
                      </a:r>
                      <a:r>
                        <a:rPr lang="en-US" b="0" dirty="0" err="1" smtClean="0"/>
                        <a:t>auth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ight Brace 3"/>
          <p:cNvSpPr/>
          <p:nvPr/>
        </p:nvSpPr>
        <p:spPr bwMode="auto">
          <a:xfrm rot="5400000">
            <a:off x="3562092" y="1951674"/>
            <a:ext cx="245661" cy="873451"/>
          </a:xfrm>
          <a:prstGeom prst="rightBrac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7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125367" y="2511230"/>
            <a:ext cx="2456592" cy="279774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27" charset="0"/>
              </a:rPr>
              <a:t>Protection against fraud from internal employees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27" charset="0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User Access Management for the cloud </a:t>
            </a:r>
            <a:r>
              <a:rPr lang="en-US" sz="3600" dirty="0"/>
              <a:t>S</a:t>
            </a:r>
            <a:r>
              <a:rPr lang="en-US" sz="3600" dirty="0" smtClean="0"/>
              <a:t>election criteria</a:t>
            </a:r>
            <a:endParaRPr lang="en-US" sz="3600" dirty="0"/>
          </a:p>
        </p:txBody>
      </p:sp>
      <p:pic>
        <p:nvPicPr>
          <p:cNvPr id="9" name="Picture 2" descr="http://www.onlinesecurityproducts.co.uk/user/brands/hid_logo.gi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4" t="8164" r="12933" b="16227"/>
          <a:stretch/>
        </p:blipFill>
        <p:spPr bwMode="auto">
          <a:xfrm>
            <a:off x="76200" y="6477000"/>
            <a:ext cx="758889" cy="28807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4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Placeholder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2905758109"/>
              </p:ext>
            </p:extLst>
          </p:nvPr>
        </p:nvGraphicFramePr>
        <p:xfrm>
          <a:off x="237248" y="1612261"/>
          <a:ext cx="8226426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071"/>
                <a:gridCol w="1371071"/>
                <a:gridCol w="1371071"/>
                <a:gridCol w="1258768"/>
                <a:gridCol w="1483374"/>
                <a:gridCol w="1371071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External threats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Internal Threats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Open Access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Behind the VPN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Federated Identity </a:t>
                      </a:r>
                      <a:r>
                        <a:rPr lang="en-US" b="0" dirty="0" err="1" smtClean="0"/>
                        <a:t>mngmt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Native strong </a:t>
                      </a:r>
                      <a:r>
                        <a:rPr lang="en-US" b="0" dirty="0" err="1" smtClean="0"/>
                        <a:t>auth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ight Brace 3"/>
          <p:cNvSpPr/>
          <p:nvPr/>
        </p:nvSpPr>
        <p:spPr bwMode="auto">
          <a:xfrm rot="5400000">
            <a:off x="4845004" y="1951674"/>
            <a:ext cx="245661" cy="873451"/>
          </a:xfrm>
          <a:prstGeom prst="rightBrac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7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408279" y="2511230"/>
            <a:ext cx="2456592" cy="279774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27" charset="0"/>
              </a:rPr>
              <a:t>Suitability to access from personal mobile devices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27" charset="0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User Access Management for the cloud </a:t>
            </a:r>
            <a:r>
              <a:rPr lang="en-US" sz="3600" dirty="0"/>
              <a:t>S</a:t>
            </a:r>
            <a:r>
              <a:rPr lang="en-US" sz="3600" dirty="0" smtClean="0"/>
              <a:t>election criteria</a:t>
            </a:r>
            <a:endParaRPr lang="en-US" sz="3600" dirty="0"/>
          </a:p>
        </p:txBody>
      </p:sp>
      <p:pic>
        <p:nvPicPr>
          <p:cNvPr id="9" name="Picture 2" descr="http://www.onlinesecurityproducts.co.uk/user/brands/hid_logo.gi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4" t="8164" r="12933" b="16227"/>
          <a:stretch/>
        </p:blipFill>
        <p:spPr bwMode="auto">
          <a:xfrm>
            <a:off x="76200" y="6477000"/>
            <a:ext cx="758889" cy="28807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54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Placeholder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1949191300"/>
              </p:ext>
            </p:extLst>
          </p:nvPr>
        </p:nvGraphicFramePr>
        <p:xfrm>
          <a:off x="237248" y="1612261"/>
          <a:ext cx="8226426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071"/>
                <a:gridCol w="1371071"/>
                <a:gridCol w="1371071"/>
                <a:gridCol w="1258768"/>
                <a:gridCol w="1483374"/>
                <a:gridCol w="1371071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External threats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Internal Threats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User Convenience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Open Access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Behind the VPN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Federated Identity </a:t>
                      </a:r>
                      <a:r>
                        <a:rPr lang="en-US" b="0" dirty="0" err="1" smtClean="0"/>
                        <a:t>mngmt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Native strong </a:t>
                      </a:r>
                      <a:r>
                        <a:rPr lang="en-US" b="0" dirty="0" err="1" smtClean="0"/>
                        <a:t>auth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ight Brace 3"/>
          <p:cNvSpPr/>
          <p:nvPr/>
        </p:nvSpPr>
        <p:spPr bwMode="auto">
          <a:xfrm rot="5400000">
            <a:off x="6127916" y="1951674"/>
            <a:ext cx="245661" cy="873451"/>
          </a:xfrm>
          <a:prstGeom prst="rightBrac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7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954199" y="2511230"/>
            <a:ext cx="2456592" cy="279774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27" charset="0"/>
              </a:rPr>
              <a:t>Ease of access for legitimate users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27" charset="0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User Access Management for the cloud </a:t>
            </a:r>
            <a:r>
              <a:rPr lang="en-US" sz="3600" dirty="0"/>
              <a:t>S</a:t>
            </a:r>
            <a:r>
              <a:rPr lang="en-US" sz="3600" dirty="0" smtClean="0"/>
              <a:t>election criteria</a:t>
            </a:r>
            <a:endParaRPr lang="en-US" sz="3600" dirty="0"/>
          </a:p>
        </p:txBody>
      </p:sp>
      <p:pic>
        <p:nvPicPr>
          <p:cNvPr id="9" name="Picture 2" descr="http://www.onlinesecurityproducts.co.uk/user/brands/hid_logo.gi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4" t="8164" r="12933" b="16227"/>
          <a:stretch/>
        </p:blipFill>
        <p:spPr bwMode="auto">
          <a:xfrm>
            <a:off x="76200" y="6477000"/>
            <a:ext cx="758889" cy="28807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180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Placeholder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272906801"/>
              </p:ext>
            </p:extLst>
          </p:nvPr>
        </p:nvGraphicFramePr>
        <p:xfrm>
          <a:off x="237248" y="1612261"/>
          <a:ext cx="8226426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071"/>
                <a:gridCol w="1371071"/>
                <a:gridCol w="1371071"/>
                <a:gridCol w="1258768"/>
                <a:gridCol w="1483374"/>
                <a:gridCol w="1371071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External threats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Internal Threats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User Convenience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Audit &amp; Compliance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Open Access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Behind the VPN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Federated Identity </a:t>
                      </a:r>
                      <a:r>
                        <a:rPr lang="en-US" b="0" dirty="0" err="1" smtClean="0"/>
                        <a:t>mngmt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Native strong </a:t>
                      </a:r>
                      <a:r>
                        <a:rPr lang="en-US" b="0" dirty="0" err="1" smtClean="0"/>
                        <a:t>auth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ight Brace 3"/>
          <p:cNvSpPr/>
          <p:nvPr/>
        </p:nvSpPr>
        <p:spPr bwMode="auto">
          <a:xfrm rot="5400000">
            <a:off x="7615548" y="1951674"/>
            <a:ext cx="245661" cy="873451"/>
          </a:xfrm>
          <a:prstGeom prst="rightBrac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7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909559" y="2511230"/>
            <a:ext cx="2456592" cy="279774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27" charset="0"/>
              </a:rPr>
              <a:t>Retention of a centralized record of user access across different applications. Application of access policy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27" charset="0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User Access Management for the cloud </a:t>
            </a:r>
            <a:r>
              <a:rPr lang="en-US" sz="3600" dirty="0"/>
              <a:t>S</a:t>
            </a:r>
            <a:r>
              <a:rPr lang="en-US" sz="3600" dirty="0" smtClean="0"/>
              <a:t>election criteria</a:t>
            </a:r>
            <a:endParaRPr lang="en-US" sz="3600" dirty="0"/>
          </a:p>
        </p:txBody>
      </p:sp>
      <p:pic>
        <p:nvPicPr>
          <p:cNvPr id="9" name="Picture 2" descr="http://www.onlinesecurityproducts.co.uk/user/brands/hid_logo.gi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4" t="8164" r="12933" b="16227"/>
          <a:stretch/>
        </p:blipFill>
        <p:spPr bwMode="auto">
          <a:xfrm>
            <a:off x="76200" y="6477000"/>
            <a:ext cx="758889" cy="28807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193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Placeholder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2958876494"/>
              </p:ext>
            </p:extLst>
          </p:nvPr>
        </p:nvGraphicFramePr>
        <p:xfrm>
          <a:off x="237248" y="1612261"/>
          <a:ext cx="8226426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071"/>
                <a:gridCol w="1371071"/>
                <a:gridCol w="1371071"/>
                <a:gridCol w="1258768"/>
                <a:gridCol w="1483374"/>
                <a:gridCol w="1371071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External threats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Internal Threats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User Convenience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Audit &amp; Compliance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Open Access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Behind the VPN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Federated Identity </a:t>
                      </a:r>
                      <a:r>
                        <a:rPr lang="en-US" b="0" dirty="0" err="1" smtClean="0"/>
                        <a:t>mngmt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Native strong </a:t>
                      </a:r>
                      <a:r>
                        <a:rPr lang="en-US" b="0" dirty="0" err="1" smtClean="0"/>
                        <a:t>auth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073464" y="2217759"/>
            <a:ext cx="5761346" cy="568587"/>
            <a:chOff x="2073464" y="2217759"/>
            <a:chExt cx="5761346" cy="568587"/>
          </a:xfrm>
        </p:grpSpPr>
        <p:pic>
          <p:nvPicPr>
            <p:cNvPr id="6146" name="Picture 2" descr="C:\Users\jlovelock.CORP\AppData\Local\Microsoft\Windows\Temporary Internet Files\Content.IE5\IHW9L5J6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121" y="2217759"/>
              <a:ext cx="566382" cy="566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600px-No-Symbo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464" y="2377125"/>
              <a:ext cx="2476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600px-No-Symbo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127" y="2377125"/>
              <a:ext cx="2476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600px-No-Symbo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7160" y="2377125"/>
              <a:ext cx="2476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100409" y="2379330"/>
              <a:ext cx="457200" cy="4070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-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1" name="Picture 2" descr="http://www.onlinesecurityproducts.co.uk/user/brands/hid_logo.gi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4" t="8164" r="12933" b="16227"/>
          <a:stretch/>
        </p:blipFill>
        <p:spPr bwMode="auto">
          <a:xfrm>
            <a:off x="76200" y="6477000"/>
            <a:ext cx="758889" cy="28807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95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Placeholder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3811442857"/>
              </p:ext>
            </p:extLst>
          </p:nvPr>
        </p:nvGraphicFramePr>
        <p:xfrm>
          <a:off x="237248" y="1612261"/>
          <a:ext cx="8226426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071"/>
                <a:gridCol w="1371071"/>
                <a:gridCol w="1371071"/>
                <a:gridCol w="1258768"/>
                <a:gridCol w="1483374"/>
                <a:gridCol w="1371071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External threats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Internal Threats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User Convenience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Audit &amp; Compliance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Open Access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Behind the VPN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Federated Identity </a:t>
                      </a:r>
                      <a:r>
                        <a:rPr lang="en-US" b="0" dirty="0" err="1" smtClean="0"/>
                        <a:t>mngmt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Native strong </a:t>
                      </a:r>
                      <a:r>
                        <a:rPr lang="en-US" b="0" dirty="0" err="1" smtClean="0"/>
                        <a:t>auth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073464" y="2217759"/>
            <a:ext cx="5761346" cy="568587"/>
            <a:chOff x="2073464" y="2217759"/>
            <a:chExt cx="5761346" cy="568587"/>
          </a:xfrm>
        </p:grpSpPr>
        <p:pic>
          <p:nvPicPr>
            <p:cNvPr id="6146" name="Picture 2" descr="C:\Users\jlovelock.CORP\AppData\Local\Microsoft\Windows\Temporary Internet Files\Content.IE5\IHW9L5J6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121" y="2217759"/>
              <a:ext cx="566382" cy="566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600px-No-Symbo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464" y="2377125"/>
              <a:ext cx="2476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600px-No-Symbo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127" y="2377125"/>
              <a:ext cx="2476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600px-No-Symbo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7160" y="2377125"/>
              <a:ext cx="2476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100409" y="2379330"/>
              <a:ext cx="457200" cy="4070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-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7" name="Picture 16" descr="600px-No-Symb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9015" y="3039043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:\Users\jlovelock.CORP\AppData\Local\Microsoft\Windows\Temporary Internet Files\Content.IE5\IHW9L5J6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098" y="2879677"/>
            <a:ext cx="566382" cy="56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600px-No-Symb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6050" y="3044727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600px-No-Symb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5487" y="3050411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482385" y="3075226"/>
            <a:ext cx="457200" cy="40701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-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14" name="Picture 2" descr="http://www.onlinesecurityproducts.co.uk/user/brands/hid_logo.gi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4" t="8164" r="12933" b="16227"/>
          <a:stretch/>
        </p:blipFill>
        <p:spPr bwMode="auto">
          <a:xfrm>
            <a:off x="76200" y="6477000"/>
            <a:ext cx="758889" cy="28807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57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Placeholder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2433535489"/>
              </p:ext>
            </p:extLst>
          </p:nvPr>
        </p:nvGraphicFramePr>
        <p:xfrm>
          <a:off x="237248" y="1612261"/>
          <a:ext cx="8226426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071"/>
                <a:gridCol w="1371071"/>
                <a:gridCol w="1371071"/>
                <a:gridCol w="1258768"/>
                <a:gridCol w="1483374"/>
                <a:gridCol w="1371071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External threats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Internal Threats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User Convenience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Audit &amp; Compliance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Open Access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Behind the VPN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Federated Identity </a:t>
                      </a:r>
                      <a:r>
                        <a:rPr lang="en-US" b="0" dirty="0" err="1" smtClean="0"/>
                        <a:t>mngmt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Native strong </a:t>
                      </a:r>
                      <a:r>
                        <a:rPr lang="en-US" b="0" dirty="0" err="1" smtClean="0"/>
                        <a:t>auth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073464" y="2217759"/>
            <a:ext cx="5761346" cy="568587"/>
            <a:chOff x="2073464" y="2217759"/>
            <a:chExt cx="5761346" cy="568587"/>
          </a:xfrm>
        </p:grpSpPr>
        <p:pic>
          <p:nvPicPr>
            <p:cNvPr id="6146" name="Picture 2" descr="C:\Users\jlovelock.CORP\AppData\Local\Microsoft\Windows\Temporary Internet Files\Content.IE5\IHW9L5J6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121" y="2217759"/>
              <a:ext cx="566382" cy="566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600px-No-Symbo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464" y="2377125"/>
              <a:ext cx="2476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600px-No-Symbo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127" y="2377125"/>
              <a:ext cx="2476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600px-No-Symbo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7160" y="2377125"/>
              <a:ext cx="2476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100409" y="2379330"/>
              <a:ext cx="457200" cy="4070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-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14098" y="2879677"/>
            <a:ext cx="6025487" cy="602565"/>
            <a:chOff x="1914098" y="2879677"/>
            <a:chExt cx="6025487" cy="602565"/>
          </a:xfrm>
        </p:grpSpPr>
        <p:pic>
          <p:nvPicPr>
            <p:cNvPr id="17" name="Picture 16" descr="600px-No-Symbo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9015" y="3039043"/>
              <a:ext cx="2476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C:\Users\jlovelock.CORP\AppData\Local\Microsoft\Windows\Temporary Internet Files\Content.IE5\IHW9L5J6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098" y="2879677"/>
              <a:ext cx="566382" cy="566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600px-No-Symbo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050" y="3044727"/>
              <a:ext cx="2476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 descr="600px-No-Symbo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487" y="3050411"/>
              <a:ext cx="2476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7482385" y="3075226"/>
              <a:ext cx="457200" cy="4070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-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916372" y="3653049"/>
            <a:ext cx="6077804" cy="627798"/>
            <a:chOff x="1916372" y="3653049"/>
            <a:chExt cx="6077804" cy="627798"/>
          </a:xfrm>
        </p:grpSpPr>
        <p:pic>
          <p:nvPicPr>
            <p:cNvPr id="24" name="Picture 2" descr="C:\Users\jlovelock.CORP\AppData\Local\Microsoft\Windows\Temporary Internet Files\Content.IE5\IHW9L5J6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6372" y="3714465"/>
              <a:ext cx="566382" cy="566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Users\jlovelock.CORP\AppData\Local\Microsoft\Windows\Temporary Internet Files\Content.IE5\IHW9L5J6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684" y="3701954"/>
              <a:ext cx="566382" cy="566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C:\Users\jlovelock.CORP\AppData\Local\Microsoft\Windows\Temporary Internet Files\Content.IE5\IHW9L5J6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121" y="3701954"/>
              <a:ext cx="566382" cy="566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jlovelock.CORP\AppData\Local\Microsoft\Windows\Temporary Internet Files\Content.IE5\IHW9L5J6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5775" y="3714465"/>
              <a:ext cx="566382" cy="566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jlovelock.CORP\AppData\Local\Microsoft\Windows\Temporary Internet Files\Content.IE5\IHW9L5J6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7794" y="3653049"/>
              <a:ext cx="566382" cy="566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2" descr="http://www.onlinesecurityproducts.co.uk/user/brands/hid_logo.gi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4" t="8164" r="12933" b="16227"/>
          <a:stretch/>
        </p:blipFill>
        <p:spPr bwMode="auto">
          <a:xfrm>
            <a:off x="76200" y="6477000"/>
            <a:ext cx="758889" cy="28807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66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Placeholder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164395195"/>
              </p:ext>
            </p:extLst>
          </p:nvPr>
        </p:nvGraphicFramePr>
        <p:xfrm>
          <a:off x="237248" y="1612261"/>
          <a:ext cx="8226426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071"/>
                <a:gridCol w="1371071"/>
                <a:gridCol w="1371071"/>
                <a:gridCol w="1258768"/>
                <a:gridCol w="1483374"/>
                <a:gridCol w="1371071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External threats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Internal Threats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User Convenience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Audit &amp; Compliance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Open Access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Behind the VPN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Federated Identity </a:t>
                      </a:r>
                      <a:r>
                        <a:rPr lang="en-US" b="0" dirty="0" err="1" smtClean="0"/>
                        <a:t>mngmt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Native strong </a:t>
                      </a:r>
                      <a:r>
                        <a:rPr lang="en-US" b="0" dirty="0" err="1" smtClean="0"/>
                        <a:t>auth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073464" y="2217759"/>
            <a:ext cx="5761346" cy="568587"/>
            <a:chOff x="2073464" y="2217759"/>
            <a:chExt cx="5761346" cy="568587"/>
          </a:xfrm>
        </p:grpSpPr>
        <p:pic>
          <p:nvPicPr>
            <p:cNvPr id="6146" name="Picture 2" descr="C:\Users\jlovelock.CORP\AppData\Local\Microsoft\Windows\Temporary Internet Files\Content.IE5\IHW9L5J6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121" y="2217759"/>
              <a:ext cx="566382" cy="566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600px-No-Symbo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464" y="2377125"/>
              <a:ext cx="2476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600px-No-Symbo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127" y="2377125"/>
              <a:ext cx="2476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600px-No-Symbo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7160" y="2377125"/>
              <a:ext cx="2476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100409" y="2379330"/>
              <a:ext cx="457200" cy="4070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-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14098" y="2879677"/>
            <a:ext cx="6025487" cy="602565"/>
            <a:chOff x="1914098" y="2879677"/>
            <a:chExt cx="6025487" cy="602565"/>
          </a:xfrm>
        </p:grpSpPr>
        <p:pic>
          <p:nvPicPr>
            <p:cNvPr id="17" name="Picture 16" descr="600px-No-Symbo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9015" y="3039043"/>
              <a:ext cx="2476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C:\Users\jlovelock.CORP\AppData\Local\Microsoft\Windows\Temporary Internet Files\Content.IE5\IHW9L5J6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098" y="2879677"/>
              <a:ext cx="566382" cy="566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600px-No-Symbo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050" y="3044727"/>
              <a:ext cx="2476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 descr="600px-No-Symbo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487" y="3050411"/>
              <a:ext cx="2476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7482385" y="3075226"/>
              <a:ext cx="457200" cy="4070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-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916372" y="3653049"/>
            <a:ext cx="6077804" cy="627798"/>
            <a:chOff x="1916372" y="3653049"/>
            <a:chExt cx="6077804" cy="627798"/>
          </a:xfrm>
        </p:grpSpPr>
        <p:pic>
          <p:nvPicPr>
            <p:cNvPr id="24" name="Picture 2" descr="C:\Users\jlovelock.CORP\AppData\Local\Microsoft\Windows\Temporary Internet Files\Content.IE5\IHW9L5J6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6372" y="3714465"/>
              <a:ext cx="566382" cy="566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Users\jlovelock.CORP\AppData\Local\Microsoft\Windows\Temporary Internet Files\Content.IE5\IHW9L5J6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684" y="3701954"/>
              <a:ext cx="566382" cy="566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C:\Users\jlovelock.CORP\AppData\Local\Microsoft\Windows\Temporary Internet Files\Content.IE5\IHW9L5J6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121" y="3701954"/>
              <a:ext cx="566382" cy="566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jlovelock.CORP\AppData\Local\Microsoft\Windows\Temporary Internet Files\Content.IE5\IHW9L5J6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5775" y="3714465"/>
              <a:ext cx="566382" cy="566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jlovelock.CORP\AppData\Local\Microsoft\Windows\Temporary Internet Files\Content.IE5\IHW9L5J6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7794" y="3653049"/>
              <a:ext cx="566382" cy="566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1916372" y="4435520"/>
            <a:ext cx="5947013" cy="578893"/>
            <a:chOff x="1916372" y="4435520"/>
            <a:chExt cx="5947013" cy="578893"/>
          </a:xfrm>
        </p:grpSpPr>
        <p:pic>
          <p:nvPicPr>
            <p:cNvPr id="30" name="Picture 2" descr="C:\Users\jlovelock.CORP\AppData\Local\Microsoft\Windows\Temporary Internet Files\Content.IE5\IHW9L5J6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6372" y="4448031"/>
              <a:ext cx="566382" cy="566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C:\Users\jlovelock.CORP\AppData\Local\Microsoft\Windows\Temporary Internet Files\Content.IE5\IHW9L5J6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684" y="4435520"/>
              <a:ext cx="566382" cy="566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 descr="600px-No-Symbo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880" y="4607397"/>
              <a:ext cx="2476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 descr="600px-No-Symbo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6800" y="4607397"/>
              <a:ext cx="2476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 descr="600px-No-Symbo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5735" y="4594886"/>
              <a:ext cx="2476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2" descr="http://www.onlinesecurityproducts.co.uk/user/brands/hid_logo.gi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4" t="8164" r="12933" b="16227"/>
          <a:stretch/>
        </p:blipFill>
        <p:spPr bwMode="auto">
          <a:xfrm>
            <a:off x="76200" y="6477000"/>
            <a:ext cx="758889" cy="28807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501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 bwMode="auto">
          <a:xfrm>
            <a:off x="3875964" y="2756848"/>
            <a:ext cx="1972659" cy="2579427"/>
          </a:xfrm>
          <a:custGeom>
            <a:avLst/>
            <a:gdLst>
              <a:gd name="connsiteX0" fmla="*/ 114019 w 2625207"/>
              <a:gd name="connsiteY0" fmla="*/ 2579427 h 2579427"/>
              <a:gd name="connsiteX1" fmla="*/ 291440 w 2625207"/>
              <a:gd name="connsiteY1" fmla="*/ 764274 h 2579427"/>
              <a:gd name="connsiteX2" fmla="*/ 2625207 w 2625207"/>
              <a:gd name="connsiteY2" fmla="*/ 0 h 257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5207" h="2579427">
                <a:moveTo>
                  <a:pt x="114019" y="2579427"/>
                </a:moveTo>
                <a:cubicBezTo>
                  <a:pt x="-6536" y="1886802"/>
                  <a:pt x="-127091" y="1194178"/>
                  <a:pt x="291440" y="764274"/>
                </a:cubicBezTo>
                <a:cubicBezTo>
                  <a:pt x="709971" y="334369"/>
                  <a:pt x="2174831" y="134203"/>
                  <a:pt x="2625207" y="0"/>
                </a:cubicBezTo>
              </a:path>
            </a:pathLst>
          </a:custGeom>
          <a:noFill/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7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Federated Identity Management Solution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538"/>
          <a:stretch/>
        </p:blipFill>
        <p:spPr>
          <a:xfrm>
            <a:off x="2661314" y="5293134"/>
            <a:ext cx="1610732" cy="772526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62" y="1302159"/>
            <a:ext cx="18954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857" b="55899"/>
          <a:stretch/>
        </p:blipFill>
        <p:spPr bwMode="auto">
          <a:xfrm>
            <a:off x="2862760" y="2715780"/>
            <a:ext cx="1314450" cy="95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Icons Firewall CMYK a colo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8510" y="4214965"/>
            <a:ext cx="10287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alphaModFix amt="88000"/>
          </a:blip>
          <a:stretch>
            <a:fillRect/>
          </a:stretch>
        </p:blipFill>
        <p:spPr bwMode="auto">
          <a:xfrm>
            <a:off x="5848623" y="1609889"/>
            <a:ext cx="2646605" cy="2107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4938" y="2595818"/>
            <a:ext cx="1533272" cy="114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9163" y="2001319"/>
            <a:ext cx="1076165" cy="36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6633" y="3256777"/>
            <a:ext cx="1201227" cy="63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s://encrypted-tbn2.google.com/images?q=tbn:ANd9GcQjAGtbb1RrIAO1XRFyeoTvF8gdT8NJY55nlwggkAzqhm5HtyUMfdN4LY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8210" y="2701376"/>
            <a:ext cx="784658" cy="34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Brace 15"/>
          <p:cNvSpPr/>
          <p:nvPr/>
        </p:nvSpPr>
        <p:spPr bwMode="auto">
          <a:xfrm>
            <a:off x="2497541" y="1945631"/>
            <a:ext cx="327546" cy="2556840"/>
          </a:xfrm>
          <a:prstGeom prst="rightBrace">
            <a:avLst/>
          </a:pr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7" charset="0"/>
            </a:endParaRPr>
          </a:p>
        </p:txBody>
      </p:sp>
      <p:cxnSp>
        <p:nvCxnSpPr>
          <p:cNvPr id="17" name="Straight Connector 16"/>
          <p:cNvCxnSpPr>
            <a:endCxn id="5" idx="0"/>
          </p:cNvCxnSpPr>
          <p:nvPr/>
        </p:nvCxnSpPr>
        <p:spPr bwMode="auto">
          <a:xfrm>
            <a:off x="3466680" y="3575539"/>
            <a:ext cx="0" cy="1717595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542284" y="4502471"/>
            <a:ext cx="3363043" cy="21712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 smtClean="0"/>
              <a:t>IdP</a:t>
            </a:r>
            <a:r>
              <a:rPr lang="en-US" sz="1600" b="1" dirty="0" smtClean="0"/>
              <a:t> Product (e.g. 4TRESS)</a:t>
            </a:r>
          </a:p>
          <a:p>
            <a:pPr marL="285750" indent="-285750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/>
              <a:t>Manage user credentials</a:t>
            </a:r>
          </a:p>
          <a:p>
            <a:pPr marL="285750" indent="-285750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/>
              <a:t>Authenticate users</a:t>
            </a:r>
          </a:p>
          <a:p>
            <a:pPr marL="285750" indent="-285750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/>
              <a:t>Apply policy </a:t>
            </a:r>
          </a:p>
          <a:p>
            <a:pPr marL="285750" indent="-285750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/>
              <a:t>Assert Identity to service provider</a:t>
            </a:r>
          </a:p>
          <a:p>
            <a:pPr marL="285750" indent="-285750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dirty="0" smtClean="0"/>
              <a:t>Authentication for VPN</a:t>
            </a:r>
            <a:r>
              <a:rPr lang="en-US" sz="1600" dirty="0"/>
              <a:t> </a:t>
            </a:r>
            <a:r>
              <a:rPr lang="en-US" sz="1600" dirty="0" smtClean="0"/>
              <a:t>&amp; internal applications</a:t>
            </a:r>
          </a:p>
        </p:txBody>
      </p:sp>
      <p:pic>
        <p:nvPicPr>
          <p:cNvPr id="19" name="Picture 2" descr="http://www.onlinesecurityproducts.co.uk/user/brands/hid_logo.gif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4" t="8164" r="12933" b="16227"/>
          <a:stretch/>
        </p:blipFill>
        <p:spPr bwMode="auto">
          <a:xfrm>
            <a:off x="76200" y="6477000"/>
            <a:ext cx="758889" cy="28807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85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742" y="992004"/>
            <a:ext cx="7576356" cy="475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6414448" y="2538484"/>
            <a:ext cx="1405719" cy="1009934"/>
          </a:xfrm>
          <a:prstGeom prst="ellipse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7" charset="0"/>
            </a:endParaRPr>
          </a:p>
        </p:txBody>
      </p:sp>
      <p:pic>
        <p:nvPicPr>
          <p:cNvPr id="4" name="Picture 2" descr="http://www.onlinesecurityproducts.co.uk/user/brands/hid_logo.gi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4" t="8164" r="12933" b="16227"/>
          <a:stretch/>
        </p:blipFill>
        <p:spPr bwMode="auto">
          <a:xfrm>
            <a:off x="76200" y="6477000"/>
            <a:ext cx="758889" cy="28807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30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part are we talking about?</a:t>
            </a: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2141470" y="1524000"/>
            <a:ext cx="1752600" cy="1066800"/>
          </a:xfrm>
          <a:prstGeom prst="cloudCallout">
            <a:avLst>
              <a:gd name="adj1" fmla="val -13415"/>
              <a:gd name="adj2" fmla="val 369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Cloud Security</a:t>
            </a:r>
            <a:endParaRPr lang="en-US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03402" y="1676400"/>
            <a:ext cx="1676400" cy="914400"/>
          </a:xfrm>
          <a:prstGeom prst="cloudCallout">
            <a:avLst>
              <a:gd name="adj1" fmla="val -13415"/>
              <a:gd name="adj2" fmla="val 36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Don’t loose it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0"/>
          </p:cNvCxnSpPr>
          <p:nvPr/>
        </p:nvCxnSpPr>
        <p:spPr>
          <a:xfrm flipH="1">
            <a:off x="1879802" y="2057400"/>
            <a:ext cx="2671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9" idx="0"/>
          </p:cNvCxnSpPr>
          <p:nvPr/>
        </p:nvCxnSpPr>
        <p:spPr>
          <a:xfrm>
            <a:off x="3894070" y="2159479"/>
            <a:ext cx="462873" cy="1265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Callout 8"/>
          <p:cNvSpPr/>
          <p:nvPr/>
        </p:nvSpPr>
        <p:spPr>
          <a:xfrm>
            <a:off x="4351270" y="1828800"/>
            <a:ext cx="1828800" cy="914400"/>
          </a:xfrm>
          <a:prstGeom prst="cloudCallout">
            <a:avLst>
              <a:gd name="adj1" fmla="val -13415"/>
              <a:gd name="adj2" fmla="val 36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Don’t get it stolen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008370" y="2667000"/>
            <a:ext cx="533400" cy="7361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Callout 16"/>
          <p:cNvSpPr/>
          <p:nvPr/>
        </p:nvSpPr>
        <p:spPr>
          <a:xfrm>
            <a:off x="802938" y="4622321"/>
            <a:ext cx="1899327" cy="914400"/>
          </a:xfrm>
          <a:prstGeom prst="cloudCallout">
            <a:avLst>
              <a:gd name="adj1" fmla="val -13415"/>
              <a:gd name="adj2" fmla="val 36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Secure </a:t>
            </a:r>
            <a:br>
              <a:rPr lang="en-US" sz="1400" dirty="0" smtClean="0"/>
            </a:br>
            <a:r>
              <a:rPr lang="en-US" sz="1400" dirty="0" smtClean="0"/>
              <a:t>infrastructure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375743" y="4254260"/>
            <a:ext cx="254557" cy="2918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loud Callout 20"/>
          <p:cNvSpPr/>
          <p:nvPr/>
        </p:nvSpPr>
        <p:spPr>
          <a:xfrm>
            <a:off x="296855" y="3403121"/>
            <a:ext cx="1899327" cy="914400"/>
          </a:xfrm>
          <a:prstGeom prst="cloudCallout">
            <a:avLst>
              <a:gd name="adj1" fmla="val -13415"/>
              <a:gd name="adj2" fmla="val 36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Secure </a:t>
            </a:r>
            <a:br>
              <a:rPr lang="en-US" sz="1400" dirty="0" smtClean="0"/>
            </a:br>
            <a:r>
              <a:rPr lang="en-US" sz="1400" dirty="0" smtClean="0"/>
              <a:t>operations</a:t>
            </a:r>
            <a:endParaRPr lang="en-US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265670" y="2819399"/>
            <a:ext cx="402566" cy="603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loud Callout 32"/>
          <p:cNvSpPr/>
          <p:nvPr/>
        </p:nvSpPr>
        <p:spPr>
          <a:xfrm>
            <a:off x="2642443" y="3423249"/>
            <a:ext cx="1899327" cy="914400"/>
          </a:xfrm>
          <a:prstGeom prst="cloudCallout">
            <a:avLst>
              <a:gd name="adj1" fmla="val -13415"/>
              <a:gd name="adj2" fmla="val 36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Close back doors</a:t>
            </a:r>
            <a:endParaRPr lang="en-US" sz="14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2263756" y="3784121"/>
            <a:ext cx="508880" cy="301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loud Callout 36"/>
          <p:cNvSpPr/>
          <p:nvPr/>
        </p:nvSpPr>
        <p:spPr>
          <a:xfrm>
            <a:off x="6811236" y="4774721"/>
            <a:ext cx="1752600" cy="1066800"/>
          </a:xfrm>
          <a:prstGeom prst="cloudCallout">
            <a:avLst>
              <a:gd name="adj1" fmla="val -13415"/>
              <a:gd name="adj2" fmla="val 369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2">
                    <a:lumMod val="10000"/>
                  </a:schemeClr>
                </a:solidFill>
              </a:rPr>
              <a:t>Enterprise Identity</a:t>
            </a:r>
          </a:p>
          <a:p>
            <a:pPr algn="ctr"/>
            <a:r>
              <a:rPr lang="en-US" sz="1200" b="1" dirty="0" smtClean="0">
                <a:solidFill>
                  <a:schemeClr val="tx2">
                    <a:lumMod val="10000"/>
                  </a:schemeClr>
                </a:solidFill>
              </a:rPr>
              <a:t>Management</a:t>
            </a:r>
            <a:endParaRPr lang="en-US" sz="1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8" name="Cloud Callout 37"/>
          <p:cNvSpPr/>
          <p:nvPr/>
        </p:nvSpPr>
        <p:spPr>
          <a:xfrm>
            <a:off x="5134836" y="3485791"/>
            <a:ext cx="1899327" cy="914400"/>
          </a:xfrm>
          <a:prstGeom prst="cloudCallout">
            <a:avLst>
              <a:gd name="adj1" fmla="val -13415"/>
              <a:gd name="adj2" fmla="val 36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User Access management for the cloud</a:t>
            </a:r>
            <a:endParaRPr lang="en-US" sz="1200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6658836" y="4400191"/>
            <a:ext cx="375327" cy="3802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8411436" y="4254260"/>
            <a:ext cx="533400" cy="5204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704789" y="6022678"/>
            <a:ext cx="0" cy="9115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381962" y="5641676"/>
            <a:ext cx="715274" cy="4543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4779715" y="2362200"/>
            <a:ext cx="2657616" cy="2717321"/>
          </a:xfrm>
          <a:prstGeom prst="roundRect">
            <a:avLst/>
          </a:prstGeom>
          <a:solidFill>
            <a:srgbClr val="DBEEF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4370602" y="5108276"/>
            <a:ext cx="944630" cy="1066800"/>
          </a:xfrm>
          <a:prstGeom prst="straightConnector1">
            <a:avLst/>
          </a:prstGeom>
          <a:ln w="28575"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199911" y="6096000"/>
            <a:ext cx="1778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This part</a:t>
            </a:r>
            <a:endParaRPr lang="en-US" sz="3200" dirty="0"/>
          </a:p>
        </p:txBody>
      </p:sp>
      <p:sp>
        <p:nvSpPr>
          <p:cNvPr id="67" name="Rectangle 66"/>
          <p:cNvSpPr/>
          <p:nvPr/>
        </p:nvSpPr>
        <p:spPr>
          <a:xfrm>
            <a:off x="51002" y="1371600"/>
            <a:ext cx="1828800" cy="1447799"/>
          </a:xfrm>
          <a:prstGeom prst="rect">
            <a:avLst/>
          </a:prstGeom>
          <a:solidFill>
            <a:srgbClr val="00000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1002" y="3335549"/>
            <a:ext cx="4626633" cy="2306127"/>
          </a:xfrm>
          <a:prstGeom prst="rect">
            <a:avLst/>
          </a:prstGeom>
          <a:solidFill>
            <a:srgbClr val="00000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Callout 25"/>
          <p:cNvSpPr/>
          <p:nvPr/>
        </p:nvSpPr>
        <p:spPr>
          <a:xfrm>
            <a:off x="6487667" y="2209800"/>
            <a:ext cx="1899327" cy="914400"/>
          </a:xfrm>
          <a:prstGeom prst="cloudCallout">
            <a:avLst>
              <a:gd name="adj1" fmla="val -13415"/>
              <a:gd name="adj2" fmla="val 36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Cloud access from mobile devices</a:t>
            </a:r>
            <a:endParaRPr lang="en-US" sz="12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579799" y="3035060"/>
            <a:ext cx="266700" cy="3579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loud Callout 30"/>
          <p:cNvSpPr/>
          <p:nvPr/>
        </p:nvSpPr>
        <p:spPr>
          <a:xfrm>
            <a:off x="7494801" y="838200"/>
            <a:ext cx="1752600" cy="1066800"/>
          </a:xfrm>
          <a:prstGeom prst="cloudCallout">
            <a:avLst>
              <a:gd name="adj1" fmla="val -13415"/>
              <a:gd name="adj2" fmla="val 369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2">
                    <a:lumMod val="10000"/>
                  </a:schemeClr>
                </a:solidFill>
              </a:rPr>
              <a:t>Enterprise BYOD strategy</a:t>
            </a:r>
            <a:endParaRPr lang="en-US" sz="1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620001" y="1905000"/>
            <a:ext cx="228599" cy="2544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http://www.onlinesecurityproducts.co.uk/user/brands/hid_logo.gi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4" t="8164" r="12933" b="16227"/>
          <a:stretch/>
        </p:blipFill>
        <p:spPr bwMode="auto">
          <a:xfrm>
            <a:off x="76200" y="6477000"/>
            <a:ext cx="758889" cy="28807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369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7" grpId="0" animBg="1"/>
      <p:bldP spid="21" grpId="0" animBg="1"/>
      <p:bldP spid="33" grpId="0" animBg="1"/>
      <p:bldP spid="37" grpId="0" animBg="1"/>
      <p:bldP spid="38" grpId="0" animBg="1"/>
      <p:bldP spid="63" grpId="0" animBg="1"/>
      <p:bldP spid="66" grpId="0"/>
      <p:bldP spid="67" grpId="0" animBg="1"/>
      <p:bldP spid="25" grpId="0" animBg="1"/>
      <p:bldP spid="26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47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Things to think about</a:t>
            </a:r>
            <a:endParaRPr lang="en-US" dirty="0"/>
          </a:p>
        </p:txBody>
      </p:sp>
      <p:pic>
        <p:nvPicPr>
          <p:cNvPr id="1026" name="Picture 2" descr="http://www.adjunctnation.com/wordpressaj/wp-content/uploads/2012/02/thinkin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267075" cy="40671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648200" y="1295400"/>
            <a:ext cx="4133491" cy="3914776"/>
          </a:xfrm>
          <a:prstGeom prst="cloudCallout">
            <a:avLst>
              <a:gd name="adj1" fmla="val -88512"/>
              <a:gd name="adj2" fmla="val -1828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</a:rPr>
              <a:t>Avoid more user account silos.</a:t>
            </a:r>
          </a:p>
          <a:p>
            <a:endParaRPr lang="en-US" sz="2400" b="1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</a:rPr>
              <a:t>Secure access over the internet.</a:t>
            </a:r>
            <a:endParaRPr lang="en-US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Picture 2" descr="http://www.onlinesecurityproducts.co.uk/user/brands/hid_logo.gi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4" t="8164" r="12933" b="16227"/>
          <a:stretch/>
        </p:blipFill>
        <p:spPr bwMode="auto">
          <a:xfrm>
            <a:off x="76200" y="6477000"/>
            <a:ext cx="758889" cy="28807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80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615950" y="3082925"/>
            <a:ext cx="4232275" cy="3309938"/>
            <a:chOff x="1155700" y="3082925"/>
            <a:chExt cx="4232275" cy="3309938"/>
          </a:xfrm>
        </p:grpSpPr>
        <p:sp>
          <p:nvSpPr>
            <p:cNvPr id="10286" name="Oval 4"/>
            <p:cNvSpPr>
              <a:spLocks noChangeArrowheads="1"/>
            </p:cNvSpPr>
            <p:nvPr/>
          </p:nvSpPr>
          <p:spPr bwMode="auto">
            <a:xfrm>
              <a:off x="1155700" y="3082925"/>
              <a:ext cx="4232275" cy="3309938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pic>
          <p:nvPicPr>
            <p:cNvPr id="10287" name="Picture 11" descr="mobile ph securit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000" y="3303588"/>
              <a:ext cx="44767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8" name="Picture 12" descr="j029298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213" y="3248025"/>
              <a:ext cx="571500" cy="56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89" name="Text Box 14"/>
            <p:cNvSpPr txBox="1">
              <a:spLocks noChangeArrowheads="1"/>
            </p:cNvSpPr>
            <p:nvPr/>
          </p:nvSpPr>
          <p:spPr bwMode="auto">
            <a:xfrm>
              <a:off x="2568575" y="3259138"/>
              <a:ext cx="13938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1000"/>
                <a:t>Authenticate Device</a:t>
              </a:r>
              <a:endParaRPr lang="en-US" sz="1000"/>
            </a:p>
          </p:txBody>
        </p:sp>
      </p:grp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What’s needed?</a:t>
            </a:r>
            <a:br>
              <a:rPr lang="en-GB" smtClean="0"/>
            </a:br>
            <a:r>
              <a:rPr lang="en-GB" sz="2400" smtClean="0"/>
              <a:t>A Layered Approach with Versatile Authentication</a:t>
            </a:r>
            <a:endParaRPr lang="en-US" sz="2400" smtClean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700" smtClean="0">
                <a:solidFill>
                  <a:schemeClr val="bg1"/>
                </a:solidFill>
              </a:rPr>
              <a:t>An ASSA ABLOY Group brand</a:t>
            </a:r>
          </a:p>
          <a:p>
            <a:r>
              <a:rPr lang="en-US" sz="700" smtClean="0">
                <a:solidFill>
                  <a:schemeClr val="bg1"/>
                </a:solidFill>
              </a:rPr>
              <a:t>PROPRIETARY INFORMATION.  © 2011 HID Global Corporation. All rights reserved.</a:t>
            </a:r>
          </a:p>
        </p:txBody>
      </p:sp>
      <p:sp>
        <p:nvSpPr>
          <p:cNvPr id="10245" name="Footer Placeholder 3"/>
          <p:cNvSpPr txBox="1">
            <a:spLocks/>
          </p:cNvSpPr>
          <p:nvPr/>
        </p:nvSpPr>
        <p:spPr bwMode="auto">
          <a:xfrm>
            <a:off x="228600" y="6477000"/>
            <a:ext cx="411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700">
                <a:solidFill>
                  <a:schemeClr val="bg1"/>
                </a:solidFill>
              </a:rPr>
              <a:t>An ASSA ABLOY Group brand</a:t>
            </a:r>
          </a:p>
          <a:p>
            <a:r>
              <a:rPr lang="en-US" sz="700">
                <a:solidFill>
                  <a:schemeClr val="bg1"/>
                </a:solidFill>
              </a:rPr>
              <a:t>PROPRIETARY INFORMATION.  © 2011 HID Global Corporation. All rights reserved.</a:t>
            </a:r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1957388" y="5919788"/>
            <a:ext cx="1393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Authenticate user</a:t>
            </a:r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912813" y="3644900"/>
            <a:ext cx="3675062" cy="2725738"/>
            <a:chOff x="1452563" y="3644900"/>
            <a:chExt cx="3675062" cy="2725738"/>
          </a:xfrm>
        </p:grpSpPr>
        <p:sp>
          <p:nvSpPr>
            <p:cNvPr id="10283" name="Oval 5"/>
            <p:cNvSpPr>
              <a:spLocks noChangeArrowheads="1"/>
            </p:cNvSpPr>
            <p:nvPr/>
          </p:nvSpPr>
          <p:spPr bwMode="auto">
            <a:xfrm>
              <a:off x="1452563" y="3644900"/>
              <a:ext cx="3675062" cy="2725738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hlink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pic>
          <p:nvPicPr>
            <p:cNvPr id="10284" name="Picture 13" descr="Secure Cloud Computi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3810000"/>
              <a:ext cx="685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85" name="Text Box 15"/>
            <p:cNvSpPr txBox="1">
              <a:spLocks noChangeArrowheads="1"/>
            </p:cNvSpPr>
            <p:nvPr/>
          </p:nvSpPr>
          <p:spPr bwMode="auto">
            <a:xfrm>
              <a:off x="2209800" y="3814763"/>
              <a:ext cx="13938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1000"/>
                <a:t>Authenticate to the Cloud</a:t>
              </a:r>
              <a:endParaRPr lang="en-US" sz="1000"/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4953000" y="1154113"/>
            <a:ext cx="1876425" cy="1420812"/>
            <a:chOff x="5902325" y="1600200"/>
            <a:chExt cx="2632075" cy="1992313"/>
          </a:xfrm>
        </p:grpSpPr>
        <p:sp>
          <p:nvSpPr>
            <p:cNvPr id="10281" name="AutoShape 2"/>
            <p:cNvSpPr>
              <a:spLocks noChangeArrowheads="1"/>
            </p:cNvSpPr>
            <p:nvPr/>
          </p:nvSpPr>
          <p:spPr bwMode="auto">
            <a:xfrm rot="5078690">
              <a:off x="6147594" y="2556669"/>
              <a:ext cx="790575" cy="1281113"/>
            </a:xfrm>
            <a:prstGeom prst="lightningBol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pic>
          <p:nvPicPr>
            <p:cNvPr id="10282" name="Picture 23" descr="hack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1175" y="1600200"/>
              <a:ext cx="1673225" cy="143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306388" y="2432050"/>
            <a:ext cx="4840287" cy="3771900"/>
            <a:chOff x="846138" y="2432050"/>
            <a:chExt cx="4840287" cy="3771900"/>
          </a:xfrm>
        </p:grpSpPr>
        <p:sp>
          <p:nvSpPr>
            <p:cNvPr id="10278" name="Oval 4"/>
            <p:cNvSpPr>
              <a:spLocks noChangeArrowheads="1"/>
            </p:cNvSpPr>
            <p:nvPr/>
          </p:nvSpPr>
          <p:spPr bwMode="auto">
            <a:xfrm>
              <a:off x="846138" y="2432050"/>
              <a:ext cx="4840287" cy="3771900"/>
            </a:xfrm>
            <a:prstGeom prst="ellipse">
              <a:avLst/>
            </a:prstGeom>
            <a:noFill/>
            <a:ln w="15875">
              <a:solidFill>
                <a:schemeClr val="fol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279" name="Text Box 14"/>
            <p:cNvSpPr txBox="1">
              <a:spLocks noChangeArrowheads="1"/>
            </p:cNvSpPr>
            <p:nvPr/>
          </p:nvSpPr>
          <p:spPr bwMode="auto">
            <a:xfrm>
              <a:off x="2227263" y="2647169"/>
              <a:ext cx="139382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1000"/>
                <a:t>Determine Risk</a:t>
              </a:r>
              <a:endParaRPr lang="en-US" sz="1000"/>
            </a:p>
          </p:txBody>
        </p:sp>
        <p:pic>
          <p:nvPicPr>
            <p:cNvPr id="10280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638" y="2610656"/>
              <a:ext cx="65722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1192213" y="4267200"/>
            <a:ext cx="3117850" cy="2089150"/>
            <a:chOff x="1695450" y="4265613"/>
            <a:chExt cx="3117850" cy="2089150"/>
          </a:xfrm>
        </p:grpSpPr>
        <p:sp>
          <p:nvSpPr>
            <p:cNvPr id="10271" name="Oval 6"/>
            <p:cNvSpPr>
              <a:spLocks noChangeArrowheads="1"/>
            </p:cNvSpPr>
            <p:nvPr/>
          </p:nvSpPr>
          <p:spPr bwMode="auto">
            <a:xfrm>
              <a:off x="1695450" y="4265613"/>
              <a:ext cx="3117850" cy="208915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pic>
          <p:nvPicPr>
            <p:cNvPr id="10272" name="Picture 7" descr="world ma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975" y="4551363"/>
              <a:ext cx="2378075" cy="1370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3" name="Picture 5" descr="user_top_hal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675" y="5410200"/>
              <a:ext cx="542925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4" name="Line 17"/>
            <p:cNvSpPr>
              <a:spLocks noChangeShapeType="1"/>
            </p:cNvSpPr>
            <p:nvPr/>
          </p:nvSpPr>
          <p:spPr bwMode="auto">
            <a:xfrm flipV="1">
              <a:off x="3297238" y="5360988"/>
              <a:ext cx="809625" cy="166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Line 18"/>
            <p:cNvSpPr>
              <a:spLocks noChangeShapeType="1"/>
            </p:cNvSpPr>
            <p:nvPr/>
          </p:nvSpPr>
          <p:spPr bwMode="auto">
            <a:xfrm flipH="1" flipV="1">
              <a:off x="2311400" y="5057775"/>
              <a:ext cx="611188" cy="441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Line 22"/>
            <p:cNvSpPr>
              <a:spLocks noChangeShapeType="1"/>
            </p:cNvSpPr>
            <p:nvPr/>
          </p:nvSpPr>
          <p:spPr bwMode="auto">
            <a:xfrm flipV="1">
              <a:off x="3109913" y="4894263"/>
              <a:ext cx="69850" cy="454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Text Box 23"/>
            <p:cNvSpPr txBox="1">
              <a:spLocks noChangeArrowheads="1"/>
            </p:cNvSpPr>
            <p:nvPr/>
          </p:nvSpPr>
          <p:spPr bwMode="auto">
            <a:xfrm>
              <a:off x="2544763" y="4295775"/>
              <a:ext cx="13938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/>
                <a:t>Authenticate from anywhere, anytime</a:t>
              </a: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76200" y="1584325"/>
            <a:ext cx="5295900" cy="4816475"/>
            <a:chOff x="615950" y="1584325"/>
            <a:chExt cx="5295900" cy="4816475"/>
          </a:xfrm>
        </p:grpSpPr>
        <p:sp>
          <p:nvSpPr>
            <p:cNvPr id="10267" name="Text Box 16"/>
            <p:cNvSpPr txBox="1">
              <a:spLocks noChangeArrowheads="1"/>
            </p:cNvSpPr>
            <p:nvPr/>
          </p:nvSpPr>
          <p:spPr bwMode="auto">
            <a:xfrm>
              <a:off x="2654300" y="1731963"/>
              <a:ext cx="12128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1000"/>
                <a:t>Risk Based Authentication</a:t>
              </a:r>
              <a:endParaRPr lang="en-US" sz="1000"/>
            </a:p>
          </p:txBody>
        </p:sp>
        <p:pic>
          <p:nvPicPr>
            <p:cNvPr id="10268" name="Picture 27" descr="mobile bank app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075" y="2065338"/>
              <a:ext cx="5953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9" name="Oval 3"/>
            <p:cNvSpPr>
              <a:spLocks noChangeArrowheads="1"/>
            </p:cNvSpPr>
            <p:nvPr/>
          </p:nvSpPr>
          <p:spPr bwMode="auto">
            <a:xfrm>
              <a:off x="615950" y="1584325"/>
              <a:ext cx="5295900" cy="4816475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pic>
          <p:nvPicPr>
            <p:cNvPr id="10270" name="Picture 32" descr="tablet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9538" y="1974850"/>
              <a:ext cx="741362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Multiply 29"/>
          <p:cNvSpPr/>
          <p:nvPr/>
        </p:nvSpPr>
        <p:spPr bwMode="auto">
          <a:xfrm>
            <a:off x="5332413" y="838200"/>
            <a:ext cx="1801812" cy="163988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5508625" y="2520950"/>
          <a:ext cx="3276600" cy="3307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392"/>
                <a:gridCol w="2536208"/>
              </a:tblGrid>
              <a:tr h="746786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Layer 3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Pattern-based intelligence</a:t>
                      </a:r>
                      <a:endParaRPr lang="en-GB" sz="12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OOB Verification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KBA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45705" marB="45705"/>
                </a:tc>
              </a:tr>
              <a:tr h="1188559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Layer 2</a:t>
                      </a:r>
                      <a:endParaRPr lang="en-US" sz="1200" b="1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End-point</a:t>
                      </a:r>
                      <a:r>
                        <a:rPr lang="en-GB" sz="1200" baseline="0" dirty="0" smtClean="0"/>
                        <a:t> Authentication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200" dirty="0" smtClean="0"/>
                        <a:t>Device identification</a:t>
                      </a:r>
                      <a:r>
                        <a:rPr lang="en-GB" sz="1200" baseline="0" dirty="0" smtClean="0"/>
                        <a:t> and Profiling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200" baseline="0" dirty="0" smtClean="0"/>
                        <a:t>Proxy Detection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200" baseline="0" dirty="0" smtClean="0"/>
                        <a:t>Geo-location and velocity check</a:t>
                      </a:r>
                      <a:endParaRPr lang="en-US" sz="1200" dirty="0"/>
                    </a:p>
                  </a:txBody>
                  <a:tcPr marT="45705" marB="45705"/>
                </a:tc>
              </a:tr>
              <a:tr h="1371418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Layer 1</a:t>
                      </a:r>
                      <a:endParaRPr lang="en-US" sz="1200" b="1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User Authentication (Multifactor)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200" dirty="0" smtClean="0"/>
                        <a:t>Something you</a:t>
                      </a:r>
                      <a:r>
                        <a:rPr lang="en-GB" sz="1200" baseline="0" dirty="0" smtClean="0"/>
                        <a:t> know (passwords)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200" baseline="0" dirty="0" smtClean="0"/>
                        <a:t>Something you have (token or </a:t>
                      </a:r>
                      <a:r>
                        <a:rPr lang="en-GB" sz="1200" baseline="0" dirty="0" err="1" smtClean="0"/>
                        <a:t>tokenless</a:t>
                      </a:r>
                      <a:r>
                        <a:rPr lang="en-GB" sz="1200" baseline="0" dirty="0" smtClean="0"/>
                        <a:t>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200" baseline="0" dirty="0" smtClean="0"/>
                        <a:t>Something you are (biometrics, </a:t>
                      </a:r>
                      <a:r>
                        <a:rPr lang="en-GB" sz="1200" baseline="0" dirty="0" err="1" smtClean="0"/>
                        <a:t>Behaviormetrics</a:t>
                      </a:r>
                      <a:r>
                        <a:rPr lang="en-GB" sz="1200" baseline="0" dirty="0" smtClean="0"/>
                        <a:t>)</a:t>
                      </a:r>
                      <a:endParaRPr lang="en-US" sz="1200" dirty="0"/>
                    </a:p>
                  </a:txBody>
                  <a:tcPr marT="45705" marB="4570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9755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User Access Management for the cloud</a:t>
            </a:r>
            <a:br>
              <a:rPr lang="en-US" sz="3600" dirty="0" smtClean="0"/>
            </a:br>
            <a:r>
              <a:rPr lang="en-US" sz="3600" dirty="0" smtClean="0"/>
              <a:t>Options</a:t>
            </a:r>
            <a:endParaRPr lang="en-US" sz="3600" dirty="0"/>
          </a:p>
        </p:txBody>
      </p:sp>
      <p:graphicFrame>
        <p:nvGraphicFramePr>
          <p:cNvPr id="7" name="Table Placeholder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3756772484"/>
              </p:ext>
            </p:extLst>
          </p:nvPr>
        </p:nvGraphicFramePr>
        <p:xfrm>
          <a:off x="237248" y="1612261"/>
          <a:ext cx="8226426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071"/>
                <a:gridCol w="1371071"/>
                <a:gridCol w="1371071"/>
                <a:gridCol w="1258768"/>
                <a:gridCol w="1483374"/>
                <a:gridCol w="1371071"/>
              </a:tblGrid>
              <a:tr h="370840"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Open Access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ight Brace 3"/>
          <p:cNvSpPr/>
          <p:nvPr/>
        </p:nvSpPr>
        <p:spPr bwMode="auto">
          <a:xfrm>
            <a:off x="1637737" y="2292828"/>
            <a:ext cx="245659" cy="464024"/>
          </a:xfrm>
          <a:prstGeom prst="rightBrac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7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1473957"/>
            <a:ext cx="8570794" cy="69603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7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883397" y="2074460"/>
            <a:ext cx="6250674" cy="96899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27" charset="0"/>
              </a:rPr>
              <a:t>Accessible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itchFamily="27" charset="0"/>
              </a:rPr>
              <a:t>on the public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27" charset="0"/>
              </a:rPr>
              <a:t>internet. Username / password, per cloud application.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27" charset="0"/>
            </a:endParaRPr>
          </a:p>
        </p:txBody>
      </p:sp>
      <p:pic>
        <p:nvPicPr>
          <p:cNvPr id="9" name="Picture 2" descr="http://www.onlinesecurityproducts.co.uk/user/brands/hid_logo.gi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4" t="8164" r="12933" b="16227"/>
          <a:stretch/>
        </p:blipFill>
        <p:spPr bwMode="auto">
          <a:xfrm>
            <a:off x="76200" y="6477000"/>
            <a:ext cx="758889" cy="28807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841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Placeholder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4278667776"/>
              </p:ext>
            </p:extLst>
          </p:nvPr>
        </p:nvGraphicFramePr>
        <p:xfrm>
          <a:off x="237248" y="1612261"/>
          <a:ext cx="8226426" cy="260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071"/>
                <a:gridCol w="1371071"/>
                <a:gridCol w="1371071"/>
                <a:gridCol w="1258768"/>
                <a:gridCol w="1483374"/>
                <a:gridCol w="1371071"/>
              </a:tblGrid>
              <a:tr h="370840"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Open Access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Behind the VPN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ight Brace 3"/>
          <p:cNvSpPr/>
          <p:nvPr/>
        </p:nvSpPr>
        <p:spPr bwMode="auto">
          <a:xfrm>
            <a:off x="1569497" y="2893340"/>
            <a:ext cx="245659" cy="464024"/>
          </a:xfrm>
          <a:prstGeom prst="rightBrac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7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815157" y="2715916"/>
            <a:ext cx="6250674" cy="96899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27" charset="0"/>
              </a:rPr>
              <a:t>Remote users must first authenticate to the VPN, then enter username &amp; password.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27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1473957"/>
            <a:ext cx="8570794" cy="69603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7" charset="0"/>
            </a:endParaRP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User Access Management for the cloud</a:t>
            </a:r>
            <a:br>
              <a:rPr lang="en-US" sz="3600" dirty="0" smtClean="0"/>
            </a:br>
            <a:r>
              <a:rPr lang="en-US" sz="3600" dirty="0" smtClean="0"/>
              <a:t>Options</a:t>
            </a:r>
            <a:endParaRPr lang="en-US" sz="3600" dirty="0"/>
          </a:p>
        </p:txBody>
      </p:sp>
      <p:pic>
        <p:nvPicPr>
          <p:cNvPr id="9" name="Picture 2" descr="http://www.onlinesecurityproducts.co.uk/user/brands/hid_logo.gi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4" t="8164" r="12933" b="16227"/>
          <a:stretch/>
        </p:blipFill>
        <p:spPr bwMode="auto">
          <a:xfrm>
            <a:off x="76200" y="6477000"/>
            <a:ext cx="758889" cy="28807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201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Placeholder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1805522366"/>
              </p:ext>
            </p:extLst>
          </p:nvPr>
        </p:nvGraphicFramePr>
        <p:xfrm>
          <a:off x="237248" y="1612261"/>
          <a:ext cx="8226426" cy="314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071"/>
                <a:gridCol w="1371071"/>
                <a:gridCol w="1371071"/>
                <a:gridCol w="1258768"/>
                <a:gridCol w="1483374"/>
                <a:gridCol w="1371071"/>
              </a:tblGrid>
              <a:tr h="370840"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Open Access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Behind the VPN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Federated Identity </a:t>
                      </a:r>
                      <a:r>
                        <a:rPr lang="en-US" b="1" dirty="0" err="1" smtClean="0"/>
                        <a:t>Mngment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ight Brace 3"/>
          <p:cNvSpPr/>
          <p:nvPr/>
        </p:nvSpPr>
        <p:spPr bwMode="auto">
          <a:xfrm>
            <a:off x="1569497" y="3739516"/>
            <a:ext cx="245659" cy="464024"/>
          </a:xfrm>
          <a:prstGeom prst="rightBrac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7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815157" y="3480204"/>
            <a:ext cx="6250674" cy="96899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27" charset="0"/>
              </a:rPr>
              <a:t>User authenticates to central portal, through which he/she gains access to multiple cloud / internal applications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27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1473957"/>
            <a:ext cx="8570794" cy="69603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7" charset="0"/>
            </a:endParaRP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User Access Management for the cloud</a:t>
            </a:r>
            <a:br>
              <a:rPr lang="en-US" sz="3600" dirty="0" smtClean="0"/>
            </a:br>
            <a:r>
              <a:rPr lang="en-US" sz="3600" dirty="0" smtClean="0"/>
              <a:t>Options</a:t>
            </a:r>
            <a:endParaRPr lang="en-US" sz="3600" dirty="0"/>
          </a:p>
        </p:txBody>
      </p:sp>
      <p:pic>
        <p:nvPicPr>
          <p:cNvPr id="9" name="Picture 2" descr="http://www.onlinesecurityproducts.co.uk/user/brands/hid_logo.gi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4" t="8164" r="12933" b="16227"/>
          <a:stretch/>
        </p:blipFill>
        <p:spPr bwMode="auto">
          <a:xfrm>
            <a:off x="76200" y="6477000"/>
            <a:ext cx="758889" cy="28807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714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Placeholder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2304546406"/>
              </p:ext>
            </p:extLst>
          </p:nvPr>
        </p:nvGraphicFramePr>
        <p:xfrm>
          <a:off x="237248" y="1612261"/>
          <a:ext cx="8226426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071"/>
                <a:gridCol w="1371071"/>
                <a:gridCol w="1371071"/>
                <a:gridCol w="1258768"/>
                <a:gridCol w="1483374"/>
                <a:gridCol w="1371071"/>
              </a:tblGrid>
              <a:tr h="370840"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Open Access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Behind the VPN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Federated Identity </a:t>
                      </a:r>
                      <a:r>
                        <a:rPr lang="en-US" b="0" dirty="0" err="1" smtClean="0"/>
                        <a:t>mngmt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Native strong </a:t>
                      </a:r>
                      <a:r>
                        <a:rPr lang="en-US" b="1" dirty="0" err="1" smtClean="0"/>
                        <a:t>auth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ight Brace 3"/>
          <p:cNvSpPr/>
          <p:nvPr/>
        </p:nvSpPr>
        <p:spPr bwMode="auto">
          <a:xfrm>
            <a:off x="1569497" y="4544748"/>
            <a:ext cx="245659" cy="464024"/>
          </a:xfrm>
          <a:prstGeom prst="rightBrac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7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815157" y="4394620"/>
            <a:ext cx="6250674" cy="96899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27" charset="0"/>
              </a:rPr>
              <a:t>Strong authentication to the individual cloud software application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27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1473957"/>
            <a:ext cx="8570794" cy="69603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7" charset="0"/>
            </a:endParaRP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User Access Management for the cloud</a:t>
            </a:r>
            <a:br>
              <a:rPr lang="en-US" sz="3600" dirty="0" smtClean="0"/>
            </a:br>
            <a:r>
              <a:rPr lang="en-US" sz="3600" dirty="0" smtClean="0"/>
              <a:t>Options</a:t>
            </a:r>
            <a:endParaRPr lang="en-US" sz="3600" dirty="0"/>
          </a:p>
        </p:txBody>
      </p:sp>
      <p:pic>
        <p:nvPicPr>
          <p:cNvPr id="11" name="Picture 2" descr="http://www.onlinesecurityproducts.co.uk/user/brands/hid_logo.gi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4" t="8164" r="12933" b="16227"/>
          <a:stretch/>
        </p:blipFill>
        <p:spPr bwMode="auto">
          <a:xfrm>
            <a:off x="76200" y="6477000"/>
            <a:ext cx="758889" cy="28807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497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User Access Management for the cloud </a:t>
            </a:r>
            <a:r>
              <a:rPr lang="en-US" sz="3600" dirty="0"/>
              <a:t>S</a:t>
            </a:r>
            <a:r>
              <a:rPr lang="en-US" sz="3600" dirty="0" smtClean="0"/>
              <a:t>election criteria</a:t>
            </a:r>
            <a:endParaRPr lang="en-US" sz="3600" dirty="0"/>
          </a:p>
        </p:txBody>
      </p:sp>
      <p:graphicFrame>
        <p:nvGraphicFramePr>
          <p:cNvPr id="7" name="Table Placeholder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3497597185"/>
              </p:ext>
            </p:extLst>
          </p:nvPr>
        </p:nvGraphicFramePr>
        <p:xfrm>
          <a:off x="237248" y="1612261"/>
          <a:ext cx="8226426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071"/>
                <a:gridCol w="1371071"/>
                <a:gridCol w="1371071"/>
                <a:gridCol w="1258768"/>
                <a:gridCol w="1483374"/>
                <a:gridCol w="1371071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External </a:t>
                      </a:r>
                      <a:r>
                        <a:rPr lang="en-US" sz="1600" b="1" dirty="0" smtClean="0"/>
                        <a:t>threats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Open Access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Behind the VPN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Federated Identity </a:t>
                      </a:r>
                      <a:r>
                        <a:rPr lang="en-US" b="0" dirty="0" err="1" smtClean="0"/>
                        <a:t>mngmt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Native strong </a:t>
                      </a:r>
                      <a:r>
                        <a:rPr lang="en-US" b="0" dirty="0" err="1" smtClean="0"/>
                        <a:t>auth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ight Brace 3"/>
          <p:cNvSpPr/>
          <p:nvPr/>
        </p:nvSpPr>
        <p:spPr bwMode="auto">
          <a:xfrm rot="5400000">
            <a:off x="2129052" y="1951674"/>
            <a:ext cx="245661" cy="873451"/>
          </a:xfrm>
          <a:prstGeom prst="rightBrac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7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692327" y="2511230"/>
            <a:ext cx="2456592" cy="279774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27" charset="0"/>
              </a:rPr>
              <a:t>Protection against attacks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Arial" pitchFamily="27" charset="0"/>
              </a:rPr>
              <a:t>lauched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27" charset="0"/>
              </a:rPr>
              <a:t> over the internet, such as APTs, ad hoc hacking attempts and ex-employees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27" charset="0"/>
            </a:endParaRPr>
          </a:p>
        </p:txBody>
      </p:sp>
      <p:pic>
        <p:nvPicPr>
          <p:cNvPr id="6" name="Picture 2" descr="http://www.onlinesecurityproducts.co.uk/user/brands/hid_logo.gi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4" t="8164" r="12933" b="16227"/>
          <a:stretch/>
        </p:blipFill>
        <p:spPr bwMode="auto">
          <a:xfrm>
            <a:off x="76200" y="6477000"/>
            <a:ext cx="758889" cy="28807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33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-8--11-9 CCW-2012 Keynote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11-8--11-9 CCW-2012 Keynote PPT Template</Template>
  <TotalTime>207</TotalTime>
  <Words>712</Words>
  <Application>Microsoft Office PowerPoint</Application>
  <PresentationFormat>On-screen Show (4:3)</PresentationFormat>
  <Paragraphs>201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11-8--11-9 CCW-2012 Keynote PPT Template</vt:lpstr>
      <vt:lpstr>Cloud Security</vt:lpstr>
      <vt:lpstr>Which part are we talking about?</vt:lpstr>
      <vt:lpstr>Things to think about</vt:lpstr>
      <vt:lpstr>What’s needed? A Layered Approach with Versatile Authentication</vt:lpstr>
      <vt:lpstr>User Access Management for the cloud Options</vt:lpstr>
      <vt:lpstr>User Access Management for the cloud Options</vt:lpstr>
      <vt:lpstr>User Access Management for the cloud Options</vt:lpstr>
      <vt:lpstr>User Access Management for the cloud Options</vt:lpstr>
      <vt:lpstr>User Access Management for the cloud Selection criteria</vt:lpstr>
      <vt:lpstr>User Access Management for the cloud Selection criteria</vt:lpstr>
      <vt:lpstr>User Access Management for the cloud Selection criteria</vt:lpstr>
      <vt:lpstr>User Access Management for the cloud Selection criteria</vt:lpstr>
      <vt:lpstr>User Access Management for the cloud Selection criteria</vt:lpstr>
      <vt:lpstr>Slide 14</vt:lpstr>
      <vt:lpstr>Slide 15</vt:lpstr>
      <vt:lpstr>Slide 16</vt:lpstr>
      <vt:lpstr>Slide 17</vt:lpstr>
      <vt:lpstr>Federated Identity Management Solution</vt:lpstr>
      <vt:lpstr>Slide 19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 Lovelock</dc:creator>
  <cp:lastModifiedBy>Marty Lafferty</cp:lastModifiedBy>
  <cp:revision>31</cp:revision>
  <dcterms:created xsi:type="dcterms:W3CDTF">2012-11-05T19:56:07Z</dcterms:created>
  <dcterms:modified xsi:type="dcterms:W3CDTF">2012-11-05T23:54:49Z</dcterms:modified>
</cp:coreProperties>
</file>