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  <p:sldMasterId id="2147483780" r:id="rId4"/>
    <p:sldMasterId id="2147483792" r:id="rId5"/>
    <p:sldMasterId id="2147483804" r:id="rId6"/>
    <p:sldMasterId id="2147483816" r:id="rId7"/>
    <p:sldMasterId id="2147483828" r:id="rId8"/>
    <p:sldMasterId id="2147483840" r:id="rId9"/>
    <p:sldMasterId id="2147483852" r:id="rId10"/>
    <p:sldMasterId id="2147483864" r:id="rId11"/>
    <p:sldMasterId id="2147483876" r:id="rId12"/>
  </p:sldMasterIdLst>
  <p:notesMasterIdLst>
    <p:notesMasterId r:id="rId36"/>
  </p:notesMasterIdLst>
  <p:sldIdLst>
    <p:sldId id="257" r:id="rId13"/>
    <p:sldId id="266" r:id="rId14"/>
    <p:sldId id="261" r:id="rId15"/>
    <p:sldId id="268" r:id="rId16"/>
    <p:sldId id="267" r:id="rId17"/>
    <p:sldId id="269" r:id="rId18"/>
    <p:sldId id="256" r:id="rId19"/>
    <p:sldId id="258" r:id="rId20"/>
    <p:sldId id="259" r:id="rId21"/>
    <p:sldId id="260" r:id="rId22"/>
    <p:sldId id="263" r:id="rId23"/>
    <p:sldId id="262" r:id="rId24"/>
    <p:sldId id="264" r:id="rId25"/>
    <p:sldId id="265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57688-6C45-44A1-AB63-34E8A347FD9F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51360-0DB5-4B2F-B47A-FC19559707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789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err="1" smtClean="0"/>
              <a:t>Eloqua</a:t>
            </a:r>
            <a:r>
              <a:rPr lang="en-US" dirty="0" smtClean="0"/>
              <a:t>: $106M IPO.  Traded up 21% on first day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Workday</a:t>
            </a:r>
            <a:r>
              <a:rPr lang="en-US" baseline="0" dirty="0" smtClean="0"/>
              <a:t> IPO: 72% pop on first day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err="1" smtClean="0"/>
              <a:t>ExactTarget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firled</a:t>
            </a:r>
            <a:r>
              <a:rPr lang="en-US" baseline="0" dirty="0" smtClean="0"/>
              <a:t> S1 for $100M follow-on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360-0DB5-4B2F-B47A-FC19559707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53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err="1" smtClean="0"/>
              <a:t>SaaS</a:t>
            </a:r>
            <a:r>
              <a:rPr lang="en-US" baseline="0" dirty="0" smtClean="0"/>
              <a:t> VC Investments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PWC Data: 2011, $6.9 B invested in cloud related startups; 1004 deals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err="1" smtClean="0"/>
              <a:t>Zscaler</a:t>
            </a:r>
            <a:r>
              <a:rPr lang="en-US" baseline="0" dirty="0" smtClean="0"/>
              <a:t> – cloud security raised $38M Series A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err="1" smtClean="0"/>
              <a:t>YottaMark</a:t>
            </a:r>
            <a:r>
              <a:rPr lang="en-US" baseline="0" dirty="0" smtClean="0"/>
              <a:t> – cloud based fresh-food traceability raised $24M Series D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err="1" smtClean="0"/>
              <a:t>AtTask</a:t>
            </a:r>
            <a:r>
              <a:rPr lang="en-US" baseline="0" dirty="0" smtClean="0"/>
              <a:t> – cloud based collaborative work management solutions raised $16M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Vital Insights – CEM solution</a:t>
            </a:r>
            <a:r>
              <a:rPr lang="en-US" baseline="0" dirty="0" smtClean="0"/>
              <a:t> for automotive industry raised $20M 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err="1" smtClean="0"/>
              <a:t>PaaS</a:t>
            </a:r>
            <a:r>
              <a:rPr lang="en-US" dirty="0" smtClean="0"/>
              <a:t>/</a:t>
            </a:r>
            <a:r>
              <a:rPr lang="en-US" dirty="0" err="1" smtClean="0"/>
              <a:t>IaaS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err="1" smtClean="0"/>
              <a:t>Nutanix</a:t>
            </a:r>
            <a:r>
              <a:rPr lang="en-US" baseline="0" dirty="0" smtClean="0"/>
              <a:t> virtualized data-center platform raised $33M series C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Magnet Systems raised $47M series B from HTC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360-0DB5-4B2F-B47A-FC195597070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247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Networking likely to get a lot of attention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SDN: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Nicera</a:t>
            </a:r>
            <a:r>
              <a:rPr lang="en-US" baseline="0" dirty="0" smtClean="0"/>
              <a:t> exit to </a:t>
            </a:r>
            <a:r>
              <a:rPr lang="en-US" baseline="0" dirty="0" err="1" smtClean="0"/>
              <a:t>VmWare</a:t>
            </a:r>
            <a:r>
              <a:rPr lang="en-US" baseline="0" dirty="0" smtClean="0"/>
              <a:t> for $1.26B+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Brocade acquisition of </a:t>
            </a:r>
            <a:r>
              <a:rPr lang="en-US" baseline="0" dirty="0" err="1" smtClean="0"/>
              <a:t>Vyatta</a:t>
            </a:r>
            <a:r>
              <a:rPr lang="en-US" baseline="0" dirty="0" smtClean="0"/>
              <a:t> (announced on Tuesday)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Oracle’s purchase of </a:t>
            </a:r>
            <a:r>
              <a:rPr lang="en-US" baseline="0" smtClean="0"/>
              <a:t>Xsigo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360-0DB5-4B2F-B47A-FC195597070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2846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360-0DB5-4B2F-B47A-FC195597070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84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525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7360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0680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929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3040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2140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2945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2308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033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98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0165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228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024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6748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8156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7328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981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480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592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45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6588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6397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1392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602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2114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7865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725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9900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8792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1282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795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8941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0719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0162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01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14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06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88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98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509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08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44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1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539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700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38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998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60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80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79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005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82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82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79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4189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274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411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609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839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28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844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901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125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304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276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92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43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254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08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47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335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370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053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516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498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431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7688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608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065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84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673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290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238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62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311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424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05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977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196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15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8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7222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938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191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226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5221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69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72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7869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193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0697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631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6084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164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98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348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0218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87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0414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2093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3463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3066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6238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5361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20753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979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8069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99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/>
              <a:pPr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19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06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274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551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45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502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415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17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461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025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11/7/2012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089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VC &amp; M&amp;A Activity in Cloud Computing Space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Ketan</a:t>
            </a:r>
            <a:r>
              <a:rPr lang="en-US" dirty="0" smtClean="0"/>
              <a:t> Patel</a:t>
            </a:r>
          </a:p>
          <a:p>
            <a:r>
              <a:rPr lang="en-US" dirty="0" smtClean="0"/>
              <a:t>New Venture Partners LLC</a:t>
            </a:r>
            <a:endParaRPr lang="en-US" dirty="0"/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953000"/>
            <a:ext cx="87630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Debt markets have bounced back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Software centric PE fund raises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Many transactions traditional on-</a:t>
            </a:r>
            <a:r>
              <a:rPr lang="en-US" sz="2400" dirty="0" err="1" smtClean="0">
                <a:solidFill>
                  <a:srgbClr val="00B0F0"/>
                </a:solidFill>
              </a:rPr>
              <a:t>prem</a:t>
            </a:r>
            <a:r>
              <a:rPr lang="en-US" sz="2400" dirty="0" smtClean="0">
                <a:solidFill>
                  <a:srgbClr val="00B0F0"/>
                </a:solidFill>
              </a:rPr>
              <a:t> software vendors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Starting to see focus on </a:t>
            </a:r>
            <a:r>
              <a:rPr lang="en-US" sz="2000" dirty="0" err="1" smtClean="0">
                <a:solidFill>
                  <a:srgbClr val="00B0F0"/>
                </a:solidFill>
              </a:rPr>
              <a:t>SaaS</a:t>
            </a:r>
            <a:r>
              <a:rPr lang="en-US" sz="2000" dirty="0" smtClean="0">
                <a:solidFill>
                  <a:srgbClr val="00B0F0"/>
                </a:solidFill>
              </a:rPr>
              <a:t> vendors: </a:t>
            </a:r>
            <a:r>
              <a:rPr lang="en-US" sz="2000" dirty="0" err="1" smtClean="0">
                <a:solidFill>
                  <a:srgbClr val="00B0F0"/>
                </a:solidFill>
              </a:rPr>
              <a:t>Plex</a:t>
            </a:r>
            <a:r>
              <a:rPr lang="en-US" sz="2000" dirty="0" smtClean="0">
                <a:solidFill>
                  <a:srgbClr val="00B0F0"/>
                </a:solidFill>
              </a:rPr>
              <a:t>/Francisco Partners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33400" y="3429000"/>
            <a:ext cx="8763000" cy="56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JPM Securities Q2 2012 Software Newsletter</a:t>
            </a:r>
            <a:endParaRPr lang="en-US" sz="10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7769087" cy="2286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1371600"/>
            <a:ext cx="3505200" cy="585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6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are they buying?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00B0F0"/>
                </a:solidFill>
              </a:rPr>
              <a:t>SaaS</a:t>
            </a:r>
            <a:r>
              <a:rPr lang="en-US" sz="2400" dirty="0" smtClean="0">
                <a:solidFill>
                  <a:srgbClr val="00B0F0"/>
                </a:solidFill>
              </a:rPr>
              <a:t>/Cloud Enabled Services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Cloud Infrastructure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Enterprise Software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Enterprise Mobile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8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10" y="1777355"/>
            <a:ext cx="8763000" cy="3861445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00B0F0"/>
                </a:solidFill>
              </a:rPr>
              <a:t>SaaS</a:t>
            </a:r>
            <a:r>
              <a:rPr lang="en-US" sz="2400" dirty="0" smtClean="0">
                <a:solidFill>
                  <a:srgbClr val="00B0F0"/>
                </a:solidFill>
              </a:rPr>
              <a:t>/Cloud Enabled Services</a:t>
            </a:r>
            <a:endParaRPr lang="en-US" sz="1600" dirty="0" smtClean="0">
              <a:solidFill>
                <a:srgbClr val="00B0F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Worldwide spending on enterprise software 2012: $120.4 B </a:t>
            </a:r>
            <a:r>
              <a:rPr lang="en-US" sz="1000" dirty="0" smtClean="0">
                <a:solidFill>
                  <a:srgbClr val="00B0F0"/>
                </a:solidFill>
              </a:rPr>
              <a:t>(Source: Gartner)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 smtClean="0">
                <a:solidFill>
                  <a:srgbClr val="00B0F0"/>
                </a:solidFill>
              </a:rPr>
              <a:t>SaaS</a:t>
            </a:r>
            <a:r>
              <a:rPr lang="en-US" sz="1800" dirty="0" smtClean="0">
                <a:solidFill>
                  <a:srgbClr val="00B0F0"/>
                </a:solidFill>
              </a:rPr>
              <a:t> &amp; Cloud based services: 16% by 2015 </a:t>
            </a:r>
            <a:r>
              <a:rPr lang="en-US" sz="1000" dirty="0" smtClean="0">
                <a:solidFill>
                  <a:srgbClr val="00B0F0"/>
                </a:solidFill>
              </a:rPr>
              <a:t>(Source: Gartner)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Current spend is post-recession refresh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Cloud effect is still to come</a:t>
            </a:r>
          </a:p>
          <a:p>
            <a:pPr marL="457200" indent="-457200" algn="l">
              <a:buFont typeface="Arial"/>
              <a:buChar char="•"/>
            </a:pPr>
            <a:r>
              <a:rPr lang="en-US" sz="2200" dirty="0">
                <a:solidFill>
                  <a:srgbClr val="00B0F0"/>
                </a:solidFill>
              </a:rPr>
              <a:t>Enterprise </a:t>
            </a:r>
            <a:r>
              <a:rPr lang="en-US" sz="2200" dirty="0" smtClean="0">
                <a:solidFill>
                  <a:srgbClr val="00B0F0"/>
                </a:solidFill>
              </a:rPr>
              <a:t>Software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Cloud Security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Ability </a:t>
            </a:r>
            <a:r>
              <a:rPr lang="en-US" sz="1800" dirty="0">
                <a:solidFill>
                  <a:srgbClr val="00B0F0"/>
                </a:solidFill>
              </a:rPr>
              <a:t>to provide cloud </a:t>
            </a:r>
            <a:r>
              <a:rPr lang="en-US" sz="1800" dirty="0" smtClean="0">
                <a:solidFill>
                  <a:srgbClr val="00B0F0"/>
                </a:solidFill>
              </a:rPr>
              <a:t>services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Enterprise Mobile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Driven by BYOD, </a:t>
            </a:r>
            <a:r>
              <a:rPr lang="en-US" sz="1600" dirty="0" err="1" smtClean="0">
                <a:solidFill>
                  <a:srgbClr val="00B0F0"/>
                </a:solidFill>
              </a:rPr>
              <a:t>Consumerization</a:t>
            </a:r>
            <a:r>
              <a:rPr lang="en-US" sz="1600" dirty="0" smtClean="0">
                <a:solidFill>
                  <a:srgbClr val="00B0F0"/>
                </a:solidFill>
              </a:rPr>
              <a:t> business &amp; personal digital lives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Still early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Current focus on security &amp; network/application access control</a:t>
            </a: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6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143000"/>
            <a:ext cx="6621517" cy="4800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8763000" cy="381000"/>
          </a:xfrm>
        </p:spPr>
        <p:txBody>
          <a:bodyPr>
            <a:normAutofit/>
          </a:bodyPr>
          <a:lstStyle/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Source: Peachtree Capital Advisors; 2012-Mid Year Software, IT, Infrastructure M&amp;A Report</a:t>
            </a:r>
          </a:p>
        </p:txBody>
      </p:sp>
    </p:spTree>
    <p:extLst>
      <p:ext uri="{BB962C8B-B14F-4D97-AF65-F5344CB8AC3E}">
        <p14:creationId xmlns:p14="http://schemas.microsoft.com/office/powerpoint/2010/main" xmlns="" val="332359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76310"/>
            <a:ext cx="5943600" cy="40767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6200" y="5334000"/>
            <a:ext cx="8763000" cy="146187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Storage well sought out acquisition target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Enhance ability to store and retrieve data more efficiently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Companies positioning themselves to offer complete solution to big-data paradigm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" y="495300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Source: Peachtree Capital Advisors; 2012-Mid Year Software, IT, Infrastructure M&amp;A Report</a:t>
            </a:r>
          </a:p>
        </p:txBody>
      </p:sp>
    </p:spTree>
    <p:extLst>
      <p:ext uri="{BB962C8B-B14F-4D97-AF65-F5344CB8AC3E}">
        <p14:creationId xmlns:p14="http://schemas.microsoft.com/office/powerpoint/2010/main" xmlns="" val="26700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9029" y="647700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Peachtree Capital Advisors; 2012-Mid Year Software, IT, Infrastructure M&amp;A Report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14400"/>
            <a:ext cx="4495800" cy="435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914400"/>
            <a:ext cx="4267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22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9029" y="647700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Peachtree Capital Advisors; 2012-Mid Year Software, IT, Infrastructure M&amp;A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990600"/>
            <a:ext cx="81843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3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are VCs investing?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00B0F0"/>
                </a:solidFill>
              </a:rPr>
              <a:t>SaaS</a:t>
            </a:r>
            <a:r>
              <a:rPr lang="en-US" sz="2400" dirty="0" smtClean="0">
                <a:solidFill>
                  <a:srgbClr val="00B0F0"/>
                </a:solidFill>
              </a:rPr>
              <a:t>/Cloud Enabled Services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Cloud Infrastructure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Enterprise Software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Enterprise Mobile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6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3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914400"/>
            <a:ext cx="4495800" cy="577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2999" y="914400"/>
            <a:ext cx="4169229" cy="35814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716867" y="6629400"/>
            <a:ext cx="5410200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Peachtree Capital Advisors; 2012-Mid Year Software, IT, Infrastructure M&amp;A Report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572000"/>
            <a:ext cx="3657600" cy="2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3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762000"/>
            <a:ext cx="4267200" cy="420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838200"/>
            <a:ext cx="4114800" cy="17272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716867" y="6607629"/>
            <a:ext cx="5410200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Peachtree Capital Advisors; 2012-Mid Year Software, IT, Infrastructure M&amp;A Report</a:t>
            </a:r>
          </a:p>
        </p:txBody>
      </p:sp>
    </p:spTree>
    <p:extLst>
      <p:ext uri="{BB962C8B-B14F-4D97-AF65-F5344CB8AC3E}">
        <p14:creationId xmlns:p14="http://schemas.microsoft.com/office/powerpoint/2010/main" xmlns="" val="40863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State of IPO Market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34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716867" y="6607629"/>
            <a:ext cx="5410200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Peachtree Capital Advisors; 2012-Mid Year Software, IT, Infrastructure M&amp;A Report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8382000" cy="24384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Rise of Corporate VCs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Traditionally average 6% of VC investment annually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More recently as high as 10% to 12% of VC investments</a:t>
            </a:r>
          </a:p>
        </p:txBody>
      </p:sp>
    </p:spTree>
    <p:extLst>
      <p:ext uri="{BB962C8B-B14F-4D97-AF65-F5344CB8AC3E}">
        <p14:creationId xmlns:p14="http://schemas.microsoft.com/office/powerpoint/2010/main" xmlns="" val="41217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382000" cy="24384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B0F0"/>
                </a:solidFill>
              </a:rPr>
              <a:t>New Venture Partners LLC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6309360" cy="136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331" y="1242181"/>
            <a:ext cx="3785870" cy="192913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1318381"/>
            <a:ext cx="3801936" cy="20116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3154680" cy="20586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190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3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382000" cy="24384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B0F0"/>
                </a:solidFill>
              </a:rPr>
              <a:t>New Venture Partners LLC Example Portfolio Companies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371600"/>
            <a:ext cx="33147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1828800"/>
            <a:ext cx="4191000" cy="77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800" y="2438400"/>
            <a:ext cx="2658894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2743200"/>
            <a:ext cx="2501900" cy="12954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04800" y="4038600"/>
            <a:ext cx="8382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00B0F0"/>
                </a:solidFill>
              </a:rPr>
              <a:t>Investment </a:t>
            </a:r>
            <a:r>
              <a:rPr lang="en-US" sz="2400" b="1" dirty="0">
                <a:solidFill>
                  <a:srgbClr val="00B0F0"/>
                </a:solidFill>
              </a:rPr>
              <a:t>I</a:t>
            </a:r>
            <a:r>
              <a:rPr lang="en-US" sz="2400" b="1" dirty="0" smtClean="0">
                <a:solidFill>
                  <a:srgbClr val="00B0F0"/>
                </a:solidFill>
              </a:rPr>
              <a:t>nterests: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Cloud/Data Center Infrastructure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Storage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Networking technologies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err="1" smtClean="0">
                <a:solidFill>
                  <a:srgbClr val="00B0F0"/>
                </a:solidFill>
              </a:rPr>
              <a:t>SaaS</a:t>
            </a:r>
            <a:r>
              <a:rPr lang="en-US" sz="2400" dirty="0" smtClean="0">
                <a:solidFill>
                  <a:srgbClr val="00B0F0"/>
                </a:solidFill>
              </a:rPr>
              <a:t>/Cloud Services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Vertical Market Big-Data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Enterprise Mobile Application Infrastructure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xmlns="" val="15599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3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90600" y="1981200"/>
            <a:ext cx="6096000" cy="2438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00B0F0"/>
                </a:solidFill>
              </a:rPr>
              <a:t>Thank you!</a:t>
            </a:r>
          </a:p>
          <a:p>
            <a:pPr algn="l"/>
            <a:endParaRPr lang="en-US" sz="2400" dirty="0">
              <a:solidFill>
                <a:srgbClr val="00B0F0"/>
              </a:solidFill>
            </a:endParaRPr>
          </a:p>
          <a:p>
            <a:pPr algn="l"/>
            <a:r>
              <a:rPr lang="en-US" sz="2400" dirty="0" smtClean="0">
                <a:solidFill>
                  <a:srgbClr val="00B0F0"/>
                </a:solidFill>
              </a:rPr>
              <a:t>			Q&amp;A</a:t>
            </a:r>
          </a:p>
          <a:p>
            <a:pPr algn="l"/>
            <a:endParaRPr lang="en-US" sz="24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10" y="685800"/>
            <a:ext cx="87630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Healthy public comps</a:t>
            </a:r>
          </a:p>
          <a:p>
            <a:pPr marL="457200" indent="-457200" algn="l">
              <a:buFont typeface="Arial"/>
              <a:buChar char="•"/>
            </a:pPr>
            <a:endParaRPr lang="en-US" sz="2400" dirty="0">
              <a:solidFill>
                <a:srgbClr val="00B0F0"/>
              </a:solidFill>
            </a:endParaRPr>
          </a:p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Source: William Blair; Cloud Insights</a:t>
            </a:r>
          </a:p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Sept, 2012</a:t>
            </a:r>
            <a:endParaRPr lang="en-US" sz="10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3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895600"/>
            <a:ext cx="8305800" cy="3792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1066800"/>
            <a:ext cx="6578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3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4800" y="6172200"/>
            <a:ext cx="8763000" cy="56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DB 2012 Technology IPO market update, Oct 24, 2012</a:t>
            </a:r>
            <a:endParaRPr lang="en-US" sz="10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762000"/>
            <a:ext cx="6629400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 amt="88000"/>
          </a:blip>
          <a:stretch>
            <a:fillRect/>
          </a:stretch>
        </p:blipFill>
        <p:spPr>
          <a:xfrm>
            <a:off x="5486400" y="762000"/>
            <a:ext cx="3657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79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838200"/>
            <a:ext cx="7346648" cy="567695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4800" y="6172200"/>
            <a:ext cx="8763000" cy="56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Source: DB 2012 Technology IPO market update, Oct 24, 2012</a:t>
            </a:r>
            <a:endParaRPr lang="en-US" sz="1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9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8600" y="914400"/>
            <a:ext cx="8763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Arial"/>
              </a:rPr>
              <a:t>Q3 Venture backed IPO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Arial"/>
              </a:rPr>
              <a:t>Total Volume: 10 Deals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  <a:latin typeface="Arial"/>
              </a:rPr>
              <a:t>IT Volume: 6 Deals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Arial"/>
              </a:rPr>
              <a:t>Total Value: $1.1 billion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  <a:latin typeface="Arial"/>
              </a:rPr>
              <a:t>IT Value: $749.4 million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Arial"/>
              </a:rPr>
              <a:t>Q3 Venture backed M&amp;A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Arial"/>
              </a:rPr>
              <a:t>Total Volume: 96 Deals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  <a:latin typeface="Arial"/>
              </a:rPr>
              <a:t>IT Volume: 70 Deals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Arial"/>
              </a:rPr>
              <a:t>Total Value: $7.6 billion (30 announced deals)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B0F0"/>
                </a:solidFill>
                <a:latin typeface="Arial"/>
              </a:rPr>
              <a:t>IT Value: $5.6 billion (18 announced deals)</a:t>
            </a:r>
            <a:endParaRPr lang="en-US" sz="18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648200"/>
            <a:ext cx="52451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914400"/>
            <a:ext cx="3289300" cy="28829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410200" y="2286000"/>
            <a:ext cx="3200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3200400"/>
            <a:ext cx="3200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4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driving M&amp;A?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2819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On Premise buys cloud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V</a:t>
            </a:r>
            <a:r>
              <a:rPr lang="en-US" sz="2400" dirty="0" smtClean="0">
                <a:solidFill>
                  <a:srgbClr val="00B0F0"/>
                </a:solidFill>
              </a:rPr>
              <a:t>ertical market M&amp;A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PE Firms</a:t>
            </a:r>
          </a:p>
          <a:p>
            <a:pPr marL="457200" indent="-457200" algn="l">
              <a:buFont typeface="Arial"/>
              <a:buChar char="•"/>
            </a:pPr>
            <a:endParaRPr lang="en-US" sz="2400" dirty="0">
              <a:solidFill>
                <a:srgbClr val="00B0F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15 largest tech firms holding $300B in cash for acquisitions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Google alone acquired 79 companies @ $1.9B in 2011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953000"/>
            <a:ext cx="8763000" cy="175260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On-</a:t>
            </a:r>
            <a:r>
              <a:rPr lang="en-US" sz="2400" dirty="0" err="1" smtClean="0">
                <a:solidFill>
                  <a:srgbClr val="00B0F0"/>
                </a:solidFill>
              </a:rPr>
              <a:t>prem</a:t>
            </a:r>
            <a:r>
              <a:rPr lang="en-US" sz="2400" dirty="0" smtClean="0">
                <a:solidFill>
                  <a:srgbClr val="00B0F0"/>
                </a:solidFill>
              </a:rPr>
              <a:t> vendors looking to add to their cloud suites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Cloud is here to stay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Need to add management, technology to service existing customers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Buying market-share in the cloud vs. build your </a:t>
            </a:r>
            <a:r>
              <a:rPr lang="en-US" sz="2000" dirty="0" smtClean="0">
                <a:solidFill>
                  <a:srgbClr val="00B0F0"/>
                </a:solidFill>
              </a:rPr>
              <a:t>own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More acquisitions by: SAP, Oracle, IBM, Dell, Adobe, HP, MSFT, etc.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346197" cy="36576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33400" y="4555312"/>
            <a:ext cx="8763000" cy="56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</a:rPr>
              <a:t>Source: JPM Securities Q2 2012 Software Newsletter</a:t>
            </a:r>
            <a:endParaRPr lang="en-US" sz="1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4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19600"/>
            <a:ext cx="8763000" cy="22860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Strategic investors and PE firms attracted by: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Deep Domain Experience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Less intense competition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err="1" smtClean="0">
                <a:solidFill>
                  <a:srgbClr val="00B0F0"/>
                </a:solidFill>
              </a:rPr>
              <a:t>RealPage</a:t>
            </a:r>
            <a:r>
              <a:rPr lang="en-US" sz="2400" dirty="0" smtClean="0">
                <a:solidFill>
                  <a:srgbClr val="00B0F0"/>
                </a:solidFill>
              </a:rPr>
              <a:t>, Ellie Mae going public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Using public currencies for acquisitions of emerging </a:t>
            </a:r>
            <a:r>
              <a:rPr lang="en-US" sz="2000" dirty="0" err="1" smtClean="0">
                <a:solidFill>
                  <a:srgbClr val="00B0F0"/>
                </a:solidFill>
              </a:rPr>
              <a:t>SaaS</a:t>
            </a:r>
            <a:r>
              <a:rPr lang="en-US" sz="2000" dirty="0" smtClean="0">
                <a:solidFill>
                  <a:srgbClr val="00B0F0"/>
                </a:solidFill>
              </a:rPr>
              <a:t> vendors</a:t>
            </a:r>
          </a:p>
          <a:p>
            <a:pPr algn="l"/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33400" y="3962400"/>
            <a:ext cx="8763000" cy="56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rgbClr val="00B0F0"/>
                </a:solidFill>
                <a:latin typeface="Arial"/>
              </a:rPr>
              <a:t>Source: JPM Securities Q2 2012 Software Newsletter</a:t>
            </a:r>
            <a:endParaRPr lang="en-US" sz="10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286000"/>
            <a:ext cx="770830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02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11-8--11-9 CCW-2012 Keynote PPT Template</Template>
  <TotalTime>493</TotalTime>
  <Words>723</Words>
  <Application>Microsoft Office PowerPoint</Application>
  <PresentationFormat>On-screen Show (4:3)</PresentationFormat>
  <Paragraphs>112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11-8--11-9 CCW-2012 Keynote PPT Template</vt:lpstr>
      <vt:lpstr>1_11-8--11-9 CCW-2012 Keynote PPT Template</vt:lpstr>
      <vt:lpstr>2_11-8--11-9 CCW-2012 Keynote PPT Template</vt:lpstr>
      <vt:lpstr>3_11-8--11-9 CCW-2012 Keynote PPT Template</vt:lpstr>
      <vt:lpstr>4_11-8--11-9 CCW-2012 Keynote PPT Template</vt:lpstr>
      <vt:lpstr>5_11-8--11-9 CCW-2012 Keynote PPT Template</vt:lpstr>
      <vt:lpstr>6_11-8--11-9 CCW-2012 Keynote PPT Template</vt:lpstr>
      <vt:lpstr>7_11-8--11-9 CCW-2012 Keynote PPT Template</vt:lpstr>
      <vt:lpstr>8_11-8--11-9 CCW-2012 Keynote PPT Template</vt:lpstr>
      <vt:lpstr>9_11-8--11-9 CCW-2012 Keynote PPT Template</vt:lpstr>
      <vt:lpstr>10_11-8--11-9 CCW-2012 Keynote PPT Template</vt:lpstr>
      <vt:lpstr>11_11-8--11-9 CCW-2012 Keynote PPT Template</vt:lpstr>
      <vt:lpstr>VC &amp; M&amp;A Activity in Cloud Computing Space</vt:lpstr>
      <vt:lpstr>State of IPO Market</vt:lpstr>
      <vt:lpstr>Slide 3</vt:lpstr>
      <vt:lpstr>Slide 4</vt:lpstr>
      <vt:lpstr>Slide 5</vt:lpstr>
      <vt:lpstr>Slide 6</vt:lpstr>
      <vt:lpstr>What is driving M&amp;A?</vt:lpstr>
      <vt:lpstr>Slide 8</vt:lpstr>
      <vt:lpstr>Slide 9</vt:lpstr>
      <vt:lpstr>Slide 10</vt:lpstr>
      <vt:lpstr>What are they buying?</vt:lpstr>
      <vt:lpstr>Slide 12</vt:lpstr>
      <vt:lpstr>Slide 13</vt:lpstr>
      <vt:lpstr>Slide 14</vt:lpstr>
      <vt:lpstr>Slide 15</vt:lpstr>
      <vt:lpstr>Slide 16</vt:lpstr>
      <vt:lpstr>Where are VCs investing?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Marty Lafferty</dc:creator>
  <cp:lastModifiedBy>Marty Lafferty</cp:lastModifiedBy>
  <cp:revision>58</cp:revision>
  <dcterms:created xsi:type="dcterms:W3CDTF">2012-11-05T13:46:26Z</dcterms:created>
  <dcterms:modified xsi:type="dcterms:W3CDTF">2012-11-07T19:01:01Z</dcterms:modified>
</cp:coreProperties>
</file>