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5" r:id="rId3"/>
    <p:sldId id="264" r:id="rId4"/>
    <p:sldId id="267" r:id="rId5"/>
    <p:sldId id="269" r:id="rId6"/>
    <p:sldId id="270" r:id="rId7"/>
    <p:sldId id="271" r:id="rId8"/>
    <p:sldId id="274" r:id="rId9"/>
    <p:sldId id="275" r:id="rId10"/>
    <p:sldId id="257" r:id="rId11"/>
    <p:sldId id="25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94660"/>
  </p:normalViewPr>
  <p:slideViewPr>
    <p:cSldViewPr>
      <p:cViewPr>
        <p:scale>
          <a:sx n="66" d="100"/>
          <a:sy n="66" d="100"/>
        </p:scale>
        <p:origin x="-1302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3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022473753280836E-2"/>
          <c:y val="1.2980285359066933E-3"/>
          <c:w val="0.63231692913385829"/>
          <c:h val="0.7900168728908886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Cloud Familiarity</c:v>
                </c:pt>
              </c:strCache>
            </c:strRef>
          </c:tx>
          <c:dLbls>
            <c:dLbl>
              <c:idx val="0"/>
              <c:layout>
                <c:manualLayout>
                  <c:x val="-0.17100508973540471"/>
                  <c:y val="2.5171689065182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6770935305384124"/>
                  <c:y val="3.2690486057663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Familiar w/Cloud Computing</c:v>
                </c:pt>
                <c:pt idx="1">
                  <c:v>Not Familiar w/Cloud Computing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05"/>
          <c:y val="0.83276833816825524"/>
          <c:w val="0.75"/>
          <c:h val="0.1446752708543011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882297040456148"/>
          <c:y val="9.6359498031496058E-2"/>
          <c:w val="0.45631346728210698"/>
          <c:h val="0.7427861712598424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Some Other Service</c:v>
                </c:pt>
                <c:pt idx="1">
                  <c:v>CellPhone</c:v>
                </c:pt>
                <c:pt idx="2">
                  <c:v>Video Storage Sharing</c:v>
                </c:pt>
                <c:pt idx="3">
                  <c:v>Computer/Tablet</c:v>
                </c:pt>
                <c:pt idx="4">
                  <c:v>Online Applications</c:v>
                </c:pt>
                <c:pt idx="5">
                  <c:v>Photo Storage Sharing</c:v>
                </c:pt>
                <c:pt idx="6">
                  <c:v>Email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3.3000000000000002E-2</c:v>
                </c:pt>
                <c:pt idx="1">
                  <c:v>0.17499999999999999</c:v>
                </c:pt>
                <c:pt idx="2">
                  <c:v>0.21</c:v>
                </c:pt>
                <c:pt idx="3">
                  <c:v>0.214</c:v>
                </c:pt>
                <c:pt idx="4">
                  <c:v>0.218</c:v>
                </c:pt>
                <c:pt idx="5">
                  <c:v>0.315</c:v>
                </c:pt>
                <c:pt idx="6">
                  <c:v>0.377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2824704"/>
        <c:axId val="92826240"/>
        <c:axId val="0"/>
      </c:bar3DChart>
      <c:catAx>
        <c:axId val="9282470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  <c:crossAx val="92826240"/>
        <c:crosses val="autoZero"/>
        <c:auto val="1"/>
        <c:lblAlgn val="ctr"/>
        <c:lblOffset val="100"/>
        <c:noMultiLvlLbl val="0"/>
      </c:catAx>
      <c:valAx>
        <c:axId val="9282624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92824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509F7-F401-43AB-B8E7-08D092493AD8}" type="datetimeFigureOut">
              <a:rPr lang="en-US" smtClean="0"/>
              <a:t>11/8/2012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D71B6-66C0-4516-8039-1261134C6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60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57688-6C45-44A1-AB63-34E8A347FD9F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51360-0DB5-4B2F-B47A-FC19559707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59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51360-0DB5-4B2F-B47A-FC195597070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07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Page  </a:t>
            </a:r>
            <a:fld id="{B71EE9F1-8A3B-4EF0-8566-2466C7F05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6" name="Picture 25" descr="CCW 2012 Banner.jpg"/>
          <p:cNvPicPr>
            <a:picLocks noChangeAspect="1"/>
          </p:cNvPicPr>
          <p:nvPr userDrawn="1"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914399"/>
            <a:ext cx="8686800" cy="68580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057399"/>
            <a:ext cx="8534400" cy="3891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505200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sz="1000" smtClean="0"/>
              <a:t>Copyright © 2012 Phoenix Marketing International </a:t>
            </a:r>
          </a:p>
          <a:p>
            <a:r>
              <a:rPr lang="en-US" sz="1000" smtClean="0"/>
              <a:t>All Rights Reserved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Page  </a:t>
            </a:r>
            <a:fld id="{B71EE9F1-8A3B-4EF0-8566-2466C7F05234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29400" y="63617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1EE9F1-8A3B-4EF0-8566-2466C7F052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457200" y="5948445"/>
            <a:ext cx="2209800" cy="834107"/>
            <a:chOff x="457200" y="5948445"/>
            <a:chExt cx="2209800" cy="834107"/>
          </a:xfrm>
        </p:grpSpPr>
        <p:grpSp>
          <p:nvGrpSpPr>
            <p:cNvPr id="12" name="Group 11"/>
            <p:cNvGrpSpPr/>
            <p:nvPr userDrawn="1"/>
          </p:nvGrpSpPr>
          <p:grpSpPr>
            <a:xfrm>
              <a:off x="457200" y="5948445"/>
              <a:ext cx="2209800" cy="579693"/>
              <a:chOff x="457200" y="5562600"/>
              <a:chExt cx="3962400" cy="1159386"/>
            </a:xfrm>
          </p:grpSpPr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5715000"/>
                <a:ext cx="1052146" cy="9906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5546" y="5562600"/>
                <a:ext cx="2834054" cy="1159386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 userDrawn="1"/>
          </p:nvSpPr>
          <p:spPr>
            <a:xfrm>
              <a:off x="457200" y="6528138"/>
              <a:ext cx="2209800" cy="25441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err="1" smtClean="0">
                  <a:solidFill>
                    <a:srgbClr val="002060"/>
                  </a:solidFill>
                </a:rPr>
                <a:t>www,</a:t>
              </a:r>
              <a:r>
                <a:rPr lang="en-US" sz="1000" b="1" dirty="0" err="1" smtClean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Phoenix</a:t>
              </a:r>
              <a:r>
                <a:rPr lang="en-US" sz="1000" b="1" dirty="0" err="1" smtClean="0">
                  <a:solidFill>
                    <a:srgbClr val="002060"/>
                  </a:solidFill>
                </a:rPr>
                <a:t>MI.com</a:t>
              </a:r>
              <a:endParaRPr lang="en-US" sz="1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5" name="Picture 14" descr="CCW 2012 Banner.jpg"/>
          <p:cNvPicPr>
            <a:picLocks noChangeAspect="1"/>
          </p:cNvPicPr>
          <p:nvPr userDrawn="1"/>
        </p:nvPicPr>
        <p:blipFill>
          <a:blip r:embed="rId4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77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8362"/>
            <a:ext cx="8229600" cy="655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Copyright © 2012 Phoenix Marketing International </a:t>
            </a:r>
          </a:p>
          <a:p>
            <a:r>
              <a:rPr lang="en-US" dirty="0" smtClean="0"/>
              <a:t>All Rights Reserved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553200" y="63568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2060"/>
                </a:solidFill>
              </a:rPr>
              <a:t>Page  </a:t>
            </a:r>
            <a:fld id="{B71EE9F1-8A3B-4EF0-8566-2466C7F05234}" type="slidenum">
              <a:rPr lang="en-US" smtClean="0">
                <a:solidFill>
                  <a:srgbClr val="002060"/>
                </a:solidFill>
              </a:rPr>
              <a:pPr/>
              <a:t>‹#›</a:t>
            </a:fld>
            <a:endParaRPr lang="en-US" dirty="0">
              <a:solidFill>
                <a:srgbClr val="002060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57200" y="5948445"/>
            <a:ext cx="2209800" cy="834107"/>
            <a:chOff x="457200" y="5948445"/>
            <a:chExt cx="2209800" cy="834107"/>
          </a:xfrm>
        </p:grpSpPr>
        <p:grpSp>
          <p:nvGrpSpPr>
            <p:cNvPr id="21" name="Group 20"/>
            <p:cNvGrpSpPr/>
            <p:nvPr userDrawn="1"/>
          </p:nvGrpSpPr>
          <p:grpSpPr>
            <a:xfrm>
              <a:off x="457200" y="5948445"/>
              <a:ext cx="2209800" cy="579693"/>
              <a:chOff x="457200" y="5562600"/>
              <a:chExt cx="3962400" cy="1159386"/>
            </a:xfrm>
          </p:grpSpPr>
          <p:pic>
            <p:nvPicPr>
              <p:cNvPr id="23" name="Picture 22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5715000"/>
                <a:ext cx="1052146" cy="99060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5546" y="5562600"/>
                <a:ext cx="2834054" cy="1159386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 userDrawn="1"/>
          </p:nvSpPr>
          <p:spPr>
            <a:xfrm>
              <a:off x="457200" y="6528138"/>
              <a:ext cx="2209800" cy="25441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err="1" smtClean="0">
                  <a:solidFill>
                    <a:srgbClr val="002060"/>
                  </a:solidFill>
                </a:rPr>
                <a:t>www,</a:t>
              </a:r>
              <a:r>
                <a:rPr lang="en-US" sz="1000" b="1" dirty="0" err="1" smtClean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Phoenix</a:t>
              </a:r>
              <a:r>
                <a:rPr lang="en-US" sz="1000" b="1" dirty="0" err="1" smtClean="0">
                  <a:solidFill>
                    <a:srgbClr val="002060"/>
                  </a:solidFill>
                </a:rPr>
                <a:t>MI.com</a:t>
              </a:r>
              <a:endParaRPr lang="en-US" sz="1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5" name="Picture 24" descr="CCW 2012 Banner.jpg"/>
          <p:cNvPicPr>
            <a:picLocks noChangeAspect="1"/>
          </p:cNvPicPr>
          <p:nvPr userDrawn="1"/>
        </p:nvPicPr>
        <p:blipFill>
          <a:blip r:embed="rId4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sp>
        <p:nvSpPr>
          <p:cNvPr id="26" name="Footer Placeholder 4"/>
          <p:cNvSpPr txBox="1">
            <a:spLocks/>
          </p:cNvSpPr>
          <p:nvPr userDrawn="1"/>
        </p:nvSpPr>
        <p:spPr>
          <a:xfrm>
            <a:off x="2819400" y="6356350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Copyright © 2012 Phoenix Marketing International </a:t>
            </a:r>
          </a:p>
          <a:p>
            <a:r>
              <a:rPr lang="en-US" sz="1000" dirty="0" smtClean="0"/>
              <a:t>All Rights Reserved</a:t>
            </a:r>
            <a:endParaRPr lang="en-US" sz="10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553200" y="63478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Page  </a:t>
            </a:r>
            <a:fld id="{B71EE9F1-8A3B-4EF0-8566-2466C7F052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81000" y="6041473"/>
            <a:ext cx="2590800" cy="748146"/>
            <a:chOff x="457200" y="6005945"/>
            <a:chExt cx="2590800" cy="748146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75" b="99653" l="0" r="98580">
                          <a14:foregroundMark x1="14205" y1="25000" x2="14205" y2="31250"/>
                          <a14:foregroundMark x1="21307" y1="29514" x2="24858" y2="28125"/>
                          <a14:foregroundMark x1="28267" y1="24306" x2="27699" y2="35417"/>
                          <a14:foregroundMark x1="33949" y1="23264" x2="34091" y2="34028"/>
                          <a14:foregroundMark x1="34091" y1="17361" x2="34091" y2="17361"/>
                          <a14:foregroundMark x1="37074" y1="24306" x2="39347" y2="35764"/>
                          <a14:foregroundMark x1="43466" y1="36806" x2="43466" y2="36806"/>
                          <a14:foregroundMark x1="7955" y1="64236" x2="25142" y2="48611"/>
                          <a14:foregroundMark x1="36932" y1="51042" x2="38068" y2="52083"/>
                          <a14:foregroundMark x1="39489" y1="51736" x2="40057" y2="51042"/>
                          <a14:foregroundMark x1="24432" y1="71181" x2="24432" y2="71181"/>
                          <a14:foregroundMark x1="30966" y1="74653" x2="30966" y2="74653"/>
                          <a14:foregroundMark x1="35795" y1="71875" x2="35795" y2="71875"/>
                          <a14:foregroundMark x1="39063" y1="71181" x2="39063" y2="71181"/>
                          <a14:foregroundMark x1="40767" y1="72569" x2="40767" y2="72569"/>
                          <a14:foregroundMark x1="45028" y1="71181" x2="45028" y2="71181"/>
                          <a14:foregroundMark x1="48438" y1="73264" x2="48438" y2="73264"/>
                          <a14:foregroundMark x1="52131" y1="72569" x2="52131" y2="72569"/>
                          <a14:foregroundMark x1="58239" y1="73611" x2="58239" y2="73611"/>
                          <a14:foregroundMark x1="62642" y1="66319" x2="62642" y2="66319"/>
                          <a14:foregroundMark x1="65057" y1="72222" x2="65057" y2="72222"/>
                          <a14:foregroundMark x1="68466" y1="71875" x2="68466" y2="71875"/>
                          <a14:foregroundMark x1="74574" y1="73264" x2="74574" y2="73264"/>
                          <a14:foregroundMark x1="78693" y1="71875" x2="78693" y2="71875"/>
                          <a14:foregroundMark x1="82955" y1="70486" x2="82955" y2="70486"/>
                          <a14:foregroundMark x1="85085" y1="67361" x2="85085" y2="67361"/>
                          <a14:foregroundMark x1="89205" y1="71528" x2="89205" y2="71528"/>
                          <a14:foregroundMark x1="93182" y1="70139" x2="93182" y2="70139"/>
                          <a14:foregroundMark x1="96023" y1="72917" x2="96023" y2="72917"/>
                          <a14:foregroundMark x1="23864" y1="93056" x2="23864" y2="93056"/>
                          <a14:foregroundMark x1="30114" y1="93750" x2="30114" y2="93750"/>
                          <a14:foregroundMark x1="34233" y1="93056" x2="34233" y2="93056"/>
                          <a14:foregroundMark x1="38778" y1="86111" x2="38778" y2="86111"/>
                          <a14:foregroundMark x1="46307" y1="90972" x2="46307" y2="90972"/>
                          <a14:foregroundMark x1="50568" y1="91319" x2="50568" y2="91319"/>
                          <a14:foregroundMark x1="52557" y1="89931" x2="52557" y2="89931"/>
                          <a14:foregroundMark x1="52415" y1="85069" x2="52415" y2="85069"/>
                          <a14:foregroundMark x1="56250" y1="94444" x2="56250" y2="94444"/>
                          <a14:foregroundMark x1="7386" y1="17708" x2="7955" y2="26389"/>
                          <a14:foregroundMark x1="1136" y1="19097" x2="994" y2="29861"/>
                          <a14:foregroundMark x1="50426" y1="67708" x2="50426" y2="67708"/>
                          <a14:foregroundMark x1="49858" y1="71181" x2="49858" y2="71181"/>
                          <a14:foregroundMark x1="25852" y1="92361" x2="25852" y2="92361"/>
                          <a14:backgroundMark x1="2983" y1="22917" x2="2983" y2="22917"/>
                          <a14:backgroundMark x1="22585" y1="26389" x2="22585" y2="26389"/>
                          <a14:backgroundMark x1="30398" y1="70486" x2="30398" y2="70486"/>
                          <a14:backgroundMark x1="42188" y1="69792" x2="42188" y2="69792"/>
                          <a14:backgroundMark x1="57386" y1="72917" x2="57386" y2="72917"/>
                          <a14:backgroundMark x1="52983" y1="68750" x2="52983" y2="68750"/>
                          <a14:backgroundMark x1="49290" y1="69444" x2="49858" y2="69444"/>
                          <a14:backgroundMark x1="49006" y1="77083" x2="49006" y2="77083"/>
                          <a14:backgroundMark x1="49432" y1="92361" x2="49432" y2="92361"/>
                          <a14:backgroundMark x1="32955" y1="92708" x2="32955" y2="92708"/>
                          <a14:backgroundMark x1="81392" y1="70486" x2="81392" y2="70486"/>
                          <a14:backgroundMark x1="87642" y1="70833" x2="87642" y2="70833"/>
                          <a14:backgroundMark x1="91761" y1="69792" x2="91761" y2="69792"/>
                          <a14:backgroundMark x1="91903" y1="76042" x2="91903" y2="76042"/>
                          <a14:backgroundMark x1="66193" y1="69097" x2="66193" y2="69097"/>
                          <a14:backgroundMark x1="45313" y1="90625" x2="45313" y2="90625"/>
                          <a14:backgroundMark x1="24858" y1="94792" x2="24858" y2="94792"/>
                          <a14:backgroundMark x1="55114" y1="93750" x2="55114" y2="93750"/>
                          <a14:backgroundMark x1="6534" y1="25347" x2="6534" y2="25347"/>
                          <a14:backgroundMark x1="94176" y1="75000" x2="94176" y2="75000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6005945"/>
              <a:ext cx="1828800" cy="74814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6108407"/>
              <a:ext cx="685800" cy="64568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F54A-12A3-4D59-92A5-783211C26309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1F54A-12A3-4D59-92A5-783211C26309}" type="datetimeFigureOut">
              <a:rPr lang="en-US" smtClean="0"/>
              <a:pPr/>
              <a:t>11/8/2012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E9F1-8A3B-4EF0-8566-2466C7F05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56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12" Type="http://schemas.openxmlformats.org/officeDocument/2006/relationships/image" Target="../media/image26.png"/><Relationship Id="rId2" Type="http://schemas.openxmlformats.org/officeDocument/2006/relationships/image" Target="../media/image30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879" y="1062507"/>
            <a:ext cx="44196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Media Testing in the Cloud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049862"/>
            <a:ext cx="4315321" cy="152213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0070C0"/>
                </a:solidFill>
              </a:rPr>
              <a:t>Presented by: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00B0F0"/>
                </a:solidFill>
              </a:rPr>
              <a:t>John Schiela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00B0F0"/>
                </a:solidFill>
              </a:rPr>
              <a:t>President</a:t>
            </a:r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4" name="Picture 3" descr="CCW 2012 Banner.jpg"/>
          <p:cNvPicPr>
            <a:picLocks noChangeAspect="1"/>
          </p:cNvPicPr>
          <p:nvPr/>
        </p:nvPicPr>
        <p:blipFill>
          <a:blip r:embed="rId2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1026" name="Picture 2" descr="Royalty-free Image: Cloud connected to cables in 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093" y="762000"/>
            <a:ext cx="4140908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6019800"/>
            <a:ext cx="4157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November 8 – 9, 2012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05" y="4386329"/>
            <a:ext cx="3620395" cy="1481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663" y="3148141"/>
            <a:ext cx="2078865" cy="1957259"/>
          </a:xfrm>
          <a:prstGeom prst="rect">
            <a:avLst/>
          </a:prstGeom>
        </p:spPr>
      </p:pic>
      <p:sp>
        <p:nvSpPr>
          <p:cNvPr id="12" name="Footer Placeholder 4"/>
          <p:cNvSpPr txBox="1">
            <a:spLocks/>
          </p:cNvSpPr>
          <p:nvPr/>
        </p:nvSpPr>
        <p:spPr>
          <a:xfrm>
            <a:off x="1" y="6492874"/>
            <a:ext cx="50030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smtClean="0"/>
              <a:t>Copyright © 2012 Phoenix Marketing International </a:t>
            </a:r>
          </a:p>
          <a:p>
            <a:r>
              <a:rPr lang="en-US" sz="800" dirty="0" smtClean="0"/>
              <a:t>All Rights Reserved</a:t>
            </a:r>
            <a:endParaRPr lang="en-US" sz="800" dirty="0"/>
          </a:p>
        </p:txBody>
      </p:sp>
      <p:sp>
        <p:nvSpPr>
          <p:cNvPr id="11" name="TextBox 10"/>
          <p:cNvSpPr txBox="1"/>
          <p:nvPr/>
        </p:nvSpPr>
        <p:spPr>
          <a:xfrm>
            <a:off x="2383663" y="5029200"/>
            <a:ext cx="2078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B0F0"/>
                </a:solidFill>
              </a:rPr>
              <a:t>www.</a:t>
            </a:r>
            <a:r>
              <a:rPr lang="en-US" sz="1200" b="1" dirty="0" smtClean="0">
                <a:solidFill>
                  <a:srgbClr val="0070C0"/>
                </a:solidFill>
              </a:rPr>
              <a:t>Phoenix</a:t>
            </a:r>
            <a:r>
              <a:rPr lang="en-US" sz="1200" b="1" dirty="0" smtClean="0">
                <a:solidFill>
                  <a:srgbClr val="00B0F0"/>
                </a:solidFill>
              </a:rPr>
              <a:t>MI.com</a:t>
            </a:r>
            <a:endParaRPr lang="en-US" sz="12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11420"/>
            <a:ext cx="6934200" cy="449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7410" y="838200"/>
            <a:ext cx="8229600" cy="57943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Baskerville Old Face" pitchFamily="18" charset="0"/>
              </a:rPr>
              <a:t>Who is positioned to win in </a:t>
            </a:r>
            <a:r>
              <a:rPr lang="en-US" sz="3200" b="1" smtClean="0">
                <a:solidFill>
                  <a:schemeClr val="bg1"/>
                </a:solidFill>
                <a:latin typeface="Baskerville Old Face" pitchFamily="18" charset="0"/>
              </a:rPr>
              <a:t>the Cloud?</a:t>
            </a:r>
            <a:endParaRPr lang="en-US" sz="3200" b="1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914400"/>
            <a:ext cx="912092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-8020" y="1387640"/>
            <a:ext cx="912092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81525" y="6557210"/>
            <a:ext cx="1952797" cy="307777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</a:rPr>
              <a:t>www.PhoenixMI.com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2770" y="6012757"/>
            <a:ext cx="2243295" cy="829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8" y="6171971"/>
            <a:ext cx="2553813" cy="6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15" y="6171971"/>
            <a:ext cx="2401657" cy="5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93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927475" y="45323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1C1A5B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rgbClr val="1C1A5B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rgbClr val="1C1A5B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rgbClr val="1C1A5B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rgbClr val="1C1A5B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C1A5B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C1A5B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C1A5B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C1A5B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b="0">
              <a:solidFill>
                <a:schemeClr val="tx1"/>
              </a:solidFill>
              <a:latin typeface="Times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r="8616"/>
          <a:stretch/>
        </p:blipFill>
        <p:spPr>
          <a:xfrm>
            <a:off x="0" y="0"/>
            <a:ext cx="55262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6229" y="1676400"/>
            <a:ext cx="361777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Rage Italic" pitchFamily="66" charset="0"/>
              </a:rPr>
              <a:t>Thank  You!</a:t>
            </a:r>
          </a:p>
          <a:p>
            <a:endParaRPr lang="en-US" dirty="0"/>
          </a:p>
          <a:p>
            <a:r>
              <a:rPr lang="en-US" sz="2800" b="1" dirty="0" smtClean="0">
                <a:solidFill>
                  <a:srgbClr val="00B0F0"/>
                </a:solidFill>
              </a:rPr>
              <a:t>Questions?</a:t>
            </a:r>
          </a:p>
          <a:p>
            <a:endParaRPr lang="en-US" dirty="0"/>
          </a:p>
          <a:p>
            <a:r>
              <a:rPr lang="en-US" sz="2000" b="1" dirty="0" smtClean="0"/>
              <a:t>John Schiela</a:t>
            </a:r>
          </a:p>
          <a:p>
            <a:r>
              <a:rPr lang="en-US" dirty="0" smtClean="0"/>
              <a:t>President</a:t>
            </a:r>
          </a:p>
          <a:p>
            <a:r>
              <a:rPr lang="en-US" dirty="0" smtClean="0"/>
              <a:t>Phoenix Converged Technology and Media</a:t>
            </a:r>
          </a:p>
          <a:p>
            <a:endParaRPr lang="en-US" dirty="0"/>
          </a:p>
          <a:p>
            <a:r>
              <a:rPr lang="en-US" dirty="0" smtClean="0"/>
              <a:t>215.392.0264</a:t>
            </a:r>
          </a:p>
          <a:p>
            <a:r>
              <a:rPr lang="en-US" dirty="0" smtClean="0"/>
              <a:t>John.Schiela@</a:t>
            </a:r>
            <a:r>
              <a:rPr lang="en-US" b="1" dirty="0" smtClean="0">
                <a:solidFill>
                  <a:srgbClr val="00B0F0"/>
                </a:solidFill>
              </a:rPr>
              <a:t>phoenix</a:t>
            </a:r>
            <a:r>
              <a:rPr lang="en-US" dirty="0" smtClean="0"/>
              <a:t>mi.com</a:t>
            </a:r>
          </a:p>
          <a:p>
            <a:endParaRPr lang="en-US" dirty="0"/>
          </a:p>
          <a:p>
            <a:r>
              <a:rPr lang="en-US" dirty="0" smtClean="0"/>
              <a:t>www.</a:t>
            </a:r>
            <a:r>
              <a:rPr lang="en-US" b="1" dirty="0" smtClean="0">
                <a:solidFill>
                  <a:srgbClr val="00B0F0"/>
                </a:solidFill>
              </a:rPr>
              <a:t>phoenix</a:t>
            </a:r>
            <a:r>
              <a:rPr lang="en-US" dirty="0" smtClean="0"/>
              <a:t>mi.com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36" y="790029"/>
            <a:ext cx="2721864" cy="2562646"/>
          </a:xfrm>
          <a:prstGeom prst="rect">
            <a:avLst/>
          </a:prstGeom>
        </p:spPr>
      </p:pic>
      <p:pic>
        <p:nvPicPr>
          <p:cNvPr id="7" name="Picture 6" descr="CCW 2012 Banner.jpg"/>
          <p:cNvPicPr>
            <a:picLocks noChangeAspect="1"/>
          </p:cNvPicPr>
          <p:nvPr/>
        </p:nvPicPr>
        <p:blipFill>
          <a:blip r:embed="rId4" cstate="print"/>
          <a:srcRect l="2510" t="44706" r="23850" b="17647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4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086518052"/>
              </p:ext>
            </p:extLst>
          </p:nvPr>
        </p:nvGraphicFramePr>
        <p:xfrm>
          <a:off x="0" y="2286000"/>
          <a:ext cx="5638800" cy="337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269025596"/>
              </p:ext>
            </p:extLst>
          </p:nvPr>
        </p:nvGraphicFramePr>
        <p:xfrm>
          <a:off x="4692316" y="2057400"/>
          <a:ext cx="44196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triped Right Arrow 3"/>
          <p:cNvSpPr/>
          <p:nvPr/>
        </p:nvSpPr>
        <p:spPr>
          <a:xfrm>
            <a:off x="3886200" y="3581400"/>
            <a:ext cx="685800" cy="533400"/>
          </a:xfrm>
          <a:prstGeom prst="strip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0028" y="838200"/>
            <a:ext cx="8690810" cy="57943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Baskerville Old Face" pitchFamily="18" charset="0"/>
              </a:rPr>
              <a:t>50% of Individuals Report being Very Familiar with Cloud Computing</a:t>
            </a:r>
            <a:endParaRPr lang="en-US" sz="2400" b="1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914400"/>
            <a:ext cx="912092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420" y="1429080"/>
            <a:ext cx="912092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81525" y="6557210"/>
            <a:ext cx="1952797" cy="307777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</a:rPr>
              <a:t>www.PhoenixMI.com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5538" y="1909008"/>
            <a:ext cx="3124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chemeClr val="bg1"/>
                </a:solidFill>
              </a:rPr>
              <a:t>Familiar with Cloud Computing</a:t>
            </a:r>
            <a:endParaRPr lang="en-US" sz="1400" b="1" u="sng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1976151"/>
            <a:ext cx="3124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chemeClr val="bg1"/>
                </a:solidFill>
              </a:rPr>
              <a:t>Cloud Computing Uses</a:t>
            </a:r>
            <a:endParaRPr lang="en-US" sz="1400" b="1" u="sng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770" y="6012757"/>
            <a:ext cx="2243295" cy="829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8" y="6171971"/>
            <a:ext cx="2553813" cy="6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15" y="6171971"/>
            <a:ext cx="2401657" cy="5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81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4" y="2091138"/>
            <a:ext cx="894803" cy="69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88" y="2860006"/>
            <a:ext cx="867005" cy="77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8" y="3735203"/>
            <a:ext cx="1008495" cy="77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12" y="4557777"/>
            <a:ext cx="519056" cy="70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3398" y="2317501"/>
            <a:ext cx="1270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Mobile Phones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3398" y="3068517"/>
            <a:ext cx="1270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Laptop Computers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83398" y="3907947"/>
            <a:ext cx="1270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Netbook Computers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3398" y="4667167"/>
            <a:ext cx="1270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Tablet Computers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3398" y="5618893"/>
            <a:ext cx="1270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E-Readers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01054" y="2819398"/>
            <a:ext cx="342098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1054" y="3670128"/>
            <a:ext cx="342098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1054" y="4520354"/>
            <a:ext cx="342098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01054" y="5325960"/>
            <a:ext cx="342098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421371" y="1909008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chemeClr val="bg1"/>
                </a:solidFill>
              </a:rPr>
              <a:t>2011</a:t>
            </a:r>
            <a:endParaRPr lang="en-US" sz="1400" b="1" u="sng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67325" y="1909008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chemeClr val="bg1"/>
                </a:solidFill>
              </a:rPr>
              <a:t>2012</a:t>
            </a:r>
            <a:endParaRPr lang="en-US" sz="1400" b="1" u="sng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85539" y="2315434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83%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03913" y="2315434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92%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09603" y="3133253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76%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03913" y="3133253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81%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17625" y="3999846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18%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03913" y="3999846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21%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41689" y="4713716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15%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3913" y="4713716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36%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49711" y="5588006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18%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03913" y="5588006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33%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 rot="16200000">
            <a:off x="3928316" y="2318862"/>
            <a:ext cx="273942" cy="25946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 rot="16200000">
            <a:off x="3936338" y="3145026"/>
            <a:ext cx="273942" cy="25946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 rot="16200000">
            <a:off x="3936338" y="4027336"/>
            <a:ext cx="273942" cy="25946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 rot="16200000">
            <a:off x="3944360" y="4757248"/>
            <a:ext cx="273942" cy="25946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 rot="16200000">
            <a:off x="3952382" y="5583412"/>
            <a:ext cx="273942" cy="25946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014542" y="2381669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+9%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54648" y="3191791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+5%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78712" y="4079731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+3%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02776" y="4825685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+21%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094756" y="5651849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+15%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9" name="Title 1"/>
          <p:cNvSpPr>
            <a:spLocks noGrp="1"/>
          </p:cNvSpPr>
          <p:nvPr>
            <p:ph type="title"/>
          </p:nvPr>
        </p:nvSpPr>
        <p:spPr>
          <a:xfrm>
            <a:off x="164338" y="838200"/>
            <a:ext cx="8602672" cy="57943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Baskerville Old Face" pitchFamily="18" charset="0"/>
              </a:rPr>
              <a:t>Why Test in the Cloud?   </a:t>
            </a:r>
            <a:r>
              <a:rPr lang="en-US" sz="2800" b="1" dirty="0" smtClean="0">
                <a:solidFill>
                  <a:srgbClr val="00B050"/>
                </a:solidFill>
                <a:latin typeface="Baskerville Old Face" pitchFamily="18" charset="0"/>
              </a:rPr>
              <a:t>90% of Respondents Stream</a:t>
            </a:r>
            <a:endParaRPr lang="en-US" sz="2800" b="1" dirty="0">
              <a:solidFill>
                <a:srgbClr val="00B050"/>
              </a:solidFill>
              <a:latin typeface="Baskerville Old Fac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870038" y="1732546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chemeClr val="bg1"/>
                </a:solidFill>
              </a:rPr>
              <a:t>2011</a:t>
            </a:r>
            <a:endParaRPr lang="en-US" sz="1400" b="1" u="sng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15992" y="1732546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chemeClr val="bg1"/>
                </a:solidFill>
              </a:rPr>
              <a:t>2012</a:t>
            </a:r>
            <a:endParaRPr lang="en-US" sz="1400" b="1" u="sng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438276" y="2044133"/>
            <a:ext cx="1270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Watching TV Shows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478382" y="2533415"/>
            <a:ext cx="1270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Watching Movies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486404" y="3022697"/>
            <a:ext cx="1270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Watching </a:t>
            </a:r>
            <a:r>
              <a:rPr lang="en-US" sz="1200" b="1" dirty="0" smtClean="0">
                <a:solidFill>
                  <a:schemeClr val="bg1"/>
                </a:solidFill>
              </a:rPr>
              <a:t>Short Video</a:t>
            </a:r>
            <a:r>
              <a:rPr lang="en-US" sz="1200" b="1" dirty="0" smtClean="0">
                <a:solidFill>
                  <a:schemeClr val="bg1"/>
                </a:solidFill>
              </a:rPr>
              <a:t>s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5656850" y="2467941"/>
            <a:ext cx="2782287" cy="130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680914" y="3005349"/>
            <a:ext cx="2782287" cy="130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922175" y="2054327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14%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640549" y="2054327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21%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30197" y="2591735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16%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648571" y="2591735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21%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46239" y="3072995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39%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664613" y="3072995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43%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3175844" y="2162671"/>
            <a:ext cx="20546" cy="387716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ight Arrow 78"/>
          <p:cNvSpPr/>
          <p:nvPr/>
        </p:nvSpPr>
        <p:spPr>
          <a:xfrm rot="16200000">
            <a:off x="8243636" y="2055973"/>
            <a:ext cx="273942" cy="25946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8329862" y="2118780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+7%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1" name="Right Arrow 80"/>
          <p:cNvSpPr/>
          <p:nvPr/>
        </p:nvSpPr>
        <p:spPr>
          <a:xfrm rot="16200000">
            <a:off x="8266713" y="2586639"/>
            <a:ext cx="273942" cy="25946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8352939" y="2745698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+6%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3" name="Right Arrow 82"/>
          <p:cNvSpPr/>
          <p:nvPr/>
        </p:nvSpPr>
        <p:spPr>
          <a:xfrm rot="16200000">
            <a:off x="8283740" y="3095998"/>
            <a:ext cx="273942" cy="25946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8369966" y="3158805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+4%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231" y="3951395"/>
            <a:ext cx="1282631" cy="34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75" y="4384414"/>
            <a:ext cx="1008142" cy="33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550" y="4863589"/>
            <a:ext cx="1046067" cy="366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550" y="5366084"/>
            <a:ext cx="1059184" cy="31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772" y="5755750"/>
            <a:ext cx="710657" cy="33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6878060" y="3633524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chemeClr val="bg1"/>
                </a:solidFill>
              </a:rPr>
              <a:t>2011</a:t>
            </a:r>
            <a:endParaRPr lang="en-US" sz="1400" b="1" u="sng" dirty="0">
              <a:solidFill>
                <a:schemeClr val="bg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624014" y="3633524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chemeClr val="bg1"/>
                </a:solidFill>
              </a:rPr>
              <a:t>2012</a:t>
            </a:r>
            <a:endParaRPr lang="en-US" sz="1400" b="1" u="sng" dirty="0">
              <a:solidFill>
                <a:schemeClr val="bg1"/>
              </a:solidFill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>
            <a:off x="5472368" y="4336835"/>
            <a:ext cx="2973801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5480390" y="4761949"/>
            <a:ext cx="2989841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5480390" y="5291335"/>
            <a:ext cx="2973801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5488412" y="5732491"/>
            <a:ext cx="2989841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6970303" y="3947285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7%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688677" y="3947285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16%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5" name="Right Arrow 104"/>
          <p:cNvSpPr/>
          <p:nvPr/>
        </p:nvSpPr>
        <p:spPr>
          <a:xfrm rot="16200000">
            <a:off x="8283110" y="4046815"/>
            <a:ext cx="221848" cy="19855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8312835" y="4037080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+9%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962283" y="4388441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18%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680657" y="4388441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31%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9" name="Right Arrow 108"/>
          <p:cNvSpPr/>
          <p:nvPr/>
        </p:nvSpPr>
        <p:spPr>
          <a:xfrm rot="16200000">
            <a:off x="8275090" y="4439845"/>
            <a:ext cx="221848" cy="19855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8304815" y="4430110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+13%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962283" y="4885743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46%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680657" y="4885743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47%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3" name="Right Arrow 112"/>
          <p:cNvSpPr/>
          <p:nvPr/>
        </p:nvSpPr>
        <p:spPr>
          <a:xfrm rot="16200000">
            <a:off x="8275090" y="4937147"/>
            <a:ext cx="221848" cy="19855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/>
          <p:cNvSpPr txBox="1"/>
          <p:nvPr/>
        </p:nvSpPr>
        <p:spPr>
          <a:xfrm>
            <a:off x="8304815" y="4927412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+1%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962283" y="5350961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22%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680657" y="5350961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27%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7" name="Right Arrow 116"/>
          <p:cNvSpPr/>
          <p:nvPr/>
        </p:nvSpPr>
        <p:spPr>
          <a:xfrm rot="16200000">
            <a:off x="8275090" y="5402365"/>
            <a:ext cx="221848" cy="19855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8304815" y="5392630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+5%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962283" y="5800137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52%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680657" y="5800137"/>
            <a:ext cx="6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27%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1" name="Right Arrow 120"/>
          <p:cNvSpPr/>
          <p:nvPr/>
        </p:nvSpPr>
        <p:spPr>
          <a:xfrm rot="5400000">
            <a:off x="8260731" y="5898546"/>
            <a:ext cx="221846" cy="16983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8304815" y="5761596"/>
            <a:ext cx="79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-25%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0" y="914400"/>
            <a:ext cx="912092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-8020" y="1387640"/>
            <a:ext cx="912092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7615992" y="1867421"/>
            <a:ext cx="3516" cy="161694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7615992" y="3887227"/>
            <a:ext cx="27580" cy="226990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81525" y="6557210"/>
            <a:ext cx="1952797" cy="307777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</a:rPr>
              <a:t>www.PhoenixMI.com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442770" y="6012757"/>
            <a:ext cx="2243295" cy="829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8" y="6171971"/>
            <a:ext cx="2553813" cy="6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15" y="6171971"/>
            <a:ext cx="2401657" cy="5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71" y="5390071"/>
            <a:ext cx="445929" cy="70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8451" y="1435784"/>
            <a:ext cx="165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Mobile Phone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6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9" b="68812" l="2583" r="9666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19200" y="1546756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9" b="68812" l="2583" r="9666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" t="30215" r="85877" b="30685"/>
          <a:stretch/>
        </p:blipFill>
        <p:spPr bwMode="auto">
          <a:xfrm>
            <a:off x="228600" y="2057400"/>
            <a:ext cx="1154156" cy="42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1545683"/>
            <a:ext cx="8229600" cy="4375596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9" b="68812" l="27833" r="3666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foregroundMark x1="28833" y1="43777" x2="34750" y2="52192"/>
                        <a14:foregroundMark x1="34250" y1="53678" x2="33250" y2="45403"/>
                        <a14:backgroundMark x1="72500" y1="42786" x2="71583" y2="40311"/>
                        <a14:backgroundMark x1="72500" y1="37977" x2="71417" y2="39392"/>
                        <a14:backgroundMark x1="26750" y1="41089" x2="37750" y2="41443"/>
                        <a14:backgroundMark x1="28500" y1="45191" x2="26750" y2="46605"/>
                        <a14:backgroundMark x1="38000" y1="42645" x2="32500" y2="42786"/>
                        <a14:backgroundMark x1="28167" y1="44625" x2="26667" y2="43140"/>
                        <a14:backgroundMark x1="34667" y1="58557" x2="30583" y2="56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19200" y="1524000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335" b="68812" l="75000" r="9666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19200" y="1524000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" y="3581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Las Vegas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5000" y="3206115"/>
            <a:ext cx="457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</a:t>
            </a:r>
            <a:endParaRPr lang="en-US" sz="4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91400" y="491550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Orlando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1800" y="4806315"/>
            <a:ext cx="457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</a:t>
            </a:r>
            <a:endParaRPr lang="en-US" sz="4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64338" y="838200"/>
            <a:ext cx="8602672" cy="579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bg1"/>
                </a:solidFill>
                <a:latin typeface="Baskerville Old Face" pitchFamily="18" charset="0"/>
              </a:rPr>
              <a:t>Traditional Media Testing</a:t>
            </a:r>
            <a:endParaRPr lang="en-US" sz="2800" b="1" dirty="0">
              <a:solidFill>
                <a:srgbClr val="00B050"/>
              </a:solidFill>
              <a:latin typeface="Baskerville Old Face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914400"/>
            <a:ext cx="912092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-8020" y="1387640"/>
            <a:ext cx="912092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42770" y="6012757"/>
            <a:ext cx="2243295" cy="829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8" y="6171971"/>
            <a:ext cx="2553813" cy="6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981525" y="6557210"/>
            <a:ext cx="1952797" cy="307777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</a:rPr>
              <a:t>www.PhoenixMI.com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15" y="6171971"/>
            <a:ext cx="2401657" cy="5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7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9" b="68812" l="2583" r="9666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19200" y="1546756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9" b="68812" l="2583" r="9666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" t="30215" r="85877" b="30685"/>
          <a:stretch/>
        </p:blipFill>
        <p:spPr bwMode="auto">
          <a:xfrm>
            <a:off x="228600" y="2057400"/>
            <a:ext cx="1154156" cy="42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1545683"/>
            <a:ext cx="8229600" cy="4375596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9" b="68812" l="27833" r="3666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foregroundMark x1="28833" y1="43777" x2="34750" y2="52192"/>
                        <a14:foregroundMark x1="34250" y1="53678" x2="33250" y2="45403"/>
                        <a14:backgroundMark x1="72500" y1="42786" x2="71583" y2="40311"/>
                        <a14:backgroundMark x1="72500" y1="37977" x2="71417" y2="39392"/>
                        <a14:backgroundMark x1="26750" y1="41089" x2="37750" y2="41443"/>
                        <a14:backgroundMark x1="28500" y1="45191" x2="26750" y2="46605"/>
                        <a14:backgroundMark x1="38000" y1="42645" x2="32500" y2="42786"/>
                        <a14:backgroundMark x1="28167" y1="44625" x2="26667" y2="43140"/>
                        <a14:backgroundMark x1="34667" y1="58557" x2="30583" y2="56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19200" y="1524000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335" b="68812" l="75000" r="9666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19200" y="1524000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4408" y="36009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Las Vegas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5000" y="3206115"/>
            <a:ext cx="457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</a:t>
            </a:r>
            <a:endParaRPr lang="en-US" sz="4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91400" y="491550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Orlando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1800" y="4806315"/>
            <a:ext cx="457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</a:t>
            </a:r>
            <a:endParaRPr lang="en-US" sz="4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9" b="43777" l="71250" r="79000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24566" y="1546756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791200" y="19928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Detroit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0" y="262296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 York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19800" y="342810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Chicago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43600" y="2286000"/>
            <a:ext cx="457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</a:t>
            </a:r>
            <a:endParaRPr lang="en-US" sz="4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33" b="68812" l="66667" r="72750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  <a14:backgroundMark x1="67417" y1="44342" x2="67417" y2="44342"/>
                        <a14:backgroundMark x1="67750" y1="48303" x2="69750" y2="53748"/>
                        <a14:backgroundMark x1="67750" y1="43211" x2="66250" y2="43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19200" y="1575732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486400" y="3129915"/>
            <a:ext cx="457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</a:t>
            </a:r>
            <a:endParaRPr lang="en-US" sz="4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9" b="42433" l="81667" r="90000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foregroundMark x1="84750" y1="39745" x2="83000" y2="40382"/>
                        <a14:foregroundMark x1="82750" y1="40665" x2="81667" y2="41089"/>
                        <a14:backgroundMark x1="72500" y1="42786" x2="71583" y2="40311"/>
                        <a14:backgroundMark x1="72500" y1="37977" x2="71417" y2="3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19200" y="1531628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162800" y="2130522"/>
            <a:ext cx="457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</a:t>
            </a:r>
            <a:endParaRPr lang="en-US" sz="4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04800" y="4343400"/>
            <a:ext cx="163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Los Angeles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29000" y="400633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Denver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29200" y="54218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Houston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5873" y="176119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Seattle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9" b="68812" l="23000" r="3616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foregroundMark x1="33917" y1="55587" x2="33917" y2="55587"/>
                        <a14:backgroundMark x1="72500" y1="42786" x2="71583" y2="40311"/>
                        <a14:backgroundMark x1="72500" y1="37977" x2="71417" y2="39392"/>
                        <a14:backgroundMark x1="28917" y1="35431" x2="33417" y2="51061"/>
                        <a14:backgroundMark x1="23917" y1="40877" x2="35833" y2="47737"/>
                        <a14:backgroundMark x1="31000" y1="46040" x2="31000" y2="49576"/>
                        <a14:backgroundMark x1="34333" y1="51839" x2="33583" y2="51414"/>
                        <a14:backgroundMark x1="30167" y1="45403" x2="30000" y2="48444"/>
                        <a14:backgroundMark x1="37250" y1="54243" x2="34917" y2="54102"/>
                        <a14:backgroundMark x1="31250" y1="50495" x2="33250" y2="51414"/>
                        <a14:backgroundMark x1="31667" y1="51768" x2="32833" y2="52334"/>
                        <a14:backgroundMark x1="30000" y1="56931" x2="30000" y2="5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24566" y="1563858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628104" y="3940348"/>
            <a:ext cx="457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</a:t>
            </a:r>
            <a:endParaRPr lang="en-US" sz="4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82" b="69873" l="47167" r="6541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  <a14:backgroundMark x1="57000" y1="55021" x2="64083" y2="55799"/>
                        <a14:backgroundMark x1="49417" y1="54314" x2="49583" y2="58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19200" y="1576383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343400" y="4875208"/>
            <a:ext cx="457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</a:t>
            </a:r>
            <a:endParaRPr lang="en-US" sz="4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05" b="52405" l="42667" r="5241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04175" y="1555444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352800" y="3434715"/>
            <a:ext cx="457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</a:t>
            </a:r>
            <a:endParaRPr lang="en-US" sz="4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9" b="38826" l="22667" r="33500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39592" y="1583896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80693" y="1793557"/>
            <a:ext cx="457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</a:t>
            </a:r>
            <a:endParaRPr lang="en-US" sz="4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48093" y="3940348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Raleigh-Durham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44" b="54668" l="77667" r="9016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  <a14:backgroundMark x1="81500" y1="48798" x2="84750" y2="49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143000" y="1576382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934200" y="3477789"/>
            <a:ext cx="457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 2"/>
              </a:rPr>
              <a:t></a:t>
            </a:r>
            <a:endParaRPr lang="en-US" sz="4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64338" y="838200"/>
            <a:ext cx="8602672" cy="579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bg1"/>
                </a:solidFill>
                <a:latin typeface="Baskerville Old Face" pitchFamily="18" charset="0"/>
              </a:rPr>
              <a:t>Traditional Media Testing</a:t>
            </a:r>
            <a:endParaRPr lang="en-US" sz="2800" b="1" dirty="0">
              <a:solidFill>
                <a:srgbClr val="00B050"/>
              </a:solidFill>
              <a:latin typeface="Baskerville Old Face" pitchFamily="18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0" y="914400"/>
            <a:ext cx="912092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-8020" y="1387640"/>
            <a:ext cx="912092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981525" y="6557210"/>
            <a:ext cx="1952797" cy="307777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</a:rPr>
              <a:t>www.PhoenixMI.com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2770" y="6012757"/>
            <a:ext cx="2243295" cy="829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8" y="6171971"/>
            <a:ext cx="2553813" cy="6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15" y="6171971"/>
            <a:ext cx="2401657" cy="5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89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39592" y="587668"/>
            <a:ext cx="9961808" cy="5439645"/>
            <a:chOff x="1239592" y="587668"/>
            <a:chExt cx="9961808" cy="5439645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461006"/>
                </a:clrFrom>
                <a:clrTo>
                  <a:srgbClr val="46100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0269" b="38826" l="22667" r="33500">
                          <a14:foregroundMark x1="54833" y1="63366" x2="58083" y2="68246"/>
                          <a14:foregroundMark x1="58667" y1="66266" x2="63500" y2="62376"/>
                          <a14:foregroundMark x1="40333" y1="60608" x2="41083" y2="59264"/>
                          <a14:foregroundMark x1="40167" y1="60184" x2="39583" y2="60042"/>
                          <a14:foregroundMark x1="31417" y1="57921" x2="33917" y2="58274"/>
                          <a14:foregroundMark x1="32250" y1="58416" x2="31417" y2="58274"/>
                          <a14:foregroundMark x1="24750" y1="44059" x2="29750" y2="45403"/>
                          <a14:foregroundMark x1="6333" y1="34512" x2="10833" y2="35785"/>
                          <a14:foregroundMark x1="8833" y1="31117" x2="12750" y2="36846"/>
                          <a14:foregroundMark x1="11583" y1="32885" x2="12250" y2="32107"/>
                          <a14:foregroundMark x1="4917" y1="38331" x2="7500" y2="37977"/>
                          <a14:foregroundMark x1="5000" y1="38119" x2="5000" y2="38119"/>
                          <a14:foregroundMark x1="12000" y1="56365" x2="12000" y2="56365"/>
                          <a14:foregroundMark x1="8833" y1="53041" x2="8833" y2="53041"/>
                          <a14:foregroundMark x1="5917" y1="49929" x2="5917" y2="49929"/>
                          <a14:foregroundMark x1="2917" y1="47666" x2="2917" y2="47666"/>
                          <a14:foregroundMark x1="12000" y1="55728" x2="12000" y2="55728"/>
                          <a14:foregroundMark x1="5833" y1="33522" x2="5833" y2="33522"/>
                          <a14:backgroundMark x1="72500" y1="42786" x2="71583" y2="40311"/>
                          <a14:backgroundMark x1="72500" y1="37977" x2="71417" y2="393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6" t="30215" r="-5261" b="30685"/>
            <a:stretch/>
          </p:blipFill>
          <p:spPr bwMode="auto">
            <a:xfrm>
              <a:off x="1239592" y="1583896"/>
              <a:ext cx="7924800" cy="4443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971800" y="587668"/>
              <a:ext cx="8229600" cy="4375596"/>
            </a:xfrm>
            <a:prstGeom prst="rect">
              <a:avLst/>
            </a:prstGeom>
            <a:solidFill>
              <a:schemeClr val="tx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89073"/>
            <a:ext cx="8382000" cy="510978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ebdings"/>
              </a:rPr>
              <a:t>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9" b="68812" l="2583" r="9666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19200" y="1546756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9" b="68812" l="27833" r="3666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foregroundMark x1="28833" y1="43777" x2="34750" y2="52192"/>
                        <a14:foregroundMark x1="34250" y1="53678" x2="33250" y2="45403"/>
                        <a14:backgroundMark x1="72500" y1="42786" x2="71583" y2="40311"/>
                        <a14:backgroundMark x1="72500" y1="37977" x2="71417" y2="39392"/>
                        <a14:backgroundMark x1="26750" y1="41089" x2="37750" y2="41443"/>
                        <a14:backgroundMark x1="28500" y1="45191" x2="26750" y2="46605"/>
                        <a14:backgroundMark x1="38000" y1="42645" x2="32500" y2="42786"/>
                        <a14:backgroundMark x1="28167" y1="44625" x2="26667" y2="43140"/>
                        <a14:backgroundMark x1="34667" y1="58557" x2="30583" y2="56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19200" y="1524000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335" b="68812" l="75000" r="9666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19200" y="1524000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33" b="68812" l="66667" r="72750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  <a14:backgroundMark x1="67417" y1="44342" x2="67417" y2="44342"/>
                        <a14:backgroundMark x1="67750" y1="48303" x2="69750" y2="53748"/>
                        <a14:backgroundMark x1="67750" y1="43211" x2="66250" y2="43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19200" y="1576383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9" b="68812" l="23000" r="3616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foregroundMark x1="33917" y1="55587" x2="33917" y2="55587"/>
                        <a14:backgroundMark x1="72500" y1="42786" x2="71583" y2="40311"/>
                        <a14:backgroundMark x1="72500" y1="37977" x2="71417" y2="39392"/>
                        <a14:backgroundMark x1="28917" y1="35431" x2="33417" y2="51061"/>
                        <a14:backgroundMark x1="23917" y1="40877" x2="35833" y2="47737"/>
                        <a14:backgroundMark x1="31000" y1="46040" x2="31000" y2="49576"/>
                        <a14:backgroundMark x1="34333" y1="51839" x2="33583" y2="51414"/>
                        <a14:backgroundMark x1="30167" y1="45403" x2="30000" y2="48444"/>
                        <a14:backgroundMark x1="37250" y1="54243" x2="34917" y2="54102"/>
                        <a14:backgroundMark x1="31250" y1="50495" x2="33250" y2="51414"/>
                        <a14:backgroundMark x1="31667" y1="51768" x2="32833" y2="52334"/>
                        <a14:backgroundMark x1="30000" y1="56931" x2="30000" y2="5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19200" y="1524000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170" b="45474" l="79917" r="8866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19200" y="1524000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82" b="69873" l="47167" r="6541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  <a14:backgroundMark x1="57000" y1="55021" x2="64083" y2="55799"/>
                        <a14:backgroundMark x1="49417" y1="54314" x2="49583" y2="58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19200" y="1576383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05" b="52405" l="42667" r="5241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04175" y="1555444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9" b="42433" l="81667" r="90000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foregroundMark x1="84750" y1="39745" x2="83000" y2="40382"/>
                        <a14:foregroundMark x1="82750" y1="40665" x2="81667" y2="41089"/>
                        <a14:backgroundMark x1="72500" y1="42786" x2="71583" y2="40311"/>
                        <a14:backgroundMark x1="72500" y1="37977" x2="71417" y2="3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214907" y="1544712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44" b="54668" l="77667" r="9016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  <a14:backgroundMark x1="81500" y1="48798" x2="84750" y2="49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30215" r="-5261" b="30685"/>
          <a:stretch/>
        </p:blipFill>
        <p:spPr bwMode="auto">
          <a:xfrm>
            <a:off x="1143000" y="1576382"/>
            <a:ext cx="7924800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9" b="43777" l="71250" r="79000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35" t="30215" r="-5260" b="30685"/>
          <a:stretch/>
        </p:blipFill>
        <p:spPr bwMode="auto">
          <a:xfrm>
            <a:off x="5177307" y="1592482"/>
            <a:ext cx="3679065" cy="44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64417" y="924374"/>
            <a:ext cx="5979383" cy="814382"/>
            <a:chOff x="1564417" y="762000"/>
            <a:chExt cx="5979383" cy="814382"/>
          </a:xfrm>
        </p:grpSpPr>
        <p:sp>
          <p:nvSpPr>
            <p:cNvPr id="3" name="Cloud Callout 2"/>
            <p:cNvSpPr/>
            <p:nvPr/>
          </p:nvSpPr>
          <p:spPr>
            <a:xfrm>
              <a:off x="1564417" y="762000"/>
              <a:ext cx="5979383" cy="814382"/>
            </a:xfrm>
            <a:prstGeom prst="cloudCallout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33600" y="961516"/>
              <a:ext cx="466837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Baskerville Old Face" pitchFamily="18" charset="0"/>
                  <a:ea typeface="+mj-ea"/>
                  <a:cs typeface="+mj-cs"/>
                </a:rPr>
                <a:t>The Cloud Offers </a:t>
              </a:r>
              <a:r>
                <a:rPr lang="en-US" sz="2000" b="1" dirty="0" smtClean="0">
                  <a:solidFill>
                    <a:schemeClr val="bg1"/>
                  </a:solidFill>
                  <a:latin typeface="Baskerville Old Face" pitchFamily="18" charset="0"/>
                  <a:ea typeface="+mj-ea"/>
                  <a:cs typeface="+mj-cs"/>
                </a:rPr>
                <a:t>Nationwide </a:t>
              </a:r>
              <a:r>
                <a:rPr lang="en-US" sz="2000" b="1" dirty="0">
                  <a:solidFill>
                    <a:schemeClr val="bg1"/>
                  </a:solidFill>
                  <a:latin typeface="Baskerville Old Face" pitchFamily="18" charset="0"/>
                  <a:ea typeface="+mj-ea"/>
                  <a:cs typeface="+mj-cs"/>
                </a:rPr>
                <a:t>Coverage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981525" y="6557210"/>
            <a:ext cx="1952797" cy="307777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</a:rPr>
              <a:t>www.PhoenixMI.com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clrChange>
              <a:clrFrom>
                <a:srgbClr val="461006"/>
              </a:clrFrom>
              <a:clrTo>
                <a:srgbClr val="46100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9" b="68812" l="2583" r="96667">
                        <a14:foregroundMark x1="54833" y1="63366" x2="58083" y2="68246"/>
                        <a14:foregroundMark x1="58667" y1="66266" x2="63500" y2="62376"/>
                        <a14:foregroundMark x1="40333" y1="60608" x2="41083" y2="59264"/>
                        <a14:foregroundMark x1="40167" y1="60184" x2="39583" y2="60042"/>
                        <a14:foregroundMark x1="31417" y1="57921" x2="33917" y2="58274"/>
                        <a14:foregroundMark x1="32250" y1="58416" x2="31417" y2="58274"/>
                        <a14:foregroundMark x1="24750" y1="44059" x2="29750" y2="45403"/>
                        <a14:foregroundMark x1="6333" y1="34512" x2="10833" y2="35785"/>
                        <a14:foregroundMark x1="8833" y1="31117" x2="12750" y2="36846"/>
                        <a14:foregroundMark x1="11583" y1="32885" x2="12250" y2="32107"/>
                        <a14:foregroundMark x1="4917" y1="38331" x2="7500" y2="37977"/>
                        <a14:foregroundMark x1="5000" y1="38119" x2="5000" y2="38119"/>
                        <a14:foregroundMark x1="12000" y1="56365" x2="12000" y2="56365"/>
                        <a14:foregroundMark x1="8833" y1="53041" x2="8833" y2="53041"/>
                        <a14:foregroundMark x1="5917" y1="49929" x2="5917" y2="49929"/>
                        <a14:foregroundMark x1="2917" y1="47666" x2="2917" y2="47666"/>
                        <a14:foregroundMark x1="12000" y1="55728" x2="12000" y2="55728"/>
                        <a14:foregroundMark x1="5833" y1="33522" x2="5833" y2="33522"/>
                        <a14:backgroundMark x1="72500" y1="42786" x2="71583" y2="40311"/>
                        <a14:backgroundMark x1="72500" y1="37977" x2="71417" y2="3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" t="30215" r="85877" b="30685"/>
          <a:stretch/>
        </p:blipFill>
        <p:spPr bwMode="auto">
          <a:xfrm>
            <a:off x="228600" y="2057400"/>
            <a:ext cx="1154156" cy="42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42770" y="6012757"/>
            <a:ext cx="2243295" cy="829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8" y="6171971"/>
            <a:ext cx="2553813" cy="6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15" y="6171971"/>
            <a:ext cx="2401657" cy="5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11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4338" y="838200"/>
            <a:ext cx="8602672" cy="579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bg1"/>
                </a:solidFill>
                <a:latin typeface="Baskerville Old Face" pitchFamily="18" charset="0"/>
              </a:rPr>
              <a:t>Testing in the Cloud</a:t>
            </a:r>
            <a:endParaRPr lang="en-US" sz="2800" b="1" dirty="0">
              <a:solidFill>
                <a:srgbClr val="00B050"/>
              </a:solidFill>
              <a:latin typeface="Baskerville Old Face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2092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8020" y="1387640"/>
            <a:ext cx="912092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81525" y="6557210"/>
            <a:ext cx="1952797" cy="307777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</a:rPr>
              <a:t>www.PhoenixMI.com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2770" y="6012757"/>
            <a:ext cx="2243295" cy="829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8" y="6171971"/>
            <a:ext cx="2553813" cy="6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15" y="6171971"/>
            <a:ext cx="2401657" cy="5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lider_inp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275" y="1447794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65183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4338" y="838200"/>
            <a:ext cx="8602672" cy="579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bg1"/>
                </a:solidFill>
                <a:latin typeface="Baskerville Old Face" pitchFamily="18" charset="0"/>
              </a:rPr>
              <a:t>Output in the Cloud</a:t>
            </a:r>
            <a:endParaRPr lang="en-US" sz="2800" b="1" dirty="0">
              <a:solidFill>
                <a:srgbClr val="00B050"/>
              </a:solidFill>
              <a:latin typeface="Baskerville Old Face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2092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8020" y="1387640"/>
            <a:ext cx="912092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81525" y="6557210"/>
            <a:ext cx="1952797" cy="307777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</a:rPr>
              <a:t>www.PhoenixMI.com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2770" y="6012757"/>
            <a:ext cx="2243295" cy="829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8" y="6171971"/>
            <a:ext cx="2553813" cy="6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15" y="6171971"/>
            <a:ext cx="2401657" cy="5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utput_overall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24829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4338" y="838200"/>
            <a:ext cx="8602672" cy="579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bg1"/>
                </a:solidFill>
                <a:latin typeface="Baskerville Old Face" pitchFamily="18" charset="0"/>
              </a:rPr>
              <a:t>Analysis in  the Cloud</a:t>
            </a:r>
            <a:endParaRPr lang="en-US" sz="2800" b="1" dirty="0">
              <a:solidFill>
                <a:srgbClr val="00B050"/>
              </a:solidFill>
              <a:latin typeface="Baskerville Old Face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2092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8020" y="1387640"/>
            <a:ext cx="912092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81525" y="6557210"/>
            <a:ext cx="1952797" cy="307777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</a:rPr>
              <a:t>www.PhoenixMI.com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2770" y="6012757"/>
            <a:ext cx="2243295" cy="829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8" y="6171971"/>
            <a:ext cx="2553813" cy="6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15" y="6171971"/>
            <a:ext cx="2401657" cy="5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loud_output_detail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72755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1-8--11-9 CCW-2012 Keynote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11-8--11-9 CCW-2012 Keynote PPT Template</Template>
  <TotalTime>342</TotalTime>
  <Words>265</Words>
  <Application>Microsoft Office PowerPoint</Application>
  <PresentationFormat>On-screen Show (4:3)</PresentationFormat>
  <Paragraphs>123</Paragraphs>
  <Slides>11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11-8--11-9 CCW-2012 Keynote PPT Template</vt:lpstr>
      <vt:lpstr>Media Testing in the Cloud</vt:lpstr>
      <vt:lpstr>50% of Individuals Report being Very Familiar with Cloud Computing</vt:lpstr>
      <vt:lpstr>Why Test in the Cloud?   90% of Respondents Stream</vt:lpstr>
      <vt:lpstr>PowerPoint Presentation</vt:lpstr>
      <vt:lpstr>PowerPoint Presentation</vt:lpstr>
      <vt:lpstr></vt:lpstr>
      <vt:lpstr>PowerPoint Presentation</vt:lpstr>
      <vt:lpstr>PowerPoint Presentation</vt:lpstr>
      <vt:lpstr>PowerPoint Presentation</vt:lpstr>
      <vt:lpstr>Who is positioned to win in the Cloud?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Marty Lafferty</dc:creator>
  <cp:lastModifiedBy>PMI</cp:lastModifiedBy>
  <cp:revision>37</cp:revision>
  <dcterms:created xsi:type="dcterms:W3CDTF">2012-11-05T13:46:26Z</dcterms:created>
  <dcterms:modified xsi:type="dcterms:W3CDTF">2012-11-08T16:49:28Z</dcterms:modified>
</cp:coreProperties>
</file>