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8" r:id="rId2"/>
    <p:sldId id="259" r:id="rId3"/>
    <p:sldId id="271" r:id="rId4"/>
    <p:sldId id="261" r:id="rId5"/>
    <p:sldId id="262" r:id="rId6"/>
    <p:sldId id="27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8DC7F7"/>
    <a:srgbClr val="8AF5FA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244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Sterling\Desktop\Cisco%20Index%20update_2011_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%20Sterling\Desktop\Cisco%20Index%20update_2011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title>
      <c:tx>
        <c:rich>
          <a:bodyPr/>
          <a:lstStyle/>
          <a:p>
            <a:pPr>
              <a:defRPr/>
            </a:pPr>
            <a:r>
              <a:rPr lang="en-US" sz="1400" dirty="0">
                <a:solidFill>
                  <a:srgbClr val="FFFF00"/>
                </a:solidFill>
              </a:rPr>
              <a:t>Global Cloud Traffic </a:t>
            </a:r>
          </a:p>
        </c:rich>
      </c:tx>
      <c:layout>
        <c:manualLayout>
          <c:xMode val="edge"/>
          <c:yMode val="edge"/>
          <c:x val="0.29446997139322656"/>
          <c:y val="1.0317134078874897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Sheet1!$A$59</c:f>
              <c:strCache>
                <c:ptCount val="1"/>
                <c:pt idx="0">
                  <c:v>Consumer</c:v>
                </c:pt>
              </c:strCache>
            </c:strRef>
          </c:tx>
          <c:cat>
            <c:numRef>
              <c:f>Sheet1!$C$56:$G$56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Sheet1!$C$59:$G$59</c:f>
              <c:numCache>
                <c:formatCode>0.0</c:formatCode>
                <c:ptCount val="5"/>
                <c:pt idx="0">
                  <c:v>0.99199999999999999</c:v>
                </c:pt>
                <c:pt idx="1">
                  <c:v>1.4259999999999995</c:v>
                </c:pt>
                <c:pt idx="2">
                  <c:v>1.96</c:v>
                </c:pt>
                <c:pt idx="3">
                  <c:v>2.6919999999999997</c:v>
                </c:pt>
                <c:pt idx="4">
                  <c:v>3.6589999999999998</c:v>
                </c:pt>
              </c:numCache>
            </c:numRef>
          </c:val>
        </c:ser>
        <c:ser>
          <c:idx val="1"/>
          <c:order val="1"/>
          <c:tx>
            <c:strRef>
              <c:f>Sheet1!$A$60</c:f>
              <c:strCache>
                <c:ptCount val="1"/>
                <c:pt idx="0">
                  <c:v>Business</c:v>
                </c:pt>
              </c:strCache>
            </c:strRef>
          </c:tx>
          <c:cat>
            <c:numRef>
              <c:f>Sheet1!$C$56:$G$56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Sheet1!$C$60:$G$60</c:f>
              <c:numCache>
                <c:formatCode>0.0</c:formatCode>
                <c:ptCount val="5"/>
                <c:pt idx="0">
                  <c:v>0.18900000000000003</c:v>
                </c:pt>
                <c:pt idx="1">
                  <c:v>0.26800000000000002</c:v>
                </c:pt>
                <c:pt idx="2">
                  <c:v>0.3640000000000001</c:v>
                </c:pt>
                <c:pt idx="3">
                  <c:v>0.47400000000000003</c:v>
                </c:pt>
                <c:pt idx="4">
                  <c:v>0.59600000000000009</c:v>
                </c:pt>
              </c:numCache>
            </c:numRef>
          </c:val>
        </c:ser>
        <c:dLbls/>
        <c:gapWidth val="55"/>
        <c:overlap val="100"/>
        <c:axId val="68505984"/>
        <c:axId val="68507520"/>
      </c:barChart>
      <c:catAx>
        <c:axId val="68505984"/>
        <c:scaling>
          <c:orientation val="minMax"/>
        </c:scaling>
        <c:axPos val="b"/>
        <c:numFmt formatCode="General" sourceLinked="1"/>
        <c:majorTickMark val="none"/>
        <c:tickLblPos val="nextTo"/>
        <c:crossAx val="68507520"/>
        <c:crosses val="autoZero"/>
        <c:auto val="1"/>
        <c:lblAlgn val="ctr"/>
        <c:lblOffset val="100"/>
      </c:catAx>
      <c:valAx>
        <c:axId val="685075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Zetabytes / year</a:t>
                </a:r>
              </a:p>
            </c:rich>
          </c:tx>
          <c:layout/>
        </c:title>
        <c:numFmt formatCode="0.0" sourceLinked="1"/>
        <c:majorTickMark val="none"/>
        <c:tickLblPos val="nextTo"/>
        <c:crossAx val="68505984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Expected Data Center</a:t>
            </a:r>
            <a:r>
              <a:rPr lang="en-US" sz="1200" baseline="0" dirty="0"/>
              <a:t> Workload Shift </a:t>
            </a:r>
            <a:r>
              <a:rPr lang="en-US" sz="1200" baseline="0" dirty="0" smtClean="0"/>
              <a:t>    (</a:t>
            </a:r>
            <a:r>
              <a:rPr lang="en-US" sz="1200" baseline="0" dirty="0"/>
              <a:t>2012-2016)</a:t>
            </a:r>
            <a:endParaRPr lang="en-US" sz="12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Cloud workloads</c:v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3888888888888892E-2"/>
                  <c:y val="5.0925925925925923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8.0555555555555575E-2"/>
                  <c:y val="-6.48151793525809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numRef>
              <c:f>Sheet1!$C$33:$G$33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Sheet1!$C$37:$G$37</c:f>
              <c:numCache>
                <c:formatCode>0%</c:formatCode>
                <c:ptCount val="5"/>
                <c:pt idx="0">
                  <c:v>0.39000000000000007</c:v>
                </c:pt>
                <c:pt idx="1">
                  <c:v>0.46</c:v>
                </c:pt>
                <c:pt idx="2">
                  <c:v>0.52</c:v>
                </c:pt>
                <c:pt idx="3">
                  <c:v>0.56999999999999995</c:v>
                </c:pt>
                <c:pt idx="4">
                  <c:v>0.62000000000000011</c:v>
                </c:pt>
              </c:numCache>
            </c:numRef>
          </c:val>
        </c:ser>
        <c:ser>
          <c:idx val="1"/>
          <c:order val="1"/>
          <c:tx>
            <c:v>Traditional workloads</c:v>
          </c:tx>
          <c:spPr>
            <a:ln w="76200"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333333333333335E-3"/>
                  <c:y val="-4.629629629629630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7.7777777777777779E-2"/>
                  <c:y val="5.555555555555553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Sheet1!$C$33:$G$33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Sheet1!$C$38:$G$38</c:f>
              <c:numCache>
                <c:formatCode>0%</c:formatCode>
                <c:ptCount val="5"/>
                <c:pt idx="0">
                  <c:v>0.6100000000000001</c:v>
                </c:pt>
                <c:pt idx="1">
                  <c:v>0.54</c:v>
                </c:pt>
                <c:pt idx="2">
                  <c:v>0.48000000000000004</c:v>
                </c:pt>
                <c:pt idx="3">
                  <c:v>0.43000000000000005</c:v>
                </c:pt>
                <c:pt idx="4">
                  <c:v>0.38000000000000006</c:v>
                </c:pt>
              </c:numCache>
            </c:numRef>
          </c:val>
        </c:ser>
        <c:dLbls>
          <c:showVal val="1"/>
        </c:dLbls>
        <c:marker val="1"/>
        <c:axId val="68608384"/>
        <c:axId val="68609920"/>
      </c:lineChart>
      <c:catAx>
        <c:axId val="68608384"/>
        <c:scaling>
          <c:orientation val="minMax"/>
        </c:scaling>
        <c:axPos val="b"/>
        <c:numFmt formatCode="General" sourceLinked="1"/>
        <c:majorTickMark val="none"/>
        <c:tickLblPos val="nextTo"/>
        <c:crossAx val="68609920"/>
        <c:crosses val="autoZero"/>
        <c:auto val="1"/>
        <c:lblAlgn val="ctr"/>
        <c:lblOffset val="100"/>
      </c:catAx>
      <c:valAx>
        <c:axId val="68609920"/>
        <c:scaling>
          <c:orientation val="minMax"/>
        </c:scaling>
        <c:delete val="1"/>
        <c:axPos val="l"/>
        <c:numFmt formatCode="0%" sourceLinked="1"/>
        <c:tickLblPos val="none"/>
        <c:crossAx val="68608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206629630431325"/>
          <c:y val="0.7493621723319227"/>
          <c:w val="0.7758671721112067"/>
          <c:h val="0.11447627578502866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400" b="0" dirty="0" smtClean="0"/>
              <a:t>Server Utilization</a:t>
            </a:r>
            <a:endParaRPr lang="en-US" sz="1600" b="0" dirty="0"/>
          </a:p>
        </c:rich>
      </c:tx>
      <c:layout/>
    </c:title>
    <c:view3D>
      <c:depthPercent val="100"/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Typical Server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Estimated Server Utilization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Virtualized Server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Estimated Server Utilization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Cloud Server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Estimated Server Utilization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0.95000000000000007</c:v>
                </c:pt>
              </c:numCache>
            </c:numRef>
          </c:val>
        </c:ser>
        <c:dLbls/>
        <c:shape val="cylinder"/>
        <c:axId val="64921984"/>
        <c:axId val="64923520"/>
        <c:axId val="0"/>
      </c:bar3DChart>
      <c:catAx>
        <c:axId val="64921984"/>
        <c:scaling>
          <c:orientation val="minMax"/>
        </c:scaling>
        <c:delete val="1"/>
        <c:axPos val="b"/>
        <c:majorTickMark val="none"/>
        <c:tickLblPos val="none"/>
        <c:crossAx val="64923520"/>
        <c:crosses val="autoZero"/>
        <c:auto val="1"/>
        <c:lblAlgn val="ctr"/>
        <c:lblOffset val="100"/>
      </c:catAx>
      <c:valAx>
        <c:axId val="649235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921984"/>
        <c:crosses val="autoZero"/>
        <c:crossBetween val="between"/>
      </c:valAx>
      <c:spPr>
        <a:noFill/>
        <a:ln w="22576">
          <a:noFill/>
        </a:ln>
      </c:spPr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chemeClr val="accent3">
                    <a:lumMod val="20000"/>
                    <a:lumOff val="80000"/>
                  </a:schemeClr>
                </a:solidFill>
              </a:defRPr>
            </a:pPr>
            <a:r>
              <a:rPr lang="en-US" sz="14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iPhone Activations                                                   (AT&amp;T, Verizon and </a:t>
            </a:r>
            <a:r>
              <a:rPr lang="en-US" sz="1400" b="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Sprint</a:t>
            </a:r>
            <a:r>
              <a:rPr lang="en-US" sz="14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endParaRPr lang="en-US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c:rich>
      </c:tx>
      <c:layout>
        <c:manualLayout>
          <c:xMode val="edge"/>
          <c:yMode val="edge"/>
          <c:x val="0.20741671244582807"/>
          <c:y val="5.5849479489221157E-2"/>
        </c:manualLayout>
      </c:layout>
    </c:title>
    <c:view3D>
      <c:depthPercent val="100"/>
      <c:perspective val="30"/>
    </c:view3D>
    <c:plotArea>
      <c:layout/>
      <c:line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iPhone Activations                                                   (AT&amp;T, Verizon and Sprint)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10000</c:v>
                </c:pt>
                <c:pt idx="1">
                  <c:v>14700</c:v>
                </c:pt>
                <c:pt idx="2">
                  <c:v>25600</c:v>
                </c:pt>
                <c:pt idx="3">
                  <c:v>32800</c:v>
                </c:pt>
              </c:numCache>
            </c:numRef>
          </c:val>
        </c:ser>
        <c:dLbls/>
        <c:axId val="101938688"/>
        <c:axId val="101940224"/>
        <c:axId val="69329792"/>
      </c:line3DChart>
      <c:catAx>
        <c:axId val="10193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8"/>
            </a:pPr>
            <a:endParaRPr lang="en-US"/>
          </a:p>
        </c:txPr>
        <c:crossAx val="101940224"/>
        <c:crosses val="autoZero"/>
        <c:auto val="1"/>
        <c:lblAlgn val="ctr"/>
        <c:lblOffset val="100"/>
      </c:catAx>
      <c:valAx>
        <c:axId val="1019402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398"/>
            </a:pPr>
            <a:endParaRPr lang="en-US"/>
          </a:p>
        </c:txPr>
        <c:crossAx val="101938688"/>
        <c:crosses val="autoZero"/>
        <c:crossBetween val="between"/>
      </c:valAx>
      <c:serAx>
        <c:axId val="69329792"/>
        <c:scaling>
          <c:orientation val="minMax"/>
        </c:scaling>
        <c:delete val="1"/>
        <c:axPos val="b"/>
        <c:tickLblPos val="none"/>
        <c:crossAx val="101940224"/>
        <c:crosses val="autoZero"/>
      </c:ser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3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53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448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80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4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41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48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>
            <a:no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79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91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</p:spPr>
        <p:txBody>
          <a:bodyPr>
            <a:no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57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17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41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06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9.jpeg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0.jpe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i="1" smtClean="0"/>
              <a:t>Current impacts of cloud migration on broadband network operations and businesses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David Sterling</a:t>
            </a:r>
          </a:p>
          <a:p>
            <a:pPr>
              <a:defRPr/>
            </a:pPr>
            <a:r>
              <a:rPr lang="en-US" sz="2000" dirty="0" smtClean="0"/>
              <a:t>Partner, i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Solutions</a:t>
            </a:r>
            <a:endParaRPr lang="en-US" sz="2000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3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2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04800"/>
            <a:ext cx="8610600" cy="1143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     </a:t>
            </a:r>
            <a:r>
              <a:rPr lang="en-US" sz="2200" b="1" i="1" dirty="0" smtClean="0">
                <a:solidFill>
                  <a:schemeClr val="tx1"/>
                </a:solidFill>
              </a:rPr>
              <a:t>What investments can network operators prioritize to manage mobile demand for cloud resources?</a:t>
            </a:r>
            <a:endParaRPr lang="en-US" sz="2200" b="1" i="1" dirty="0">
              <a:solidFill>
                <a:schemeClr val="tx1"/>
              </a:solidFill>
            </a:endParaRPr>
          </a:p>
        </p:txBody>
      </p:sp>
      <p:grpSp>
        <p:nvGrpSpPr>
          <p:cNvPr id="45087" name="Group 45086"/>
          <p:cNvGrpSpPr>
            <a:grpSpLocks/>
          </p:cNvGrpSpPr>
          <p:nvPr/>
        </p:nvGrpSpPr>
        <p:grpSpPr bwMode="auto">
          <a:xfrm>
            <a:off x="242455" y="2286000"/>
            <a:ext cx="4310456" cy="2794000"/>
            <a:chOff x="242457" y="2692432"/>
            <a:chExt cx="4311038" cy="2794000"/>
          </a:xfrm>
        </p:grpSpPr>
        <p:graphicFrame>
          <p:nvGraphicFramePr>
            <p:cNvPr id="2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505009896"/>
                </p:ext>
              </p:extLst>
            </p:nvPr>
          </p:nvGraphicFramePr>
          <p:xfrm>
            <a:off x="260959" y="2692432"/>
            <a:ext cx="4292536" cy="27431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311" name="TextBox 7"/>
            <p:cNvSpPr txBox="1">
              <a:spLocks noChangeArrowheads="1"/>
            </p:cNvSpPr>
            <p:nvPr/>
          </p:nvSpPr>
          <p:spPr bwMode="auto">
            <a:xfrm>
              <a:off x="242457" y="5224822"/>
              <a:ext cx="22849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Sources: </a:t>
              </a:r>
              <a:r>
                <a:rPr lang="en-US" sz="1100" i="1" dirty="0" err="1"/>
                <a:t>Asymco</a:t>
              </a:r>
              <a:r>
                <a:rPr lang="en-US" sz="1100" i="1" dirty="0"/>
                <a:t>, i3m3 Solutions</a:t>
              </a: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81000" y="1676400"/>
            <a:ext cx="419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Automation tools that enable accelerated activation and synchronization over cloud 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724400" y="3036888"/>
            <a:ext cx="419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Self-aware network intelligence providing resource elasticity to </a:t>
            </a:r>
            <a:r>
              <a:rPr lang="en-US" b="1" dirty="0" err="1">
                <a:solidFill>
                  <a:srgbClr val="FFFF00"/>
                </a:solidFill>
                <a:latin typeface="Calibri" pitchFamily="34" charset="0"/>
              </a:rPr>
              <a:t>bursty</a:t>
            </a: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 cloud traffic</a:t>
            </a:r>
          </a:p>
        </p:txBody>
      </p:sp>
      <p:grpSp>
        <p:nvGrpSpPr>
          <p:cNvPr id="45086" name="Group 45085"/>
          <p:cNvGrpSpPr>
            <a:grpSpLocks/>
          </p:cNvGrpSpPr>
          <p:nvPr/>
        </p:nvGrpSpPr>
        <p:grpSpPr bwMode="auto">
          <a:xfrm>
            <a:off x="5105400" y="3733800"/>
            <a:ext cx="3546475" cy="2068512"/>
            <a:chOff x="5448300" y="3809614"/>
            <a:chExt cx="3546764" cy="2068981"/>
          </a:xfrm>
        </p:grpSpPr>
        <p:sp>
          <p:nvSpPr>
            <p:cNvPr id="34" name="Oval 33"/>
            <p:cNvSpPr/>
            <p:nvPr/>
          </p:nvSpPr>
          <p:spPr>
            <a:xfrm>
              <a:off x="5448300" y="5410177"/>
              <a:ext cx="1524124" cy="4573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743806" y="5006860"/>
              <a:ext cx="1066887" cy="22865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10692" y="5235512"/>
              <a:ext cx="952578" cy="17466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52" name="Picture 2" descr="C:\Users\David Sterling\AppData\Local\Microsoft\Windows\Temporary Internet Files\Content.IE5\OVH8K8KG\MC900441809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713" y="3809614"/>
              <a:ext cx="1455060" cy="133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3" descr="C:\Users\David Sterling\AppData\Local\Microsoft\Windows\Temporary Internet Files\Content.IE5\UFXRVIRM\MC9003226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12252" y="5511975"/>
              <a:ext cx="165539" cy="25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Oval 37"/>
            <p:cNvSpPr/>
            <p:nvPr/>
          </p:nvSpPr>
          <p:spPr>
            <a:xfrm>
              <a:off x="7086734" y="5540381"/>
              <a:ext cx="1066887" cy="22865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55" name="Picture 3" descr="C:\Users\David Sterling\AppData\Local\Microsoft\Windows\Temporary Internet Files\Content.IE5\UFXRVIRM\MC9003226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3163" y="5624945"/>
              <a:ext cx="165539" cy="25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3" descr="C:\Users\David Sterling\AppData\Local\Microsoft\Windows\Temporary Internet Files\Content.IE5\UFXRVIRM\MC9003226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75933" y="5332701"/>
              <a:ext cx="165539" cy="25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3" descr="C:\Users\David Sterling\AppData\Local\Microsoft\Windows\Temporary Internet Files\Content.IE5\UFXRVIRM\MC9003226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27730" y="5480308"/>
              <a:ext cx="165539" cy="25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3" descr="C:\Users\David Sterling\AppData\Local\Microsoft\Windows\Temporary Internet Files\Content.IE5\UFXRVIRM\MC9003226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44327" y="5438055"/>
              <a:ext cx="165539" cy="25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3" descr="C:\Users\David Sterling\AppData\Local\Microsoft\Windows\Temporary Internet Files\Content.IE5\UFXRVIRM\MC90032269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50081" y="5487235"/>
              <a:ext cx="165539" cy="25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8099641" y="5218045"/>
              <a:ext cx="158763" cy="114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35992" y="5006860"/>
              <a:ext cx="160350" cy="114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961105" y="5778560"/>
              <a:ext cx="228619" cy="905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711846" y="5670586"/>
              <a:ext cx="228619" cy="905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19847" y="5487981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248465" y="5486394"/>
              <a:ext cx="354042" cy="18419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610445" y="5613423"/>
              <a:ext cx="228619" cy="905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24671" y="5487981"/>
              <a:ext cx="158763" cy="114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26445" y="5626126"/>
              <a:ext cx="228619" cy="905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96383" y="5626126"/>
              <a:ext cx="228619" cy="905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961518" y="5624537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20260" y="5613423"/>
              <a:ext cx="79381" cy="68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296301" y="5176761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75682" y="5187876"/>
              <a:ext cx="79381" cy="66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875579" y="5145004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42260" y="5133889"/>
              <a:ext cx="80969" cy="66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937496" y="5006860"/>
              <a:ext cx="228619" cy="905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15291" y="5006860"/>
              <a:ext cx="79381" cy="68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505868" y="5062435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889" y="5064023"/>
              <a:ext cx="80969" cy="68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704322" y="5100544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40837" y="5098956"/>
              <a:ext cx="79381" cy="68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058363" y="5389534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53620" y="5376831"/>
              <a:ext cx="79381" cy="66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561642" y="5357777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636260" y="5368892"/>
              <a:ext cx="79381" cy="68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818631" y="5260918"/>
              <a:ext cx="228619" cy="9050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93249" y="5254567"/>
              <a:ext cx="79381" cy="68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482260" y="5224397"/>
              <a:ext cx="228619" cy="9050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556878" y="5235512"/>
              <a:ext cx="79381" cy="68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423311" y="5534030"/>
              <a:ext cx="354042" cy="18419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26507" y="5556260"/>
              <a:ext cx="160350" cy="115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020260" y="5183112"/>
              <a:ext cx="354042" cy="18419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26445" y="4971927"/>
              <a:ext cx="355629" cy="184192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Curved Connector 16"/>
            <p:cNvCxnSpPr>
              <a:stCxn id="61" idx="7"/>
              <a:endCxn id="66" idx="2"/>
            </p:cNvCxnSpPr>
            <p:nvPr/>
          </p:nvCxnSpPr>
          <p:spPr>
            <a:xfrm rot="5400000" flipH="1" flipV="1">
              <a:off x="6777125" y="4994211"/>
              <a:ext cx="292166" cy="746186"/>
            </a:xfrm>
            <a:prstGeom prst="curvedConnector2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56" name="Straight Connector 45055"/>
            <p:cNvCxnSpPr/>
            <p:nvPr/>
          </p:nvCxnSpPr>
          <p:spPr>
            <a:xfrm flipH="1" flipV="1">
              <a:off x="7496342" y="5221221"/>
              <a:ext cx="9526" cy="2921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>
              <a:stCxn id="60" idx="4"/>
              <a:endCxn id="77" idx="3"/>
            </p:cNvCxnSpPr>
            <p:nvPr/>
          </p:nvCxnSpPr>
          <p:spPr>
            <a:xfrm rot="5400000" flipH="1" flipV="1">
              <a:off x="6714392" y="5139487"/>
              <a:ext cx="574805" cy="554083"/>
            </a:xfrm>
            <a:prstGeom prst="curvedConnector3">
              <a:avLst>
                <a:gd name="adj1" fmla="val 31475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59" idx="7"/>
              <a:endCxn id="55" idx="2"/>
            </p:cNvCxnSpPr>
            <p:nvPr/>
          </p:nvCxnSpPr>
          <p:spPr>
            <a:xfrm rot="5400000" flipH="1" flipV="1">
              <a:off x="6422280" y="4867983"/>
              <a:ext cx="425546" cy="83985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>
              <a:stCxn id="57" idx="6"/>
              <a:endCxn id="75" idx="1"/>
            </p:cNvCxnSpPr>
            <p:nvPr/>
          </p:nvCxnSpPr>
          <p:spPr>
            <a:xfrm flipV="1">
              <a:off x="6189723" y="5561023"/>
              <a:ext cx="1284392" cy="263585"/>
            </a:xfrm>
            <a:prstGeom prst="curvedConnector4">
              <a:avLst>
                <a:gd name="adj1" fmla="val 65781"/>
                <a:gd name="adj2" fmla="val 95757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/>
            <p:cNvCxnSpPr>
              <a:stCxn id="58" idx="7"/>
            </p:cNvCxnSpPr>
            <p:nvPr/>
          </p:nvCxnSpPr>
          <p:spPr>
            <a:xfrm rot="5400000" flipH="1" flipV="1">
              <a:off x="6143641" y="4884671"/>
              <a:ext cx="562102" cy="1035134"/>
            </a:xfrm>
            <a:prstGeom prst="curvedConnector2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urved Connector 96"/>
            <p:cNvCxnSpPr>
              <a:stCxn id="38" idx="7"/>
              <a:endCxn id="52" idx="2"/>
            </p:cNvCxnSpPr>
            <p:nvPr/>
          </p:nvCxnSpPr>
          <p:spPr>
            <a:xfrm rot="16200000" flipV="1">
              <a:off x="7685241" y="5262521"/>
              <a:ext cx="406492" cy="21591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urved Connector 99"/>
            <p:cNvCxnSpPr>
              <a:stCxn id="63" idx="7"/>
              <a:endCxn id="35" idx="5"/>
            </p:cNvCxnSpPr>
            <p:nvPr/>
          </p:nvCxnSpPr>
          <p:spPr>
            <a:xfrm rot="16200000" flipV="1">
              <a:off x="7554259" y="5301425"/>
              <a:ext cx="436662" cy="23814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102"/>
            <p:cNvCxnSpPr>
              <a:endCxn id="46" idx="3"/>
            </p:cNvCxnSpPr>
            <p:nvPr/>
          </p:nvCxnSpPr>
          <p:spPr>
            <a:xfrm rot="10800000">
              <a:off x="7496342" y="5064023"/>
              <a:ext cx="985918" cy="15719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/>
            <p:nvPr/>
          </p:nvCxnSpPr>
          <p:spPr>
            <a:xfrm rot="10800000">
              <a:off x="7526507" y="4971927"/>
              <a:ext cx="955753" cy="39855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7686857" y="4249451"/>
              <a:ext cx="1308207" cy="22865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80" name="Can 45079"/>
            <p:cNvSpPr/>
            <p:nvPr/>
          </p:nvSpPr>
          <p:spPr>
            <a:xfrm>
              <a:off x="8233002" y="4076374"/>
              <a:ext cx="179403" cy="28422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Can 112"/>
            <p:cNvSpPr/>
            <p:nvPr/>
          </p:nvSpPr>
          <p:spPr>
            <a:xfrm>
              <a:off x="8374301" y="4108132"/>
              <a:ext cx="179402" cy="28422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Can 113"/>
            <p:cNvSpPr/>
            <p:nvPr/>
          </p:nvSpPr>
          <p:spPr>
            <a:xfrm>
              <a:off x="8536240" y="4079550"/>
              <a:ext cx="179402" cy="28422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6" name="Curved Connector 115"/>
            <p:cNvCxnSpPr/>
            <p:nvPr/>
          </p:nvCxnSpPr>
          <p:spPr>
            <a:xfrm rot="5400000">
              <a:off x="6920012" y="4843316"/>
              <a:ext cx="271525" cy="6191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urved Connector 117"/>
            <p:cNvCxnSpPr>
              <a:stCxn id="10252" idx="3"/>
            </p:cNvCxnSpPr>
            <p:nvPr/>
          </p:nvCxnSpPr>
          <p:spPr>
            <a:xfrm>
              <a:off x="7650342" y="4478103"/>
              <a:ext cx="3175" cy="520818"/>
            </a:xfrm>
            <a:prstGeom prst="curvedConnector2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678873" y="5235575"/>
            <a:ext cx="32178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dirty="0">
                <a:latin typeface="Calibri" pitchFamily="34" charset="0"/>
              </a:rPr>
              <a:t>Scaling at 10’s millions of transactions possible today….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5591175" y="19050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dirty="0">
                <a:latin typeface="Calibri" pitchFamily="34" charset="0"/>
              </a:rPr>
              <a:t>…with further automation and intelligence needed for growth in </a:t>
            </a:r>
            <a:r>
              <a:rPr lang="en-US" b="1" dirty="0">
                <a:latin typeface="Calibri" pitchFamily="34" charset="0"/>
              </a:rPr>
              <a:t>video and social apps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1143000" y="6121400"/>
            <a:ext cx="773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…allowing mobility demand to drive cloud model growth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457200" y="457200"/>
            <a:ext cx="381000" cy="3558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78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200" b="1" i="1" dirty="0" smtClean="0">
                <a:solidFill>
                  <a:schemeClr val="tx1"/>
                </a:solidFill>
              </a:rPr>
              <a:t>How i3m3 Solutions helps Service Providers evolve their </a:t>
            </a:r>
            <a:br>
              <a:rPr lang="en-US" sz="2200" b="1" i="1" dirty="0" smtClean="0">
                <a:solidFill>
                  <a:schemeClr val="tx1"/>
                </a:solidFill>
              </a:rPr>
            </a:b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smtClean="0">
                <a:solidFill>
                  <a:schemeClr val="tx1"/>
                </a:solidFill>
              </a:rPr>
              <a:t> cloud strategies…</a:t>
            </a:r>
            <a:endParaRPr lang="en-US" sz="2200" b="1" i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91000" y="3216623"/>
            <a:ext cx="1981200" cy="1855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Broadband Network Operations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Business</a:t>
            </a:r>
          </a:p>
        </p:txBody>
      </p:sp>
      <p:grpSp>
        <p:nvGrpSpPr>
          <p:cNvPr id="11268" name="Group 30"/>
          <p:cNvGrpSpPr>
            <a:grpSpLocks/>
          </p:cNvGrpSpPr>
          <p:nvPr/>
        </p:nvGrpSpPr>
        <p:grpSpPr bwMode="auto">
          <a:xfrm>
            <a:off x="362503" y="4097452"/>
            <a:ext cx="3599897" cy="1160348"/>
            <a:chOff x="-4588215" y="2725852"/>
            <a:chExt cx="3308014" cy="1160348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-4588215" y="2781300"/>
              <a:ext cx="3308014" cy="1104900"/>
            </a:xfrm>
            <a:prstGeom prst="wedgeRoundRectCallout">
              <a:avLst>
                <a:gd name="adj1" fmla="val 57868"/>
                <a:gd name="adj2" fmla="val -29508"/>
                <a:gd name="adj3" fmla="val 16667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Mobility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1286" name="Picture 3" descr="C:\Users\David Sterling\AppData\Local\Microsoft\Windows\Temporary Internet Files\Content.IE5\NN0L67RE\MC90043384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1902" y="3110282"/>
              <a:ext cx="761886" cy="76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6" descr="C:\Users\David Sterling\AppData\Local\Microsoft\Windows\Temporary Internet Files\Content.IE5\5GCL3MB0\MC90043983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43051" y="324680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5" descr="C:\Users\David Sterling\AppData\Local\Microsoft\Windows\Temporary Internet Files\Content.IE5\UFXRVIRM\MC900433050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6020" y="295275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12" descr="http://t1.gstatic.com/images?q=tbn:ANd9GcT9F7V_WBlQeVyvi94d9T6LmDHrfKD8BXdRRG75KKF6M0c7FK7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00017" y="3204435"/>
              <a:ext cx="533400" cy="39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2" descr="C:\Users\David Sterling\AppData\Local\Microsoft\Windows\Temporary Internet Files\Content.IE5\OVH8K8KG\MC900441809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5594" y="2725852"/>
              <a:ext cx="877343" cy="94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0" name="Group 29"/>
          <p:cNvGrpSpPr>
            <a:grpSpLocks/>
          </p:cNvGrpSpPr>
          <p:nvPr/>
        </p:nvGrpSpPr>
        <p:grpSpPr bwMode="auto">
          <a:xfrm>
            <a:off x="304800" y="1600200"/>
            <a:ext cx="3657600" cy="1286044"/>
            <a:chOff x="5791200" y="2499692"/>
            <a:chExt cx="4114800" cy="1494042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5791200" y="2499692"/>
              <a:ext cx="4114800" cy="1462708"/>
            </a:xfrm>
            <a:prstGeom prst="wedgeRoundRectCallout">
              <a:avLst>
                <a:gd name="adj1" fmla="val 74368"/>
                <a:gd name="adj2" fmla="val 74214"/>
                <a:gd name="adj3" fmla="val 16667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OSS Management</a:t>
              </a:r>
            </a:p>
          </p:txBody>
        </p:sp>
        <p:pic>
          <p:nvPicPr>
            <p:cNvPr id="11280" name="Picture 2" descr="C:\Users\David Sterling\AppData\Local\Microsoft\Windows\Temporary Internet Files\Content.IE5\OVH8K8KG\MC900441809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25" y="2570773"/>
              <a:ext cx="1264624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9" descr="http://www.consumerenergyreport.com/wp-content/uploads/2012/09/data-center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125" y="3055816"/>
              <a:ext cx="1070183" cy="7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5" descr="C:\Users\David Sterling\AppData\Local\Microsoft\Windows\Temporary Internet Files\Content.IE5\UFXRVIRM\MC900433050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570" y="3119361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8" descr="C:\Users\David Sterling\AppData\Local\Microsoft\Windows\Temporary Internet Files\Content.IE5\OVH8K8KG\MC900435242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140" y="3003134"/>
              <a:ext cx="500664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1" name="Group 28"/>
          <p:cNvGrpSpPr>
            <a:grpSpLocks/>
          </p:cNvGrpSpPr>
          <p:nvPr/>
        </p:nvGrpSpPr>
        <p:grpSpPr bwMode="auto">
          <a:xfrm>
            <a:off x="304800" y="5406984"/>
            <a:ext cx="3663232" cy="1286044"/>
            <a:chOff x="401712" y="4495799"/>
            <a:chExt cx="2570088" cy="1905000"/>
          </a:xfrm>
        </p:grpSpPr>
        <p:grpSp>
          <p:nvGrpSpPr>
            <p:cNvPr id="7" name="Group 2"/>
            <p:cNvGrpSpPr/>
            <p:nvPr/>
          </p:nvGrpSpPr>
          <p:grpSpPr>
            <a:xfrm>
              <a:off x="401712" y="4495799"/>
              <a:ext cx="2570088" cy="1905000"/>
              <a:chOff x="401712" y="4495799"/>
              <a:chExt cx="2570088" cy="1905000"/>
            </a:xfrm>
            <a:noFill/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401712" y="4495799"/>
                <a:ext cx="2570088" cy="1905000"/>
              </a:xfrm>
              <a:prstGeom prst="wedgeRoundRectCallout">
                <a:avLst>
                  <a:gd name="adj1" fmla="val 74779"/>
                  <a:gd name="adj2" fmla="val -71321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</a:rPr>
                  <a:t>Customer Experience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Picture 2" descr="C:\Users\David Sterling\AppData\Local\Microsoft\Windows\Temporary Internet Files\Content.IE5\OVH8K8KG\MC900441809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455173" y="4684531"/>
                <a:ext cx="710439" cy="1244368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11278" name="Picture 26" descr="http://t1.gstatic.com/images?q=tbn:ANd9GcSKrAFCMWPYcicAyhdEJPFZ-a7-p4xCjMissatxTtrN3KKBvowYz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666" y="5378698"/>
              <a:ext cx="622184" cy="62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808" y="5046310"/>
              <a:ext cx="854902" cy="103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31" descr="http://www.england.edu/wp-content/themes/englandedu/images/articles/desktop_comput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91" y="5568888"/>
              <a:ext cx="625488" cy="647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04800" y="2943987"/>
            <a:ext cx="3673871" cy="1094613"/>
            <a:chOff x="304800" y="2943987"/>
            <a:chExt cx="3673871" cy="1094613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304800" y="2943987"/>
              <a:ext cx="3673871" cy="1094613"/>
            </a:xfrm>
            <a:prstGeom prst="wedgeRoundRectCallout">
              <a:avLst>
                <a:gd name="adj1" fmla="val 57666"/>
                <a:gd name="adj2" fmla="val 22197"/>
                <a:gd name="adj3" fmla="val 16667"/>
              </a:avLst>
            </a:prstGeom>
            <a:solidFill>
              <a:schemeClr val="tx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Security &amp; Performance</a:t>
              </a:r>
            </a:p>
          </p:txBody>
        </p:sp>
        <p:pic>
          <p:nvPicPr>
            <p:cNvPr id="11272" name="Picture 2" descr="C:\Users\David Sterling\AppData\Local\Microsoft\Windows\Temporary Internet Files\Content.IE5\OVH8K8KG\MC900441809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19" y="3216623"/>
              <a:ext cx="943981" cy="8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5" descr="C:\Users\David Sterling\AppData\Local\Microsoft\Windows\Temporary Internet Files\Content.IE5\UFXRVIRM\MC900439607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642" y="3346040"/>
              <a:ext cx="872226" cy="66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2" descr="C:\Users\David Sterling\AppData\Local\Microsoft\Windows\Temporary Internet Files\Content.IE5\NN0L67RE\MC900442147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891" y="3398683"/>
              <a:ext cx="599074" cy="629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390482" y="2033554"/>
            <a:ext cx="2372518" cy="3920869"/>
            <a:chOff x="6390482" y="2033554"/>
            <a:chExt cx="2372518" cy="3920869"/>
          </a:xfrm>
        </p:grpSpPr>
        <p:sp>
          <p:nvSpPr>
            <p:cNvPr id="3" name="Rounded Rectangle 2"/>
            <p:cNvSpPr/>
            <p:nvPr/>
          </p:nvSpPr>
          <p:spPr>
            <a:xfrm>
              <a:off x="6390482" y="2033554"/>
              <a:ext cx="2372518" cy="3920869"/>
            </a:xfrm>
            <a:prstGeom prst="roundRect">
              <a:avLst/>
            </a:prstGeom>
            <a:solidFill>
              <a:srgbClr val="8DC7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85750" indent="-285750">
                <a:spcAft>
                  <a:spcPts val="1000"/>
                </a:spcAft>
                <a:buFont typeface="Wingdings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</a:rPr>
                <a:t>Evaluation and assessment</a:t>
              </a:r>
            </a:p>
            <a:p>
              <a:pPr marL="285750" indent="-285750">
                <a:spcAft>
                  <a:spcPts val="1000"/>
                </a:spcAft>
                <a:buFont typeface="Wingdings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</a:rPr>
                <a:t>Business case</a:t>
              </a:r>
            </a:p>
            <a:p>
              <a:pPr marL="285750" indent="-285750">
                <a:spcAft>
                  <a:spcPts val="1000"/>
                </a:spcAft>
                <a:buFont typeface="Wingdings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</a:rPr>
                <a:t>Architectural </a:t>
              </a:r>
              <a:r>
                <a:rPr lang="en-US" dirty="0" smtClean="0">
                  <a:solidFill>
                    <a:schemeClr val="bg1"/>
                  </a:solidFill>
                </a:rPr>
                <a:t>solution</a:t>
              </a:r>
              <a:endParaRPr lang="en-US" dirty="0">
                <a:solidFill>
                  <a:schemeClr val="bg1"/>
                </a:solidFill>
              </a:endParaRPr>
            </a:p>
            <a:p>
              <a:pPr marL="285750" indent="-285750">
                <a:spcAft>
                  <a:spcPts val="1000"/>
                </a:spcAft>
                <a:buFont typeface="Wingdings" pitchFamily="2" charset="2"/>
                <a:buChar char="ü"/>
              </a:pPr>
              <a:r>
                <a:rPr lang="en-US" dirty="0">
                  <a:solidFill>
                    <a:schemeClr val="bg1"/>
                  </a:solidFill>
                </a:rPr>
                <a:t>Roadmap</a:t>
              </a:r>
            </a:p>
            <a:p>
              <a:pPr marL="285750" indent="-285750">
                <a:spcAft>
                  <a:spcPts val="1000"/>
                </a:spcAft>
                <a:buFont typeface="Wingdings" pitchFamily="2" charset="2"/>
                <a:buChar char="ü"/>
              </a:pPr>
              <a:r>
                <a:rPr lang="en-US" dirty="0" smtClean="0">
                  <a:solidFill>
                    <a:schemeClr val="bg1"/>
                  </a:solidFill>
                </a:rPr>
                <a:t>Implementation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977458" y="2239041"/>
              <a:ext cx="1198565" cy="991355"/>
              <a:chOff x="6858002" y="2722691"/>
              <a:chExt cx="1274763" cy="1058180"/>
            </a:xfrm>
          </p:grpSpPr>
          <p:pic>
            <p:nvPicPr>
              <p:cNvPr id="30" name="Picture 11" descr="j043311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2" y="2971800"/>
                <a:ext cx="1274763" cy="809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2"/>
              <p:cNvSpPr txBox="1">
                <a:spLocks noChangeArrowheads="1"/>
              </p:cNvSpPr>
              <p:nvPr/>
            </p:nvSpPr>
            <p:spPr bwMode="auto">
              <a:xfrm>
                <a:off x="6858002" y="2722691"/>
                <a:ext cx="1274763" cy="273162"/>
              </a:xfrm>
              <a:prstGeom prst="rect">
                <a:avLst/>
              </a:prstGeom>
              <a:solidFill>
                <a:srgbClr val="99CCFF"/>
              </a:solidFill>
              <a:ln w="19050">
                <a:noFill/>
              </a:ln>
              <a:extLst/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100" b="1" i="1" dirty="0" smtClean="0">
                    <a:solidFill>
                      <a:srgbClr val="0E2F7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i</a:t>
                </a:r>
                <a:r>
                  <a:rPr lang="en-US" sz="1100" b="1" i="1" baseline="-25000" dirty="0" smtClean="0">
                    <a:solidFill>
                      <a:srgbClr val="0E2F7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3</a:t>
                </a:r>
                <a:r>
                  <a:rPr lang="en-US" sz="1100" b="1" i="1" dirty="0" smtClean="0">
                    <a:solidFill>
                      <a:srgbClr val="0E2F7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m</a:t>
                </a:r>
                <a:r>
                  <a:rPr lang="en-US" sz="1100" b="1" i="1" baseline="-25000" dirty="0" smtClean="0">
                    <a:solidFill>
                      <a:srgbClr val="0E2F7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3</a:t>
                </a:r>
                <a:r>
                  <a:rPr lang="en-US" sz="1100" b="1" i="1" dirty="0" smtClean="0">
                    <a:solidFill>
                      <a:srgbClr val="0E2F7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 Solutions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934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i="1" smtClean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Questions?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www.i3m3solutions.net</a:t>
            </a:r>
          </a:p>
          <a:p>
            <a:pPr>
              <a:defRPr/>
            </a:pPr>
            <a:r>
              <a:rPr lang="en-US" sz="2400" dirty="0" smtClean="0"/>
              <a:t>davidsterling@i3m3solutions.net</a:t>
            </a:r>
            <a:endParaRPr lang="en-US" sz="2400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3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5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  Massive explosion in cloud traffic and growth … 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What does it means for network providers?</a:t>
            </a:r>
          </a:p>
        </p:txBody>
      </p:sp>
      <p:sp>
        <p:nvSpPr>
          <p:cNvPr id="3100" name="TextBox 7"/>
          <p:cNvSpPr txBox="1">
            <a:spLocks noChangeArrowheads="1"/>
          </p:cNvSpPr>
          <p:nvPr/>
        </p:nvSpPr>
        <p:spPr bwMode="auto">
          <a:xfrm>
            <a:off x="304800" y="6417700"/>
            <a:ext cx="2090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i="1" dirty="0"/>
              <a:t>Sources: Cisco </a:t>
            </a:r>
            <a:r>
              <a:rPr lang="en-US" sz="1100" i="1" dirty="0" smtClean="0"/>
              <a:t>Analysis, 2012</a:t>
            </a:r>
            <a:endParaRPr lang="en-US" sz="1100" i="1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02188" y="4876800"/>
            <a:ext cx="4265612" cy="1820954"/>
            <a:chOff x="5562600" y="1195274"/>
            <a:chExt cx="4265612" cy="1820954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5562600" y="1195274"/>
              <a:ext cx="4265612" cy="1540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defRPr/>
              </a:pPr>
              <a:r>
                <a:rPr lang="en-US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Managing security, storage…</a:t>
              </a:r>
            </a:p>
            <a:p>
              <a:pPr marL="0" indent="0">
                <a:buNone/>
                <a:defRPr/>
              </a:pPr>
              <a:r>
                <a:rPr lang="en-US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synchronization, awareness… </a:t>
              </a:r>
            </a:p>
            <a:p>
              <a:pPr marL="0" indent="0">
                <a:buNone/>
                <a:defRPr/>
              </a:pPr>
              <a:r>
                <a:rPr lang="en-US" sz="22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monitoring and</a:t>
              </a:r>
            </a:p>
            <a:p>
              <a:pPr marL="0" indent="0">
                <a:buNone/>
                <a:defRPr/>
              </a:pPr>
              <a:r>
                <a:rPr lang="en-US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distribution</a:t>
              </a:r>
            </a:p>
          </p:txBody>
        </p:sp>
        <p:pic>
          <p:nvPicPr>
            <p:cNvPr id="3099" name="Picture 5" descr="http://t3.gstatic.com/images?q=tbn:ANd9GcTWxFJ0JuaTJNuid3iv9J5F77-UebPAdQyPMht85LLH_LXQPhY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567" y="2025629"/>
              <a:ext cx="1204913" cy="990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29718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Balancing demand patterns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257800" y="3505200"/>
            <a:ext cx="3429000" cy="992188"/>
            <a:chOff x="5257800" y="4038600"/>
            <a:chExt cx="3429000" cy="99218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4038600"/>
              <a:ext cx="1435100" cy="9144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613" y="4038600"/>
              <a:ext cx="992187" cy="9921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95" name="TextBox 7"/>
            <p:cNvSpPr txBox="1">
              <a:spLocks noChangeArrowheads="1"/>
            </p:cNvSpPr>
            <p:nvPr/>
          </p:nvSpPr>
          <p:spPr bwMode="auto">
            <a:xfrm>
              <a:off x="6821492" y="4341911"/>
              <a:ext cx="7120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versus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800600" y="16002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Automating processes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53000" y="2201863"/>
            <a:ext cx="3581400" cy="541337"/>
            <a:chOff x="4953000" y="5969001"/>
            <a:chExt cx="3581400" cy="541338"/>
          </a:xfrm>
        </p:grpSpPr>
        <p:grpSp>
          <p:nvGrpSpPr>
            <p:cNvPr id="3082" name="Group 3078"/>
            <p:cNvGrpSpPr>
              <a:grpSpLocks/>
            </p:cNvGrpSpPr>
            <p:nvPr/>
          </p:nvGrpSpPr>
          <p:grpSpPr bwMode="auto">
            <a:xfrm>
              <a:off x="4953000" y="5969001"/>
              <a:ext cx="1241425" cy="518486"/>
              <a:chOff x="4953000" y="5969186"/>
              <a:chExt cx="1241425" cy="518504"/>
            </a:xfrm>
          </p:grpSpPr>
          <p:sp>
            <p:nvSpPr>
              <p:cNvPr id="5" name="Diamond 4"/>
              <p:cNvSpPr/>
              <p:nvPr/>
            </p:nvSpPr>
            <p:spPr>
              <a:xfrm>
                <a:off x="4953000" y="6272409"/>
                <a:ext cx="152400" cy="215908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Diamond 20"/>
              <p:cNvSpPr/>
              <p:nvPr/>
            </p:nvSpPr>
            <p:spPr>
              <a:xfrm>
                <a:off x="5424488" y="6272409"/>
                <a:ext cx="152400" cy="215908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Diamond 21"/>
              <p:cNvSpPr/>
              <p:nvPr/>
            </p:nvSpPr>
            <p:spPr>
              <a:xfrm>
                <a:off x="6042025" y="6272409"/>
                <a:ext cx="152400" cy="215908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5732463" y="5969186"/>
                <a:ext cx="152400" cy="215908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" name="Straight Arrow Connector 11"/>
              <p:cNvCxnSpPr>
                <a:stCxn id="5" idx="3"/>
                <a:endCxn id="21" idx="1"/>
              </p:cNvCxnSpPr>
              <p:nvPr/>
            </p:nvCxnSpPr>
            <p:spPr>
              <a:xfrm>
                <a:off x="5105400" y="6380363"/>
                <a:ext cx="3190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1" idx="3"/>
                <a:endCxn id="22" idx="1"/>
              </p:cNvCxnSpPr>
              <p:nvPr/>
            </p:nvCxnSpPr>
            <p:spPr>
              <a:xfrm>
                <a:off x="5576888" y="6380363"/>
                <a:ext cx="4651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21" idx="0"/>
                <a:endCxn id="23" idx="1"/>
              </p:cNvCxnSpPr>
              <p:nvPr/>
            </p:nvCxnSpPr>
            <p:spPr>
              <a:xfrm rot="5400000" flipH="1" flipV="1">
                <a:off x="5518941" y="6058887"/>
                <a:ext cx="195269" cy="231775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40"/>
              <p:cNvCxnSpPr>
                <a:stCxn id="23" idx="3"/>
                <a:endCxn id="22" idx="0"/>
              </p:cNvCxnSpPr>
              <p:nvPr/>
            </p:nvCxnSpPr>
            <p:spPr>
              <a:xfrm>
                <a:off x="5884863" y="6077140"/>
                <a:ext cx="233362" cy="195269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ight Arrow 43"/>
            <p:cNvSpPr/>
            <p:nvPr/>
          </p:nvSpPr>
          <p:spPr bwMode="auto">
            <a:xfrm>
              <a:off x="6659563" y="6096001"/>
              <a:ext cx="503237" cy="414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91400" y="6019801"/>
              <a:ext cx="1143000" cy="49053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/>
                <a:t>XaaS</a:t>
              </a:r>
              <a:endParaRPr lang="en-US" dirty="0"/>
            </a:p>
          </p:txBody>
        </p:sp>
      </p:grp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7841653"/>
              </p:ext>
            </p:extLst>
          </p:nvPr>
        </p:nvGraphicFramePr>
        <p:xfrm>
          <a:off x="325582" y="1600200"/>
          <a:ext cx="4232564" cy="356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2543" y="5556124"/>
            <a:ext cx="391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…</a:t>
            </a:r>
            <a:r>
              <a:rPr lang="en-US" sz="2000" dirty="0" smtClean="0">
                <a:solidFill>
                  <a:srgbClr val="FFFF00"/>
                </a:solidFill>
              </a:rPr>
              <a:t>over 80% of cloud traffic within data centers or between them…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3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/>
      <p:bldP spid="11" grpId="0"/>
      <p:bldP spid="18" grpId="0"/>
      <p:bldGraphic spid="34" grpId="0">
        <p:bldAsOne/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374062" cy="1143000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  Moving to the cloud ….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  How is demand impacting network operations?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859766" y="1643066"/>
            <a:ext cx="3979435" cy="125253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-18288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Multi-system </a:t>
            </a:r>
            <a:r>
              <a:rPr lang="en-US" sz="1600" dirty="0" smtClean="0">
                <a:solidFill>
                  <a:schemeClr val="bg1"/>
                </a:solidFill>
              </a:rPr>
              <a:t>monitoring environments</a:t>
            </a:r>
            <a:endParaRPr lang="en-US" sz="1600" dirty="0">
              <a:solidFill>
                <a:schemeClr val="bg1"/>
              </a:solidFill>
            </a:endParaRPr>
          </a:p>
          <a:p>
            <a:pPr indent="-18288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Physical versus abstraction layer</a:t>
            </a:r>
          </a:p>
          <a:p>
            <a:pPr indent="-18288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Multi-faceted </a:t>
            </a:r>
            <a:r>
              <a:rPr lang="en-US" sz="1600" dirty="0" smtClean="0">
                <a:solidFill>
                  <a:schemeClr val="bg1"/>
                </a:solidFill>
              </a:rPr>
              <a:t>premises and data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center </a:t>
            </a:r>
            <a:r>
              <a:rPr lang="en-US" sz="16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4109" name="TextBox 3"/>
          <p:cNvSpPr txBox="1">
            <a:spLocks noChangeArrowheads="1"/>
          </p:cNvSpPr>
          <p:nvPr/>
        </p:nvSpPr>
        <p:spPr bwMode="auto">
          <a:xfrm>
            <a:off x="158750" y="1599532"/>
            <a:ext cx="4701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/>
              <a:t>Today’s operations are 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              challenged with managing…</a:t>
            </a:r>
            <a:endParaRPr lang="en-US" sz="2000" b="1" dirty="0"/>
          </a:p>
        </p:txBody>
      </p:sp>
      <p:graphicFrame>
        <p:nvGraphicFramePr>
          <p:cNvPr id="410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7319697"/>
              </p:ext>
            </p:extLst>
          </p:nvPr>
        </p:nvGraphicFramePr>
        <p:xfrm>
          <a:off x="306388" y="3070225"/>
          <a:ext cx="4247863" cy="2672598"/>
        </p:xfrm>
        <a:graphic>
          <a:graphicData uri="http://schemas.openxmlformats.org/presentationml/2006/ole">
            <p:oleObj spid="_x0000_s3268" name="Worksheet" r:id="rId4" imgW="5457934" imgH="2590822" progId="Excel.Sheet.8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06488" y="5957393"/>
            <a:ext cx="773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…and customers putting more critical workloads into the cloud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2738" y="2362200"/>
            <a:ext cx="4564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…while enterprises and SMBs are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   looking to </a:t>
            </a:r>
            <a:r>
              <a:rPr lang="en-US" b="1" dirty="0">
                <a:solidFill>
                  <a:srgbClr val="FFFF00"/>
                </a:solidFill>
              </a:rPr>
              <a:t>the cloud for growth…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0670904"/>
              </p:ext>
            </p:extLst>
          </p:nvPr>
        </p:nvGraphicFramePr>
        <p:xfrm>
          <a:off x="5009356" y="2934857"/>
          <a:ext cx="3717001" cy="289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58750" y="6497659"/>
            <a:ext cx="4395501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 dirty="0"/>
              <a:t>Sources: </a:t>
            </a:r>
            <a:r>
              <a:rPr lang="en-US" sz="1200" i="1" dirty="0" err="1"/>
              <a:t>Sentilla</a:t>
            </a:r>
            <a:r>
              <a:rPr lang="en-US" sz="1200" i="1" dirty="0"/>
              <a:t>, 2012, Cisco Global Cloud Index, </a:t>
            </a:r>
            <a:r>
              <a:rPr lang="en-US" sz="1200" i="1" dirty="0" smtClean="0"/>
              <a:t>2011-2016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16414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09" grpId="0"/>
      <p:bldP spid="9" grpId="0"/>
      <p:bldP spid="16" grpId="0"/>
      <p:bldGraphic spid="15" grpId="0">
        <p:bldAsOne/>
      </p:bldGraphic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199" y="1651290"/>
            <a:ext cx="2514601" cy="1371600"/>
            <a:chOff x="457199" y="1651290"/>
            <a:chExt cx="2514601" cy="137160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457199" y="1651290"/>
              <a:ext cx="2514601" cy="1371600"/>
            </a:xfrm>
            <a:prstGeom prst="wedgeRoundRectCallout">
              <a:avLst>
                <a:gd name="adj1" fmla="val 71730"/>
                <a:gd name="adj2" fmla="val 36237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marL="3657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Mobility demand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3400" y="1777710"/>
              <a:ext cx="381000" cy="3558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199" y="4024537"/>
            <a:ext cx="2514602" cy="1371600"/>
            <a:chOff x="457199" y="4024537"/>
            <a:chExt cx="2514602" cy="137160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457199" y="4024537"/>
              <a:ext cx="2514602" cy="1371600"/>
            </a:xfrm>
            <a:prstGeom prst="wedgeRoundRectCallout">
              <a:avLst>
                <a:gd name="adj1" fmla="val 81684"/>
                <a:gd name="adj2" fmla="val -113738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marL="3657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Inconsistent customer  experience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" y="4139910"/>
              <a:ext cx="381000" cy="3558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43600" y="4071483"/>
            <a:ext cx="2514599" cy="1371600"/>
            <a:chOff x="5943600" y="4071483"/>
            <a:chExt cx="2514599" cy="1371600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5943600" y="4071483"/>
              <a:ext cx="2514599" cy="1371600"/>
            </a:xfrm>
            <a:prstGeom prst="wedgeRoundRectCallout">
              <a:avLst>
                <a:gd name="adj1" fmla="val -79747"/>
                <a:gd name="adj2" fmla="val -124657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marL="3657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Security and performance transparency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019800" y="4191000"/>
              <a:ext cx="381000" cy="3558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05945" y="1651290"/>
            <a:ext cx="2514599" cy="1371600"/>
            <a:chOff x="6005945" y="1651290"/>
            <a:chExt cx="2514599" cy="137160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6005945" y="1651290"/>
              <a:ext cx="2514599" cy="1371600"/>
            </a:xfrm>
            <a:prstGeom prst="wedgeRoundRectCallout">
              <a:avLst>
                <a:gd name="adj1" fmla="val -70969"/>
                <a:gd name="adj2" fmla="val 25126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marL="3657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OSS management complexity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057900" y="1853909"/>
              <a:ext cx="381000" cy="3558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  Factors applying stress on broadband operators…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86150" y="1676400"/>
            <a:ext cx="2019300" cy="168275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Broadband Network </a:t>
            </a:r>
            <a:r>
              <a:rPr lang="en-US" b="1" dirty="0" smtClean="0">
                <a:solidFill>
                  <a:schemeClr val="bg1"/>
                </a:solidFill>
              </a:rPr>
              <a:t>Operations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4160189" y="3626789"/>
            <a:ext cx="749008" cy="83661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1" y="4673745"/>
            <a:ext cx="2438399" cy="96505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Business Opportunities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2209799"/>
            <a:ext cx="2057400" cy="1295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Simplifying information access and usage </a:t>
            </a:r>
          </a:p>
        </p:txBody>
      </p:sp>
      <p:sp>
        <p:nvSpPr>
          <p:cNvPr id="17" name="Oval 16"/>
          <p:cNvSpPr/>
          <p:nvPr/>
        </p:nvSpPr>
        <p:spPr>
          <a:xfrm>
            <a:off x="609600" y="4960339"/>
            <a:ext cx="2400297" cy="128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Standardizing </a:t>
            </a:r>
            <a:r>
              <a:rPr lang="en-US" sz="1600" i="1" dirty="0" smtClean="0">
                <a:solidFill>
                  <a:schemeClr val="tx1"/>
                </a:solidFill>
              </a:rPr>
              <a:t>and </a:t>
            </a:r>
            <a:r>
              <a:rPr lang="en-US" sz="1600" i="1" dirty="0">
                <a:solidFill>
                  <a:schemeClr val="tx1"/>
                </a:solidFill>
              </a:rPr>
              <a:t>integrating communications for value</a:t>
            </a:r>
          </a:p>
        </p:txBody>
      </p:sp>
      <p:sp>
        <p:nvSpPr>
          <p:cNvPr id="18" name="Oval 17"/>
          <p:cNvSpPr/>
          <p:nvPr/>
        </p:nvSpPr>
        <p:spPr>
          <a:xfrm>
            <a:off x="6248400" y="2375189"/>
            <a:ext cx="2436669" cy="1295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Aggregating, automating and scaling </a:t>
            </a:r>
            <a:r>
              <a:rPr lang="en-US" sz="1600" i="1" dirty="0" smtClean="0">
                <a:solidFill>
                  <a:schemeClr val="tx1"/>
                </a:solidFill>
              </a:rPr>
              <a:t>cloud </a:t>
            </a:r>
            <a:r>
              <a:rPr lang="en-US" sz="1600" i="1" dirty="0">
                <a:solidFill>
                  <a:schemeClr val="tx1"/>
                </a:solidFill>
              </a:rPr>
              <a:t>workflows</a:t>
            </a:r>
          </a:p>
        </p:txBody>
      </p:sp>
      <p:sp>
        <p:nvSpPr>
          <p:cNvPr id="19" name="Oval 18"/>
          <p:cNvSpPr/>
          <p:nvPr/>
        </p:nvSpPr>
        <p:spPr>
          <a:xfrm>
            <a:off x="5943600" y="4960338"/>
            <a:ext cx="2666999" cy="152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Improving workflows, transparency, and “best-of-breed” operations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9685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  View of a future Service Provider with virtualization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and cloud management characteristics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grpSp>
        <p:nvGrpSpPr>
          <p:cNvPr id="6162" name="Group 8"/>
          <p:cNvGrpSpPr>
            <a:grpSpLocks/>
          </p:cNvGrpSpPr>
          <p:nvPr/>
        </p:nvGrpSpPr>
        <p:grpSpPr bwMode="auto">
          <a:xfrm>
            <a:off x="182112" y="2978699"/>
            <a:ext cx="3702171" cy="3353868"/>
            <a:chOff x="228600" y="2667000"/>
            <a:chExt cx="3733800" cy="3352800"/>
          </a:xfrm>
        </p:grpSpPr>
        <p:sp>
          <p:nvSpPr>
            <p:cNvPr id="11" name="Isosceles Triangle 10"/>
            <p:cNvSpPr/>
            <p:nvPr/>
          </p:nvSpPr>
          <p:spPr>
            <a:xfrm>
              <a:off x="304800" y="2667000"/>
              <a:ext cx="3429000" cy="33533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62000" y="3733460"/>
              <a:ext cx="25908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8600" y="4876096"/>
              <a:ext cx="37338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loud 17"/>
          <p:cNvSpPr/>
          <p:nvPr/>
        </p:nvSpPr>
        <p:spPr bwMode="auto">
          <a:xfrm>
            <a:off x="1133963" y="2978699"/>
            <a:ext cx="1487480" cy="963613"/>
          </a:xfrm>
          <a:prstGeom prst="cloud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Customer Facing  Cloud</a:t>
            </a:r>
          </a:p>
        </p:txBody>
      </p:sp>
      <p:sp>
        <p:nvSpPr>
          <p:cNvPr id="21" name="Oval Callout 20"/>
          <p:cNvSpPr/>
          <p:nvPr/>
        </p:nvSpPr>
        <p:spPr bwMode="auto">
          <a:xfrm>
            <a:off x="3166373" y="2345960"/>
            <a:ext cx="2091427" cy="1228209"/>
          </a:xfrm>
          <a:prstGeom prst="wedgeEllipseCallout">
            <a:avLst>
              <a:gd name="adj1" fmla="val -90376"/>
              <a:gd name="adj2" fmla="val 276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Bus </a:t>
            </a:r>
            <a:r>
              <a:rPr lang="en-US" sz="1400" dirty="0" smtClean="0">
                <a:solidFill>
                  <a:schemeClr val="bg1"/>
                </a:solidFill>
              </a:rPr>
              <a:t>Analytics, </a:t>
            </a:r>
            <a:r>
              <a:rPr lang="en-US" sz="1400" dirty="0">
                <a:solidFill>
                  <a:schemeClr val="bg1"/>
                </a:solidFill>
              </a:rPr>
              <a:t>Customer Care, Order and Billing</a:t>
            </a:r>
          </a:p>
        </p:txBody>
      </p:sp>
      <p:sp>
        <p:nvSpPr>
          <p:cNvPr id="19" name="Cloud 18"/>
          <p:cNvSpPr/>
          <p:nvPr/>
        </p:nvSpPr>
        <p:spPr bwMode="auto">
          <a:xfrm>
            <a:off x="990600" y="4121699"/>
            <a:ext cx="1752600" cy="914400"/>
          </a:xfrm>
          <a:prstGeom prst="cloud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Network Cloud 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3124201" y="3773814"/>
            <a:ext cx="2362200" cy="1255329"/>
          </a:xfrm>
          <a:prstGeom prst="wedgeEllipseCallout">
            <a:avLst>
              <a:gd name="adj1" fmla="val -74421"/>
              <a:gd name="adj2" fmla="val 44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Virtual network, router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routing </a:t>
            </a:r>
            <a:r>
              <a:rPr lang="en-US" sz="1400" dirty="0">
                <a:solidFill>
                  <a:schemeClr val="bg1"/>
                </a:solidFill>
              </a:rPr>
              <a:t>tables, switches, bandwidth</a:t>
            </a:r>
          </a:p>
        </p:txBody>
      </p:sp>
      <p:sp>
        <p:nvSpPr>
          <p:cNvPr id="20" name="Cloud 19"/>
          <p:cNvSpPr/>
          <p:nvPr/>
        </p:nvSpPr>
        <p:spPr bwMode="auto">
          <a:xfrm>
            <a:off x="759485" y="5264699"/>
            <a:ext cx="2255382" cy="914400"/>
          </a:xfrm>
          <a:prstGeom prst="cloud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Data Center and Cloud Infrastructure</a:t>
            </a:r>
          </a:p>
        </p:txBody>
      </p:sp>
      <p:sp>
        <p:nvSpPr>
          <p:cNvPr id="27" name="Oval Callout 26"/>
          <p:cNvSpPr/>
          <p:nvPr/>
        </p:nvSpPr>
        <p:spPr bwMode="auto">
          <a:xfrm>
            <a:off x="3484209" y="5188499"/>
            <a:ext cx="2002192" cy="933450"/>
          </a:xfrm>
          <a:prstGeom prst="wedgeEllipseCallout">
            <a:avLst>
              <a:gd name="adj1" fmla="val -89815"/>
              <a:gd name="adj2" fmla="val 64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Servers, CPUs, </a:t>
            </a:r>
            <a:r>
              <a:rPr lang="en-US" sz="1400" dirty="0" smtClean="0">
                <a:solidFill>
                  <a:schemeClr val="bg1"/>
                </a:solidFill>
              </a:rPr>
              <a:t>access to applications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5791200" y="1688068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Success characteristics: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15000" y="2405881"/>
            <a:ext cx="3273309" cy="3927205"/>
            <a:chOff x="5715000" y="2133600"/>
            <a:chExt cx="3273309" cy="3721832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715000" y="2133600"/>
              <a:ext cx="3273309" cy="36565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870872" y="2300613"/>
              <a:ext cx="3039502" cy="3554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indent="182880" fontAlgn="auto">
                <a:spcBef>
                  <a:spcPts val="12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i="1" dirty="0"/>
                <a:t>Flexibly scale to migrate</a:t>
              </a:r>
              <a:r>
                <a:rPr lang="en-US" sz="1600" b="1" dirty="0"/>
                <a:t>:</a:t>
              </a:r>
            </a:p>
            <a:p>
              <a:pPr marL="365760" lvl="1" indent="-285750" fontAlgn="auto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1400" dirty="0"/>
                <a:t>Websites and browser apps</a:t>
              </a:r>
            </a:p>
            <a:p>
              <a:pPr marL="365760" lvl="1" indent="-28575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1400" dirty="0" smtClean="0"/>
                <a:t>Communications and collaboration apps</a:t>
              </a:r>
              <a:endParaRPr lang="en-US" sz="1600" dirty="0"/>
            </a:p>
            <a:p>
              <a:pPr indent="-182880" fontAlgn="auto">
                <a:spcBef>
                  <a:spcPts val="12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i="1" dirty="0"/>
                <a:t>Smoothly transition to</a:t>
              </a:r>
              <a:r>
                <a:rPr lang="en-US" sz="1600" b="1" dirty="0"/>
                <a:t>:</a:t>
              </a:r>
            </a:p>
            <a:p>
              <a:pPr marL="365760" lvl="1" indent="-285750" fontAlgn="auto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1400" dirty="0"/>
                <a:t>Master data management</a:t>
              </a:r>
            </a:p>
            <a:p>
              <a:pPr marL="365760" lvl="1" indent="-28575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1400" dirty="0"/>
                <a:t>Cloud enabled intelligence data</a:t>
              </a:r>
            </a:p>
            <a:p>
              <a:pPr marL="182880" indent="-182880" fontAlgn="auto">
                <a:spcBef>
                  <a:spcPts val="12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b="1" i="1" dirty="0"/>
                <a:t>Quickly enable new </a:t>
              </a:r>
              <a:r>
                <a:rPr lang="en-US" sz="1600" b="1" i="1" dirty="0" smtClean="0"/>
                <a:t>self-service </a:t>
              </a:r>
              <a:r>
                <a:rPr lang="en-US" sz="1600" b="1" i="1" dirty="0"/>
                <a:t>capabilities: </a:t>
              </a:r>
            </a:p>
            <a:p>
              <a:pPr marL="365760" lvl="1" indent="-285750" fontAlgn="auto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1400" dirty="0"/>
                <a:t>Provisioning and management of mobile devices </a:t>
              </a:r>
            </a:p>
            <a:p>
              <a:pPr marL="365760" lvl="1" indent="-28575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1400" dirty="0"/>
                <a:t>Security management</a:t>
              </a:r>
            </a:p>
            <a:p>
              <a:pPr marL="365760" lvl="1" indent="-28575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1400" dirty="0"/>
                <a:t>Service performance</a:t>
              </a:r>
            </a:p>
          </p:txBody>
        </p:sp>
      </p:grp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3276600" y="1676400"/>
            <a:ext cx="22553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Operational Emphasis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381000" y="16764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Service Provider Pyramid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000" y="6581001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i3m3 Solutions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2354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9" grpId="0" animBg="1"/>
      <p:bldP spid="26" grpId="0" animBg="1"/>
      <p:bldP spid="20" grpId="0" animBg="1"/>
      <p:bldP spid="27" grpId="0" animBg="1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35"/>
          <p:cNvSpPr/>
          <p:nvPr/>
        </p:nvSpPr>
        <p:spPr>
          <a:xfrm>
            <a:off x="838201" y="1752600"/>
            <a:ext cx="5715000" cy="5029200"/>
          </a:xfrm>
          <a:prstGeom prst="rightArrow">
            <a:avLst>
              <a:gd name="adj1" fmla="val 77963"/>
              <a:gd name="adj2" fmla="val 41525"/>
            </a:avLst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4456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  Cloud evolution and Service Provider opportunity sets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152400" y="2514600"/>
            <a:ext cx="1524000" cy="934836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/>
                </a:solidFill>
              </a:rPr>
              <a:t>Customer Facing  Cloud</a:t>
            </a:r>
          </a:p>
        </p:txBody>
      </p:sp>
      <p:sp>
        <p:nvSpPr>
          <p:cNvPr id="19" name="Cloud 18"/>
          <p:cNvSpPr/>
          <p:nvPr/>
        </p:nvSpPr>
        <p:spPr bwMode="auto">
          <a:xfrm>
            <a:off x="176212" y="3962400"/>
            <a:ext cx="1500188" cy="686868"/>
          </a:xfrm>
          <a:prstGeom prst="cloud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Network </a:t>
            </a:r>
            <a:r>
              <a:rPr lang="en-US" sz="1400" i="1" dirty="0" smtClean="0"/>
              <a:t>Cloud</a:t>
            </a:r>
            <a:endParaRPr lang="en-US" sz="1400" i="1" dirty="0"/>
          </a:p>
        </p:txBody>
      </p:sp>
      <p:sp>
        <p:nvSpPr>
          <p:cNvPr id="20" name="Cloud 19"/>
          <p:cNvSpPr/>
          <p:nvPr/>
        </p:nvSpPr>
        <p:spPr bwMode="auto">
          <a:xfrm>
            <a:off x="152400" y="5029200"/>
            <a:ext cx="1672936" cy="914400"/>
          </a:xfrm>
          <a:prstGeom prst="cloud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/>
              <a:t>Data Center  </a:t>
            </a:r>
            <a:r>
              <a:rPr lang="en-US" sz="1200" i="1" dirty="0" smtClean="0"/>
              <a:t>&amp; Cloud </a:t>
            </a:r>
            <a:r>
              <a:rPr lang="en-US" sz="1200" i="1" dirty="0"/>
              <a:t>Infrastructure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5212968"/>
              </p:ext>
            </p:extLst>
          </p:nvPr>
        </p:nvGraphicFramePr>
        <p:xfrm>
          <a:off x="1905000" y="1981200"/>
          <a:ext cx="7086600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2209800"/>
                <a:gridCol w="2514600"/>
              </a:tblGrid>
              <a:tr h="304801"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chemeClr val="accent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Model Evolution</a:t>
                      </a:r>
                      <a:endParaRPr lang="en-US" sz="1600" dirty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accent6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600" b="1" cap="none" spc="0" dirty="0" smtClean="0">
                          <a:ln w="1905"/>
                          <a:solidFill>
                            <a:schemeClr val="accent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Enablers</a:t>
                      </a:r>
                      <a:endParaRPr lang="en-US" sz="16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accent6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6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Opportunity Areas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83080">
                <a:tc>
                  <a:txBody>
                    <a:bodyPr/>
                    <a:lstStyle/>
                    <a:p>
                      <a:endParaRPr lang="en-US" sz="16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r>
                        <a:rPr lang="en-US" sz="1600" dirty="0" err="1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SaaS</a:t>
                      </a:r>
                      <a:endParaRPr lang="en-US" sz="16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r>
                        <a:rPr lang="en-US" sz="1600" dirty="0" err="1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PaaS</a:t>
                      </a:r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          Brokerage</a:t>
                      </a:r>
                    </a:p>
                    <a:p>
                      <a:r>
                        <a:rPr lang="en-US" sz="1600" dirty="0" err="1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IaaS</a:t>
                      </a:r>
                      <a:endParaRPr lang="en-US" sz="16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r>
                        <a:rPr lang="en-US" sz="1600" dirty="0" err="1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XaaS</a:t>
                      </a:r>
                      <a:endParaRPr lang="en-US" sz="16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endParaRPr lang="en-US" sz="1600" dirty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Service aggregation</a:t>
                      </a:r>
                    </a:p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Cloud monitoring</a:t>
                      </a: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tools</a:t>
                      </a:r>
                    </a:p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CSP and SI partnerships</a:t>
                      </a:r>
                    </a:p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Mobility adoption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Value-added</a:t>
                      </a: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reseller of </a:t>
                      </a:r>
                      <a:r>
                        <a:rPr lang="en-US" sz="1600" baseline="0" dirty="0" err="1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XaaS</a:t>
                      </a: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that </a:t>
                      </a:r>
                      <a:r>
                        <a:rPr lang="en-US" sz="1600" i="1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simplifies and enhances app selection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Security management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Collaboration /UC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Self-service marketplace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     Multi-tenant </a:t>
                      </a:r>
                    </a:p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     Exchanges</a:t>
                      </a:r>
                    </a:p>
                    <a:p>
                      <a:endParaRPr lang="en-US" sz="7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     On-Net Providers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Automation and federation</a:t>
                      </a:r>
                    </a:p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Development tools</a:t>
                      </a:r>
                    </a:p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Agile OSS/BSS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5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Vertical-specific</a:t>
                      </a: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solutions </a:t>
                      </a: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with integrated communications</a:t>
                      </a:r>
                      <a:endParaRPr lang="en-US" sz="1600" dirty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626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     Massively Scalable</a:t>
                      </a:r>
                    </a:p>
                    <a:p>
                      <a:endParaRPr lang="en-US" sz="16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     Vertically Integrated</a:t>
                      </a:r>
                      <a:endParaRPr lang="en-US" sz="1600" dirty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Low power, commodity hardware</a:t>
                      </a:r>
                    </a:p>
                    <a:p>
                      <a:pPr marL="0" indent="-91440"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Integrated virtual and IP elements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500" dirty="0" smtClean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  <a:p>
                      <a:r>
                        <a:rPr lang="en-US" sz="160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Enterprise-grade</a:t>
                      </a: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        end-to-end </a:t>
                      </a:r>
                      <a:r>
                        <a:rPr lang="en-US" sz="1600" baseline="0" dirty="0" smtClean="0">
                          <a:ln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infrastructure and platform provider</a:t>
                      </a:r>
                      <a:endParaRPr lang="en-US" sz="1600" dirty="0">
                        <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675150" y="2514600"/>
            <a:ext cx="1906250" cy="3352800"/>
            <a:chOff x="1675150" y="2514600"/>
            <a:chExt cx="1906250" cy="33528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825336" y="5410200"/>
              <a:ext cx="457200" cy="76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825336" y="5562600"/>
              <a:ext cx="384464" cy="3048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1675150" y="4305834"/>
              <a:ext cx="610850" cy="11376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675150" y="4457166"/>
              <a:ext cx="610850" cy="34343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/>
            <p:cNvSpPr/>
            <p:nvPr/>
          </p:nvSpPr>
          <p:spPr>
            <a:xfrm>
              <a:off x="2514600" y="2514600"/>
              <a:ext cx="381000" cy="838200"/>
            </a:xfrm>
            <a:prstGeom prst="rightBrac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514600" y="3429000"/>
              <a:ext cx="10668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7000" y="6581001"/>
            <a:ext cx="2643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Cisco IBSG, i3m3 Solutions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1222664" y="1320225"/>
            <a:ext cx="4339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</a:rPr>
              <a:t>Adoption </a:t>
            </a:r>
            <a:r>
              <a:rPr lang="en-US" sz="1600" i="1" dirty="0">
                <a:solidFill>
                  <a:srgbClr val="00B0F0"/>
                </a:solidFill>
              </a:rPr>
              <a:t>of automation, standardization and software defined layer abstraction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135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19" grpId="0" animBg="1"/>
      <p:bldP spid="20" grpId="0" animBg="1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228600"/>
            <a:ext cx="8534400" cy="1219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    </a:t>
            </a:r>
            <a:r>
              <a:rPr lang="en-US" sz="2200" b="1" i="1" dirty="0" smtClean="0">
                <a:solidFill>
                  <a:schemeClr val="tx1"/>
                </a:solidFill>
              </a:rPr>
              <a:t>Cloud technology and IP platforms enhancing network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chemeClr val="tx1"/>
                </a:solidFill>
              </a:rPr>
              <a:t> and IT resource performance</a:t>
            </a:r>
            <a:endParaRPr lang="en-US" sz="2200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2466140"/>
            <a:ext cx="42787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i="1" dirty="0"/>
              <a:t>Increased agility across pooled resources</a:t>
            </a:r>
            <a:endParaRPr lang="en-US" sz="1400" b="1" i="1" dirty="0"/>
          </a:p>
          <a:p>
            <a:pPr eaLnBrk="1" hangingPunct="1"/>
            <a:endParaRPr lang="en-US" sz="1400" i="1" dirty="0"/>
          </a:p>
          <a:p>
            <a:pPr eaLnBrk="1" hangingPunct="1"/>
            <a:r>
              <a:rPr lang="en-US" sz="1400" i="1" dirty="0" smtClean="0"/>
              <a:t>                 Example </a:t>
            </a:r>
            <a:r>
              <a:rPr lang="en-US" sz="1400" i="1" dirty="0"/>
              <a:t>-- VoIP moving to the cloud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362200" y="4316413"/>
            <a:ext cx="533400" cy="7001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486400" y="2438400"/>
            <a:ext cx="3540569" cy="3573559"/>
            <a:chOff x="5334226" y="3403845"/>
            <a:chExt cx="3670831" cy="3859194"/>
          </a:xfrm>
        </p:grpSpPr>
        <p:grpSp>
          <p:nvGrpSpPr>
            <p:cNvPr id="7207" name="Group 23"/>
            <p:cNvGrpSpPr>
              <a:grpSpLocks/>
            </p:cNvGrpSpPr>
            <p:nvPr/>
          </p:nvGrpSpPr>
          <p:grpSpPr bwMode="auto">
            <a:xfrm>
              <a:off x="5334226" y="3403845"/>
              <a:ext cx="3581142" cy="3479773"/>
              <a:chOff x="5334226" y="3403845"/>
              <a:chExt cx="3581142" cy="3479773"/>
            </a:xfrm>
          </p:grpSpPr>
          <p:graphicFrame>
            <p:nvGraphicFramePr>
              <p:cNvPr id="2" name="Chart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2663713683"/>
                  </p:ext>
                </p:extLst>
              </p:nvPr>
            </p:nvGraphicFramePr>
            <p:xfrm>
              <a:off x="5448332" y="3911634"/>
              <a:ext cx="3467036" cy="2971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5334226" y="3403845"/>
                <a:ext cx="3488827" cy="3656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latin typeface="+mn-lt"/>
                  </a:rPr>
                  <a:t>Increased resource performance</a:t>
                </a:r>
              </a:p>
            </p:txBody>
          </p:sp>
        </p:grpSp>
        <p:sp>
          <p:nvSpPr>
            <p:cNvPr id="7208" name="TextBox 28"/>
            <p:cNvSpPr txBox="1">
              <a:spLocks noChangeArrowheads="1"/>
            </p:cNvSpPr>
            <p:nvPr/>
          </p:nvSpPr>
          <p:spPr bwMode="auto">
            <a:xfrm>
              <a:off x="7233290" y="6986040"/>
              <a:ext cx="17717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 dirty="0"/>
                <a:t>Source: Teradata, 2011</a:t>
              </a:r>
            </a:p>
          </p:txBody>
        </p:sp>
      </p:grpSp>
      <p:sp>
        <p:nvSpPr>
          <p:cNvPr id="26" name="TextBox 25"/>
          <p:cNvSpPr txBox="1"/>
          <p:nvPr/>
        </p:nvSpPr>
        <p:spPr bwMode="auto">
          <a:xfrm>
            <a:off x="587871" y="1671638"/>
            <a:ext cx="8022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Cloud management, IMS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and SOA platforms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rapidly scaling </a:t>
            </a:r>
            <a:r>
              <a:rPr lang="en-US" b="1" dirty="0" smtClean="0">
                <a:solidFill>
                  <a:srgbClr val="FFFF00"/>
                </a:solidFill>
              </a:rPr>
              <a:t>workflows and reducing complexities across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access, network and IT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elements…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3145" name="Group 3144"/>
          <p:cNvGrpSpPr/>
          <p:nvPr/>
        </p:nvGrpSpPr>
        <p:grpSpPr>
          <a:xfrm>
            <a:off x="228600" y="3379786"/>
            <a:ext cx="1996621" cy="2640013"/>
            <a:chOff x="228600" y="3836986"/>
            <a:chExt cx="1996621" cy="2640013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3836986"/>
              <a:ext cx="1996621" cy="264001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Efficiency and Flexibility</a:t>
              </a:r>
              <a:endParaRPr lang="en-US" sz="1400" dirty="0"/>
            </a:p>
          </p:txBody>
        </p:sp>
        <p:pic>
          <p:nvPicPr>
            <p:cNvPr id="3149" name="Picture 77" descr="A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931897"/>
              <a:ext cx="706902" cy="706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1" name="Picture 79" descr="http://t1.gstatic.com/images?q=tbn:ANd9GcRW05CQ7BmRIVq1AK6_AKAq1y7XCtFshkOeh50YhWLBL2-JXk4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5473805"/>
              <a:ext cx="679161" cy="679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David Sterling\AppData\Local\Microsoft\Windows\Temporary Internet Files\Content.IE5\OVH8K8KG\MC900435242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5" y="5343330"/>
              <a:ext cx="356388" cy="68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 descr="http://t1.gstatic.com/images?q=tbn:ANd9GcSKrAFCMWPYcicAyhdEJPFZ-a7-p4xCjMissatxTtrN3KKBvowYz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11" y="6016955"/>
              <a:ext cx="886820" cy="420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loud 4"/>
            <p:cNvSpPr/>
            <p:nvPr/>
          </p:nvSpPr>
          <p:spPr>
            <a:xfrm>
              <a:off x="720788" y="4544252"/>
              <a:ext cx="789071" cy="34982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52223" y="4878494"/>
              <a:ext cx="658731" cy="528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0" y="4953000"/>
              <a:ext cx="152400" cy="1398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24000" y="5181601"/>
              <a:ext cx="152400" cy="1262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87152" y="4953000"/>
              <a:ext cx="170247" cy="1398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887152" y="5181601"/>
              <a:ext cx="170247" cy="1262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81200" y="5022941"/>
              <a:ext cx="0" cy="228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600200" y="5029200"/>
              <a:ext cx="0" cy="228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676400" y="5029200"/>
              <a:ext cx="210753" cy="1586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3" idx="1"/>
            </p:cNvCxnSpPr>
            <p:nvPr/>
          </p:nvCxnSpPr>
          <p:spPr>
            <a:xfrm flipH="1">
              <a:off x="1676401" y="5022941"/>
              <a:ext cx="210751" cy="21701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45688" y="4596054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bg1"/>
                  </a:solidFill>
                </a:rPr>
                <a:t>PSTN</a:t>
              </a:r>
              <a:endParaRPr lang="en-US" sz="900" i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5830" y="5392579"/>
              <a:ext cx="4539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bg1"/>
                  </a:solidFill>
                </a:rPr>
                <a:t>WAN</a:t>
              </a:r>
              <a:endParaRPr lang="en-US" sz="900" i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000" y="5780960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bg1"/>
                  </a:solidFill>
                </a:rPr>
                <a:t>IP PBX</a:t>
              </a:r>
              <a:endParaRPr lang="en-US" sz="900" i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78284" y="5863896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bg1"/>
                  </a:solidFill>
                </a:rPr>
                <a:t>Router</a:t>
              </a:r>
              <a:endParaRPr lang="en-US" sz="900" i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4451" y="5312006"/>
              <a:ext cx="3834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bg1"/>
                  </a:solidFill>
                </a:rPr>
                <a:t>GW</a:t>
              </a:r>
              <a:endParaRPr lang="en-US" sz="900" i="1" dirty="0">
                <a:solidFill>
                  <a:schemeClr val="bg1"/>
                </a:solidFill>
              </a:endParaRPr>
            </a:p>
          </p:txBody>
        </p:sp>
        <p:sp>
          <p:nvSpPr>
            <p:cNvPr id="3138" name="Lightning Bolt 3137"/>
            <p:cNvSpPr/>
            <p:nvPr/>
          </p:nvSpPr>
          <p:spPr>
            <a:xfrm rot="6500891">
              <a:off x="849844" y="4992881"/>
              <a:ext cx="381000" cy="139020"/>
            </a:xfrm>
            <a:prstGeom prst="lightningBol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ghtning Bolt 62"/>
            <p:cNvSpPr/>
            <p:nvPr/>
          </p:nvSpPr>
          <p:spPr>
            <a:xfrm rot="6500891">
              <a:off x="1359956" y="5518993"/>
              <a:ext cx="381000" cy="139020"/>
            </a:xfrm>
            <a:prstGeom prst="lightningBol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6" name="Group 3145"/>
          <p:cNvGrpSpPr/>
          <p:nvPr/>
        </p:nvGrpSpPr>
        <p:grpSpPr>
          <a:xfrm>
            <a:off x="3048000" y="3352800"/>
            <a:ext cx="2324900" cy="2667000"/>
            <a:chOff x="2932900" y="3810000"/>
            <a:chExt cx="2324900" cy="2667000"/>
          </a:xfrm>
        </p:grpSpPr>
        <p:sp>
          <p:nvSpPr>
            <p:cNvPr id="28" name="Rounded Rectangle 27"/>
            <p:cNvSpPr/>
            <p:nvPr/>
          </p:nvSpPr>
          <p:spPr>
            <a:xfrm>
              <a:off x="2971800" y="3810000"/>
              <a:ext cx="2286000" cy="2667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Greater Adaptiveness and Awareness </a:t>
              </a:r>
              <a:endParaRPr lang="en-US" sz="1400" dirty="0"/>
            </a:p>
          </p:txBody>
        </p:sp>
        <p:pic>
          <p:nvPicPr>
            <p:cNvPr id="32" name="Picture 5" descr="C:\Users\David Sterling\AppData\Local\Microsoft\Windows\Temporary Internet Files\Content.IE5\UFXRVIRM\MC900433050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695443"/>
              <a:ext cx="677333" cy="65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 descr="http://t1.gstatic.com/images?q=tbn:ANd9GcSKrAFCMWPYcicAyhdEJPFZ-a7-p4xCjMissatxTtrN3KKBvowYz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909" y="5813386"/>
              <a:ext cx="886820" cy="420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" descr="C:\Users\David Sterling\AppData\Local\Microsoft\Windows\Temporary Internet Files\Content.IE5\5GCL3MB0\MC90043983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900" y="4530115"/>
              <a:ext cx="529966" cy="48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C:\Users\David Sterling\AppData\Local\Microsoft\Windows\Temporary Internet Files\Content.IE5\OVH8K8KG\MC900441809[1].png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3378936" y="4411540"/>
              <a:ext cx="1831963" cy="1519790"/>
            </a:xfrm>
            <a:prstGeom prst="rect">
              <a:avLst/>
            </a:prstGeom>
            <a:noFill/>
            <a:extLst/>
          </p:spPr>
        </p:pic>
        <p:pic>
          <p:nvPicPr>
            <p:cNvPr id="36" name="Picture 29" descr="http://www.consumerenergyreport.com/wp-content/uploads/2012/09/data-center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028" y="5023966"/>
              <a:ext cx="346772" cy="23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 descr="http://www.consumerenergyreport.com/wp-content/uploads/2012/09/data-center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38" y="5188354"/>
              <a:ext cx="346772" cy="23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http://www.consumerenergyreport.com/wp-content/uploads/2012/09/data-center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114" y="4878493"/>
              <a:ext cx="346772" cy="23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Lightning Bolt 63"/>
            <p:cNvSpPr/>
            <p:nvPr/>
          </p:nvSpPr>
          <p:spPr>
            <a:xfrm rot="6500891">
              <a:off x="3441452" y="5591689"/>
              <a:ext cx="381000" cy="139020"/>
            </a:xfrm>
            <a:prstGeom prst="lightningBol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 rot="6500891">
              <a:off x="4179356" y="5619587"/>
              <a:ext cx="381000" cy="139020"/>
            </a:xfrm>
            <a:prstGeom prst="lightningBol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ightning Bolt 65"/>
            <p:cNvSpPr/>
            <p:nvPr/>
          </p:nvSpPr>
          <p:spPr>
            <a:xfrm rot="11900891">
              <a:off x="3364997" y="4757546"/>
              <a:ext cx="381000" cy="139020"/>
            </a:xfrm>
            <a:prstGeom prst="lightningBol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0" name="Straight Connector 3139"/>
            <p:cNvCxnSpPr>
              <a:stCxn id="36" idx="3"/>
              <a:endCxn id="38" idx="1"/>
            </p:cNvCxnSpPr>
            <p:nvPr/>
          </p:nvCxnSpPr>
          <p:spPr>
            <a:xfrm flipV="1">
              <a:off x="4114800" y="4998027"/>
              <a:ext cx="474314" cy="145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37" idx="3"/>
              <a:endCxn id="38" idx="2"/>
            </p:cNvCxnSpPr>
            <p:nvPr/>
          </p:nvCxnSpPr>
          <p:spPr>
            <a:xfrm flipV="1">
              <a:off x="4625410" y="5117561"/>
              <a:ext cx="137090" cy="1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7" idx="1"/>
              <a:endCxn id="36" idx="3"/>
            </p:cNvCxnSpPr>
            <p:nvPr/>
          </p:nvCxnSpPr>
          <p:spPr>
            <a:xfrm flipH="1" flipV="1">
              <a:off x="4114800" y="5143500"/>
              <a:ext cx="163838" cy="1643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8" name="TextBox 3147"/>
          <p:cNvSpPr txBox="1"/>
          <p:nvPr/>
        </p:nvSpPr>
        <p:spPr>
          <a:xfrm>
            <a:off x="3896503" y="4289343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Cloud-based VoIP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600200" y="6260068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….leading to federated resource models with operational partners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7200" y="362567"/>
            <a:ext cx="381000" cy="3558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9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  <p:bldP spid="26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04800"/>
            <a:ext cx="8610600" cy="1143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chemeClr val="tx1"/>
                </a:solidFill>
              </a:rPr>
              <a:t>         How is cloud enabling maturation of security and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smtClean="0">
                <a:solidFill>
                  <a:schemeClr val="tx1"/>
                </a:solidFill>
              </a:rPr>
              <a:t> performance monitoring options?</a:t>
            </a:r>
            <a:endParaRPr lang="en-US" sz="2200" b="1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1638" y="1600200"/>
            <a:ext cx="7446962" cy="7620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Enhancements in network monitoring and user analytics with cloud processes provide greater</a:t>
            </a:r>
          </a:p>
          <a:p>
            <a:pPr marL="0" indent="0" eaLnBrk="1" hangingPunct="1">
              <a:buFont typeface="Arial" charset="0"/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43400" y="2362200"/>
            <a:ext cx="2514600" cy="4191000"/>
            <a:chOff x="4343400" y="2362200"/>
            <a:chExt cx="2514600" cy="41910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572000" y="3581400"/>
              <a:ext cx="2209798" cy="2971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4000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/>
                <a:t>Customer </a:t>
              </a:r>
              <a:r>
                <a:rPr lang="en-US" sz="1600" b="1" dirty="0"/>
                <a:t>system access and configuration</a:t>
              </a:r>
              <a:r>
                <a:rPr lang="en-US" sz="1600" dirty="0"/>
                <a:t> monitoring</a:t>
              </a:r>
            </a:p>
            <a:p>
              <a:pPr marL="91440" indent="-285750">
                <a:buFont typeface="Arial" pitchFamily="34" charset="0"/>
                <a:buChar char="•"/>
                <a:defRPr/>
              </a:pPr>
              <a:endParaRPr lang="en-US" sz="500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b="1" dirty="0"/>
                <a:t>Portals and dashboards</a:t>
              </a:r>
            </a:p>
            <a:p>
              <a:pPr marL="91440" indent="-285750">
                <a:buFont typeface="Arial" pitchFamily="34" charset="0"/>
                <a:buChar char="•"/>
                <a:defRPr/>
              </a:pPr>
              <a:endParaRPr lang="en-US" sz="500" b="1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b="1" dirty="0"/>
                <a:t>Real-time status </a:t>
              </a:r>
              <a:r>
                <a:rPr lang="en-US" sz="1600" dirty="0"/>
                <a:t>and risk reporting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946058" y="3710071"/>
              <a:ext cx="1408037" cy="55712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Service Transparency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4343400" y="2362200"/>
              <a:ext cx="2514600" cy="990600"/>
              <a:chOff x="5763490" y="1914452"/>
              <a:chExt cx="2971800" cy="1361757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763490" y="1914452"/>
                <a:ext cx="2971800" cy="1361757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 w="762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8201" name="Picture 4" descr="http://www.logicmonitor.com/wp-content/uploads/2011/07/Cloud-monitoring-dashboard-300x179.jpg?84cd5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6177"/>
              <a:stretch>
                <a:fillRect/>
              </a:stretch>
            </p:blipFill>
            <p:spPr bwMode="auto">
              <a:xfrm>
                <a:off x="7288659" y="2228704"/>
                <a:ext cx="1061624" cy="530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2" name="Picture 6" descr="http://www.accelops.net/images/screenshots/dashboar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0052"/>
              <a:stretch>
                <a:fillRect/>
              </a:stretch>
            </p:blipFill>
            <p:spPr bwMode="auto">
              <a:xfrm>
                <a:off x="6295615" y="2228705"/>
                <a:ext cx="991876" cy="530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3" name="Picture 8" descr="http://t0.gstatic.com/images?q=tbn:ANd9GcS-dLFdwifXknoDbyEWCfsSLLE7gBEvoGXR99AkdA5AMt9kASOiqT4-Jte_Iw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4140"/>
              <a:stretch>
                <a:fillRect/>
              </a:stretch>
            </p:blipFill>
            <p:spPr bwMode="auto">
              <a:xfrm>
                <a:off x="6632124" y="2792349"/>
                <a:ext cx="1313066" cy="3156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239000" y="3581400"/>
            <a:ext cx="1705118" cy="2971800"/>
            <a:chOff x="4718175" y="2475975"/>
            <a:chExt cx="1714382" cy="2397783"/>
          </a:xfrm>
        </p:grpSpPr>
        <p:sp>
          <p:nvSpPr>
            <p:cNvPr id="19" name="Rounded Rectangle 18"/>
            <p:cNvSpPr/>
            <p:nvPr/>
          </p:nvSpPr>
          <p:spPr>
            <a:xfrm>
              <a:off x="4718175" y="2475975"/>
              <a:ext cx="1714382" cy="23977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 smtClean="0"/>
                <a:t>Systems management</a:t>
              </a:r>
              <a:endParaRPr lang="en-US" sz="1600" dirty="0"/>
            </a:p>
            <a:p>
              <a:pPr marL="91440" indent="-285750">
                <a:buFont typeface="Arial" pitchFamily="34" charset="0"/>
                <a:buChar char="•"/>
                <a:defRPr/>
              </a:pPr>
              <a:endParaRPr lang="en-US" sz="500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 smtClean="0"/>
                <a:t>Positioning of instances</a:t>
              </a:r>
            </a:p>
            <a:p>
              <a:pPr>
                <a:defRPr/>
              </a:pPr>
              <a:endParaRPr lang="en-US" sz="500" dirty="0" smtClean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/>
                <a:t>S</a:t>
              </a:r>
              <a:r>
                <a:rPr lang="en-US" sz="1600" dirty="0" smtClean="0"/>
                <a:t>ecurity hardening</a:t>
              </a:r>
              <a:endParaRPr lang="en-US" sz="1600" dirty="0"/>
            </a:p>
            <a:p>
              <a:pPr marL="91440" indent="-285750">
                <a:buFont typeface="Arial" pitchFamily="34" charset="0"/>
                <a:buChar char="•"/>
                <a:defRPr/>
              </a:pPr>
              <a:endParaRPr lang="en-US" sz="500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 smtClean="0"/>
                <a:t>Access admin/ authorization</a:t>
              </a:r>
              <a:endParaRPr lang="en-US" sz="1600" dirty="0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900277" y="2537457"/>
              <a:ext cx="1355135" cy="241460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Enhancing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6833374" y="4319153"/>
            <a:ext cx="329426" cy="1039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400" y="2587625"/>
            <a:ext cx="4343400" cy="4213208"/>
            <a:chOff x="152400" y="2587625"/>
            <a:chExt cx="4343400" cy="4213208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152400" y="3485337"/>
              <a:ext cx="4343400" cy="306786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/>
                <a:t>Implementing</a:t>
              </a:r>
              <a:r>
                <a:rPr lang="en-US" sz="1600" b="1" dirty="0"/>
                <a:t> “best practices” </a:t>
              </a:r>
              <a:r>
                <a:rPr lang="en-US" sz="1600" dirty="0"/>
                <a:t>such </a:t>
              </a:r>
              <a:r>
                <a:rPr lang="en-US" sz="1600" dirty="0" smtClean="0"/>
                <a:t>as </a:t>
              </a:r>
              <a:r>
                <a:rPr lang="en-US" sz="1600" dirty="0"/>
                <a:t>PCI DSS 2.0, NIST </a:t>
              </a:r>
              <a:r>
                <a:rPr lang="en-US" sz="1600" dirty="0" smtClean="0"/>
                <a:t>SP800.53</a:t>
              </a:r>
              <a:r>
                <a:rPr lang="en-US" sz="1600" dirty="0"/>
                <a:t>, etc.</a:t>
              </a:r>
            </a:p>
            <a:p>
              <a:pPr marL="91440" indent="-285750">
                <a:buFont typeface="Arial" pitchFamily="34" charset="0"/>
                <a:buChar char="•"/>
                <a:defRPr/>
              </a:pPr>
              <a:endParaRPr lang="en-US" sz="500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/>
                <a:t>Collaboratively providing</a:t>
              </a:r>
              <a:r>
                <a:rPr lang="en-US" sz="1600" b="1" dirty="0"/>
                <a:t> advanced security architectures</a:t>
              </a:r>
              <a:r>
                <a:rPr lang="en-US" sz="1600" dirty="0"/>
                <a:t> to broader customer set</a:t>
              </a:r>
            </a:p>
            <a:p>
              <a:pPr marL="91440" indent="-285750">
                <a:buFont typeface="Arial" pitchFamily="34" charset="0"/>
                <a:buChar char="•"/>
                <a:defRPr/>
              </a:pPr>
              <a:endParaRPr lang="en-US" sz="500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/>
                <a:t>Structuring architectures to ensure </a:t>
              </a:r>
              <a:r>
                <a:rPr lang="en-US" sz="1600" b="1" dirty="0"/>
                <a:t>tenant isolation</a:t>
              </a:r>
            </a:p>
            <a:p>
              <a:pPr marL="91440" indent="-285750">
                <a:buFont typeface="Arial" pitchFamily="34" charset="0"/>
                <a:buChar char="•"/>
                <a:defRPr/>
              </a:pPr>
              <a:endParaRPr lang="en-US" sz="500" b="1" dirty="0"/>
            </a:p>
            <a:p>
              <a:pPr marL="91440" indent="-182880">
                <a:buFont typeface="Arial" pitchFamily="34" charset="0"/>
                <a:buChar char="•"/>
                <a:defRPr/>
              </a:pPr>
              <a:r>
                <a:rPr lang="en-US" sz="1600" dirty="0"/>
                <a:t>Using </a:t>
              </a:r>
              <a:r>
                <a:rPr lang="en-US" sz="1600" b="1" dirty="0" err="1"/>
                <a:t>DoD</a:t>
              </a:r>
              <a:r>
                <a:rPr lang="en-US" sz="1600" b="1" dirty="0"/>
                <a:t> approved utilities and processes </a:t>
              </a:r>
              <a:r>
                <a:rPr lang="en-US" sz="1600" dirty="0"/>
                <a:t>to perform security functions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429007" y="3611810"/>
              <a:ext cx="1744014" cy="34558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User Control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8199" name="TextBox 7"/>
            <p:cNvSpPr txBox="1">
              <a:spLocks noChangeArrowheads="1"/>
            </p:cNvSpPr>
            <p:nvPr/>
          </p:nvSpPr>
          <p:spPr bwMode="auto">
            <a:xfrm>
              <a:off x="434867" y="6554952"/>
              <a:ext cx="3098092" cy="24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i="1" dirty="0"/>
                <a:t>Source: Cloud Security Alliance</a:t>
              </a:r>
            </a:p>
          </p:txBody>
        </p:sp>
        <p:pic>
          <p:nvPicPr>
            <p:cNvPr id="22" name="Picture 6" descr="Us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427" y="2587625"/>
              <a:ext cx="765175" cy="76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150486" y="1905000"/>
            <a:ext cx="1841114" cy="1624827"/>
            <a:chOff x="7150486" y="1905000"/>
            <a:chExt cx="1841114" cy="1624827"/>
          </a:xfrm>
        </p:grpSpPr>
        <p:sp>
          <p:nvSpPr>
            <p:cNvPr id="21" name="Right Arrow 20"/>
            <p:cNvSpPr/>
            <p:nvPr/>
          </p:nvSpPr>
          <p:spPr>
            <a:xfrm rot="16200000" flipV="1">
              <a:off x="7926846" y="2845568"/>
              <a:ext cx="329426" cy="103909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150486" y="1905000"/>
              <a:ext cx="1841114" cy="11486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Dynamic Operational Security Model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450972" y="520410"/>
            <a:ext cx="381000" cy="3558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0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04800"/>
            <a:ext cx="8610600" cy="1143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    </a:t>
            </a:r>
            <a:r>
              <a:rPr lang="en-US" sz="2200" b="1" i="1" dirty="0" smtClean="0">
                <a:solidFill>
                  <a:schemeClr val="tx1"/>
                </a:solidFill>
              </a:rPr>
              <a:t>Cloud migration provides opportunity for more responsive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200" b="1" i="1" dirty="0">
                <a:solidFill>
                  <a:schemeClr val="tx1"/>
                </a:solidFill>
              </a:rPr>
              <a:t> 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en-US" sz="2200" b="1" i="1" dirty="0">
                <a:solidFill>
                  <a:schemeClr val="tx1"/>
                </a:solidFill>
              </a:rPr>
              <a:t>customer </a:t>
            </a:r>
            <a:r>
              <a:rPr lang="en-US" sz="2200" b="1" i="1" dirty="0" smtClean="0">
                <a:solidFill>
                  <a:schemeClr val="tx1"/>
                </a:solidFill>
              </a:rPr>
              <a:t>experience</a:t>
            </a:r>
            <a:endParaRPr lang="en-US" sz="2200" b="1" i="1" dirty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479227" cy="8382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1800" b="1" dirty="0" smtClean="0">
                <a:solidFill>
                  <a:srgbClr val="FFFF00"/>
                </a:solidFill>
                <a:cs typeface="Arial" charset="0"/>
              </a:rPr>
              <a:t>Broadband providers can simplify and enhance service experience by realignment and integration of network services and content</a:t>
            </a:r>
          </a:p>
        </p:txBody>
      </p:sp>
      <p:grpSp>
        <p:nvGrpSpPr>
          <p:cNvPr id="9221" name="Group 28"/>
          <p:cNvGrpSpPr>
            <a:grpSpLocks/>
          </p:cNvGrpSpPr>
          <p:nvPr/>
        </p:nvGrpSpPr>
        <p:grpSpPr bwMode="auto">
          <a:xfrm>
            <a:off x="5715000" y="2895600"/>
            <a:ext cx="3048000" cy="2895600"/>
            <a:chOff x="5410200" y="3276600"/>
            <a:chExt cx="3048000" cy="2895600"/>
          </a:xfrm>
        </p:grpSpPr>
        <p:grpSp>
          <p:nvGrpSpPr>
            <p:cNvPr id="9233" name="Group 4"/>
            <p:cNvGrpSpPr>
              <a:grpSpLocks/>
            </p:cNvGrpSpPr>
            <p:nvPr/>
          </p:nvGrpSpPr>
          <p:grpSpPr bwMode="auto">
            <a:xfrm>
              <a:off x="5410200" y="3276600"/>
              <a:ext cx="3048000" cy="2895600"/>
              <a:chOff x="3581400" y="3276600"/>
              <a:chExt cx="3048000" cy="2895600"/>
            </a:xfrm>
          </p:grpSpPr>
          <p:grpSp>
            <p:nvGrpSpPr>
              <p:cNvPr id="9237" name="Group 3"/>
              <p:cNvGrpSpPr>
                <a:grpSpLocks/>
              </p:cNvGrpSpPr>
              <p:nvPr/>
            </p:nvGrpSpPr>
            <p:grpSpPr bwMode="auto">
              <a:xfrm>
                <a:off x="3581400" y="3276600"/>
                <a:ext cx="3048000" cy="2895600"/>
                <a:chOff x="3581400" y="3886200"/>
                <a:chExt cx="3048000" cy="289560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3581400" y="3886200"/>
                  <a:ext cx="3048000" cy="28956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" name="Isosceles Triangle 2"/>
                <p:cNvSpPr/>
                <p:nvPr/>
              </p:nvSpPr>
              <p:spPr>
                <a:xfrm>
                  <a:off x="3733800" y="3886200"/>
                  <a:ext cx="2743200" cy="2098675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9238" name="Group 9"/>
              <p:cNvGrpSpPr>
                <a:grpSpLocks/>
              </p:cNvGrpSpPr>
              <p:nvPr/>
            </p:nvGrpSpPr>
            <p:grpSpPr bwMode="auto">
              <a:xfrm>
                <a:off x="4796790" y="3581400"/>
                <a:ext cx="613410" cy="512482"/>
                <a:chOff x="3581400" y="3886200"/>
                <a:chExt cx="3048000" cy="2895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584555" y="3886200"/>
                  <a:ext cx="3044845" cy="289718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>
                  <a:off x="3734434" y="3886200"/>
                  <a:ext cx="2745093" cy="2098889"/>
                </a:xfrm>
                <a:prstGeom prst="triangl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9239" name="Group 18"/>
              <p:cNvGrpSpPr>
                <a:grpSpLocks/>
              </p:cNvGrpSpPr>
              <p:nvPr/>
            </p:nvGrpSpPr>
            <p:grpSpPr bwMode="auto">
              <a:xfrm>
                <a:off x="4796790" y="4191000"/>
                <a:ext cx="613410" cy="512482"/>
                <a:chOff x="3581400" y="3886200"/>
                <a:chExt cx="3048000" cy="28956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3584555" y="3886200"/>
                  <a:ext cx="3044845" cy="2897188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3734434" y="3886200"/>
                  <a:ext cx="2745093" cy="2098889"/>
                </a:xfrm>
                <a:prstGeom prst="triangl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9240" name="Group 21"/>
              <p:cNvGrpSpPr>
                <a:grpSpLocks/>
              </p:cNvGrpSpPr>
              <p:nvPr/>
            </p:nvGrpSpPr>
            <p:grpSpPr bwMode="auto">
              <a:xfrm>
                <a:off x="4788980" y="4821518"/>
                <a:ext cx="613410" cy="512482"/>
                <a:chOff x="3581400" y="3886200"/>
                <a:chExt cx="3048000" cy="28956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583924" y="3884618"/>
                  <a:ext cx="3044845" cy="2897182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3733798" y="3884618"/>
                  <a:ext cx="2745093" cy="2098889"/>
                </a:xfrm>
                <a:prstGeom prst="triangl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9234" name="TextBox 24"/>
            <p:cNvSpPr txBox="1">
              <a:spLocks noChangeArrowheads="1"/>
            </p:cNvSpPr>
            <p:nvPr/>
          </p:nvSpPr>
          <p:spPr bwMode="auto">
            <a:xfrm>
              <a:off x="6519565" y="3689744"/>
              <a:ext cx="8098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 dirty="0">
                  <a:solidFill>
                    <a:schemeClr val="bg1"/>
                  </a:solidFill>
                </a:rPr>
                <a:t>PEOPLE</a:t>
              </a:r>
            </a:p>
          </p:txBody>
        </p:sp>
        <p:sp>
          <p:nvSpPr>
            <p:cNvPr id="9235" name="Rectangle 25"/>
            <p:cNvSpPr>
              <a:spLocks noChangeArrowheads="1"/>
            </p:cNvSpPr>
            <p:nvPr/>
          </p:nvSpPr>
          <p:spPr bwMode="auto">
            <a:xfrm>
              <a:off x="6456247" y="4299344"/>
              <a:ext cx="9364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PROCESS</a:t>
              </a:r>
            </a:p>
          </p:txBody>
        </p:sp>
        <p:sp>
          <p:nvSpPr>
            <p:cNvPr id="9236" name="Rectangle 27"/>
            <p:cNvSpPr>
              <a:spLocks noChangeArrowheads="1"/>
            </p:cNvSpPr>
            <p:nvPr/>
          </p:nvSpPr>
          <p:spPr bwMode="auto">
            <a:xfrm>
              <a:off x="6293543" y="4953114"/>
              <a:ext cx="1261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TECHNOLOGY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15925" y="2601912"/>
            <a:ext cx="5451475" cy="903288"/>
            <a:chOff x="415635" y="2482455"/>
            <a:chExt cx="5451765" cy="903682"/>
          </a:xfrm>
        </p:grpSpPr>
        <p:sp>
          <p:nvSpPr>
            <p:cNvPr id="9231" name="Content Placeholder 2"/>
            <p:cNvSpPr txBox="1">
              <a:spLocks/>
            </p:cNvSpPr>
            <p:nvPr/>
          </p:nvSpPr>
          <p:spPr bwMode="auto">
            <a:xfrm>
              <a:off x="2057400" y="2482456"/>
              <a:ext cx="3810000" cy="9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b="1" dirty="0">
                  <a:solidFill>
                    <a:srgbClr val="FFFF00"/>
                  </a:solidFill>
                  <a:latin typeface="Calibri" pitchFamily="34" charset="0"/>
                </a:rPr>
                <a:t>Enhance access </a:t>
              </a:r>
              <a:r>
                <a:rPr lang="en-US" dirty="0">
                  <a:latin typeface="Calibri" pitchFamily="34" charset="0"/>
                </a:rPr>
                <a:t>to network and applications with </a:t>
              </a:r>
              <a:r>
                <a:rPr lang="en-US" b="1" dirty="0">
                  <a:latin typeface="Calibri" pitchFamily="34" charset="0"/>
                </a:rPr>
                <a:t>greater service transparency </a:t>
              </a:r>
              <a:r>
                <a:rPr lang="en-US" b="1" dirty="0" smtClean="0">
                  <a:latin typeface="Calibri" pitchFamily="34" charset="0"/>
                </a:rPr>
                <a:t> and better alignment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15635" y="2482455"/>
              <a:ext cx="1489154" cy="5987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Information access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5925" y="3581400"/>
            <a:ext cx="5146675" cy="887413"/>
            <a:chOff x="415636" y="3505200"/>
            <a:chExt cx="5146964" cy="886713"/>
          </a:xfrm>
        </p:grpSpPr>
        <p:sp>
          <p:nvSpPr>
            <p:cNvPr id="28" name="Rounded Rectangle 27"/>
            <p:cNvSpPr/>
            <p:nvPr/>
          </p:nvSpPr>
          <p:spPr>
            <a:xfrm>
              <a:off x="415636" y="3505200"/>
              <a:ext cx="1489159" cy="7613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Improve content effectiveness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230" name="Content Placeholder 2"/>
            <p:cNvSpPr txBox="1">
              <a:spLocks/>
            </p:cNvSpPr>
            <p:nvPr/>
          </p:nvSpPr>
          <p:spPr bwMode="auto">
            <a:xfrm>
              <a:off x="2057400" y="3505200"/>
              <a:ext cx="3505200" cy="88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b="1" dirty="0" smtClean="0">
                  <a:solidFill>
                    <a:srgbClr val="FFFF00"/>
                  </a:solidFill>
                  <a:latin typeface="Calibri" pitchFamily="34" charset="0"/>
                </a:rPr>
                <a:t>Tighten integration 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of l</a:t>
              </a:r>
              <a:r>
                <a:rPr lang="en-US" b="1" dirty="0">
                  <a:solidFill>
                    <a:schemeClr val="tx2"/>
                  </a:solidFill>
                  <a:latin typeface="Calibri" pitchFamily="34" charset="0"/>
                </a:rPr>
                <a:t>egacy and new </a:t>
              </a:r>
              <a:r>
                <a:rPr lang="en-US" b="1" dirty="0">
                  <a:latin typeface="Calibri" pitchFamily="34" charset="0"/>
                </a:rPr>
                <a:t>systems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</a:rPr>
                <a:t>and </a:t>
              </a:r>
              <a:r>
                <a:rPr lang="en-US" b="1" dirty="0" smtClean="0">
                  <a:solidFill>
                    <a:srgbClr val="FFFF00"/>
                  </a:solidFill>
                  <a:latin typeface="Calibri" pitchFamily="34" charset="0"/>
                </a:rPr>
                <a:t>inject</a:t>
              </a:r>
              <a:r>
                <a:rPr lang="en-US" dirty="0" smtClean="0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en-US" b="1" dirty="0" smtClean="0">
                  <a:latin typeface="Calibri" pitchFamily="34" charset="0"/>
                </a:rPr>
                <a:t>location, presence, and identity data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5925" y="4616450"/>
            <a:ext cx="5146675" cy="1035050"/>
            <a:chOff x="415635" y="4616056"/>
            <a:chExt cx="5146965" cy="1034656"/>
          </a:xfrm>
        </p:grpSpPr>
        <p:sp>
          <p:nvSpPr>
            <p:cNvPr id="29" name="Rounded Rectangle 28"/>
            <p:cNvSpPr/>
            <p:nvPr/>
          </p:nvSpPr>
          <p:spPr>
            <a:xfrm>
              <a:off x="415635" y="4616056"/>
              <a:ext cx="1489159" cy="7934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Enhance delivery quality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228" name="Content Placeholder 2"/>
            <p:cNvSpPr txBox="1">
              <a:spLocks/>
            </p:cNvSpPr>
            <p:nvPr/>
          </p:nvSpPr>
          <p:spPr bwMode="auto">
            <a:xfrm>
              <a:off x="2057400" y="4616056"/>
              <a:ext cx="3505200" cy="103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b="1" dirty="0">
                  <a:solidFill>
                    <a:srgbClr val="FFFF00"/>
                  </a:solidFill>
                  <a:latin typeface="Calibri" pitchFamily="34" charset="0"/>
                </a:rPr>
                <a:t>Utilize network and content aware architectures</a:t>
              </a:r>
              <a:r>
                <a:rPr lang="en-US" b="1" dirty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to </a:t>
              </a:r>
              <a:r>
                <a:rPr lang="en-US" b="1" dirty="0">
                  <a:latin typeface="Calibri" pitchFamily="34" charset="0"/>
                </a:rPr>
                <a:t>auto-select best </a:t>
              </a:r>
              <a:r>
                <a:rPr lang="en-US" dirty="0">
                  <a:latin typeface="Calibri" pitchFamily="34" charset="0"/>
                </a:rPr>
                <a:t>performance </a:t>
              </a:r>
              <a:r>
                <a:rPr lang="en-US" b="1" dirty="0">
                  <a:latin typeface="Calibri" pitchFamily="34" charset="0"/>
                </a:rPr>
                <a:t>path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5925" y="5638798"/>
            <a:ext cx="6990409" cy="762000"/>
            <a:chOff x="415637" y="5638801"/>
            <a:chExt cx="5477130" cy="761414"/>
          </a:xfrm>
        </p:grpSpPr>
        <p:sp>
          <p:nvSpPr>
            <p:cNvPr id="30" name="Rounded Rectangle 29"/>
            <p:cNvSpPr/>
            <p:nvPr/>
          </p:nvSpPr>
          <p:spPr>
            <a:xfrm>
              <a:off x="415637" y="5684803"/>
              <a:ext cx="1166722" cy="7154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Design scalability</a:t>
              </a:r>
            </a:p>
          </p:txBody>
        </p:sp>
        <p:sp>
          <p:nvSpPr>
            <p:cNvPr id="9226" name="Content Placeholder 2"/>
            <p:cNvSpPr txBox="1">
              <a:spLocks/>
            </p:cNvSpPr>
            <p:nvPr/>
          </p:nvSpPr>
          <p:spPr bwMode="auto">
            <a:xfrm>
              <a:off x="1701767" y="5638801"/>
              <a:ext cx="4191000" cy="759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b="1" dirty="0">
                  <a:solidFill>
                    <a:srgbClr val="FFFF00"/>
                  </a:solidFill>
                  <a:latin typeface="Calibri" pitchFamily="34" charset="0"/>
                </a:rPr>
                <a:t>Create cloud-enabled models from start </a:t>
              </a:r>
              <a:r>
                <a:rPr lang="en-US" b="1" dirty="0" smtClean="0">
                  <a:solidFill>
                    <a:srgbClr val="FFFF00"/>
                  </a:solidFill>
                  <a:latin typeface="Calibri" pitchFamily="34" charset="0"/>
                </a:rPr>
                <a:t>       </a:t>
              </a:r>
              <a:r>
                <a:rPr lang="en-US" b="1" dirty="0" smtClean="0">
                  <a:latin typeface="Calibri" pitchFamily="34" charset="0"/>
                </a:rPr>
                <a:t>integrating self-service, automating activation/deactivation </a:t>
              </a:r>
              <a:r>
                <a:rPr lang="en-US" dirty="0">
                  <a:latin typeface="Calibri" pitchFamily="34" charset="0"/>
                </a:rPr>
                <a:t>and </a:t>
              </a:r>
              <a:r>
                <a:rPr lang="en-US" b="1" dirty="0" smtClean="0">
                  <a:latin typeface="Calibri" pitchFamily="34" charset="0"/>
                </a:rPr>
                <a:t>aligning support </a:t>
              </a:r>
              <a:r>
                <a:rPr lang="en-US" b="1" dirty="0">
                  <a:latin typeface="Calibri" pitchFamily="34" charset="0"/>
                </a:rPr>
                <a:t>layers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15925" y="520410"/>
            <a:ext cx="381000" cy="3558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5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11-8--11-9 CCW-2012 Keyno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11-8--11-9 CCW-2012 Keynote PPT Template</Template>
  <TotalTime>1284</TotalTime>
  <Words>849</Words>
  <Application>Microsoft Office PowerPoint</Application>
  <PresentationFormat>On-screen Show (4:3)</PresentationFormat>
  <Paragraphs>211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11-8--11-9 CCW-2012 Keynote PPT Template</vt:lpstr>
      <vt:lpstr>Worksheet</vt:lpstr>
      <vt:lpstr>Current impacts of cloud migration on broadband network operations and businesses </vt:lpstr>
      <vt:lpstr>  Massive explosion in cloud traffic and growth …    What does it means for network providers?</vt:lpstr>
      <vt:lpstr>  Moving to the cloud ….   How is demand impacting network operations?</vt:lpstr>
      <vt:lpstr>  Factors applying stress on broadband operators…</vt:lpstr>
      <vt:lpstr>  View of a future Service Provider with virtualization   and cloud management characteristics</vt:lpstr>
      <vt:lpstr>  Cloud evolution and Service Provider opportunity sets</vt:lpstr>
      <vt:lpstr>Slide 7</vt:lpstr>
      <vt:lpstr>Slide 8</vt:lpstr>
      <vt:lpstr>Slide 9</vt:lpstr>
      <vt:lpstr>Slide 10</vt:lpstr>
      <vt:lpstr>  How i3m3 Solutions helps Service Providers evolve their    cloud strategies…</vt:lpstr>
      <vt:lpstr>Thank 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Sterling</dc:creator>
  <cp:lastModifiedBy>Marty Lafferty</cp:lastModifiedBy>
  <cp:revision>281</cp:revision>
  <cp:lastPrinted>2012-11-05T12:54:32Z</cp:lastPrinted>
  <dcterms:created xsi:type="dcterms:W3CDTF">2012-10-19T18:03:43Z</dcterms:created>
  <dcterms:modified xsi:type="dcterms:W3CDTF">2012-11-06T00:25:01Z</dcterms:modified>
</cp:coreProperties>
</file>