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1"/>
  </p:notesMasterIdLst>
  <p:sldIdLst>
    <p:sldId id="264" r:id="rId2"/>
    <p:sldId id="256" r:id="rId3"/>
    <p:sldId id="259" r:id="rId4"/>
    <p:sldId id="261" r:id="rId5"/>
    <p:sldId id="260" r:id="rId6"/>
    <p:sldId id="257" r:id="rId7"/>
    <p:sldId id="258" r:id="rId8"/>
    <p:sldId id="262" r:id="rId9"/>
    <p:sldId id="263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5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957688-6C45-44A1-AB63-34E8A347FD9F}" type="datetimeFigureOut">
              <a:rPr lang="en-US" smtClean="0"/>
              <a:pPr/>
              <a:t>11/5/2012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251360-0DB5-4B2F-B47A-FC19559707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585643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1F54A-12A3-4D59-92A5-783211C26309}" type="datetimeFigureOut">
              <a:rPr lang="en-US" smtClean="0"/>
              <a:pPr/>
              <a:t>11/5/2012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EE9F1-8A3B-4EF0-8566-2466C7F05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1F54A-12A3-4D59-92A5-783211C26309}" type="datetimeFigureOut">
              <a:rPr lang="en-US" smtClean="0"/>
              <a:pPr/>
              <a:t>11/5/2012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EE9F1-8A3B-4EF0-8566-2466C7F05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1F54A-12A3-4D59-92A5-783211C26309}" type="datetimeFigureOut">
              <a:rPr lang="en-US" smtClean="0"/>
              <a:pPr/>
              <a:t>11/5/2012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EE9F1-8A3B-4EF0-8566-2466C7F05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1F54A-12A3-4D59-92A5-783211C26309}" type="datetimeFigureOut">
              <a:rPr lang="en-US" smtClean="0"/>
              <a:pPr/>
              <a:t>11/5/2012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EE9F1-8A3B-4EF0-8566-2466C7F05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1F54A-12A3-4D59-92A5-783211C26309}" type="datetimeFigureOut">
              <a:rPr lang="en-US" smtClean="0"/>
              <a:pPr/>
              <a:t>11/5/2012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EE9F1-8A3B-4EF0-8566-2466C7F05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1F54A-12A3-4D59-92A5-783211C26309}" type="datetimeFigureOut">
              <a:rPr lang="en-US" smtClean="0"/>
              <a:pPr/>
              <a:t>11/5/2012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EE9F1-8A3B-4EF0-8566-2466C7F05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1F54A-12A3-4D59-92A5-783211C26309}" type="datetimeFigureOut">
              <a:rPr lang="en-US" smtClean="0"/>
              <a:pPr/>
              <a:t>11/5/2012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EE9F1-8A3B-4EF0-8566-2466C7F05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1F54A-12A3-4D59-92A5-783211C26309}" type="datetimeFigureOut">
              <a:rPr lang="en-US" smtClean="0"/>
              <a:pPr/>
              <a:t>11/5/2012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EE9F1-8A3B-4EF0-8566-2466C7F05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1F54A-12A3-4D59-92A5-783211C26309}" type="datetimeFigureOut">
              <a:rPr lang="en-US" smtClean="0"/>
              <a:pPr/>
              <a:t>11/5/2012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EE9F1-8A3B-4EF0-8566-2466C7F05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1F54A-12A3-4D59-92A5-783211C26309}" type="datetimeFigureOut">
              <a:rPr lang="en-US" smtClean="0"/>
              <a:pPr/>
              <a:t>11/5/2012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EE9F1-8A3B-4EF0-8566-2466C7F05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1F54A-12A3-4D59-92A5-783211C26309}" type="datetimeFigureOut">
              <a:rPr lang="en-US" smtClean="0"/>
              <a:pPr/>
              <a:t>11/5/2012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EE9F1-8A3B-4EF0-8566-2466C7F05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41F54A-12A3-4D59-92A5-783211C26309}" type="datetimeFigureOut">
              <a:rPr lang="en-US" smtClean="0"/>
              <a:pPr/>
              <a:t>11/5/2012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1EE9F1-8A3B-4EF0-8566-2466C7F0523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MEDIAmobz-Logo.eps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86400" y="5592180"/>
            <a:ext cx="2992486" cy="2027820"/>
          </a:xfrm>
          <a:prstGeom prst="rect">
            <a:avLst/>
          </a:prstGeom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873375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Distributed Global Productions</a:t>
            </a:r>
            <a:br>
              <a:rPr lang="en-US" dirty="0" smtClean="0"/>
            </a:br>
            <a:r>
              <a:rPr lang="en-US" dirty="0" smtClean="0"/>
              <a:t>Cloud Dailies 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 descr="CCW 2012 Banner.jpg"/>
          <p:cNvPicPr>
            <a:picLocks noChangeAspect="1"/>
          </p:cNvPicPr>
          <p:nvPr/>
        </p:nvPicPr>
        <p:blipFill>
          <a:blip r:embed="rId2" cstate="print"/>
          <a:srcRect l="2510" t="44706" r="23850" b="17647"/>
          <a:stretch>
            <a:fillRect/>
          </a:stretch>
        </p:blipFill>
        <p:spPr>
          <a:xfrm>
            <a:off x="0" y="0"/>
            <a:ext cx="91440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31519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0"/>
            <a:ext cx="7772400" cy="1470025"/>
          </a:xfrm>
        </p:spPr>
        <p:txBody>
          <a:bodyPr/>
          <a:lstStyle/>
          <a:p>
            <a:r>
              <a:rPr lang="en-US" dirty="0" smtClean="0"/>
              <a:t> Cloud Dallies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1981200"/>
            <a:ext cx="8153400" cy="3886200"/>
          </a:xfrm>
        </p:spPr>
        <p:txBody>
          <a:bodyPr>
            <a:normAutofit/>
          </a:bodyPr>
          <a:lstStyle/>
          <a:p>
            <a:pPr marL="457200" indent="-457200" algn="l">
              <a:buFont typeface="Arial"/>
              <a:buChar char="•"/>
            </a:pPr>
            <a:r>
              <a:rPr lang="en-US" dirty="0" smtClean="0"/>
              <a:t>Client access to roughs</a:t>
            </a:r>
          </a:p>
          <a:p>
            <a:pPr marL="457200" indent="-457200" algn="l">
              <a:buFont typeface="Arial"/>
              <a:buChar char="•"/>
            </a:pPr>
            <a:r>
              <a:rPr lang="en-US" dirty="0" smtClean="0"/>
              <a:t>Drives clarity of expectations</a:t>
            </a:r>
          </a:p>
          <a:p>
            <a:pPr marL="457200" indent="-457200" algn="l">
              <a:buFont typeface="Arial"/>
              <a:buChar char="•"/>
            </a:pPr>
            <a:r>
              <a:rPr lang="en-US" dirty="0" err="1" smtClean="0"/>
              <a:t>Annotaions</a:t>
            </a:r>
            <a:r>
              <a:rPr lang="en-US" dirty="0" smtClean="0"/>
              <a:t> and comments</a:t>
            </a:r>
          </a:p>
          <a:p>
            <a:pPr marL="457200" indent="-457200" algn="l">
              <a:buFont typeface="Arial"/>
              <a:buChar char="•"/>
            </a:pPr>
            <a:r>
              <a:rPr lang="en-US" dirty="0" err="1" smtClean="0"/>
              <a:t>Megauploader</a:t>
            </a:r>
            <a:r>
              <a:rPr lang="en-US" dirty="0" smtClean="0"/>
              <a:t>, libraries, collaboration</a:t>
            </a:r>
          </a:p>
          <a:p>
            <a:pPr marL="457200" indent="-457200" algn="l">
              <a:buFont typeface="Arial"/>
              <a:buChar char="•"/>
            </a:pPr>
            <a:r>
              <a:rPr lang="en-US" dirty="0" smtClean="0"/>
              <a:t>Not editing, color correcting, not glamour but infotainment</a:t>
            </a:r>
          </a:p>
        </p:txBody>
      </p:sp>
      <p:pic>
        <p:nvPicPr>
          <p:cNvPr id="4" name="Picture 3" descr="CCW 2012 Banner.jpg"/>
          <p:cNvPicPr>
            <a:picLocks noChangeAspect="1"/>
          </p:cNvPicPr>
          <p:nvPr/>
        </p:nvPicPr>
        <p:blipFill>
          <a:blip r:embed="rId2" cstate="print"/>
          <a:srcRect l="2510" t="44706" r="23850" b="17647"/>
          <a:stretch>
            <a:fillRect/>
          </a:stretch>
        </p:blipFill>
        <p:spPr>
          <a:xfrm>
            <a:off x="0" y="0"/>
            <a:ext cx="9144000" cy="76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0"/>
            <a:ext cx="7772400" cy="1470025"/>
          </a:xfrm>
        </p:spPr>
        <p:txBody>
          <a:bodyPr/>
          <a:lstStyle/>
          <a:p>
            <a:r>
              <a:rPr lang="en-US" dirty="0" smtClean="0"/>
              <a:t>Case Studies – Business Wire</a:t>
            </a:r>
            <a:endParaRPr lang="en-US" dirty="0"/>
          </a:p>
        </p:txBody>
      </p:sp>
      <p:pic>
        <p:nvPicPr>
          <p:cNvPr id="4" name="Picture 3" descr="CCW 2012 Banner.jpg"/>
          <p:cNvPicPr>
            <a:picLocks noChangeAspect="1"/>
          </p:cNvPicPr>
          <p:nvPr/>
        </p:nvPicPr>
        <p:blipFill>
          <a:blip r:embed="rId2" cstate="print"/>
          <a:srcRect l="2510" t="44706" r="23850" b="17647"/>
          <a:stretch>
            <a:fillRect/>
          </a:stretch>
        </p:blipFill>
        <p:spPr>
          <a:xfrm>
            <a:off x="0" y="0"/>
            <a:ext cx="9144000" cy="762000"/>
          </a:xfrm>
          <a:prstGeom prst="rect">
            <a:avLst/>
          </a:prstGeom>
        </p:spPr>
      </p:pic>
      <p:pic>
        <p:nvPicPr>
          <p:cNvPr id="3" name="Picture 2" descr="BW50a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71600" y="2438400"/>
            <a:ext cx="5473700" cy="3340826"/>
          </a:xfrm>
          <a:prstGeom prst="rect">
            <a:avLst/>
          </a:prstGeom>
        </p:spPr>
      </p:pic>
      <p:pic>
        <p:nvPicPr>
          <p:cNvPr id="6" name="Picture 5" descr="Screening Room Screen Shot.pn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752600" y="2209800"/>
            <a:ext cx="5486400" cy="3426460"/>
          </a:xfrm>
          <a:prstGeom prst="rect">
            <a:avLst/>
          </a:prstGeom>
        </p:spPr>
      </p:pic>
      <p:pic>
        <p:nvPicPr>
          <p:cNvPr id="8" name="Picture 7" descr="BW50a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90800" y="3124200"/>
            <a:ext cx="3581400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22471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609600"/>
            <a:ext cx="8458200" cy="1470025"/>
          </a:xfrm>
        </p:spPr>
        <p:txBody>
          <a:bodyPr/>
          <a:lstStyle/>
          <a:p>
            <a:r>
              <a:rPr lang="en-US" dirty="0" smtClean="0"/>
              <a:t>Case Studies – The Economist</a:t>
            </a:r>
            <a:endParaRPr lang="en-US" dirty="0"/>
          </a:p>
        </p:txBody>
      </p:sp>
      <p:pic>
        <p:nvPicPr>
          <p:cNvPr id="4" name="Picture 3" descr="CCW 2012 Banner.jpg"/>
          <p:cNvPicPr>
            <a:picLocks noChangeAspect="1"/>
          </p:cNvPicPr>
          <p:nvPr/>
        </p:nvPicPr>
        <p:blipFill>
          <a:blip r:embed="rId2" cstate="print"/>
          <a:srcRect l="2510" t="44706" r="23850" b="17647"/>
          <a:stretch>
            <a:fillRect/>
          </a:stretch>
        </p:blipFill>
        <p:spPr>
          <a:xfrm>
            <a:off x="0" y="0"/>
            <a:ext cx="9144000" cy="762000"/>
          </a:xfrm>
          <a:prstGeom prst="rect">
            <a:avLst/>
          </a:prstGeom>
        </p:spPr>
      </p:pic>
      <p:pic>
        <p:nvPicPr>
          <p:cNvPr id="6" name="Picture 5" descr="Screening Room Screen Shot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52600" y="2209800"/>
            <a:ext cx="5486400" cy="3426460"/>
          </a:xfrm>
          <a:prstGeom prst="rect">
            <a:avLst/>
          </a:prstGeom>
        </p:spPr>
      </p:pic>
      <p:pic>
        <p:nvPicPr>
          <p:cNvPr id="3" name="Picture 2" descr="EconomistSing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90800" y="3048000"/>
            <a:ext cx="35052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22471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0"/>
            <a:ext cx="7772400" cy="1470025"/>
          </a:xfrm>
        </p:spPr>
        <p:txBody>
          <a:bodyPr/>
          <a:lstStyle/>
          <a:p>
            <a:r>
              <a:rPr lang="en-US" dirty="0" smtClean="0"/>
              <a:t>Case Studies – World Bank</a:t>
            </a:r>
            <a:endParaRPr lang="en-US" dirty="0"/>
          </a:p>
        </p:txBody>
      </p:sp>
      <p:pic>
        <p:nvPicPr>
          <p:cNvPr id="4" name="Picture 3" descr="CCW 2012 Banner.jpg"/>
          <p:cNvPicPr>
            <a:picLocks noChangeAspect="1"/>
          </p:cNvPicPr>
          <p:nvPr/>
        </p:nvPicPr>
        <p:blipFill>
          <a:blip r:embed="rId2" cstate="print"/>
          <a:srcRect l="2510" t="44706" r="23850" b="17647"/>
          <a:stretch>
            <a:fillRect/>
          </a:stretch>
        </p:blipFill>
        <p:spPr>
          <a:xfrm>
            <a:off x="0" y="0"/>
            <a:ext cx="9144000" cy="762000"/>
          </a:xfrm>
          <a:prstGeom prst="rect">
            <a:avLst/>
          </a:prstGeom>
        </p:spPr>
      </p:pic>
      <p:pic>
        <p:nvPicPr>
          <p:cNvPr id="5" name="Picture 4" descr="Screening Room Screen Shot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52600" y="2209800"/>
            <a:ext cx="5486400" cy="3426460"/>
          </a:xfrm>
          <a:prstGeom prst="rect">
            <a:avLst/>
          </a:prstGeom>
        </p:spPr>
      </p:pic>
      <p:pic>
        <p:nvPicPr>
          <p:cNvPr id="6" name="Picture 5" descr="Screen shot 2012-10-31 at 10.00.52 AM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13677" y="3048000"/>
            <a:ext cx="3882323" cy="1904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22471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0"/>
            <a:ext cx="7772400" cy="1470025"/>
          </a:xfrm>
        </p:spPr>
        <p:txBody>
          <a:bodyPr/>
          <a:lstStyle/>
          <a:p>
            <a:r>
              <a:rPr lang="en-US" dirty="0" smtClean="0"/>
              <a:t>Case Studies - </a:t>
            </a:r>
            <a:r>
              <a:rPr lang="en-US" dirty="0" err="1" smtClean="0"/>
              <a:t>InMobi</a:t>
            </a:r>
            <a:endParaRPr lang="en-US" dirty="0"/>
          </a:p>
        </p:txBody>
      </p:sp>
      <p:pic>
        <p:nvPicPr>
          <p:cNvPr id="4" name="Picture 3" descr="CCW 2012 Banner.jpg"/>
          <p:cNvPicPr>
            <a:picLocks noChangeAspect="1"/>
          </p:cNvPicPr>
          <p:nvPr/>
        </p:nvPicPr>
        <p:blipFill>
          <a:blip r:embed="rId2" cstate="print"/>
          <a:srcRect l="2510" t="44706" r="23850" b="17647"/>
          <a:stretch>
            <a:fillRect/>
          </a:stretch>
        </p:blipFill>
        <p:spPr>
          <a:xfrm>
            <a:off x="0" y="0"/>
            <a:ext cx="9144000" cy="762000"/>
          </a:xfrm>
          <a:prstGeom prst="rect">
            <a:avLst/>
          </a:prstGeom>
        </p:spPr>
      </p:pic>
      <p:pic>
        <p:nvPicPr>
          <p:cNvPr id="7" name="Picture 6" descr="Screening Room Screen Shot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52600" y="2209800"/>
            <a:ext cx="5486400" cy="3426460"/>
          </a:xfrm>
          <a:prstGeom prst="rect">
            <a:avLst/>
          </a:prstGeom>
        </p:spPr>
      </p:pic>
      <p:pic>
        <p:nvPicPr>
          <p:cNvPr id="8" name="Picture 7" descr="InMobi Ad Gallery_12.10.09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4600" y="3048000"/>
            <a:ext cx="3581400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8975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0"/>
            <a:ext cx="7772400" cy="1470025"/>
          </a:xfrm>
        </p:spPr>
        <p:txBody>
          <a:bodyPr/>
          <a:lstStyle/>
          <a:p>
            <a:r>
              <a:rPr lang="en-US" dirty="0" smtClean="0"/>
              <a:t> Cloud Services Expansive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2057400"/>
            <a:ext cx="8153400" cy="3886200"/>
          </a:xfrm>
        </p:spPr>
        <p:txBody>
          <a:bodyPr>
            <a:normAutofit fontScale="32500" lnSpcReduction="20000"/>
          </a:bodyPr>
          <a:lstStyle/>
          <a:p>
            <a:pPr marL="457200" indent="-457200" algn="l">
              <a:buFont typeface="Arial"/>
              <a:buChar char="•"/>
            </a:pPr>
            <a:r>
              <a:rPr lang="en-US" sz="7200" dirty="0" smtClean="0"/>
              <a:t>Content and collaboration barriers collapsing, new kinds of digital literacy, brands becoming media outlet</a:t>
            </a:r>
          </a:p>
          <a:p>
            <a:pPr marL="457200" indent="-457200" algn="l">
              <a:buFont typeface="Arial"/>
              <a:buChar char="•"/>
            </a:pPr>
            <a:r>
              <a:rPr lang="en-US" sz="7200" dirty="0" err="1" smtClean="0"/>
              <a:t>MEDIAmobz</a:t>
            </a:r>
            <a:r>
              <a:rPr lang="en-US" sz="7200" dirty="0" smtClean="0"/>
              <a:t> streamlines the creation and production of video and digital media</a:t>
            </a:r>
          </a:p>
          <a:p>
            <a:pPr marL="457200" indent="-457200" algn="l">
              <a:buFont typeface="Arial"/>
              <a:buChar char="•"/>
            </a:pPr>
            <a:r>
              <a:rPr lang="en-US" sz="7200" dirty="0" smtClean="0"/>
              <a:t>Developed the first Secure Personal Internets, software directed networks, patents</a:t>
            </a:r>
          </a:p>
          <a:p>
            <a:pPr marL="457200" indent="-457200" algn="l">
              <a:buFont typeface="Arial"/>
              <a:buChar char="•"/>
            </a:pPr>
            <a:r>
              <a:rPr lang="en-US" sz="7200" dirty="0" smtClean="0"/>
              <a:t>Digital near free, content IP and attribution rights a big deal</a:t>
            </a:r>
          </a:p>
          <a:p>
            <a:pPr marL="457200" indent="-457200" algn="l">
              <a:buFont typeface="Arial"/>
              <a:buChar char="•"/>
            </a:pPr>
            <a:r>
              <a:rPr lang="en-US" sz="7200" dirty="0" smtClean="0"/>
              <a:t>Fresh, access rights will dominate </a:t>
            </a:r>
          </a:p>
          <a:p>
            <a:pPr marL="457200" indent="-457200" algn="l">
              <a:buFont typeface="Arial"/>
              <a:buChar char="•"/>
            </a:pPr>
            <a:r>
              <a:rPr lang="en-US" sz="7200" dirty="0" smtClean="0"/>
              <a:t>Emerging models of publishing and monetization will shake out</a:t>
            </a:r>
          </a:p>
          <a:p>
            <a:pPr marL="457200" indent="-457200" algn="l">
              <a:buFont typeface="Arial"/>
              <a:buChar char="•"/>
            </a:pPr>
            <a:r>
              <a:rPr lang="en-US" sz="7200" dirty="0" smtClean="0"/>
              <a:t>Don’t lose sight of Moore’s Law</a:t>
            </a:r>
          </a:p>
          <a:p>
            <a:pPr marL="457200" indent="-457200" algn="l">
              <a:buFont typeface="Arial"/>
              <a:buChar char="•"/>
            </a:pPr>
            <a:endParaRPr lang="en-US" dirty="0" smtClean="0"/>
          </a:p>
          <a:p>
            <a:pPr marL="457200" indent="-457200" algn="l">
              <a:buFont typeface="Arial"/>
              <a:buChar char="•"/>
            </a:pPr>
            <a:endParaRPr lang="en-US" dirty="0" smtClean="0"/>
          </a:p>
          <a:p>
            <a:pPr marL="457200" indent="-457200" algn="l">
              <a:buFont typeface="Arial"/>
              <a:buChar char="•"/>
            </a:pPr>
            <a:endParaRPr lang="en-US" dirty="0" smtClean="0"/>
          </a:p>
        </p:txBody>
      </p:sp>
      <p:pic>
        <p:nvPicPr>
          <p:cNvPr id="4" name="Picture 3" descr="CCW 2012 Banner.jpg"/>
          <p:cNvPicPr>
            <a:picLocks noChangeAspect="1"/>
          </p:cNvPicPr>
          <p:nvPr/>
        </p:nvPicPr>
        <p:blipFill>
          <a:blip r:embed="rId2" cstate="print"/>
          <a:srcRect l="2510" t="44706" r="23850" b="17647"/>
          <a:stretch>
            <a:fillRect/>
          </a:stretch>
        </p:blipFill>
        <p:spPr>
          <a:xfrm>
            <a:off x="0" y="0"/>
            <a:ext cx="91440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37357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0"/>
            <a:ext cx="7772400" cy="1470025"/>
          </a:xfrm>
        </p:spPr>
        <p:txBody>
          <a:bodyPr/>
          <a:lstStyle/>
          <a:p>
            <a:r>
              <a:rPr lang="en-US" dirty="0" smtClean="0"/>
              <a:t> Digital Divide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1905000"/>
            <a:ext cx="8153400" cy="3886200"/>
          </a:xfrm>
        </p:spPr>
        <p:txBody>
          <a:bodyPr>
            <a:normAutofit fontScale="85000" lnSpcReduction="10000"/>
          </a:bodyPr>
          <a:lstStyle/>
          <a:p>
            <a:pPr marL="457200" indent="-457200" algn="l">
              <a:buFont typeface="Arial"/>
              <a:buChar char="•"/>
            </a:pPr>
            <a:r>
              <a:rPr lang="en-US" dirty="0" smtClean="0"/>
              <a:t>Creativity and story telling will always have value</a:t>
            </a:r>
          </a:p>
          <a:p>
            <a:pPr marL="457200" indent="-457200" algn="l">
              <a:buFont typeface="Arial"/>
              <a:buChar char="•"/>
            </a:pPr>
            <a:r>
              <a:rPr lang="en-US" dirty="0" smtClean="0"/>
              <a:t>A bridge between media experiences will be built in the next 3-5 years</a:t>
            </a:r>
          </a:p>
          <a:p>
            <a:pPr marL="457200" indent="-457200" algn="l">
              <a:buFont typeface="Arial"/>
              <a:buChar char="•"/>
            </a:pPr>
            <a:r>
              <a:rPr lang="en-US" dirty="0" smtClean="0"/>
              <a:t>Integration of digital will drive cloud services</a:t>
            </a:r>
          </a:p>
          <a:p>
            <a:pPr marL="457200" indent="-457200" algn="l">
              <a:buFont typeface="Arial"/>
              <a:buChar char="•"/>
            </a:pPr>
            <a:r>
              <a:rPr lang="en-US" dirty="0" smtClean="0"/>
              <a:t>Content, data visualization, social will merge </a:t>
            </a:r>
          </a:p>
          <a:p>
            <a:pPr marL="457200" indent="-457200" algn="l">
              <a:buFont typeface="Arial"/>
              <a:buChar char="•"/>
            </a:pPr>
            <a:r>
              <a:rPr lang="en-US" dirty="0"/>
              <a:t>I</a:t>
            </a:r>
            <a:r>
              <a:rPr lang="en-US" dirty="0" smtClean="0"/>
              <a:t>ntegration and provisioning of services will rule</a:t>
            </a:r>
          </a:p>
          <a:p>
            <a:pPr marL="457200" indent="-457200" algn="l">
              <a:buFont typeface="Arial"/>
              <a:buChar char="•"/>
            </a:pPr>
            <a:endParaRPr lang="en-US" dirty="0" smtClean="0"/>
          </a:p>
          <a:p>
            <a:pPr marL="457200" indent="-457200" algn="l">
              <a:buFont typeface="Arial"/>
              <a:buChar char="•"/>
            </a:pPr>
            <a:r>
              <a:rPr lang="en-US" dirty="0" smtClean="0"/>
              <a:t>Stories at the core</a:t>
            </a:r>
          </a:p>
          <a:p>
            <a:pPr marL="457200" indent="-457200" algn="l">
              <a:buFont typeface="Arial"/>
              <a:buChar char="•"/>
            </a:pPr>
            <a:endParaRPr lang="en-US" dirty="0" smtClean="0"/>
          </a:p>
          <a:p>
            <a:pPr marL="457200" indent="-457200" algn="l">
              <a:buFont typeface="Arial"/>
              <a:buChar char="•"/>
            </a:pPr>
            <a:endParaRPr lang="en-US" dirty="0" smtClean="0"/>
          </a:p>
        </p:txBody>
      </p:sp>
      <p:pic>
        <p:nvPicPr>
          <p:cNvPr id="4" name="Picture 3" descr="CCW 2012 Banner.jpg"/>
          <p:cNvPicPr>
            <a:picLocks noChangeAspect="1"/>
          </p:cNvPicPr>
          <p:nvPr/>
        </p:nvPicPr>
        <p:blipFill>
          <a:blip r:embed="rId2" cstate="print"/>
          <a:srcRect l="2510" t="44706" r="23850" b="17647"/>
          <a:stretch>
            <a:fillRect/>
          </a:stretch>
        </p:blipFill>
        <p:spPr>
          <a:xfrm>
            <a:off x="0" y="0"/>
            <a:ext cx="91440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46540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CW 2012 Banner.jpg"/>
          <p:cNvPicPr>
            <a:picLocks noChangeAspect="1"/>
          </p:cNvPicPr>
          <p:nvPr/>
        </p:nvPicPr>
        <p:blipFill>
          <a:blip r:embed="rId2" cstate="print"/>
          <a:srcRect l="2510" t="44706" r="23850" b="17647"/>
          <a:stretch>
            <a:fillRect/>
          </a:stretch>
        </p:blipFill>
        <p:spPr>
          <a:xfrm>
            <a:off x="0" y="0"/>
            <a:ext cx="9144000" cy="762000"/>
          </a:xfrm>
          <a:prstGeom prst="rect">
            <a:avLst/>
          </a:prstGeom>
        </p:spPr>
      </p:pic>
      <p:pic>
        <p:nvPicPr>
          <p:cNvPr id="6" name="Picture 5" descr="MEDIAmobz-Logo.ep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838200"/>
            <a:ext cx="9144000" cy="586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40348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CW-2012 Keynote MEDIAmobz Dave Tool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CCW-2012 Keynote MEDIAmobz Dave Toole</Template>
  <TotalTime>0</TotalTime>
  <Words>178</Words>
  <Application>Microsoft Office PowerPoint</Application>
  <PresentationFormat>On-screen Show (4:3)</PresentationFormat>
  <Paragraphs>28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CCW-2012 Keynote MEDIAmobz Dave Toole</vt:lpstr>
      <vt:lpstr> Distributed Global Productions Cloud Dailies   </vt:lpstr>
      <vt:lpstr> Cloud Dallies</vt:lpstr>
      <vt:lpstr>Case Studies – Business Wire</vt:lpstr>
      <vt:lpstr>Case Studies – The Economist</vt:lpstr>
      <vt:lpstr>Case Studies – World Bank</vt:lpstr>
      <vt:lpstr>Case Studies - InMobi</vt:lpstr>
      <vt:lpstr> Cloud Services Expansive</vt:lpstr>
      <vt:lpstr> Digital Divide</vt:lpstr>
      <vt:lpstr>Slide 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Distributed Global Productions Cloud Dailies   </dc:title>
  <dc:creator>Marty Lafferty</dc:creator>
  <cp:lastModifiedBy>Marty Lafferty</cp:lastModifiedBy>
  <cp:revision>1</cp:revision>
  <dcterms:created xsi:type="dcterms:W3CDTF">2012-11-06T01:26:48Z</dcterms:created>
  <dcterms:modified xsi:type="dcterms:W3CDTF">2012-11-06T01:27:07Z</dcterms:modified>
</cp:coreProperties>
</file>