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69" r:id="rId4"/>
    <p:sldId id="264" r:id="rId5"/>
    <p:sldId id="268" r:id="rId6"/>
    <p:sldId id="271" r:id="rId7"/>
    <p:sldId id="259" r:id="rId8"/>
    <p:sldId id="261" r:id="rId9"/>
    <p:sldId id="262" r:id="rId10"/>
    <p:sldId id="263" r:id="rId11"/>
    <p:sldId id="270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00" autoAdjust="0"/>
  </p:normalViewPr>
  <p:slideViewPr>
    <p:cSldViewPr>
      <p:cViewPr>
        <p:scale>
          <a:sx n="94" d="100"/>
          <a:sy n="94" d="100"/>
        </p:scale>
        <p:origin x="-1240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688-6C45-44A1-AB63-34E8A347FD9F}" type="datetimeFigureOut">
              <a:rPr lang="en-US" smtClean="0"/>
              <a:t>11/6/12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360-0DB5-4B2F-B47A-FC1955970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8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71B6-28CD-4C45-9E64-9AF4F45B6F07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1" tIns="45751" rIns="91501" bIns="45751" anchor="b"/>
          <a:lstStyle/>
          <a:p>
            <a:pPr algn="r" defTabSz="914400"/>
            <a:fld id="{CD2BA134-901C-49DB-A1D5-BCD669858D30}" type="slidenum">
              <a:rPr lang="en-US" sz="1200"/>
              <a:pPr algn="r" defTabSz="914400"/>
              <a:t>6</a:t>
            </a:fld>
            <a:endParaRPr lang="en-US" sz="120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lIns="91501" tIns="45751" rIns="91501" bIns="45751"/>
          <a:lstStyle/>
          <a:p>
            <a:pPr defTabSz="91440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6100536"/>
            <a:ext cx="9144000" cy="657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8436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3"/>
          </p:nvPr>
        </p:nvSpPr>
        <p:spPr>
          <a:xfrm>
            <a:off x="457200" y="1417639"/>
            <a:ext cx="8229600" cy="454999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6748432" y="6272365"/>
            <a:ext cx="1938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CFDA857-F8CB-1540-AB28-0791D3E96600}" type="slidenum">
              <a:rPr lang="en-US" sz="9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 descr="Gracenote_Logo-horiz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51" y="6225981"/>
            <a:ext cx="963024" cy="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0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54A-12A3-4D59-92A5-783211C26309}" type="datetimeFigureOut">
              <a:rPr lang="en-US" smtClean="0"/>
              <a:pPr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 in the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Stephen White</a:t>
            </a:r>
          </a:p>
          <a:p>
            <a:r>
              <a:rPr lang="en-US" dirty="0" smtClean="0"/>
              <a:t>President, Gracenote</a:t>
            </a:r>
            <a:endParaRPr lang="en-US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" name="Picture 4" descr="Gracenot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724400"/>
            <a:ext cx="2867526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Pure Genius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latin typeface="Calibri"/>
                <a:cs typeface="Calibri"/>
              </a:rPr>
              <a:t>Apple Genius recommendations based on related data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Calibri"/>
                <a:cs typeface="Calibri"/>
              </a:rPr>
              <a:t>Consistent user experience across the world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Calibri"/>
                <a:cs typeface="Calibri"/>
              </a:rPr>
              <a:t>Relating local and global content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066800"/>
            <a:ext cx="2251778" cy="4724400"/>
          </a:xfrm>
          <a:prstGeom prst="rect">
            <a:avLst/>
          </a:prstGeom>
        </p:spPr>
      </p:pic>
      <p:pic>
        <p:nvPicPr>
          <p:cNvPr id="4" name="Picture 3" descr="phot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752" y="1631575"/>
            <a:ext cx="1957084" cy="3473824"/>
          </a:xfrm>
          <a:prstGeom prst="rect">
            <a:avLst/>
          </a:prstGeom>
        </p:spPr>
      </p:pic>
      <p:pic>
        <p:nvPicPr>
          <p:cNvPr id="11" name="Picture 10" descr="Gracenote_Logo_whit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943600"/>
            <a:ext cx="19852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1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The earlier you think about metadata from a </a:t>
            </a:r>
            <a:r>
              <a:rPr lang="en-US" sz="2800" b="1" dirty="0" smtClean="0">
                <a:latin typeface="Calibri"/>
                <a:cs typeface="Calibri"/>
              </a:rPr>
              <a:t>global perspective</a:t>
            </a:r>
            <a:r>
              <a:rPr lang="en-US" sz="2800" dirty="0" smtClean="0">
                <a:latin typeface="Calibri"/>
                <a:cs typeface="Calibri"/>
              </a:rPr>
              <a:t> the better. Gracenote has done this for years, resulting in successful partnerships with leading platforms and brands. 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066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>
                <a:latin typeface="Calibri"/>
                <a:cs typeface="Calibri"/>
              </a:rPr>
              <a:t>Structure Matters</a:t>
            </a:r>
            <a:endParaRPr lang="en-US" sz="4400" dirty="0">
              <a:latin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0" y="1981200"/>
            <a:ext cx="6127662" cy="1588"/>
          </a:xfrm>
          <a:prstGeom prst="line">
            <a:avLst/>
          </a:prstGeom>
          <a:ln w="254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Gracenote_Logo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943600"/>
            <a:ext cx="19852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819400"/>
            <a:ext cx="31242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Calibri"/>
                <a:cs typeface="Calibri"/>
              </a:rPr>
              <a:t>Thank You</a:t>
            </a:r>
            <a:endParaRPr lang="en-US" sz="4400" dirty="0">
              <a:latin typeface="Calibri"/>
              <a:cs typeface="Calibri"/>
            </a:endParaRPr>
          </a:p>
        </p:txBody>
      </p:sp>
      <p:pic>
        <p:nvPicPr>
          <p:cNvPr id="4" name="Picture 3" descr="Gracenote_Logo_whit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2667000"/>
            <a:ext cx="119183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8229600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Calibri"/>
                <a:cs typeface="Calibri"/>
              </a:rPr>
              <a:t>        Metadata – </a:t>
            </a:r>
            <a:r>
              <a:rPr lang="en-US" sz="3600" b="1" i="1" dirty="0" smtClean="0">
                <a:latin typeface="Calibri"/>
                <a:cs typeface="Calibri"/>
              </a:rPr>
              <a:t>noun</a:t>
            </a: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D</a:t>
            </a:r>
            <a:r>
              <a:rPr lang="en-US" dirty="0" smtClean="0">
                <a:latin typeface="Calibri"/>
                <a:cs typeface="Calibri"/>
              </a:rPr>
              <a:t>ata about data. In the case of Gracenote, we are focused on the relation between digital media and data in the Cloud.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76401"/>
            <a:ext cx="803671" cy="803671"/>
          </a:xfrm>
          <a:prstGeom prst="rect">
            <a:avLst/>
          </a:prstGeom>
        </p:spPr>
      </p:pic>
      <p:pic>
        <p:nvPicPr>
          <p:cNvPr id="8" name="Picture 7" descr="Gracenot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943600"/>
            <a:ext cx="19852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7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Content Placeholder 4" descr="Infographic-100812-08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8" b="-136"/>
          <a:stretch/>
        </p:blipFill>
        <p:spPr>
          <a:xfrm>
            <a:off x="174790" y="609600"/>
            <a:ext cx="8816810" cy="5644842"/>
          </a:xfrm>
        </p:spPr>
      </p:pic>
    </p:spTree>
    <p:extLst>
      <p:ext uri="{BB962C8B-B14F-4D97-AF65-F5344CB8AC3E}">
        <p14:creationId xmlns:p14="http://schemas.microsoft.com/office/powerpoint/2010/main" val="286315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Improving Search and Discovery </a:t>
            </a:r>
            <a:endParaRPr lang="en-US" sz="3600" dirty="0"/>
          </a:p>
        </p:txBody>
      </p:sp>
      <p:pic>
        <p:nvPicPr>
          <p:cNvPr id="4" name="Picture 3" descr="Samsung Infographics-_Recommendation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0"/>
            <a:ext cx="8397520" cy="3551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371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Unified and structured metadata lets music fans easily connect with music through Genres, Origins, Eras, Tempos and Mood – across devices and platforms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6" name="Picture 5" descr="Gracenot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943600"/>
            <a:ext cx="19852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3"/>
          <p:cNvSpPr txBox="1">
            <a:spLocks noChangeArrowheads="1"/>
          </p:cNvSpPr>
          <p:nvPr/>
        </p:nvSpPr>
        <p:spPr bwMode="auto">
          <a:xfrm>
            <a:off x="279400" y="457200"/>
            <a:ext cx="80010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Music Similarity Crosses Genres</a:t>
            </a:r>
            <a:endParaRPr lang="en-US" sz="360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cxnSp>
        <p:nvCxnSpPr>
          <p:cNvPr id="38917" name="Straight Connector 80"/>
          <p:cNvCxnSpPr>
            <a:cxnSpLocks noChangeShapeType="1"/>
            <a:endCxn id="36" idx="1"/>
          </p:cNvCxnSpPr>
          <p:nvPr/>
        </p:nvCxnSpPr>
        <p:spPr bwMode="auto">
          <a:xfrm flipV="1">
            <a:off x="4325940" y="1192212"/>
            <a:ext cx="815975" cy="692151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18" name="Straight Connector 81"/>
          <p:cNvCxnSpPr>
            <a:cxnSpLocks noChangeShapeType="1"/>
            <a:endCxn id="37" idx="1"/>
          </p:cNvCxnSpPr>
          <p:nvPr/>
        </p:nvCxnSpPr>
        <p:spPr bwMode="auto">
          <a:xfrm flipV="1">
            <a:off x="4325940" y="1441450"/>
            <a:ext cx="815975" cy="442912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19" name="Straight Connector 82"/>
          <p:cNvCxnSpPr>
            <a:cxnSpLocks noChangeShapeType="1"/>
            <a:endCxn id="38" idx="1"/>
          </p:cNvCxnSpPr>
          <p:nvPr/>
        </p:nvCxnSpPr>
        <p:spPr bwMode="auto">
          <a:xfrm flipV="1">
            <a:off x="4325940" y="1698625"/>
            <a:ext cx="815975" cy="185737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20" name="Straight Connector 83"/>
          <p:cNvCxnSpPr>
            <a:cxnSpLocks noChangeShapeType="1"/>
            <a:endCxn id="41" idx="1"/>
          </p:cNvCxnSpPr>
          <p:nvPr/>
        </p:nvCxnSpPr>
        <p:spPr bwMode="auto">
          <a:xfrm>
            <a:off x="4325940" y="2133601"/>
            <a:ext cx="815975" cy="395287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21" name="Straight Connector 84"/>
          <p:cNvCxnSpPr>
            <a:cxnSpLocks noChangeShapeType="1"/>
            <a:endCxn id="39" idx="1"/>
          </p:cNvCxnSpPr>
          <p:nvPr/>
        </p:nvCxnSpPr>
        <p:spPr bwMode="auto">
          <a:xfrm flipV="1">
            <a:off x="4325940" y="2022475"/>
            <a:ext cx="815975" cy="111125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22" name="Straight Connector 85"/>
          <p:cNvCxnSpPr>
            <a:cxnSpLocks noChangeShapeType="1"/>
            <a:endCxn id="40" idx="1"/>
          </p:cNvCxnSpPr>
          <p:nvPr/>
        </p:nvCxnSpPr>
        <p:spPr bwMode="auto">
          <a:xfrm>
            <a:off x="4325940" y="2133600"/>
            <a:ext cx="815975" cy="138112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23" name="Straight Connector 86"/>
          <p:cNvCxnSpPr>
            <a:cxnSpLocks noChangeShapeType="1"/>
            <a:endCxn id="46" idx="1"/>
          </p:cNvCxnSpPr>
          <p:nvPr/>
        </p:nvCxnSpPr>
        <p:spPr bwMode="auto">
          <a:xfrm>
            <a:off x="4325940" y="2389188"/>
            <a:ext cx="815975" cy="469900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24" name="Straight Connector 87"/>
          <p:cNvCxnSpPr>
            <a:cxnSpLocks noChangeShapeType="1"/>
            <a:endCxn id="48" idx="1"/>
          </p:cNvCxnSpPr>
          <p:nvPr/>
        </p:nvCxnSpPr>
        <p:spPr bwMode="auto">
          <a:xfrm rot="16200000" flipH="1">
            <a:off x="4245771" y="2469357"/>
            <a:ext cx="976313" cy="815975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25" name="Straight Connector 88"/>
          <p:cNvCxnSpPr>
            <a:cxnSpLocks noChangeShapeType="1"/>
            <a:endCxn id="47" idx="1"/>
          </p:cNvCxnSpPr>
          <p:nvPr/>
        </p:nvCxnSpPr>
        <p:spPr bwMode="auto">
          <a:xfrm>
            <a:off x="4325940" y="2389187"/>
            <a:ext cx="815975" cy="719139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26" name="Straight Connector 89"/>
          <p:cNvCxnSpPr>
            <a:cxnSpLocks noChangeShapeType="1"/>
            <a:endCxn id="44" idx="1"/>
          </p:cNvCxnSpPr>
          <p:nvPr/>
        </p:nvCxnSpPr>
        <p:spPr bwMode="auto">
          <a:xfrm rot="16200000" flipH="1">
            <a:off x="3959226" y="3022600"/>
            <a:ext cx="1549400" cy="815975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27" name="Straight Connector 90"/>
          <p:cNvCxnSpPr>
            <a:cxnSpLocks noChangeShapeType="1"/>
            <a:endCxn id="42" idx="1"/>
          </p:cNvCxnSpPr>
          <p:nvPr/>
        </p:nvCxnSpPr>
        <p:spPr bwMode="auto">
          <a:xfrm rot="16200000" flipH="1">
            <a:off x="4211640" y="2770188"/>
            <a:ext cx="1044575" cy="815975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28" name="Straight Connector 91"/>
          <p:cNvCxnSpPr>
            <a:cxnSpLocks noChangeShapeType="1"/>
            <a:endCxn id="43" idx="1"/>
          </p:cNvCxnSpPr>
          <p:nvPr/>
        </p:nvCxnSpPr>
        <p:spPr bwMode="auto">
          <a:xfrm rot="16200000" flipH="1">
            <a:off x="4087020" y="2894808"/>
            <a:ext cx="1293813" cy="815975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29" name="Straight Connector 92"/>
          <p:cNvCxnSpPr>
            <a:cxnSpLocks noChangeShapeType="1"/>
            <a:endCxn id="45" idx="1"/>
          </p:cNvCxnSpPr>
          <p:nvPr/>
        </p:nvCxnSpPr>
        <p:spPr bwMode="auto">
          <a:xfrm rot="16200000" flipH="1">
            <a:off x="3830640" y="3151188"/>
            <a:ext cx="1806575" cy="815975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30" name="Straight Connector 93"/>
          <p:cNvCxnSpPr>
            <a:cxnSpLocks noChangeShapeType="1"/>
            <a:endCxn id="57" idx="1"/>
          </p:cNvCxnSpPr>
          <p:nvPr/>
        </p:nvCxnSpPr>
        <p:spPr bwMode="auto">
          <a:xfrm>
            <a:off x="4325940" y="4778376"/>
            <a:ext cx="815975" cy="3175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31" name="Straight Connector 94"/>
          <p:cNvCxnSpPr>
            <a:cxnSpLocks noChangeShapeType="1"/>
            <a:endCxn id="58" idx="1"/>
          </p:cNvCxnSpPr>
          <p:nvPr/>
        </p:nvCxnSpPr>
        <p:spPr bwMode="auto">
          <a:xfrm>
            <a:off x="4325940" y="4778376"/>
            <a:ext cx="815975" cy="252412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32" name="Straight Connector 95"/>
          <p:cNvCxnSpPr>
            <a:cxnSpLocks noChangeShapeType="1"/>
          </p:cNvCxnSpPr>
          <p:nvPr/>
        </p:nvCxnSpPr>
        <p:spPr bwMode="auto">
          <a:xfrm>
            <a:off x="4325940" y="5878512"/>
            <a:ext cx="815975" cy="4763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33" name="Straight Connector 96"/>
          <p:cNvCxnSpPr>
            <a:cxnSpLocks noChangeShapeType="1"/>
          </p:cNvCxnSpPr>
          <p:nvPr/>
        </p:nvCxnSpPr>
        <p:spPr bwMode="auto">
          <a:xfrm>
            <a:off x="4325940" y="5878513"/>
            <a:ext cx="815975" cy="252413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34" name="Straight Connector 97"/>
          <p:cNvCxnSpPr>
            <a:cxnSpLocks noChangeShapeType="1"/>
            <a:endCxn id="56" idx="1"/>
          </p:cNvCxnSpPr>
          <p:nvPr/>
        </p:nvCxnSpPr>
        <p:spPr bwMode="auto">
          <a:xfrm>
            <a:off x="4325940" y="5878513"/>
            <a:ext cx="815975" cy="504825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35" name="Straight Connector 98"/>
          <p:cNvCxnSpPr>
            <a:cxnSpLocks noChangeShapeType="1"/>
            <a:stCxn id="63" idx="3"/>
            <a:endCxn id="62" idx="1"/>
          </p:cNvCxnSpPr>
          <p:nvPr/>
        </p:nvCxnSpPr>
        <p:spPr bwMode="auto">
          <a:xfrm>
            <a:off x="2374902" y="5129211"/>
            <a:ext cx="696913" cy="414339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36" name="Straight Connector 99"/>
          <p:cNvCxnSpPr>
            <a:cxnSpLocks noChangeShapeType="1"/>
            <a:endCxn id="59" idx="1"/>
          </p:cNvCxnSpPr>
          <p:nvPr/>
        </p:nvCxnSpPr>
        <p:spPr bwMode="auto">
          <a:xfrm flipV="1">
            <a:off x="2374902" y="4781550"/>
            <a:ext cx="696913" cy="342900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37" name="Straight Connector 100"/>
          <p:cNvCxnSpPr>
            <a:cxnSpLocks noChangeShapeType="1"/>
            <a:endCxn id="60" idx="1"/>
          </p:cNvCxnSpPr>
          <p:nvPr/>
        </p:nvCxnSpPr>
        <p:spPr bwMode="auto">
          <a:xfrm flipV="1">
            <a:off x="2374902" y="5030788"/>
            <a:ext cx="696913" cy="93663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38" name="Straight Connector 101"/>
          <p:cNvCxnSpPr>
            <a:cxnSpLocks noChangeShapeType="1"/>
            <a:endCxn id="61" idx="1"/>
          </p:cNvCxnSpPr>
          <p:nvPr/>
        </p:nvCxnSpPr>
        <p:spPr bwMode="auto">
          <a:xfrm>
            <a:off x="2374902" y="5124450"/>
            <a:ext cx="696913" cy="163512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39" name="Straight Connector 102"/>
          <p:cNvCxnSpPr>
            <a:cxnSpLocks noChangeShapeType="1"/>
            <a:stCxn id="67" idx="3"/>
            <a:endCxn id="64" idx="1"/>
          </p:cNvCxnSpPr>
          <p:nvPr/>
        </p:nvCxnSpPr>
        <p:spPr bwMode="auto">
          <a:xfrm flipV="1">
            <a:off x="2374902" y="5878513"/>
            <a:ext cx="696913" cy="252413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40" name="Straight Connector 103"/>
          <p:cNvCxnSpPr>
            <a:cxnSpLocks noChangeShapeType="1"/>
            <a:stCxn id="67" idx="3"/>
            <a:endCxn id="65" idx="1"/>
          </p:cNvCxnSpPr>
          <p:nvPr/>
        </p:nvCxnSpPr>
        <p:spPr bwMode="auto">
          <a:xfrm flipV="1">
            <a:off x="2374902" y="6127752"/>
            <a:ext cx="696913" cy="3175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41" name="Straight Connector 104"/>
          <p:cNvCxnSpPr>
            <a:cxnSpLocks noChangeShapeType="1"/>
            <a:stCxn id="67" idx="3"/>
            <a:endCxn id="66" idx="1"/>
          </p:cNvCxnSpPr>
          <p:nvPr/>
        </p:nvCxnSpPr>
        <p:spPr bwMode="auto">
          <a:xfrm>
            <a:off x="2374902" y="6130925"/>
            <a:ext cx="696913" cy="252412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42" name="Straight Connector 105"/>
          <p:cNvCxnSpPr>
            <a:cxnSpLocks noChangeShapeType="1"/>
            <a:stCxn id="53" idx="3"/>
            <a:endCxn id="52" idx="1"/>
          </p:cNvCxnSpPr>
          <p:nvPr/>
        </p:nvCxnSpPr>
        <p:spPr bwMode="auto">
          <a:xfrm>
            <a:off x="2374902" y="2271711"/>
            <a:ext cx="696913" cy="374651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43" name="Straight Connector 106"/>
          <p:cNvCxnSpPr>
            <a:cxnSpLocks noChangeShapeType="1"/>
            <a:stCxn id="53" idx="3"/>
            <a:endCxn id="49" idx="1"/>
          </p:cNvCxnSpPr>
          <p:nvPr/>
        </p:nvCxnSpPr>
        <p:spPr bwMode="auto">
          <a:xfrm flipV="1">
            <a:off x="2374902" y="1884362"/>
            <a:ext cx="696913" cy="387351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44" name="Straight Connector 107"/>
          <p:cNvCxnSpPr>
            <a:cxnSpLocks noChangeShapeType="1"/>
            <a:stCxn id="53" idx="3"/>
            <a:endCxn id="50" idx="1"/>
          </p:cNvCxnSpPr>
          <p:nvPr/>
        </p:nvCxnSpPr>
        <p:spPr bwMode="auto">
          <a:xfrm flipV="1">
            <a:off x="2374902" y="2133600"/>
            <a:ext cx="696913" cy="138112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45" name="Straight Connector 108"/>
          <p:cNvCxnSpPr>
            <a:cxnSpLocks noChangeShapeType="1"/>
            <a:stCxn id="53" idx="3"/>
            <a:endCxn id="51" idx="1"/>
          </p:cNvCxnSpPr>
          <p:nvPr/>
        </p:nvCxnSpPr>
        <p:spPr bwMode="auto">
          <a:xfrm>
            <a:off x="2374902" y="2271712"/>
            <a:ext cx="696913" cy="117475"/>
          </a:xfrm>
          <a:prstGeom prst="line">
            <a:avLst/>
          </a:prstGeom>
          <a:noFill/>
          <a:ln w="12700" cap="rnd">
            <a:solidFill>
              <a:srgbClr val="FF0000"/>
            </a:solidFill>
            <a:bevel/>
            <a:headEnd/>
            <a:tailEnd/>
          </a:ln>
        </p:spPr>
      </p:cxnSp>
      <p:cxnSp>
        <p:nvCxnSpPr>
          <p:cNvPr id="38946" name="Straight Connector 109"/>
          <p:cNvCxnSpPr>
            <a:cxnSpLocks noChangeShapeType="1"/>
          </p:cNvCxnSpPr>
          <p:nvPr/>
        </p:nvCxnSpPr>
        <p:spPr bwMode="auto">
          <a:xfrm rot="10800000">
            <a:off x="6519865" y="1192213"/>
            <a:ext cx="1438275" cy="1588"/>
          </a:xfrm>
          <a:prstGeom prst="line">
            <a:avLst/>
          </a:prstGeom>
          <a:noFill/>
          <a:ln w="76200" cap="rnd">
            <a:solidFill>
              <a:srgbClr val="F39F1A"/>
            </a:solidFill>
            <a:bevel/>
            <a:headEnd/>
            <a:tailEnd type="stealth" w="med" len="med"/>
          </a:ln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141915" y="1100136"/>
            <a:ext cx="1304925" cy="185739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 err="1">
                <a:solidFill>
                  <a:srgbClr val="4A452A"/>
                </a:solidFill>
                <a:latin typeface="Arial"/>
                <a:ea typeface="+mn-ea"/>
                <a:cs typeface="Arial"/>
              </a:rPr>
              <a:t>Grindcore</a:t>
            </a:r>
            <a:endParaRPr lang="en-US" sz="900" b="1" kern="0" dirty="0">
              <a:solidFill>
                <a:srgbClr val="4A452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41915" y="1347787"/>
            <a:ext cx="1304925" cy="187325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Nu Metal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141915" y="1604962"/>
            <a:ext cx="1304925" cy="185739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Heavy Metal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141915" y="1930401"/>
            <a:ext cx="1304925" cy="185737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Industrial Dance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141915" y="2179636"/>
            <a:ext cx="1304925" cy="185739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Noise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141915" y="2435227"/>
            <a:ext cx="1304925" cy="185737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Hardcore Industrial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141915" y="3606801"/>
            <a:ext cx="1304925" cy="187325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New Wave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141915" y="3856036"/>
            <a:ext cx="1304925" cy="185739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 err="1">
                <a:solidFill>
                  <a:srgbClr val="4A452A"/>
                </a:solidFill>
                <a:latin typeface="Arial"/>
                <a:ea typeface="+mn-ea"/>
                <a:cs typeface="Arial"/>
              </a:rPr>
              <a:t>Emo</a:t>
            </a:r>
            <a:endParaRPr lang="en-US" sz="900" b="1" kern="0" dirty="0">
              <a:solidFill>
                <a:srgbClr val="4A452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141915" y="4111626"/>
            <a:ext cx="1304925" cy="187325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Alt Folk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141915" y="4368801"/>
            <a:ext cx="1304925" cy="185737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Swing Revival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141915" y="2767011"/>
            <a:ext cx="1304925" cy="185739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Celtic Punk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141915" y="3016251"/>
            <a:ext cx="1304925" cy="185737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Pop Punk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41915" y="3271836"/>
            <a:ext cx="1304925" cy="185739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Classic Punk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071815" y="1790700"/>
            <a:ext cx="1254125" cy="187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Black Metal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071815" y="2039938"/>
            <a:ext cx="1254125" cy="187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Industrial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071815" y="2295526"/>
            <a:ext cx="1254125" cy="187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Punk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071815" y="2552701"/>
            <a:ext cx="1254125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Indie Rock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219200" y="2179636"/>
            <a:ext cx="1155700" cy="1857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Alternative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141915" y="5784850"/>
            <a:ext cx="1304925" cy="187325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Irish Celtic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141915" y="6034087"/>
            <a:ext cx="1304925" cy="185739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 smtClean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Welsh Celtic</a:t>
            </a:r>
            <a:endParaRPr lang="en-US" sz="900" b="1" kern="0" dirty="0">
              <a:solidFill>
                <a:srgbClr val="4A452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141915" y="6289675"/>
            <a:ext cx="1304925" cy="187325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Scottish Celtic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141915" y="4689476"/>
            <a:ext cx="1304925" cy="185737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 err="1">
                <a:solidFill>
                  <a:srgbClr val="4A452A"/>
                </a:solidFill>
                <a:latin typeface="Arial"/>
                <a:ea typeface="+mn-ea"/>
                <a:cs typeface="Arial"/>
              </a:rPr>
              <a:t>Prog</a:t>
            </a: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. Big Band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141915" y="4937126"/>
            <a:ext cx="1304925" cy="187325"/>
          </a:xfrm>
          <a:prstGeom prst="rect">
            <a:avLst/>
          </a:prstGeom>
          <a:solidFill>
            <a:srgbClr val="BFBFBF"/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Classic Swing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071815" y="4689476"/>
            <a:ext cx="1254125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Big Band &amp; Swing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071815" y="4937126"/>
            <a:ext cx="1254125" cy="187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Smooth Jazz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071815" y="5194301"/>
            <a:ext cx="1254125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Bop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071815" y="5449887"/>
            <a:ext cx="1254125" cy="187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Early Jazz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219200" y="5035551"/>
            <a:ext cx="1155700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Jazz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071815" y="5784850"/>
            <a:ext cx="1254125" cy="187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Celtic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071815" y="6034087"/>
            <a:ext cx="1254125" cy="1857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African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071815" y="6289675"/>
            <a:ext cx="1254125" cy="1873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Latin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219200" y="6038851"/>
            <a:ext cx="1155700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A8A17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World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353302" y="1725612"/>
            <a:ext cx="606425" cy="311151"/>
          </a:xfrm>
          <a:prstGeom prst="rect">
            <a:avLst/>
          </a:prstGeom>
          <a:solidFill>
            <a:srgbClr val="F39F1A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Strong</a:t>
            </a:r>
          </a:p>
        </p:txBody>
      </p:sp>
      <p:cxnSp>
        <p:nvCxnSpPr>
          <p:cNvPr id="38980" name="Straight Connector 143"/>
          <p:cNvCxnSpPr>
            <a:cxnSpLocks noChangeShapeType="1"/>
          </p:cNvCxnSpPr>
          <p:nvPr/>
        </p:nvCxnSpPr>
        <p:spPr bwMode="auto">
          <a:xfrm rot="10800000">
            <a:off x="6519865" y="2528888"/>
            <a:ext cx="1438275" cy="1588"/>
          </a:xfrm>
          <a:prstGeom prst="line">
            <a:avLst/>
          </a:prstGeom>
          <a:noFill/>
          <a:ln w="76200" cap="rnd">
            <a:solidFill>
              <a:srgbClr val="F39F1A"/>
            </a:solidFill>
            <a:bevel/>
            <a:headEnd/>
            <a:tailEnd type="stealth" w="med" len="med"/>
          </a:ln>
        </p:spPr>
      </p:cxnSp>
      <p:cxnSp>
        <p:nvCxnSpPr>
          <p:cNvPr id="38981" name="Straight Connector 144"/>
          <p:cNvCxnSpPr>
            <a:cxnSpLocks noChangeShapeType="1"/>
          </p:cNvCxnSpPr>
          <p:nvPr/>
        </p:nvCxnSpPr>
        <p:spPr bwMode="auto">
          <a:xfrm rot="5400000">
            <a:off x="7290596" y="1861343"/>
            <a:ext cx="1335087" cy="0"/>
          </a:xfrm>
          <a:prstGeom prst="line">
            <a:avLst/>
          </a:prstGeom>
          <a:noFill/>
          <a:ln w="76200" cap="rnd">
            <a:solidFill>
              <a:srgbClr val="F39F1A"/>
            </a:solidFill>
            <a:bevel/>
            <a:headEnd/>
            <a:tailEnd/>
          </a:ln>
        </p:spPr>
      </p:cxnSp>
      <p:cxnSp>
        <p:nvCxnSpPr>
          <p:cNvPr id="38982" name="Straight Connector 145"/>
          <p:cNvCxnSpPr>
            <a:cxnSpLocks noChangeShapeType="1"/>
          </p:cNvCxnSpPr>
          <p:nvPr/>
        </p:nvCxnSpPr>
        <p:spPr bwMode="auto">
          <a:xfrm rot="10800000" flipV="1">
            <a:off x="6519863" y="4460875"/>
            <a:ext cx="1022350" cy="0"/>
          </a:xfrm>
          <a:prstGeom prst="line">
            <a:avLst/>
          </a:prstGeom>
          <a:noFill/>
          <a:ln w="76200" cap="rnd">
            <a:solidFill>
              <a:srgbClr val="F39F1A"/>
            </a:solidFill>
            <a:bevel/>
            <a:headEnd/>
            <a:tailEnd type="stealth" w="med" len="med"/>
          </a:ln>
        </p:spPr>
      </p:cxnSp>
      <p:cxnSp>
        <p:nvCxnSpPr>
          <p:cNvPr id="38983" name="Straight Connector 146"/>
          <p:cNvCxnSpPr>
            <a:cxnSpLocks noChangeShapeType="1"/>
          </p:cNvCxnSpPr>
          <p:nvPr/>
        </p:nvCxnSpPr>
        <p:spPr bwMode="auto">
          <a:xfrm rot="10800000" flipV="1">
            <a:off x="6519863" y="5035550"/>
            <a:ext cx="1022350" cy="0"/>
          </a:xfrm>
          <a:prstGeom prst="line">
            <a:avLst/>
          </a:prstGeom>
          <a:noFill/>
          <a:ln w="76200" cap="rnd">
            <a:solidFill>
              <a:srgbClr val="F39F1A"/>
            </a:solidFill>
            <a:bevel/>
            <a:headEnd/>
            <a:tailEnd type="stealth" w="med" len="med"/>
          </a:ln>
        </p:spPr>
      </p:cxnSp>
      <p:cxnSp>
        <p:nvCxnSpPr>
          <p:cNvPr id="38984" name="Straight Connector 147"/>
          <p:cNvCxnSpPr>
            <a:cxnSpLocks noChangeShapeType="1"/>
          </p:cNvCxnSpPr>
          <p:nvPr/>
        </p:nvCxnSpPr>
        <p:spPr bwMode="auto">
          <a:xfrm rot="5400000">
            <a:off x="7254876" y="4749800"/>
            <a:ext cx="574675" cy="0"/>
          </a:xfrm>
          <a:prstGeom prst="line">
            <a:avLst/>
          </a:prstGeom>
          <a:noFill/>
          <a:ln w="76200" cap="rnd">
            <a:solidFill>
              <a:srgbClr val="F39F1A"/>
            </a:solidFill>
            <a:bevel/>
            <a:headEnd/>
            <a:tailEnd/>
          </a:ln>
        </p:spPr>
      </p:cxnSp>
      <p:cxnSp>
        <p:nvCxnSpPr>
          <p:cNvPr id="38985" name="Straight Connector 148"/>
          <p:cNvCxnSpPr>
            <a:cxnSpLocks noChangeShapeType="1"/>
          </p:cNvCxnSpPr>
          <p:nvPr/>
        </p:nvCxnSpPr>
        <p:spPr bwMode="auto">
          <a:xfrm rot="10800000">
            <a:off x="6519865" y="5883275"/>
            <a:ext cx="1438275" cy="1587"/>
          </a:xfrm>
          <a:prstGeom prst="line">
            <a:avLst/>
          </a:prstGeom>
          <a:noFill/>
          <a:ln w="76200" cap="rnd">
            <a:solidFill>
              <a:srgbClr val="F39F1A"/>
            </a:solidFill>
            <a:bevel/>
            <a:headEnd/>
            <a:tailEnd type="stealth" w="med" len="med"/>
          </a:ln>
        </p:spPr>
      </p:cxnSp>
      <p:cxnSp>
        <p:nvCxnSpPr>
          <p:cNvPr id="38986" name="Straight Connector 149"/>
          <p:cNvCxnSpPr>
            <a:cxnSpLocks noChangeShapeType="1"/>
          </p:cNvCxnSpPr>
          <p:nvPr/>
        </p:nvCxnSpPr>
        <p:spPr bwMode="auto">
          <a:xfrm rot="10800000">
            <a:off x="6519865" y="2859088"/>
            <a:ext cx="1438275" cy="1588"/>
          </a:xfrm>
          <a:prstGeom prst="line">
            <a:avLst/>
          </a:prstGeom>
          <a:noFill/>
          <a:ln w="76200" cap="rnd">
            <a:solidFill>
              <a:srgbClr val="F39F1A"/>
            </a:solidFill>
            <a:bevel/>
            <a:headEnd/>
            <a:tailEnd type="stealth" w="med" len="med"/>
          </a:ln>
        </p:spPr>
      </p:cxnSp>
      <p:cxnSp>
        <p:nvCxnSpPr>
          <p:cNvPr id="38987" name="Straight Connector 150"/>
          <p:cNvCxnSpPr>
            <a:cxnSpLocks noChangeShapeType="1"/>
          </p:cNvCxnSpPr>
          <p:nvPr/>
        </p:nvCxnSpPr>
        <p:spPr bwMode="auto">
          <a:xfrm rot="5400000">
            <a:off x="6452395" y="4377532"/>
            <a:ext cx="3013075" cy="1587"/>
          </a:xfrm>
          <a:prstGeom prst="line">
            <a:avLst/>
          </a:prstGeom>
          <a:noFill/>
          <a:ln w="76200" cap="rnd">
            <a:solidFill>
              <a:srgbClr val="F39F1A"/>
            </a:solidFill>
            <a:bevel/>
            <a:headEnd/>
            <a:tailEnd/>
          </a:ln>
        </p:spPr>
      </p:cxnSp>
      <p:sp>
        <p:nvSpPr>
          <p:cNvPr id="81" name="Rectangle 80"/>
          <p:cNvSpPr/>
          <p:nvPr/>
        </p:nvSpPr>
        <p:spPr>
          <a:xfrm>
            <a:off x="7353302" y="3457576"/>
            <a:ext cx="606425" cy="312737"/>
          </a:xfrm>
          <a:prstGeom prst="rect">
            <a:avLst/>
          </a:prstGeom>
          <a:solidFill>
            <a:srgbClr val="F39F1A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 smtClean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Weak</a:t>
            </a:r>
            <a:endParaRPr lang="en-US" sz="900" b="1" kern="0" dirty="0">
              <a:solidFill>
                <a:srgbClr val="4A452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935790" y="4592637"/>
            <a:ext cx="606425" cy="311151"/>
          </a:xfrm>
          <a:prstGeom prst="rect">
            <a:avLst/>
          </a:prstGeom>
          <a:solidFill>
            <a:srgbClr val="F39F1A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4A452A"/>
                </a:solidFill>
                <a:latin typeface="Arial"/>
                <a:ea typeface="+mn-ea"/>
                <a:cs typeface="Arial"/>
              </a:rPr>
              <a:t>Strong</a:t>
            </a:r>
          </a:p>
        </p:txBody>
      </p:sp>
      <p:pic>
        <p:nvPicPr>
          <p:cNvPr id="77" name="Picture 76" descr="Gracenot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943600"/>
            <a:ext cx="19852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52400" y="1295400"/>
            <a:ext cx="8839200" cy="4571999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innerShdw blurRad="193675" dir="13500000">
              <a:srgbClr val="000000">
                <a:alpha val="50000"/>
              </a:srgb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3223" name="Group 23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1639013"/>
              </p:ext>
            </p:extLst>
          </p:nvPr>
        </p:nvGraphicFramePr>
        <p:xfrm>
          <a:off x="457200" y="1447800"/>
          <a:ext cx="8229602" cy="420147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17191"/>
                <a:gridCol w="1017191"/>
                <a:gridCol w="1031806"/>
                <a:gridCol w="1021575"/>
                <a:gridCol w="1033268"/>
                <a:gridCol w="1030344"/>
                <a:gridCol w="961655"/>
                <a:gridCol w="111657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ARTIST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GLOBAL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UNITED STATES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JAPAN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KOREA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TAIWAN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CHINA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EUROPE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Willie Nelson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MS PGothic" pitchFamily="50" charset="-128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Traditional, Classic Country, Outlaw Country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Roots, Classic Country, Outlaw Country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Pop &amp; Folk, Country, Traditional Country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Pop/Rock, Western Folk/Country, Traditional Country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Western Pop, Country, Traditional Country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Western Pop, Country, Traditional Country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World &amp; Traditional, U.S. Folk Blues &amp; Country, Traditional Country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</a:tr>
              <a:tr h="12144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심진스님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MS PGothic" pitchFamily="50" charset="-128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Traditional, Korean Traditional, Korean Traditional Song)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MS PGothic" pitchFamily="50" charset="-128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World, Korean, Korean Traditional Song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MS PGothic" pitchFamily="50" charset="-128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World Music, Korean Pop, CBM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MS PGothic" pitchFamily="50" charset="-128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Korean Pop &amp; Traditional, </a:t>
                      </a:r>
                      <a:r>
                        <a:rPr kumimoji="0" lang="en-US" altLang="ja-JP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Buddist</a:t>
                      </a:r>
                      <a:r>
                        <a:rPr kumimoji="0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Music, CBM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MS PGothic" pitchFamily="50" charset="-128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Korean/Japanese, Korean Traditional, CBM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MS PGothic" pitchFamily="50" charset="-128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Korean/Japanese, Korean Traditional, CBM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MS PGothic" pitchFamily="50" charset="-128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Other, Religious, CBM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MS PGothic" pitchFamily="50" charset="-128"/>
                        <a:cs typeface="Calibri"/>
                      </a:endParaRPr>
                    </a:p>
                  </a:txBody>
                  <a:tcPr marL="84181" marR="84181" anchor="b" horzOverflow="overflow"/>
                </a:tc>
              </a:tr>
              <a:tr h="8480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Superfly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MS PGothic" pitchFamily="50" charset="-128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Rock, Japanese Rock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World, Japanese, Japanese Pop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Rock, Japanese Rock, J-Rock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Pop/Rock, Japanese Pop, J-Rock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Korean/Japanese, Japanese Pop, Japanese Rock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Korean/Japanese, Japanese Pop, Japanese Rock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World &amp; Traditional, Asian Rock, Japanese Rock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4181" marR="84181" anchor="b" horzOverflow="overflow"/>
                </a:tc>
              </a:tr>
            </a:tbl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81000" y="519752"/>
            <a:ext cx="80010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Music Genres - Across Regions</a:t>
            </a:r>
            <a:endParaRPr lang="en-US" sz="360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17" name="Picture 16" descr="Gracenot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943600"/>
            <a:ext cx="19852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The Metadata Challenged - </a:t>
            </a:r>
            <a:r>
              <a:rPr lang="en-US" sz="3600" dirty="0" err="1" smtClean="0">
                <a:latin typeface="Calibri"/>
                <a:cs typeface="Calibri"/>
              </a:rPr>
              <a:t>IMDb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2972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IMDB is a great Web site</a:t>
            </a:r>
            <a:r>
              <a:rPr lang="en-US" dirty="0" smtClean="0">
                <a:latin typeface="Calibri"/>
                <a:cs typeface="Calibri"/>
              </a:rPr>
              <a:t>, but from a Metadata standpoint, it </a:t>
            </a:r>
            <a:r>
              <a:rPr lang="en-US" b="1" dirty="0" smtClean="0">
                <a:latin typeface="Calibri"/>
                <a:cs typeface="Calibri"/>
              </a:rPr>
              <a:t>faces challenges</a:t>
            </a:r>
            <a:r>
              <a:rPr lang="en-US" dirty="0" smtClean="0">
                <a:latin typeface="Calibri"/>
                <a:cs typeface="Calibri"/>
              </a:rPr>
              <a:t>. The data is not structured well – relating items together is difficult.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 descr="Screen Shot 2012-11-06 at 10.09.06 AM (2)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1447800"/>
            <a:ext cx="4049643" cy="3749482"/>
          </a:xfrm>
          <a:prstGeom prst="rect">
            <a:avLst/>
          </a:prstGeom>
          <a:effectLst>
            <a:glow rad="50800">
              <a:schemeClr val="tx1">
                <a:lumMod val="65000"/>
                <a:alpha val="75000"/>
              </a:schemeClr>
            </a:glow>
          </a:effectLst>
        </p:spPr>
      </p:pic>
      <p:pic>
        <p:nvPicPr>
          <p:cNvPr id="6" name="Picture 5" descr="Screen Shot 2012-11-06 at 10.07.13 AM (2)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1219200"/>
            <a:ext cx="3200400" cy="3142398"/>
          </a:xfrm>
          <a:prstGeom prst="ellipse">
            <a:avLst/>
          </a:prstGeom>
          <a:ln w="19050" cmpd="sng">
            <a:solidFill>
              <a:schemeClr val="tx1">
                <a:lumMod val="65000"/>
              </a:schemeClr>
            </a:solidFill>
          </a:ln>
        </p:spPr>
      </p:pic>
      <p:pic>
        <p:nvPicPr>
          <p:cNvPr id="8" name="Picture 7" descr="Gracenote_Logo_whit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943600"/>
            <a:ext cx="19852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8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The Metadata Challenged - YouTube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latin typeface="Calibri"/>
                <a:cs typeface="Calibri"/>
              </a:rPr>
              <a:t>World’s most popular music service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Calibri"/>
                <a:cs typeface="Calibri"/>
              </a:rPr>
              <a:t>Content is totally unstructured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Calibri"/>
                <a:cs typeface="Calibri"/>
              </a:rPr>
              <a:t>Search and navigation for music is cumbersome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creen Shot 2012-11-06 at 10.18.04 AM (2)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496" y="1676400"/>
            <a:ext cx="4300104" cy="3505200"/>
          </a:xfrm>
          <a:prstGeom prst="rect">
            <a:avLst/>
          </a:prstGeom>
          <a:effectLst>
            <a:glow rad="101600">
              <a:schemeClr val="tx1">
                <a:lumMod val="75000"/>
                <a:alpha val="75000"/>
              </a:schemeClr>
            </a:glow>
          </a:effectLst>
        </p:spPr>
      </p:pic>
      <p:pic>
        <p:nvPicPr>
          <p:cNvPr id="5" name="Picture 4" descr="Gracenot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943600"/>
            <a:ext cx="19852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3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Getting it Right - Rhapsody</a:t>
            </a:r>
            <a:endParaRPr lang="en-US" sz="3600" dirty="0">
              <a:latin typeface="Calibri"/>
              <a:cs typeface="Calibri"/>
            </a:endParaRPr>
          </a:p>
        </p:txBody>
      </p:sp>
      <p:pic>
        <p:nvPicPr>
          <p:cNvPr id="8" name="Picture 7" descr="Screen Shot 2012-11-06 at 10.41.35 AM (2)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523999"/>
            <a:ext cx="6019800" cy="4237491"/>
          </a:xfrm>
          <a:prstGeom prst="rect">
            <a:avLst/>
          </a:prstGeom>
          <a:effectLst>
            <a:glow rad="50800">
              <a:schemeClr val="tx1">
                <a:lumMod val="75000"/>
                <a:alpha val="75000"/>
              </a:schemeClr>
            </a:glow>
          </a:effectLst>
        </p:spPr>
      </p:pic>
      <p:pic>
        <p:nvPicPr>
          <p:cNvPr id="9" name="Picture 8" descr="Screen Shot 2012-11-06 at 10.42.35 AM (2)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1371600"/>
            <a:ext cx="2971800" cy="2896738"/>
          </a:xfrm>
          <a:prstGeom prst="ellipse">
            <a:avLst/>
          </a:prstGeom>
          <a:ln w="28575" cmpd="sng">
            <a:solidFill>
              <a:srgbClr val="A6A6A6"/>
            </a:solidFill>
          </a:ln>
        </p:spPr>
      </p:pic>
      <p:pic>
        <p:nvPicPr>
          <p:cNvPr id="10" name="Picture 9" descr="Gracenote_Logo_whit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943600"/>
            <a:ext cx="19852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1-8--11-9 CCW-2012 Keynote PPT 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11-8--11-9 CCW-2012 Keynote PPT Template[1].potx</Template>
  <TotalTime>436</TotalTime>
  <Words>435</Words>
  <Application>Microsoft Macintosh PowerPoint</Application>
  <PresentationFormat>On-screen Show (4:3)</PresentationFormat>
  <Paragraphs>97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11-8--11-9 CCW-2012 Keynote PPT Template[1]</vt:lpstr>
      <vt:lpstr>Metadata in the Cloud</vt:lpstr>
      <vt:lpstr>PowerPoint Presentation</vt:lpstr>
      <vt:lpstr>PowerPoint Presentation</vt:lpstr>
      <vt:lpstr>Improving Search and Discovery </vt:lpstr>
      <vt:lpstr>PowerPoint Presentation</vt:lpstr>
      <vt:lpstr>PowerPoint Presentation</vt:lpstr>
      <vt:lpstr>The Metadata Challenged - IMDb</vt:lpstr>
      <vt:lpstr>The Metadata Challenged - YouTube</vt:lpstr>
      <vt:lpstr>Getting it Right - Rhapsody</vt:lpstr>
      <vt:lpstr>Pure Genius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Marty Lafferty</dc:creator>
  <cp:lastModifiedBy>Graham McKenna</cp:lastModifiedBy>
  <cp:revision>53</cp:revision>
  <dcterms:created xsi:type="dcterms:W3CDTF">2012-10-03T16:17:24Z</dcterms:created>
  <dcterms:modified xsi:type="dcterms:W3CDTF">2012-11-07T01:27:30Z</dcterms:modified>
</cp:coreProperties>
</file>