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79" r:id="rId3"/>
    <p:sldId id="285" r:id="rId4"/>
    <p:sldId id="281" r:id="rId5"/>
    <p:sldId id="258" r:id="rId6"/>
    <p:sldId id="259" r:id="rId7"/>
    <p:sldId id="274" r:id="rId8"/>
    <p:sldId id="267" r:id="rId9"/>
    <p:sldId id="286" r:id="rId10"/>
    <p:sldId id="272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000000"/>
    <a:srgbClr val="629DD1"/>
    <a:srgbClr val="FFFFFF"/>
    <a:srgbClr val="395088"/>
    <a:srgbClr val="313981"/>
    <a:srgbClr val="262626"/>
    <a:srgbClr val="6575B9"/>
    <a:srgbClr val="37BBD1"/>
    <a:srgbClr val="505BC4"/>
    <a:srgbClr val="00123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2668" autoAdjust="0"/>
  </p:normalViewPr>
  <p:slideViewPr>
    <p:cSldViewPr snapToGrid="0">
      <p:cViewPr>
        <p:scale>
          <a:sx n="99" d="100"/>
          <a:sy n="99" d="100"/>
        </p:scale>
        <p:origin x="-330" y="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48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57688-6C45-44A1-AB63-34E8A347FD9F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51360-0DB5-4B2F-B47A-FC1955970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18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51360-0DB5-4B2F-B47A-FC19559707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4812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51360-0DB5-4B2F-B47A-FC195597070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5592" y="8686506"/>
            <a:ext cx="2972421" cy="4575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622FD3-1589-4B7A-8AAD-A19C2B9BD59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386" y="256084"/>
            <a:ext cx="2720837" cy="275244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lIns="89704" tIns="44851" rIns="89704" bIns="44851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At the podium with the clicker: BAC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622FD3-1589-4B7A-8AAD-A19C2B9BD59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386" y="256084"/>
            <a:ext cx="2720837" cy="275244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lIns="89704" tIns="44851" rIns="89704" bIns="44851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At the podium with the clicker: BAC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5592" y="8686506"/>
            <a:ext cx="2972421" cy="4575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622FD3-1589-4B7A-8AAD-A19C2B9BD59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386" y="256084"/>
            <a:ext cx="2720837" cy="275244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lIns="89704" tIns="44851" rIns="89704" bIns="44851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At the podium with the clicker: BAC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51360-0DB5-4B2F-B47A-FC195597070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51360-0DB5-4B2F-B47A-FC195597070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51360-0DB5-4B2F-B47A-FC195597070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085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51360-0DB5-4B2F-B47A-FC195597070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509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51360-0DB5-4B2F-B47A-FC195597070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2859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429000"/>
          </a:xfrm>
          <a:prstGeom prst="rect">
            <a:avLst/>
          </a:prstGeom>
          <a:gradFill flip="none" rotWithShape="1">
            <a:gsLst>
              <a:gs pos="0">
                <a:srgbClr val="000A1E"/>
              </a:gs>
              <a:gs pos="38000">
                <a:srgbClr val="001236"/>
              </a:gs>
              <a:gs pos="99000">
                <a:srgbClr val="00123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33800"/>
            <a:ext cx="7772400" cy="1470025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685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89205" y="829270"/>
            <a:ext cx="85892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Century Gothic" pitchFamily="34" charset="0"/>
              </a:rPr>
              <a:t>CLOUD COMPUTING</a:t>
            </a:r>
            <a:endParaRPr lang="en-US" sz="6600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176762" y="1667470"/>
            <a:ext cx="37016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spc="100" dirty="0" smtClean="0">
                <a:solidFill>
                  <a:srgbClr val="99CCFF"/>
                </a:solidFill>
                <a:latin typeface="Century Gothic" pitchFamily="34" charset="0"/>
              </a:rPr>
              <a:t>WEST 2012</a:t>
            </a:r>
            <a:endParaRPr lang="en-US" sz="5400" spc="100" dirty="0">
              <a:solidFill>
                <a:srgbClr val="99CCFF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3777" y="1837795"/>
            <a:ext cx="5052985" cy="66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1700" b="1" dirty="0" smtClean="0">
                <a:solidFill>
                  <a:srgbClr val="FFF797"/>
                </a:solidFill>
                <a:latin typeface="Century Gothic" pitchFamily="34" charset="0"/>
              </a:rPr>
              <a:t>Revolutionizing Entertainment Delivery,</a:t>
            </a:r>
          </a:p>
          <a:p>
            <a:pPr algn="r">
              <a:lnSpc>
                <a:spcPct val="110000"/>
              </a:lnSpc>
            </a:pPr>
            <a:r>
              <a:rPr lang="en-US" sz="1700" b="1" dirty="0" smtClean="0">
                <a:solidFill>
                  <a:srgbClr val="FFF797"/>
                </a:solidFill>
                <a:latin typeface="Century Gothic" pitchFamily="34" charset="0"/>
              </a:rPr>
              <a:t>Network Infrastructure &amp; Investing in the Cloud</a:t>
            </a:r>
            <a:endParaRPr lang="en-US" sz="1700" b="1" dirty="0">
              <a:solidFill>
                <a:srgbClr val="FFF797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001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CW 2012 Banner.jpg"/>
          <p:cNvPicPr preferRelativeResize="0">
            <a:picLocks noChangeAspect="1"/>
          </p:cNvPicPr>
          <p:nvPr userDrawn="1"/>
        </p:nvPicPr>
        <p:blipFill rotWithShape="1">
          <a:blip r:embed="rId2" cstate="print"/>
          <a:srcRect t="45722" r="24266" b="16978"/>
          <a:stretch/>
        </p:blipFill>
        <p:spPr>
          <a:xfrm>
            <a:off x="6400800" y="6383897"/>
            <a:ext cx="2677464" cy="469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001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CW 2012 Banner.jpg"/>
          <p:cNvPicPr preferRelativeResize="0">
            <a:picLocks noChangeAspect="1"/>
          </p:cNvPicPr>
          <p:nvPr userDrawn="1"/>
        </p:nvPicPr>
        <p:blipFill rotWithShape="1">
          <a:blip r:embed="rId2" cstate="print"/>
          <a:srcRect t="45722" r="24266" b="16978"/>
          <a:stretch/>
        </p:blipFill>
        <p:spPr>
          <a:xfrm>
            <a:off x="6400800" y="6383897"/>
            <a:ext cx="2677464" cy="469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001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CCW 2012 Banner.jpg"/>
          <p:cNvPicPr preferRelativeResize="0">
            <a:picLocks noChangeAspect="1"/>
          </p:cNvPicPr>
          <p:nvPr userDrawn="1"/>
        </p:nvPicPr>
        <p:blipFill rotWithShape="1">
          <a:blip r:embed="rId2" cstate="print"/>
          <a:srcRect t="45722" r="24266" b="16978"/>
          <a:stretch/>
        </p:blipFill>
        <p:spPr>
          <a:xfrm>
            <a:off x="6400800" y="6383897"/>
            <a:ext cx="2677464" cy="469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001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CW 2012 Banner.jpg"/>
          <p:cNvPicPr preferRelativeResize="0">
            <a:picLocks noChangeAspect="1"/>
          </p:cNvPicPr>
          <p:nvPr userDrawn="1"/>
        </p:nvPicPr>
        <p:blipFill rotWithShape="1">
          <a:blip r:embed="rId2" cstate="print"/>
          <a:srcRect t="45722" r="24266" b="16978"/>
          <a:stretch/>
        </p:blipFill>
        <p:spPr>
          <a:xfrm>
            <a:off x="6400800" y="6383897"/>
            <a:ext cx="2677464" cy="469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001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CW 2012 Banner.jpg"/>
          <p:cNvPicPr preferRelativeResize="0">
            <a:picLocks noChangeAspect="1"/>
          </p:cNvPicPr>
          <p:nvPr userDrawn="1"/>
        </p:nvPicPr>
        <p:blipFill rotWithShape="1">
          <a:blip r:embed="rId2" cstate="print"/>
          <a:srcRect t="45722" r="24266" b="16978"/>
          <a:stretch/>
        </p:blipFill>
        <p:spPr>
          <a:xfrm>
            <a:off x="6400800" y="6383897"/>
            <a:ext cx="2677464" cy="469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18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001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CW 2012 Banner.jpg"/>
          <p:cNvPicPr preferRelativeResize="0">
            <a:picLocks noChangeAspect="1"/>
          </p:cNvPicPr>
          <p:nvPr userDrawn="1"/>
        </p:nvPicPr>
        <p:blipFill rotWithShape="1">
          <a:blip r:embed="rId2" cstate="print"/>
          <a:srcRect t="45722" r="24266" b="16978"/>
          <a:stretch/>
        </p:blipFill>
        <p:spPr>
          <a:xfrm>
            <a:off x="6400800" y="6383897"/>
            <a:ext cx="2677464" cy="46900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800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image" Target="../media/image11.emf"/><Relationship Id="rId5" Type="http://schemas.openxmlformats.org/officeDocument/2006/relationships/image" Target="../media/image5.gi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Next Generation of BI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Bruce Cleveland</a:t>
            </a:r>
          </a:p>
          <a:p>
            <a:r>
              <a:rPr lang="en-US" dirty="0" smtClean="0"/>
              <a:t>General Partner, InterWest Partners</a:t>
            </a:r>
            <a:endParaRPr lang="en-US" dirty="0"/>
          </a:p>
        </p:txBody>
      </p:sp>
      <p:sp>
        <p:nvSpPr>
          <p:cNvPr id="8" name="Pie 7"/>
          <p:cNvSpPr/>
          <p:nvPr/>
        </p:nvSpPr>
        <p:spPr>
          <a:xfrm>
            <a:off x="-228600" y="-1976438"/>
            <a:ext cx="9677399" cy="3729038"/>
          </a:xfrm>
          <a:prstGeom prst="pie">
            <a:avLst>
              <a:gd name="adj1" fmla="val 21591968"/>
              <a:gd name="adj2" fmla="val 10817675"/>
            </a:avLst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399" y="276224"/>
            <a:ext cx="1922393" cy="94297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7332958"/>
              </p:ext>
            </p:extLst>
          </p:nvPr>
        </p:nvGraphicFramePr>
        <p:xfrm>
          <a:off x="533400" y="3155337"/>
          <a:ext cx="8077200" cy="3016863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2590800"/>
                <a:gridCol w="5486400"/>
              </a:tblGrid>
              <a:tr h="727587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C9 Products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2615">
                <a:tc>
                  <a:txBody>
                    <a:bodyPr/>
                    <a:lstStyle/>
                    <a:p>
                      <a:r>
                        <a:rPr lang="en-US" dirty="0" smtClean="0"/>
                        <a:t>C9 Analytic Applications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Pipeline Accelerator, Forecast Accelerator</a:t>
                      </a:r>
                    </a:p>
                  </a:txBody>
                  <a:tcPr/>
                </a:tc>
              </a:tr>
              <a:tr h="442615">
                <a:tc>
                  <a:txBody>
                    <a:bodyPr/>
                    <a:lstStyle/>
                    <a:p>
                      <a:r>
                        <a:rPr lang="en-US" dirty="0" smtClean="0"/>
                        <a:t>C9 Reports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 list notification report, scheduled reports, change</a:t>
                      </a:r>
                      <a:r>
                        <a:rPr lang="en-US" baseline="0" dirty="0" smtClean="0"/>
                        <a:t> analysis notification, </a:t>
                      </a:r>
                      <a:r>
                        <a:rPr lang="en-US" dirty="0" smtClean="0"/>
                        <a:t>  forecast judgment</a:t>
                      </a:r>
                      <a:endParaRPr lang="en-US" dirty="0"/>
                    </a:p>
                  </a:txBody>
                  <a:tcPr/>
                </a:tc>
              </a:tr>
              <a:tr h="442615">
                <a:tc>
                  <a:txBody>
                    <a:bodyPr/>
                    <a:lstStyle/>
                    <a:p>
                      <a:r>
                        <a:rPr lang="en-US" dirty="0" smtClean="0"/>
                        <a:t>C9 Query</a:t>
                      </a:r>
                      <a:r>
                        <a:rPr lang="en-US" baseline="0" dirty="0" smtClean="0"/>
                        <a:t> Builder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 Hoc Analysis</a:t>
                      </a:r>
                      <a:endParaRPr lang="en-US" dirty="0"/>
                    </a:p>
                  </a:txBody>
                  <a:tcPr/>
                </a:tc>
              </a:tr>
              <a:tr h="763966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Benefits:</a:t>
                      </a:r>
                      <a:r>
                        <a:rPr lang="en-US" baseline="0" dirty="0" smtClean="0"/>
                        <a:t> pipeline optimization, rep coaching, deal prioritization and resource allocation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6724" y="1654314"/>
            <a:ext cx="362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828800" algn="l"/>
              </a:tabLst>
            </a:pPr>
            <a:r>
              <a:rPr lang="en-US" sz="2000" dirty="0" smtClean="0"/>
              <a:t>Status:	Global Roll-Out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799" y="380999"/>
            <a:ext cx="4812241" cy="291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49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generation of BI will be based upon Analytic </a:t>
            </a:r>
            <a:r>
              <a:rPr lang="en-US" dirty="0"/>
              <a:t>Applications </a:t>
            </a:r>
            <a:endParaRPr lang="en-US" dirty="0" smtClean="0"/>
          </a:p>
          <a:p>
            <a:r>
              <a:rPr lang="en-US" dirty="0" smtClean="0"/>
              <a:t>The next generation of BI must be cloud-based AND support:</a:t>
            </a:r>
          </a:p>
          <a:p>
            <a:pPr lvl="1"/>
            <a:r>
              <a:rPr lang="en-US" dirty="0" smtClean="0"/>
              <a:t>Automatic data collection and data management to reduce the physical and logical costs associated with BI</a:t>
            </a:r>
          </a:p>
          <a:p>
            <a:pPr lvl="1"/>
            <a:r>
              <a:rPr lang="en-US" dirty="0" smtClean="0"/>
              <a:t>Actively deliver information at the moment of value</a:t>
            </a:r>
          </a:p>
          <a:p>
            <a:pPr lvl="1"/>
            <a:r>
              <a:rPr lang="en-US" dirty="0" smtClean="0"/>
              <a:t>Support analytic applications in addition to reports/dashboards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53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PaperStrip5.pn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1363065"/>
            <a:ext cx="8824824" cy="244693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Keynote Address—</a:t>
            </a:r>
            <a:br>
              <a:rPr lang="en-US" dirty="0" smtClean="0"/>
            </a:br>
            <a:r>
              <a:rPr lang="en-US" dirty="0" smtClean="0"/>
              <a:t>Siebel Customer World 2005</a:t>
            </a:r>
            <a:endParaRPr lang="en-US" dirty="0"/>
          </a:p>
        </p:txBody>
      </p:sp>
      <p:pic>
        <p:nvPicPr>
          <p:cNvPr id="26" name="Picture 25" descr="PaperStrip5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036" y="3707233"/>
            <a:ext cx="8824824" cy="177916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6" name="Rectangle 15"/>
          <p:cNvSpPr/>
          <p:nvPr/>
        </p:nvSpPr>
        <p:spPr>
          <a:xfrm>
            <a:off x="485166" y="2057400"/>
            <a:ext cx="8036512" cy="88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000000"/>
                </a:solidFill>
              </a:rPr>
              <a:t>“Applications must deliver </a:t>
            </a:r>
            <a:r>
              <a:rPr lang="en-US" sz="2400" b="1" dirty="0" smtClean="0">
                <a:solidFill>
                  <a:srgbClr val="000000"/>
                </a:solidFill>
              </a:rPr>
              <a:t>real-time insight at the moment of each customer interaction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</a:rPr>
              <a:t>and guide organizations and their customer-facing employees and applications.”</a:t>
            </a:r>
            <a:endParaRPr lang="en-US" sz="2400" b="0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20394" y="4057471"/>
            <a:ext cx="72981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The next generation of BI solutions will be </a:t>
            </a:r>
            <a:r>
              <a:rPr lang="en-US" sz="2400" b="1" dirty="0" smtClean="0">
                <a:solidFill>
                  <a:srgbClr val="000000"/>
                </a:solidFill>
              </a:rPr>
              <a:t>analytically-based applications</a:t>
            </a:r>
            <a:r>
              <a:rPr lang="en-US" sz="2400" dirty="0" smtClean="0">
                <a:solidFill>
                  <a:srgbClr val="000000"/>
                </a:solidFill>
              </a:rPr>
              <a:t> targeted to optimize the Revenue Supply Chain</a:t>
            </a:r>
            <a:endParaRPr lang="en-US" sz="2400" b="0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096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5663419" y="1178814"/>
            <a:ext cx="2873829" cy="5145786"/>
          </a:xfrm>
          <a:prstGeom prst="rect">
            <a:avLst/>
          </a:prstGeom>
          <a:solidFill>
            <a:schemeClr val="tx2">
              <a:lumMod val="75000"/>
              <a:alpha val="4902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892870" y="1892958"/>
            <a:ext cx="2423160" cy="120297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cap="all" dirty="0" smtClean="0">
                <a:ln/>
                <a:solidFill>
                  <a:srgbClr val="526793"/>
                </a:solidFill>
                <a:effectLst>
                  <a:outerShdw blurRad="19685" dist="12700" dir="5400000" algn="tl" rotWithShape="0">
                    <a:srgbClr val="526793">
                      <a:satMod val="130000"/>
                      <a:alpha val="63000"/>
                    </a:srgbClr>
                  </a:outerShdw>
                </a:effectLst>
                <a:ea typeface="ＭＳ Ｐゴシック"/>
                <a:cs typeface="ＭＳ Ｐゴシック"/>
              </a:rPr>
              <a:t>Revenue Performance Management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67000" y="1178814"/>
            <a:ext cx="2873829" cy="5145786"/>
          </a:xfrm>
          <a:prstGeom prst="rect">
            <a:avLst/>
          </a:prstGeom>
          <a:solidFill>
            <a:schemeClr val="tx2">
              <a:lumMod val="75000"/>
              <a:alpha val="4902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Evolution of Enterprise Applications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5597002" y="1178814"/>
            <a:ext cx="5" cy="5140342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66357" y="1214735"/>
            <a:ext cx="2275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Back Office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959928" y="1214735"/>
            <a:ext cx="2275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Front Office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63285" y="5112603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Transactional</a:t>
            </a:r>
          </a:p>
          <a:p>
            <a:pPr algn="r"/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Systems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1885" y="3581400"/>
            <a:ext cx="2275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Business Intelligence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1885" y="2064603"/>
            <a:ext cx="2275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Performance Management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" name="Group 39"/>
          <p:cNvGrpSpPr/>
          <p:nvPr/>
        </p:nvGrpSpPr>
        <p:grpSpPr>
          <a:xfrm>
            <a:off x="2966357" y="3513056"/>
            <a:ext cx="2275115" cy="1002061"/>
            <a:chOff x="2862943" y="3320171"/>
            <a:chExt cx="2481943" cy="1128004"/>
          </a:xfrm>
        </p:grpSpPr>
        <p:sp>
          <p:nvSpPr>
            <p:cNvPr id="35" name="Rounded Rectangle 34"/>
            <p:cNvSpPr/>
            <p:nvPr/>
          </p:nvSpPr>
          <p:spPr>
            <a:xfrm>
              <a:off x="2862943" y="3320171"/>
              <a:ext cx="2481943" cy="1128004"/>
            </a:xfrm>
            <a:prstGeom prst="roundRect">
              <a:avLst/>
            </a:prstGeom>
            <a:solidFill>
              <a:schemeClr val="tx1"/>
            </a:solidFill>
            <a:ln w="762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5400000"/>
              </a:lightRig>
            </a:scene3d>
            <a:sp3d extrusionH="76200"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81338" y="3440024"/>
              <a:ext cx="1233488" cy="476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68650" y="3789609"/>
              <a:ext cx="2079625" cy="564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48"/>
          <p:cNvGrpSpPr/>
          <p:nvPr/>
        </p:nvGrpSpPr>
        <p:grpSpPr>
          <a:xfrm>
            <a:off x="2979284" y="1936112"/>
            <a:ext cx="2291670" cy="1138926"/>
            <a:chOff x="2979284" y="1840381"/>
            <a:chExt cx="2291670" cy="1138926"/>
          </a:xfrm>
          <a:solidFill>
            <a:schemeClr val="tx1"/>
          </a:solidFill>
        </p:grpSpPr>
        <p:sp>
          <p:nvSpPr>
            <p:cNvPr id="37" name="Rounded Rectangle 36"/>
            <p:cNvSpPr/>
            <p:nvPr/>
          </p:nvSpPr>
          <p:spPr>
            <a:xfrm>
              <a:off x="2979284" y="1840381"/>
              <a:ext cx="2291670" cy="1138926"/>
            </a:xfrm>
            <a:prstGeom prst="roundRect">
              <a:avLst/>
            </a:prstGeom>
            <a:grpFill/>
            <a:ln w="762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5400000"/>
              </a:lightRig>
            </a:scene3d>
            <a:sp3d extrusionH="76200"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25" name="Picture 24" descr="outlooksoft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64270" y="2362200"/>
              <a:ext cx="1428750" cy="514350"/>
            </a:xfrm>
            <a:prstGeom prst="rect">
              <a:avLst/>
            </a:prstGeom>
            <a:grpFill/>
          </p:spPr>
        </p:pic>
        <p:pic>
          <p:nvPicPr>
            <p:cNvPr id="41" name="Picture 40" descr="hyperion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14675" y="1876425"/>
              <a:ext cx="1866900" cy="517712"/>
            </a:xfrm>
            <a:prstGeom prst="rect">
              <a:avLst/>
            </a:prstGeom>
            <a:grpFill/>
          </p:spPr>
        </p:pic>
      </p:grpSp>
      <p:grpSp>
        <p:nvGrpSpPr>
          <p:cNvPr id="6" name="Group 53"/>
          <p:cNvGrpSpPr/>
          <p:nvPr/>
        </p:nvGrpSpPr>
        <p:grpSpPr>
          <a:xfrm>
            <a:off x="5959927" y="3541650"/>
            <a:ext cx="2275115" cy="1002061"/>
            <a:chOff x="2862943" y="3320171"/>
            <a:chExt cx="2481943" cy="1128004"/>
          </a:xfrm>
          <a:solidFill>
            <a:schemeClr val="tx1"/>
          </a:solidFill>
        </p:grpSpPr>
        <p:sp>
          <p:nvSpPr>
            <p:cNvPr id="55" name="Rounded Rectangle 54"/>
            <p:cNvSpPr/>
            <p:nvPr/>
          </p:nvSpPr>
          <p:spPr>
            <a:xfrm>
              <a:off x="2862943" y="3320171"/>
              <a:ext cx="2481943" cy="1128004"/>
            </a:xfrm>
            <a:prstGeom prst="roundRect">
              <a:avLst/>
            </a:prstGeom>
            <a:grpFill/>
            <a:ln w="762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5400000"/>
              </a:lightRig>
            </a:scene3d>
            <a:sp3d extrusionH="76200"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5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68650" y="3852600"/>
              <a:ext cx="1847731" cy="5019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81338" y="3495230"/>
              <a:ext cx="1090531" cy="4211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" name="Group 45"/>
          <p:cNvGrpSpPr/>
          <p:nvPr/>
        </p:nvGrpSpPr>
        <p:grpSpPr>
          <a:xfrm>
            <a:off x="2966357" y="4982945"/>
            <a:ext cx="2304597" cy="1129378"/>
            <a:chOff x="2862943" y="4776116"/>
            <a:chExt cx="2481943" cy="1129384"/>
          </a:xfrm>
          <a:solidFill>
            <a:schemeClr val="tx1"/>
          </a:solidFill>
        </p:grpSpPr>
        <p:grpSp>
          <p:nvGrpSpPr>
            <p:cNvPr id="8" name="Group 46"/>
            <p:cNvGrpSpPr/>
            <p:nvPr/>
          </p:nvGrpSpPr>
          <p:grpSpPr>
            <a:xfrm>
              <a:off x="2862943" y="4776116"/>
              <a:ext cx="2481943" cy="1129384"/>
              <a:chOff x="2862943" y="4776116"/>
              <a:chExt cx="2481943" cy="1129384"/>
            </a:xfrm>
            <a:grpFill/>
          </p:grpSpPr>
          <p:sp>
            <p:nvSpPr>
              <p:cNvPr id="33" name="Rounded Rectangle 32"/>
              <p:cNvSpPr/>
              <p:nvPr/>
            </p:nvSpPr>
            <p:spPr>
              <a:xfrm>
                <a:off x="2862943" y="4776116"/>
                <a:ext cx="2481943" cy="1129384"/>
              </a:xfrm>
              <a:prstGeom prst="roundRect">
                <a:avLst/>
              </a:prstGeom>
              <a:grpFill/>
              <a:ln w="76200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>
                  <a:rot lat="0" lon="0" rev="5400000"/>
                </a:lightRig>
              </a:scene3d>
              <a:sp3d extrusionH="76200"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095625" y="5538789"/>
                <a:ext cx="2058988" cy="27082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074989" y="4923606"/>
                <a:ext cx="1030286" cy="51055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194176" y="5003388"/>
              <a:ext cx="958850" cy="3877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Group 51"/>
          <p:cNvGrpSpPr/>
          <p:nvPr/>
        </p:nvGrpSpPr>
        <p:grpSpPr>
          <a:xfrm>
            <a:off x="5859362" y="4982945"/>
            <a:ext cx="2481943" cy="1129378"/>
            <a:chOff x="5856514" y="4776116"/>
            <a:chExt cx="2481943" cy="1129378"/>
          </a:xfrm>
          <a:solidFill>
            <a:schemeClr val="tx1"/>
          </a:solidFill>
        </p:grpSpPr>
        <p:sp>
          <p:nvSpPr>
            <p:cNvPr id="34" name="Rounded Rectangle 33"/>
            <p:cNvSpPr/>
            <p:nvPr/>
          </p:nvSpPr>
          <p:spPr>
            <a:xfrm>
              <a:off x="5856514" y="4776116"/>
              <a:ext cx="2481943" cy="1129378"/>
            </a:xfrm>
            <a:prstGeom prst="roundRect">
              <a:avLst/>
            </a:prstGeom>
            <a:grpFill/>
            <a:ln w="762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5400000"/>
              </a:lightRig>
            </a:scene3d>
            <a:sp3d extrusionH="76200"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rgbClr val="FFFFFF"/>
                </a:solidFill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229350" y="4940360"/>
              <a:ext cx="1830470" cy="29839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407151" y="5343524"/>
              <a:ext cx="1425685" cy="4095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7412" y="3814846"/>
            <a:ext cx="1030447" cy="16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" name="Rectangle 66"/>
          <p:cNvSpPr/>
          <p:nvPr/>
        </p:nvSpPr>
        <p:spPr>
          <a:xfrm>
            <a:off x="615297" y="3221757"/>
            <a:ext cx="7921951" cy="64008"/>
          </a:xfrm>
          <a:prstGeom prst="rect">
            <a:avLst/>
          </a:prstGeom>
          <a:solidFill>
            <a:schemeClr val="tx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15297" y="4741174"/>
            <a:ext cx="7921951" cy="64008"/>
          </a:xfrm>
          <a:prstGeom prst="rect">
            <a:avLst/>
          </a:prstGeom>
          <a:solidFill>
            <a:schemeClr val="tx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15297" y="1702340"/>
            <a:ext cx="7921951" cy="64008"/>
          </a:xfrm>
          <a:prstGeom prst="rect">
            <a:avLst/>
          </a:prstGeom>
          <a:solidFill>
            <a:schemeClr val="tx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297" y="6260592"/>
            <a:ext cx="7921951" cy="64008"/>
          </a:xfrm>
          <a:prstGeom prst="rect">
            <a:avLst/>
          </a:prstGeom>
          <a:solidFill>
            <a:schemeClr val="tx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8353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675818" y="1763231"/>
            <a:ext cx="4023360" cy="3641272"/>
          </a:xfrm>
          <a:prstGeom prst="rect">
            <a:avLst/>
          </a:prstGeom>
          <a:solidFill>
            <a:schemeClr val="tx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6839" y="1774117"/>
            <a:ext cx="4023360" cy="3630385"/>
          </a:xfrm>
          <a:prstGeom prst="rect">
            <a:avLst/>
          </a:prstGeom>
          <a:solidFill>
            <a:schemeClr val="tx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Office vs. Back Office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499586" y="1757363"/>
            <a:ext cx="4306253" cy="639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/>
                <a:cs typeface="ＭＳ Ｐゴシック"/>
              </a:rPr>
              <a:t>Back Office</a:t>
            </a:r>
            <a:endParaRPr lang="en-US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ＭＳ Ｐゴシック"/>
              <a:cs typeface="ＭＳ Ｐゴシック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493316" y="2206625"/>
            <a:ext cx="4444207" cy="31940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+mj-lt"/>
              </a:rPr>
              <a:t>Finance &amp; Admin / IT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+mj-lt"/>
              </a:rPr>
              <a:t>Cost Containment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+mj-lt"/>
              </a:rPr>
              <a:t>Static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+mj-lt"/>
              </a:rPr>
              <a:t>Batch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+mj-lt"/>
              </a:rPr>
              <a:t>Objective Data</a:t>
            </a:r>
            <a:endParaRPr lang="en-US" dirty="0">
              <a:latin typeface="+mj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4765675" y="1757363"/>
            <a:ext cx="2930525" cy="639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/>
                <a:cs typeface="ＭＳ Ｐゴシック"/>
              </a:rPr>
              <a:t>Front Office</a:t>
            </a:r>
            <a:endParaRPr lang="en-US" i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ＭＳ Ｐゴシック"/>
              <a:cs typeface="ＭＳ Ｐゴシック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759325" y="2218389"/>
            <a:ext cx="4041775" cy="31861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+mj-lt"/>
              </a:rPr>
              <a:t>Line of Business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+mj-lt"/>
              </a:rPr>
              <a:t>Revenue Attainment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+mj-lt"/>
              </a:rPr>
              <a:t>Dynamic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+mj-lt"/>
              </a:rPr>
              <a:t>Realtime</a:t>
            </a:r>
            <a:endParaRPr lang="en-US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+mj-lt"/>
              </a:rPr>
              <a:t>Subjective Data</a:t>
            </a:r>
            <a:endParaRPr lang="en-US" dirty="0">
              <a:latin typeface="+mj-lt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416839" y="2285745"/>
            <a:ext cx="4023360" cy="3735388"/>
            <a:chOff x="416775" y="2242457"/>
            <a:chExt cx="4023360" cy="3735388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416775" y="2864757"/>
              <a:ext cx="4023360" cy="1588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16775" y="3487057"/>
              <a:ext cx="4023360" cy="1588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16775" y="4109357"/>
              <a:ext cx="4023360" cy="1588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16775" y="4731657"/>
              <a:ext cx="4023360" cy="1588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16775" y="5353957"/>
              <a:ext cx="4023360" cy="1588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16775" y="2242457"/>
              <a:ext cx="4023360" cy="1588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16775" y="5976257"/>
              <a:ext cx="4023360" cy="1588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6"/>
          <p:cNvGrpSpPr/>
          <p:nvPr/>
        </p:nvGrpSpPr>
        <p:grpSpPr>
          <a:xfrm>
            <a:off x="4671793" y="2285745"/>
            <a:ext cx="4023360" cy="3735388"/>
            <a:chOff x="416775" y="2242457"/>
            <a:chExt cx="4023360" cy="3735388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16775" y="2864757"/>
              <a:ext cx="4023360" cy="1588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16775" y="3487057"/>
              <a:ext cx="4023360" cy="1588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16775" y="4109357"/>
              <a:ext cx="4023360" cy="1588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16775" y="4731657"/>
              <a:ext cx="4023360" cy="1588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16775" y="5353957"/>
              <a:ext cx="4023360" cy="1588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16775" y="2242457"/>
              <a:ext cx="4023360" cy="1588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16775" y="5976257"/>
              <a:ext cx="4023360" cy="1588"/>
            </a:xfrm>
            <a:prstGeom prst="line">
              <a:avLst/>
            </a:prstGeom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1" name="Freeform 7"/>
          <p:cNvSpPr>
            <a:spLocks/>
          </p:cNvSpPr>
          <p:nvPr/>
        </p:nvSpPr>
        <p:spPr bwMode="auto">
          <a:xfrm rot="490204">
            <a:off x="7226818" y="3347783"/>
            <a:ext cx="1743075" cy="1011238"/>
          </a:xfrm>
          <a:custGeom>
            <a:avLst/>
            <a:gdLst/>
            <a:ahLst/>
            <a:cxnLst>
              <a:cxn ang="0">
                <a:pos x="900" y="258"/>
              </a:cxn>
              <a:cxn ang="0">
                <a:pos x="779" y="178"/>
              </a:cxn>
              <a:cxn ang="0">
                <a:pos x="765" y="74"/>
              </a:cxn>
              <a:cxn ang="0">
                <a:pos x="582" y="67"/>
              </a:cxn>
              <a:cxn ang="0">
                <a:pos x="445" y="0"/>
              </a:cxn>
              <a:cxn ang="0">
                <a:pos x="307" y="70"/>
              </a:cxn>
              <a:cxn ang="0">
                <a:pos x="128" y="78"/>
              </a:cxn>
              <a:cxn ang="0">
                <a:pos x="117" y="184"/>
              </a:cxn>
              <a:cxn ang="0">
                <a:pos x="0" y="264"/>
              </a:cxn>
              <a:cxn ang="0">
                <a:pos x="121" y="343"/>
              </a:cxn>
              <a:cxn ang="0">
                <a:pos x="135" y="447"/>
              </a:cxn>
              <a:cxn ang="0">
                <a:pos x="318" y="454"/>
              </a:cxn>
              <a:cxn ang="0">
                <a:pos x="455" y="522"/>
              </a:cxn>
              <a:cxn ang="0">
                <a:pos x="593" y="451"/>
              </a:cxn>
              <a:cxn ang="0">
                <a:pos x="772" y="443"/>
              </a:cxn>
              <a:cxn ang="0">
                <a:pos x="783" y="337"/>
              </a:cxn>
              <a:cxn ang="0">
                <a:pos x="900" y="258"/>
              </a:cxn>
            </a:cxnLst>
            <a:rect l="0" t="0" r="r" b="b"/>
            <a:pathLst>
              <a:path w="900" h="522">
                <a:moveTo>
                  <a:pt x="900" y="258"/>
                </a:moveTo>
                <a:cubicBezTo>
                  <a:pt x="900" y="217"/>
                  <a:pt x="847" y="183"/>
                  <a:pt x="779" y="178"/>
                </a:cubicBezTo>
                <a:cubicBezTo>
                  <a:pt x="818" y="147"/>
                  <a:pt x="814" y="102"/>
                  <a:pt x="765" y="74"/>
                </a:cubicBezTo>
                <a:cubicBezTo>
                  <a:pt x="715" y="45"/>
                  <a:pt x="636" y="43"/>
                  <a:pt x="582" y="67"/>
                </a:cubicBezTo>
                <a:cubicBezTo>
                  <a:pt x="571" y="29"/>
                  <a:pt x="514" y="0"/>
                  <a:pt x="445" y="0"/>
                </a:cubicBezTo>
                <a:cubicBezTo>
                  <a:pt x="374" y="0"/>
                  <a:pt x="316" y="30"/>
                  <a:pt x="307" y="70"/>
                </a:cubicBezTo>
                <a:cubicBezTo>
                  <a:pt x="253" y="47"/>
                  <a:pt x="177" y="50"/>
                  <a:pt x="128" y="78"/>
                </a:cubicBezTo>
                <a:cubicBezTo>
                  <a:pt x="78" y="107"/>
                  <a:pt x="74" y="153"/>
                  <a:pt x="117" y="184"/>
                </a:cubicBezTo>
                <a:cubicBezTo>
                  <a:pt x="50" y="190"/>
                  <a:pt x="0" y="224"/>
                  <a:pt x="0" y="264"/>
                </a:cubicBezTo>
                <a:cubicBezTo>
                  <a:pt x="0" y="305"/>
                  <a:pt x="53" y="338"/>
                  <a:pt x="121" y="343"/>
                </a:cubicBezTo>
                <a:cubicBezTo>
                  <a:pt x="82" y="375"/>
                  <a:pt x="86" y="419"/>
                  <a:pt x="135" y="447"/>
                </a:cubicBezTo>
                <a:cubicBezTo>
                  <a:pt x="185" y="476"/>
                  <a:pt x="264" y="479"/>
                  <a:pt x="318" y="454"/>
                </a:cubicBezTo>
                <a:cubicBezTo>
                  <a:pt x="329" y="492"/>
                  <a:pt x="386" y="522"/>
                  <a:pt x="455" y="522"/>
                </a:cubicBezTo>
                <a:cubicBezTo>
                  <a:pt x="526" y="522"/>
                  <a:pt x="584" y="491"/>
                  <a:pt x="593" y="451"/>
                </a:cubicBezTo>
                <a:cubicBezTo>
                  <a:pt x="647" y="474"/>
                  <a:pt x="723" y="471"/>
                  <a:pt x="772" y="443"/>
                </a:cubicBezTo>
                <a:cubicBezTo>
                  <a:pt x="822" y="414"/>
                  <a:pt x="826" y="369"/>
                  <a:pt x="783" y="337"/>
                </a:cubicBezTo>
                <a:cubicBezTo>
                  <a:pt x="850" y="331"/>
                  <a:pt x="900" y="298"/>
                  <a:pt x="900" y="258"/>
                </a:cubicBezTo>
                <a:close/>
              </a:path>
            </a:pathLst>
          </a:custGeom>
          <a:solidFill>
            <a:srgbClr val="FFFFFF"/>
          </a:solidFill>
          <a:ln w="57150" cap="rnd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err="1" smtClean="0">
                <a:solidFill>
                  <a:srgbClr val="000000"/>
                </a:solidFill>
              </a:rPr>
              <a:t>SaaS</a:t>
            </a: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0278" y="1375426"/>
            <a:ext cx="1070036" cy="91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9453" y="1442102"/>
            <a:ext cx="1324345" cy="857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150001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/>
          <p:cNvCxnSpPr/>
          <p:nvPr/>
        </p:nvCxnSpPr>
        <p:spPr>
          <a:xfrm>
            <a:off x="1905000" y="1600200"/>
            <a:ext cx="2019300" cy="723899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2590800" y="1600200"/>
            <a:ext cx="1970166" cy="723899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648200" y="1600200"/>
            <a:ext cx="1981200" cy="733424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5295900" y="1600200"/>
            <a:ext cx="1943100" cy="733424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905000" y="1676400"/>
            <a:ext cx="0" cy="381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10100" y="1676400"/>
            <a:ext cx="0" cy="381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315200" y="1676400"/>
            <a:ext cx="0" cy="381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905000" y="2819400"/>
            <a:ext cx="0" cy="381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10100" y="2819400"/>
            <a:ext cx="0" cy="381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315200" y="2819400"/>
            <a:ext cx="0" cy="381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0" idx="2"/>
          </p:cNvCxnSpPr>
          <p:nvPr/>
        </p:nvCxnSpPr>
        <p:spPr>
          <a:xfrm>
            <a:off x="1905000" y="3648075"/>
            <a:ext cx="466725" cy="466725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2" idx="2"/>
          </p:cNvCxnSpPr>
          <p:nvPr/>
        </p:nvCxnSpPr>
        <p:spPr>
          <a:xfrm flipH="1">
            <a:off x="6934200" y="3648075"/>
            <a:ext cx="381000" cy="466725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610100" y="3657600"/>
            <a:ext cx="0" cy="381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610100" y="5105400"/>
            <a:ext cx="0" cy="381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138363" y="5029200"/>
            <a:ext cx="633412" cy="4572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115050" y="5029200"/>
            <a:ext cx="847725" cy="4572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838200" y="1219200"/>
            <a:ext cx="2133600" cy="4572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REPORTS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3300" y="1219200"/>
            <a:ext cx="2133600" cy="4572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DASHBOARDS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8400" y="1219200"/>
            <a:ext cx="2133600" cy="4572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ANALYTICS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an 6"/>
          <p:cNvSpPr/>
          <p:nvPr/>
        </p:nvSpPr>
        <p:spPr>
          <a:xfrm>
            <a:off x="1219200" y="2057400"/>
            <a:ext cx="1371600" cy="762000"/>
          </a:xfrm>
          <a:prstGeom prst="can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7000">
                <a:schemeClr val="tx2">
                  <a:lumMod val="50000"/>
                </a:schemeClr>
              </a:gs>
              <a:gs pos="96000">
                <a:srgbClr val="35599D"/>
              </a:gs>
              <a:gs pos="99583">
                <a:schemeClr val="tx2">
                  <a:lumMod val="90000"/>
                </a:schemeClr>
              </a:gs>
              <a:gs pos="63000">
                <a:schemeClr val="tx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3924300" y="2057400"/>
            <a:ext cx="1371600" cy="762000"/>
          </a:xfrm>
          <a:prstGeom prst="can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7000">
                <a:schemeClr val="tx2">
                  <a:lumMod val="50000"/>
                </a:schemeClr>
              </a:gs>
              <a:gs pos="96000">
                <a:srgbClr val="35599D"/>
              </a:gs>
              <a:gs pos="99583">
                <a:schemeClr val="tx2">
                  <a:lumMod val="90000"/>
                </a:schemeClr>
              </a:gs>
              <a:gs pos="63000">
                <a:schemeClr val="tx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629400" y="2057400"/>
            <a:ext cx="1371600" cy="762000"/>
          </a:xfrm>
          <a:prstGeom prst="can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7000">
                <a:schemeClr val="tx2">
                  <a:lumMod val="50000"/>
                </a:schemeClr>
              </a:gs>
              <a:gs pos="96000">
                <a:srgbClr val="35599D"/>
              </a:gs>
              <a:gs pos="99583">
                <a:schemeClr val="tx2">
                  <a:lumMod val="90000"/>
                </a:schemeClr>
              </a:gs>
              <a:gs pos="63000">
                <a:schemeClr val="tx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3190875"/>
            <a:ext cx="762000" cy="457200"/>
          </a:xfrm>
          <a:prstGeom prst="rec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29100" y="3190875"/>
            <a:ext cx="762000" cy="457200"/>
          </a:xfrm>
          <a:prstGeom prst="rec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934200" y="3190875"/>
            <a:ext cx="762000" cy="457200"/>
          </a:xfrm>
          <a:prstGeom prst="rec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ETL</a:t>
            </a:r>
            <a:endParaRPr lang="en-US" dirty="0"/>
          </a:p>
        </p:txBody>
      </p:sp>
      <p:sp>
        <p:nvSpPr>
          <p:cNvPr id="13" name="Can 12"/>
          <p:cNvSpPr/>
          <p:nvPr/>
        </p:nvSpPr>
        <p:spPr>
          <a:xfrm>
            <a:off x="2057400" y="4038600"/>
            <a:ext cx="5105400" cy="1066800"/>
          </a:xfrm>
          <a:prstGeom prst="can">
            <a:avLst/>
          </a:prstGeom>
          <a:gradFill flip="none" rotWithShape="1">
            <a:gsLst>
              <a:gs pos="99000">
                <a:schemeClr val="bg2">
                  <a:lumMod val="40000"/>
                  <a:lumOff val="60000"/>
                </a:schemeClr>
              </a:gs>
              <a:gs pos="0">
                <a:schemeClr val="bg2">
                  <a:lumMod val="60000"/>
                  <a:lumOff val="40000"/>
                </a:schemeClr>
              </a:gs>
              <a:gs pos="26000">
                <a:srgbClr val="40457D"/>
              </a:gs>
              <a:gs pos="4000">
                <a:schemeClr val="bg2">
                  <a:lumMod val="60000"/>
                  <a:lumOff val="40000"/>
                  <a:shade val="30000"/>
                  <a:satMod val="115000"/>
                </a:schemeClr>
              </a:gs>
              <a:gs pos="67000">
                <a:schemeClr val="accent4">
                  <a:lumMod val="40000"/>
                  <a:lumOff val="60000"/>
                </a:schemeClr>
              </a:gs>
              <a:gs pos="95000">
                <a:srgbClr val="313981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14400" y="5410200"/>
            <a:ext cx="1981200" cy="609600"/>
          </a:xfrm>
          <a:prstGeom prst="ellipse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ERP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24600" y="5410200"/>
            <a:ext cx="1981200" cy="609600"/>
          </a:xfrm>
          <a:prstGeom prst="ellipse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39000" y="4248834"/>
            <a:ext cx="1411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</a:p>
          <a:p>
            <a:r>
              <a:rPr lang="en-US" dirty="0" smtClean="0"/>
              <a:t>WAREHOUSE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079033" y="2115234"/>
            <a:ext cx="854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</a:p>
          <a:p>
            <a:r>
              <a:rPr lang="en-US" dirty="0" smtClean="0"/>
              <a:t>MARTS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371600" y="2324099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762125" y="2532965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143125" y="2324099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05275" y="2324099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495800" y="2532965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876800" y="2324099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848475" y="2324099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239000" y="2532965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620000" y="2324099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43175" y="4457699"/>
            <a:ext cx="228600" cy="228600"/>
          </a:xfrm>
          <a:prstGeom prst="rect">
            <a:avLst/>
          </a:prstGeom>
          <a:solidFill>
            <a:srgbClr val="31398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343275" y="4686299"/>
            <a:ext cx="228600" cy="228600"/>
          </a:xfrm>
          <a:prstGeom prst="rect">
            <a:avLst/>
          </a:prstGeom>
          <a:solidFill>
            <a:srgbClr val="31398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229100" y="4409390"/>
            <a:ext cx="228600" cy="228600"/>
          </a:xfrm>
          <a:prstGeom prst="rect">
            <a:avLst/>
          </a:prstGeom>
          <a:solidFill>
            <a:srgbClr val="31398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05400" y="4725082"/>
            <a:ext cx="228600" cy="228600"/>
          </a:xfrm>
          <a:prstGeom prst="rect">
            <a:avLst/>
          </a:prstGeom>
          <a:solidFill>
            <a:srgbClr val="31398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000750" y="4410072"/>
            <a:ext cx="228600" cy="228600"/>
          </a:xfrm>
          <a:prstGeom prst="rect">
            <a:avLst/>
          </a:prstGeom>
          <a:solidFill>
            <a:srgbClr val="31398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629400" y="4638672"/>
            <a:ext cx="228600" cy="228600"/>
          </a:xfrm>
          <a:prstGeom prst="rect">
            <a:avLst/>
          </a:prstGeom>
          <a:solidFill>
            <a:srgbClr val="31398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238133" y="302242"/>
            <a:ext cx="2645660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dirty="0"/>
              <a:t>Traditional BI</a:t>
            </a:r>
          </a:p>
        </p:txBody>
      </p:sp>
      <p:sp>
        <p:nvSpPr>
          <p:cNvPr id="15" name="Oval 14"/>
          <p:cNvSpPr/>
          <p:nvPr/>
        </p:nvSpPr>
        <p:spPr>
          <a:xfrm>
            <a:off x="3619500" y="5410200"/>
            <a:ext cx="1981200" cy="609600"/>
          </a:xfrm>
          <a:prstGeom prst="ellipse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818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4610100" y="5486400"/>
            <a:ext cx="0" cy="1524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138363" y="5257800"/>
            <a:ext cx="757237" cy="4572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00800" y="5257800"/>
            <a:ext cx="561975" cy="4572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828800"/>
            <a:ext cx="7240834" cy="367665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905000" y="1600200"/>
            <a:ext cx="2019300" cy="723899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590800" y="1600200"/>
            <a:ext cx="1970166" cy="723899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48200" y="1600200"/>
            <a:ext cx="1981200" cy="733424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295900" y="1600200"/>
            <a:ext cx="1943100" cy="733424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05000" y="1676400"/>
            <a:ext cx="0" cy="381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10100" y="1676400"/>
            <a:ext cx="0" cy="381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15200" y="1676400"/>
            <a:ext cx="0" cy="381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0" y="2819400"/>
            <a:ext cx="0" cy="381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10100" y="2819400"/>
            <a:ext cx="0" cy="381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15200" y="2819400"/>
            <a:ext cx="0" cy="381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7" idx="2"/>
          </p:cNvCxnSpPr>
          <p:nvPr/>
        </p:nvCxnSpPr>
        <p:spPr>
          <a:xfrm>
            <a:off x="1905000" y="3648075"/>
            <a:ext cx="466725" cy="466725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9" idx="2"/>
          </p:cNvCxnSpPr>
          <p:nvPr/>
        </p:nvCxnSpPr>
        <p:spPr>
          <a:xfrm flipH="1">
            <a:off x="6934200" y="3648075"/>
            <a:ext cx="381000" cy="466725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10100" y="3657600"/>
            <a:ext cx="0" cy="38100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38200" y="1219200"/>
            <a:ext cx="2133600" cy="4572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REPORTS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43300" y="1219200"/>
            <a:ext cx="2133600" cy="4572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DASHBOARDS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48400" y="1219200"/>
            <a:ext cx="2133600" cy="4572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ANALYTICS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Can 23"/>
          <p:cNvSpPr/>
          <p:nvPr/>
        </p:nvSpPr>
        <p:spPr>
          <a:xfrm>
            <a:off x="1219200" y="2057400"/>
            <a:ext cx="1371600" cy="762000"/>
          </a:xfrm>
          <a:prstGeom prst="can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7000">
                <a:schemeClr val="tx2">
                  <a:lumMod val="50000"/>
                </a:schemeClr>
              </a:gs>
              <a:gs pos="96000">
                <a:srgbClr val="35599D"/>
              </a:gs>
              <a:gs pos="99583">
                <a:schemeClr val="tx2">
                  <a:lumMod val="90000"/>
                </a:schemeClr>
              </a:gs>
              <a:gs pos="63000">
                <a:schemeClr val="tx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3924300" y="2057400"/>
            <a:ext cx="1371600" cy="762000"/>
          </a:xfrm>
          <a:prstGeom prst="can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7000">
                <a:schemeClr val="tx2">
                  <a:lumMod val="50000"/>
                </a:schemeClr>
              </a:gs>
              <a:gs pos="96000">
                <a:srgbClr val="35599D"/>
              </a:gs>
              <a:gs pos="99583">
                <a:schemeClr val="tx2">
                  <a:lumMod val="90000"/>
                </a:schemeClr>
              </a:gs>
              <a:gs pos="63000">
                <a:schemeClr val="tx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>
            <a:off x="6629400" y="2057400"/>
            <a:ext cx="1371600" cy="762000"/>
          </a:xfrm>
          <a:prstGeom prst="can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7000">
                <a:schemeClr val="tx2">
                  <a:lumMod val="50000"/>
                </a:schemeClr>
              </a:gs>
              <a:gs pos="96000">
                <a:srgbClr val="35599D"/>
              </a:gs>
              <a:gs pos="99583">
                <a:schemeClr val="tx2">
                  <a:lumMod val="90000"/>
                </a:schemeClr>
              </a:gs>
              <a:gs pos="63000">
                <a:schemeClr val="tx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524000" y="3190875"/>
            <a:ext cx="762000" cy="457200"/>
          </a:xfrm>
          <a:prstGeom prst="rec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ETL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229100" y="3190875"/>
            <a:ext cx="762000" cy="457200"/>
          </a:xfrm>
          <a:prstGeom prst="rec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ETL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934200" y="3190875"/>
            <a:ext cx="762000" cy="457200"/>
          </a:xfrm>
          <a:prstGeom prst="rec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ETL</a:t>
            </a:r>
            <a:endParaRPr lang="en-US" dirty="0"/>
          </a:p>
        </p:txBody>
      </p:sp>
      <p:sp>
        <p:nvSpPr>
          <p:cNvPr id="30" name="Can 29"/>
          <p:cNvSpPr/>
          <p:nvPr/>
        </p:nvSpPr>
        <p:spPr>
          <a:xfrm>
            <a:off x="2057400" y="4038600"/>
            <a:ext cx="5105400" cy="1066800"/>
          </a:xfrm>
          <a:prstGeom prst="can">
            <a:avLst/>
          </a:prstGeom>
          <a:gradFill flip="none" rotWithShape="1">
            <a:gsLst>
              <a:gs pos="99000">
                <a:schemeClr val="bg2">
                  <a:lumMod val="40000"/>
                  <a:lumOff val="60000"/>
                </a:schemeClr>
              </a:gs>
              <a:gs pos="0">
                <a:schemeClr val="bg2">
                  <a:lumMod val="60000"/>
                  <a:lumOff val="40000"/>
                </a:schemeClr>
              </a:gs>
              <a:gs pos="26000">
                <a:srgbClr val="40457D"/>
              </a:gs>
              <a:gs pos="4000">
                <a:schemeClr val="bg2">
                  <a:lumMod val="60000"/>
                  <a:lumOff val="40000"/>
                  <a:shade val="30000"/>
                  <a:satMod val="115000"/>
                </a:schemeClr>
              </a:gs>
              <a:gs pos="67000">
                <a:schemeClr val="accent4">
                  <a:lumMod val="40000"/>
                  <a:lumOff val="60000"/>
                </a:schemeClr>
              </a:gs>
              <a:gs pos="95000">
                <a:srgbClr val="313981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14400" y="5638800"/>
            <a:ext cx="1981200" cy="609600"/>
          </a:xfrm>
          <a:prstGeom prst="ellipse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ERP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324600" y="5638800"/>
            <a:ext cx="1981200" cy="609600"/>
          </a:xfrm>
          <a:prstGeom prst="ellipse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239000" y="4248834"/>
            <a:ext cx="1411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</a:p>
          <a:p>
            <a:r>
              <a:rPr lang="en-US" dirty="0" smtClean="0"/>
              <a:t>WAREHOUSE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079033" y="2115234"/>
            <a:ext cx="854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</a:p>
          <a:p>
            <a:r>
              <a:rPr lang="en-US" dirty="0" smtClean="0"/>
              <a:t>MARTS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371600" y="2324099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762125" y="2532965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143125" y="2324099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105275" y="2324099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495800" y="2532965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876800" y="2324099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848475" y="2324099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239000" y="2532965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620000" y="2324099"/>
            <a:ext cx="228600" cy="228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543175" y="4457699"/>
            <a:ext cx="228600" cy="228600"/>
          </a:xfrm>
          <a:prstGeom prst="rect">
            <a:avLst/>
          </a:prstGeom>
          <a:solidFill>
            <a:srgbClr val="31398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343275" y="4686299"/>
            <a:ext cx="228600" cy="228600"/>
          </a:xfrm>
          <a:prstGeom prst="rect">
            <a:avLst/>
          </a:prstGeom>
          <a:solidFill>
            <a:srgbClr val="31398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229100" y="4409390"/>
            <a:ext cx="228600" cy="228600"/>
          </a:xfrm>
          <a:prstGeom prst="rect">
            <a:avLst/>
          </a:prstGeom>
          <a:solidFill>
            <a:srgbClr val="31398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05400" y="4725082"/>
            <a:ext cx="228600" cy="228600"/>
          </a:xfrm>
          <a:prstGeom prst="rect">
            <a:avLst/>
          </a:prstGeom>
          <a:solidFill>
            <a:srgbClr val="31398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00750" y="4410072"/>
            <a:ext cx="228600" cy="228600"/>
          </a:xfrm>
          <a:prstGeom prst="rect">
            <a:avLst/>
          </a:prstGeom>
          <a:solidFill>
            <a:srgbClr val="31398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629400" y="4638672"/>
            <a:ext cx="228600" cy="228600"/>
          </a:xfrm>
          <a:prstGeom prst="rect">
            <a:avLst/>
          </a:prstGeom>
          <a:solidFill>
            <a:srgbClr val="31398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619500" y="5638800"/>
            <a:ext cx="1981200" cy="609600"/>
          </a:xfrm>
          <a:prstGeom prst="ellipse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CRM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010816" y="302242"/>
            <a:ext cx="5100307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600" dirty="0" smtClean="0"/>
              <a:t>Current Cloud BI Solutions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752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941832"/>
          </a:xfrm>
        </p:spPr>
        <p:txBody>
          <a:bodyPr>
            <a:noAutofit/>
          </a:bodyPr>
          <a:lstStyle/>
          <a:p>
            <a:r>
              <a:rPr lang="en-US" dirty="0" smtClean="0"/>
              <a:t>Next Generation of BI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4020976"/>
              </p:ext>
            </p:extLst>
          </p:nvPr>
        </p:nvGraphicFramePr>
        <p:xfrm>
          <a:off x="533400" y="1295400"/>
          <a:ext cx="8077200" cy="3918855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2019300"/>
                <a:gridCol w="6057900"/>
              </a:tblGrid>
              <a:tr h="696685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Feature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 anchor="b"/>
                </a:tc>
              </a:tr>
              <a:tr h="696685">
                <a:tc>
                  <a:txBody>
                    <a:bodyPr/>
                    <a:lstStyle/>
                    <a:p>
                      <a:r>
                        <a:rPr lang="en-US" dirty="0" smtClean="0"/>
                        <a:t>Data Management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 all the data I might ever need automatically. Keep it updated in real-time.</a:t>
                      </a:r>
                      <a:r>
                        <a:rPr lang="en-US" baseline="0" dirty="0" smtClean="0"/>
                        <a:t> Never throw any of it away.</a:t>
                      </a:r>
                      <a:endParaRPr lang="en-US" dirty="0"/>
                    </a:p>
                  </a:txBody>
                  <a:tcPr/>
                </a:tc>
              </a:tr>
              <a:tr h="696685">
                <a:tc>
                  <a:txBody>
                    <a:bodyPr/>
                    <a:lstStyle/>
                    <a:p>
                      <a:r>
                        <a:rPr lang="en-US" dirty="0" smtClean="0"/>
                        <a:t>Analytics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 me how we have performed historically, how we are performing now and how we are likely to perform</a:t>
                      </a:r>
                      <a:r>
                        <a:rPr lang="en-US" baseline="0" dirty="0" smtClean="0"/>
                        <a:t> in the future.</a:t>
                      </a:r>
                      <a:endParaRPr lang="en-US" dirty="0"/>
                    </a:p>
                  </a:txBody>
                  <a:tcPr/>
                </a:tc>
              </a:tr>
              <a:tr h="696685">
                <a:tc>
                  <a:txBody>
                    <a:bodyPr/>
                    <a:lstStyle/>
                    <a:p>
                      <a:r>
                        <a:rPr lang="en-US" dirty="0" smtClean="0"/>
                        <a:t>Intelligent Notification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Automatically alert</a:t>
                      </a:r>
                      <a:r>
                        <a:rPr lang="en-US" baseline="0" dirty="0" smtClean="0"/>
                        <a:t> me when something important happens. Show me why it is important. Show me details if I want.</a:t>
                      </a:r>
                      <a:endParaRPr lang="en-US" dirty="0"/>
                    </a:p>
                  </a:txBody>
                  <a:tcPr/>
                </a:tc>
              </a:tr>
              <a:tr h="696685">
                <a:tc>
                  <a:txBody>
                    <a:bodyPr/>
                    <a:lstStyle/>
                    <a:p>
                      <a:r>
                        <a:rPr lang="en-US" dirty="0" smtClean="0"/>
                        <a:t>Analytic Applications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</a:t>
                      </a:r>
                      <a:r>
                        <a:rPr lang="en-US" baseline="0" dirty="0" smtClean="0"/>
                        <a:t> me a “business analyst in a box” that learns my models and guides my employees to follow them. Provide rich visualizations of important patterns.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027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Cloud9 Analytics Architecture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42937" y="1289215"/>
            <a:ext cx="1564836" cy="755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Custom</a:t>
            </a:r>
            <a:br>
              <a:rPr lang="en-US" sz="1400" dirty="0" smtClean="0"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latin typeface="Calibri" pitchFamily="34" charset="0"/>
                <a:cs typeface="Calibri" pitchFamily="34" charset="0"/>
              </a:rPr>
              <a:t>Application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05289" y="1289215"/>
            <a:ext cx="1538314" cy="755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Custom</a:t>
            </a:r>
            <a:br>
              <a:rPr lang="en-US" sz="1400" dirty="0" smtClean="0"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latin typeface="Calibri" pitchFamily="34" charset="0"/>
                <a:cs typeface="Calibri" pitchFamily="34" charset="0"/>
              </a:rPr>
              <a:t>Application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0586" y="1290595"/>
            <a:ext cx="1564836" cy="755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C9 Analytic</a:t>
            </a:r>
            <a:b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Application</a:t>
            </a:r>
            <a:endParaRPr lang="en-US" sz="1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8235" y="1290595"/>
            <a:ext cx="1564836" cy="755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C9 Analytic</a:t>
            </a:r>
            <a:b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Application</a:t>
            </a:r>
            <a:endParaRPr lang="en-US" sz="1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884" y="1290595"/>
            <a:ext cx="1564836" cy="755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C9 Analytic</a:t>
            </a:r>
            <a:b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Application</a:t>
            </a:r>
            <a:endParaRPr lang="en-US" sz="1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3398" y="2047629"/>
            <a:ext cx="8170926" cy="383556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6973" y="3789405"/>
            <a:ext cx="556054" cy="1887838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3399" y="4722510"/>
            <a:ext cx="7799435" cy="116067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Cloud9 Analytic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Platform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3399" y="3561831"/>
            <a:ext cx="7799435" cy="116067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Cloud9 Application Platform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35554" y="3946713"/>
            <a:ext cx="1314109" cy="5743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Analytic</a:t>
            </a:r>
          </a:p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Applications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55018" y="3947998"/>
            <a:ext cx="1314109" cy="5743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Reports &amp;</a:t>
            </a:r>
            <a:br>
              <a:rPr lang="en-US" sz="1400" dirty="0" smtClean="0"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latin typeface="Calibri" pitchFamily="34" charset="0"/>
                <a:cs typeface="Calibri" pitchFamily="34" charset="0"/>
              </a:rPr>
              <a:t>Dashboards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74445" y="3947998"/>
            <a:ext cx="1314109" cy="5743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Alerts &amp;</a:t>
            </a:r>
            <a:br>
              <a:rPr lang="en-US" sz="1400" dirty="0" smtClean="0"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latin typeface="Calibri" pitchFamily="34" charset="0"/>
                <a:cs typeface="Calibri" pitchFamily="34" charset="0"/>
              </a:rPr>
              <a:t>Notifications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93872" y="3947998"/>
            <a:ext cx="1314109" cy="5743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Collaboration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13299" y="3947998"/>
            <a:ext cx="1314109" cy="5743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Process</a:t>
            </a:r>
            <a:br>
              <a:rPr lang="en-US" sz="1400" dirty="0" smtClean="0"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latin typeface="Calibri" pitchFamily="34" charset="0"/>
                <a:cs typeface="Calibri" pitchFamily="34" charset="0"/>
              </a:rPr>
              <a:t>Manager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5400000">
            <a:off x="-30730" y="4568621"/>
            <a:ext cx="81523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Platform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 rot="5400000">
            <a:off x="-160754" y="1582202"/>
            <a:ext cx="1080770" cy="4442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Analytic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Applications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 rot="5400000">
            <a:off x="8039070" y="3804680"/>
            <a:ext cx="146551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Configuration</a:t>
            </a:r>
            <a:endParaRPr lang="en-US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2334450" y="2047629"/>
            <a:ext cx="0" cy="341345"/>
          </a:xfrm>
          <a:prstGeom prst="line">
            <a:avLst/>
          </a:prstGeom>
          <a:ln w="12700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889220" y="2042134"/>
            <a:ext cx="0" cy="341345"/>
          </a:xfrm>
          <a:prstGeom prst="line">
            <a:avLst/>
          </a:prstGeom>
          <a:ln w="12700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445422" y="2038431"/>
            <a:ext cx="0" cy="341345"/>
          </a:xfrm>
          <a:prstGeom prst="line">
            <a:avLst/>
          </a:prstGeom>
          <a:ln w="12700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005289" y="2038431"/>
            <a:ext cx="0" cy="341345"/>
          </a:xfrm>
          <a:prstGeom prst="line">
            <a:avLst/>
          </a:prstGeom>
          <a:ln w="12700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543603" y="2045731"/>
            <a:ext cx="0" cy="341345"/>
          </a:xfrm>
          <a:prstGeom prst="line">
            <a:avLst/>
          </a:prstGeom>
          <a:ln w="12700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3398" y="2388974"/>
            <a:ext cx="7799435" cy="117285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Cloud9 Performance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Center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 rot="5400000">
            <a:off x="-302607" y="2792352"/>
            <a:ext cx="1364476" cy="4442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User Experience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Framework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326088" y="2191681"/>
            <a:ext cx="451160" cy="99686"/>
            <a:chOff x="1326088" y="2241524"/>
            <a:chExt cx="451160" cy="99686"/>
          </a:xfrm>
        </p:grpSpPr>
        <p:sp>
          <p:nvSpPr>
            <p:cNvPr id="33" name="Oval 32"/>
            <p:cNvSpPr/>
            <p:nvPr/>
          </p:nvSpPr>
          <p:spPr>
            <a:xfrm>
              <a:off x="1326088" y="2241524"/>
              <a:ext cx="99686" cy="9968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501825" y="2241524"/>
              <a:ext cx="99686" cy="9968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1677562" y="2241524"/>
              <a:ext cx="99686" cy="9968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884339" y="2191681"/>
            <a:ext cx="451160" cy="99686"/>
            <a:chOff x="1326088" y="2241524"/>
            <a:chExt cx="451160" cy="99686"/>
          </a:xfrm>
        </p:grpSpPr>
        <p:sp>
          <p:nvSpPr>
            <p:cNvPr id="37" name="Oval 36"/>
            <p:cNvSpPr/>
            <p:nvPr/>
          </p:nvSpPr>
          <p:spPr>
            <a:xfrm>
              <a:off x="1326088" y="2241524"/>
              <a:ext cx="99686" cy="9968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1501825" y="2241524"/>
              <a:ext cx="99686" cy="9968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677562" y="2241524"/>
              <a:ext cx="99686" cy="9968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442590" y="2191681"/>
            <a:ext cx="451160" cy="99686"/>
            <a:chOff x="1326088" y="2241524"/>
            <a:chExt cx="451160" cy="99686"/>
          </a:xfrm>
        </p:grpSpPr>
        <p:sp>
          <p:nvSpPr>
            <p:cNvPr id="41" name="Oval 40"/>
            <p:cNvSpPr/>
            <p:nvPr/>
          </p:nvSpPr>
          <p:spPr>
            <a:xfrm>
              <a:off x="1326088" y="2241524"/>
              <a:ext cx="99686" cy="9968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1501825" y="2241524"/>
              <a:ext cx="99686" cy="9968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1677562" y="2241524"/>
              <a:ext cx="99686" cy="9968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000841" y="2191681"/>
            <a:ext cx="451160" cy="99686"/>
            <a:chOff x="1326088" y="2241524"/>
            <a:chExt cx="451160" cy="99686"/>
          </a:xfrm>
        </p:grpSpPr>
        <p:sp>
          <p:nvSpPr>
            <p:cNvPr id="45" name="Oval 44"/>
            <p:cNvSpPr/>
            <p:nvPr/>
          </p:nvSpPr>
          <p:spPr>
            <a:xfrm>
              <a:off x="1326088" y="2241524"/>
              <a:ext cx="99686" cy="9968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1501825" y="2241524"/>
              <a:ext cx="99686" cy="9968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1677562" y="2241524"/>
              <a:ext cx="99686" cy="9968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559092" y="2191681"/>
            <a:ext cx="451160" cy="99686"/>
            <a:chOff x="1326088" y="2241524"/>
            <a:chExt cx="451160" cy="99686"/>
          </a:xfrm>
        </p:grpSpPr>
        <p:sp>
          <p:nvSpPr>
            <p:cNvPr id="49" name="Oval 48"/>
            <p:cNvSpPr/>
            <p:nvPr/>
          </p:nvSpPr>
          <p:spPr>
            <a:xfrm>
              <a:off x="1326088" y="2241524"/>
              <a:ext cx="99686" cy="9968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1501825" y="2241524"/>
              <a:ext cx="99686" cy="9968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1677562" y="2241524"/>
              <a:ext cx="99686" cy="9968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1385120" y="5139398"/>
            <a:ext cx="1269584" cy="5743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Replication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654704" y="5140683"/>
            <a:ext cx="1269584" cy="5743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Versioned</a:t>
            </a:r>
            <a:br>
              <a:rPr lang="en-US" sz="1400" dirty="0" smtClean="0"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latin typeface="Calibri" pitchFamily="34" charset="0"/>
                <a:cs typeface="Calibri" pitchFamily="34" charset="0"/>
              </a:rPr>
              <a:t>Database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924288" y="5139398"/>
            <a:ext cx="1269584" cy="5743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Dimensional</a:t>
            </a:r>
            <a:br>
              <a:rPr lang="en-US" sz="1400" dirty="0" smtClean="0"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latin typeface="Calibri" pitchFamily="34" charset="0"/>
                <a:cs typeface="Calibri" pitchFamily="34" charset="0"/>
              </a:rPr>
              <a:t>Analysis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203689" y="5140683"/>
            <a:ext cx="1269584" cy="5743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Dimensional</a:t>
            </a:r>
            <a:br>
              <a:rPr lang="en-US" sz="1400" dirty="0" smtClean="0"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latin typeface="Calibri" pitchFamily="34" charset="0"/>
                <a:cs typeface="Calibri" pitchFamily="34" charset="0"/>
              </a:rPr>
              <a:t>Modeling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473273" y="5139398"/>
            <a:ext cx="1269584" cy="5743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Business</a:t>
            </a:r>
            <a:br>
              <a:rPr lang="en-US" sz="1400" dirty="0" smtClean="0"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latin typeface="Calibri" pitchFamily="34" charset="0"/>
                <a:cs typeface="Calibri" pitchFamily="34" charset="0"/>
              </a:rPr>
              <a:t>Rules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235554" y="2819400"/>
            <a:ext cx="1314109" cy="5743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Home Page &amp;</a:t>
            </a:r>
            <a:br>
              <a:rPr lang="en-US" sz="1400" dirty="0" smtClean="0"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latin typeface="Calibri" pitchFamily="34" charset="0"/>
                <a:cs typeface="Calibri" pitchFamily="34" charset="0"/>
              </a:rPr>
              <a:t>Personalization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555018" y="2820685"/>
            <a:ext cx="1314109" cy="5743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Administration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874445" y="2820685"/>
            <a:ext cx="1314109" cy="5743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Bookmarks</a:t>
            </a:r>
            <a:br>
              <a:rPr lang="en-US" sz="1400" dirty="0" smtClean="0"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latin typeface="Calibri" pitchFamily="34" charset="0"/>
                <a:cs typeface="Calibri" pitchFamily="34" charset="0"/>
              </a:rPr>
              <a:t>&amp; Sharing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193872" y="2820685"/>
            <a:ext cx="1314109" cy="5743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Security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513299" y="2820685"/>
            <a:ext cx="1314109" cy="5743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Mobile &amp;</a:t>
            </a:r>
            <a:br>
              <a:rPr lang="en-US" sz="1400" dirty="0" smtClean="0">
                <a:latin typeface="Calibri" pitchFamily="34" charset="0"/>
                <a:cs typeface="Calibri" pitchFamily="34" charset="0"/>
              </a:rPr>
            </a:br>
            <a:r>
              <a:rPr lang="en-US" sz="1400" dirty="0" smtClean="0">
                <a:latin typeface="Calibri" pitchFamily="34" charset="0"/>
                <a:cs typeface="Calibri" pitchFamily="34" charset="0"/>
              </a:rPr>
              <a:t>MS Excel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4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Competitive 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5259430"/>
              </p:ext>
            </p:extLst>
          </p:nvPr>
        </p:nvGraphicFramePr>
        <p:xfrm>
          <a:off x="457200" y="2036352"/>
          <a:ext cx="822960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Cloud9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Birst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GoodData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Domo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Replication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Versioning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Real-time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Distributed Query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746188" y="3151810"/>
            <a:ext cx="716260" cy="235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aseline="30000" dirty="0">
                <a:solidFill>
                  <a:prstClr val="black"/>
                </a:solidFill>
                <a:latin typeface="Harvey_Balls"/>
              </a:rPr>
              <a:t>Federation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07013" y="2416547"/>
            <a:ext cx="36420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aseline="30000" dirty="0">
                <a:solidFill>
                  <a:prstClr val="black"/>
                </a:solidFill>
                <a:latin typeface="Harvey_Balls"/>
              </a:rPr>
              <a:t>ETL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30696" y="3152809"/>
            <a:ext cx="716260" cy="235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aseline="30000" dirty="0">
                <a:solidFill>
                  <a:prstClr val="black"/>
                </a:solidFill>
                <a:latin typeface="Harvey_Balls"/>
              </a:rPr>
              <a:t>Federation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7803" y="2792482"/>
            <a:ext cx="301017" cy="30101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45171" y="3670709"/>
            <a:ext cx="301017" cy="30101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7803" y="3169394"/>
            <a:ext cx="301017" cy="30101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0334" y="3169394"/>
            <a:ext cx="301017" cy="30101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45171" y="2792482"/>
            <a:ext cx="301017" cy="30101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45171" y="2443283"/>
            <a:ext cx="301017" cy="30101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45171" y="3169394"/>
            <a:ext cx="301017" cy="30101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0334" y="3670709"/>
            <a:ext cx="301017" cy="30101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0334" y="2443283"/>
            <a:ext cx="301017" cy="30101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0334" y="2812534"/>
            <a:ext cx="301017" cy="30101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9679" y="2443283"/>
            <a:ext cx="301017" cy="30101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9679" y="2812534"/>
            <a:ext cx="301017" cy="30101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9679" y="3670709"/>
            <a:ext cx="301017" cy="3010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77803" y="2442548"/>
            <a:ext cx="301752" cy="30175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77803" y="3669974"/>
            <a:ext cx="301752" cy="30175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28944" y="3169394"/>
            <a:ext cx="301752" cy="301752"/>
          </a:xfrm>
          <a:prstGeom prst="rect">
            <a:avLst/>
          </a:prstGeom>
        </p:spPr>
      </p:pic>
      <p:sp>
        <p:nvSpPr>
          <p:cNvPr id="2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0" y="6480049"/>
            <a:ext cx="2133600" cy="365125"/>
          </a:xfrm>
        </p:spPr>
        <p:txBody>
          <a:bodyPr/>
          <a:lstStyle/>
          <a:p>
            <a:fld id="{B71EE9F1-8A3B-4EF0-8566-2466C7F0523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55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</TotalTime>
  <Words>452</Words>
  <Application>Microsoft Office PowerPoint</Application>
  <PresentationFormat>On-screen Show (4:3)</PresentationFormat>
  <Paragraphs>149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Next Generation of BI</vt:lpstr>
      <vt:lpstr>Keynote Address— Siebel Customer World 2005</vt:lpstr>
      <vt:lpstr>The Evolution of Enterprise Applications</vt:lpstr>
      <vt:lpstr>Front Office vs. Back Office</vt:lpstr>
      <vt:lpstr>Slide 5</vt:lpstr>
      <vt:lpstr>Slide 6</vt:lpstr>
      <vt:lpstr>Next Generation of BI</vt:lpstr>
      <vt:lpstr>Cloud9 Analytics Architecture</vt:lpstr>
      <vt:lpstr>Competitive Overview</vt:lpstr>
      <vt:lpstr>Slide 10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Marty Lafferty</dc:creator>
  <cp:lastModifiedBy>Marty Lafferty</cp:lastModifiedBy>
  <cp:revision>178</cp:revision>
  <cp:lastPrinted>2012-10-27T19:51:52Z</cp:lastPrinted>
  <dcterms:created xsi:type="dcterms:W3CDTF">2012-10-03T16:17:24Z</dcterms:created>
  <dcterms:modified xsi:type="dcterms:W3CDTF">2012-11-06T17:07:08Z</dcterms:modified>
</cp:coreProperties>
</file>