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90" r:id="rId3"/>
    <p:sldId id="299" r:id="rId4"/>
    <p:sldId id="289" r:id="rId5"/>
    <p:sldId id="259" r:id="rId6"/>
    <p:sldId id="291" r:id="rId7"/>
    <p:sldId id="268" r:id="rId8"/>
    <p:sldId id="293" r:id="rId9"/>
    <p:sldId id="288" r:id="rId10"/>
    <p:sldId id="300" r:id="rId11"/>
    <p:sldId id="270" r:id="rId12"/>
    <p:sldId id="273" r:id="rId13"/>
    <p:sldId id="274" r:id="rId14"/>
    <p:sldId id="303" r:id="rId15"/>
    <p:sldId id="283" r:id="rId16"/>
    <p:sldId id="272" r:id="rId17"/>
    <p:sldId id="30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gi\Dropbox\Investments%20in%20Edu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US</a:t>
            </a:r>
            <a:r>
              <a:rPr lang="en-US" baseline="0" dirty="0" smtClean="0"/>
              <a:t> Higher Education Students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16.600000000000001</c:v>
                </c:pt>
                <c:pt idx="1">
                  <c:v>16.899999999999999</c:v>
                </c:pt>
                <c:pt idx="2">
                  <c:v>17.3</c:v>
                </c:pt>
                <c:pt idx="3">
                  <c:v>17.5</c:v>
                </c:pt>
                <c:pt idx="4">
                  <c:v>17.8</c:v>
                </c:pt>
                <c:pt idx="5">
                  <c:v>18.2</c:v>
                </c:pt>
                <c:pt idx="6">
                  <c:v>19.100000000000001</c:v>
                </c:pt>
                <c:pt idx="7">
                  <c:v>19.5</c:v>
                </c:pt>
                <c:pt idx="8">
                  <c:v>19.600000000000001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 least 1 Online Course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1.6</c:v>
                </c:pt>
                <c:pt idx="1">
                  <c:v>2</c:v>
                </c:pt>
                <c:pt idx="2">
                  <c:v>2.2999999999999998</c:v>
                </c:pt>
                <c:pt idx="3">
                  <c:v>3.2</c:v>
                </c:pt>
                <c:pt idx="4">
                  <c:v>3.5</c:v>
                </c:pt>
                <c:pt idx="5">
                  <c:v>3.9</c:v>
                </c:pt>
                <c:pt idx="6">
                  <c:v>4.5999999999999996</c:v>
                </c:pt>
                <c:pt idx="7">
                  <c:v>5.6</c:v>
                </c:pt>
                <c:pt idx="8">
                  <c:v>6.1</c:v>
                </c:pt>
              </c:numCache>
            </c:numRef>
          </c:val>
        </c:ser>
        <c:dLbls/>
        <c:hiLowLines>
          <c:spPr>
            <a:ln>
              <a:solidFill>
                <a:schemeClr val="accent1"/>
              </a:solidFill>
            </a:ln>
          </c:spPr>
        </c:hiLowLines>
        <c:marker val="1"/>
        <c:axId val="68517248"/>
        <c:axId val="68523136"/>
      </c:lineChart>
      <c:catAx>
        <c:axId val="68517248"/>
        <c:scaling>
          <c:orientation val="minMax"/>
        </c:scaling>
        <c:axPos val="b"/>
        <c:numFmt formatCode="General" sourceLinked="1"/>
        <c:majorTickMark val="none"/>
        <c:tickLblPos val="nextTo"/>
        <c:crossAx val="68523136"/>
        <c:crosses val="autoZero"/>
        <c:auto val="1"/>
        <c:lblAlgn val="ctr"/>
        <c:lblOffset val="100"/>
      </c:catAx>
      <c:valAx>
        <c:axId val="68523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Students, Millions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517248"/>
        <c:crosses val="autoZero"/>
        <c:crossBetween val="between"/>
      </c:valAx>
      <c:spPr>
        <a:ln>
          <a:solidFill>
            <a:schemeClr val="accent5">
              <a:lumMod val="50000"/>
            </a:schemeClr>
          </a:solidFill>
        </a:ln>
      </c:spPr>
    </c:plotArea>
    <c:legend>
      <c:legendPos val="r"/>
      <c:layout/>
    </c:legend>
    <c:plotVisOnly val="1"/>
    <c:dispBlanksAs val="gap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Sheet1!$H$1:$X$1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Sheet1!$H$2:$X$2</c:f>
              <c:numCache>
                <c:formatCode>General</c:formatCode>
                <c:ptCount val="17"/>
                <c:pt idx="0">
                  <c:v>2</c:v>
                </c:pt>
                <c:pt idx="1">
                  <c:v>10</c:v>
                </c:pt>
                <c:pt idx="2">
                  <c:v>7</c:v>
                </c:pt>
                <c:pt idx="3">
                  <c:v>11</c:v>
                </c:pt>
                <c:pt idx="4">
                  <c:v>106</c:v>
                </c:pt>
                <c:pt idx="5">
                  <c:v>64</c:v>
                </c:pt>
                <c:pt idx="6">
                  <c:v>19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26</c:v>
                </c:pt>
                <c:pt idx="12">
                  <c:v>35</c:v>
                </c:pt>
                <c:pt idx="13">
                  <c:v>44</c:v>
                </c:pt>
                <c:pt idx="14">
                  <c:v>59</c:v>
                </c:pt>
                <c:pt idx="15">
                  <c:v>80</c:v>
                </c:pt>
                <c:pt idx="16">
                  <c:v>127</c:v>
                </c:pt>
              </c:numCache>
            </c:numRef>
          </c:val>
        </c:ser>
        <c:dLbls/>
        <c:axId val="64151552"/>
        <c:axId val="64153088"/>
      </c:barChart>
      <c:catAx>
        <c:axId val="64151552"/>
        <c:scaling>
          <c:orientation val="minMax"/>
        </c:scaling>
        <c:axPos val="b"/>
        <c:numFmt formatCode="General" sourceLinked="1"/>
        <c:tickLblPos val="nextTo"/>
        <c:crossAx val="64153088"/>
        <c:crosses val="autoZero"/>
        <c:auto val="1"/>
        <c:lblAlgn val="ctr"/>
        <c:lblOffset val="100"/>
      </c:catAx>
      <c:valAx>
        <c:axId val="64153088"/>
        <c:scaling>
          <c:orientation val="minMax"/>
        </c:scaling>
        <c:axPos val="l"/>
        <c:majorGridlines/>
        <c:numFmt formatCode="General" sourceLinked="1"/>
        <c:tickLblPos val="nextTo"/>
        <c:crossAx val="64151552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63D91-9EF7-4FC5-B466-854AC35064B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8A5D6849-FFC6-4198-9313-E8A79CDCCF1D}">
      <dgm:prSet phldrT="[Text]" custT="1"/>
      <dgm:spPr/>
      <dgm:t>
        <a:bodyPr/>
        <a:lstStyle/>
        <a:p>
          <a:r>
            <a:rPr lang="en-US" sz="2000" b="1" dirty="0" smtClean="0"/>
            <a:t>Shifting Time: </a:t>
          </a:r>
          <a:r>
            <a:rPr lang="en-US" sz="2000" dirty="0" smtClean="0"/>
            <a:t>Capturing and Learning Remotely</a:t>
          </a:r>
          <a:endParaRPr lang="en-US" sz="2000" dirty="0"/>
        </a:p>
      </dgm:t>
    </dgm:pt>
    <dgm:pt modelId="{FE5C1B4C-43E4-4E69-B2BB-405F5EC19F79}" type="parTrans" cxnId="{841F4126-E5E0-4EB5-83E3-B93E9188C757}">
      <dgm:prSet/>
      <dgm:spPr/>
      <dgm:t>
        <a:bodyPr/>
        <a:lstStyle/>
        <a:p>
          <a:endParaRPr lang="en-US"/>
        </a:p>
      </dgm:t>
    </dgm:pt>
    <dgm:pt modelId="{F721A1FB-86D0-4E89-AD4A-FCDBD6C0473C}" type="sibTrans" cxnId="{841F4126-E5E0-4EB5-83E3-B93E9188C757}">
      <dgm:prSet/>
      <dgm:spPr/>
      <dgm:t>
        <a:bodyPr/>
        <a:lstStyle/>
        <a:p>
          <a:endParaRPr lang="en-US"/>
        </a:p>
      </dgm:t>
    </dgm:pt>
    <dgm:pt modelId="{C0707F7D-4A60-4931-A991-F71D8C4118B2}">
      <dgm:prSet phldrT="[Text]" custT="1"/>
      <dgm:spPr/>
      <dgm:t>
        <a:bodyPr/>
        <a:lstStyle/>
        <a:p>
          <a:r>
            <a:rPr lang="en-US" sz="2000" b="1" dirty="0" smtClean="0"/>
            <a:t>Shifting Place: 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dirty="0" smtClean="0"/>
            <a:t>Video Learning at Home</a:t>
          </a:r>
          <a:endParaRPr lang="en-US" sz="2000" dirty="0"/>
        </a:p>
      </dgm:t>
    </dgm:pt>
    <dgm:pt modelId="{4D3018A1-A4D6-4C63-B83B-99EE769799D1}" type="parTrans" cxnId="{16244B83-6BE7-4B12-B336-59A46F8E0994}">
      <dgm:prSet/>
      <dgm:spPr/>
      <dgm:t>
        <a:bodyPr/>
        <a:lstStyle/>
        <a:p>
          <a:endParaRPr lang="en-US"/>
        </a:p>
      </dgm:t>
    </dgm:pt>
    <dgm:pt modelId="{7ADEA1AE-6694-4DA1-9A4A-3FB30AC2898B}" type="sibTrans" cxnId="{16244B83-6BE7-4B12-B336-59A46F8E0994}">
      <dgm:prSet/>
      <dgm:spPr/>
      <dgm:t>
        <a:bodyPr/>
        <a:lstStyle/>
        <a:p>
          <a:endParaRPr lang="en-US"/>
        </a:p>
      </dgm:t>
    </dgm:pt>
    <dgm:pt modelId="{B873B164-0DB2-4380-9854-03C9AE207C9D}">
      <dgm:prSet phldrT="[Text]" custT="1"/>
      <dgm:spPr/>
      <dgm:t>
        <a:bodyPr/>
        <a:lstStyle/>
        <a:p>
          <a:r>
            <a:rPr lang="en-US" sz="2000" b="1" dirty="0" smtClean="0"/>
            <a:t>Shifting Time and Place: </a:t>
          </a:r>
          <a:r>
            <a:rPr lang="en-US" sz="2000" dirty="0" smtClean="0"/>
            <a:t>Replaying on Demand via Internet</a:t>
          </a:r>
          <a:endParaRPr lang="en-US" sz="2000" dirty="0"/>
        </a:p>
      </dgm:t>
    </dgm:pt>
    <dgm:pt modelId="{64F6C8ED-D6E4-4572-BD17-90553C709CAA}" type="parTrans" cxnId="{FBDFEFD3-A65B-482D-959A-F4E52B75A256}">
      <dgm:prSet/>
      <dgm:spPr/>
      <dgm:t>
        <a:bodyPr/>
        <a:lstStyle/>
        <a:p>
          <a:endParaRPr lang="en-US"/>
        </a:p>
      </dgm:t>
    </dgm:pt>
    <dgm:pt modelId="{4B66CB97-AEEC-4500-8961-AD7201F3B6C8}" type="sibTrans" cxnId="{FBDFEFD3-A65B-482D-959A-F4E52B75A256}">
      <dgm:prSet/>
      <dgm:spPr/>
      <dgm:t>
        <a:bodyPr/>
        <a:lstStyle/>
        <a:p>
          <a:endParaRPr lang="en-US"/>
        </a:p>
      </dgm:t>
    </dgm:pt>
    <dgm:pt modelId="{3521464F-7A2E-443D-9D5C-F02DD49A8699}">
      <dgm:prSet phldrT="[Text]" custT="1"/>
      <dgm:spPr/>
      <dgm:t>
        <a:bodyPr/>
        <a:lstStyle/>
        <a:p>
          <a:r>
            <a:rPr lang="en-US" sz="2000" b="1" dirty="0" smtClean="0"/>
            <a:t>Shifting Time and Place: </a:t>
          </a:r>
          <a:r>
            <a:rPr lang="en-US" sz="2000" dirty="0" smtClean="0"/>
            <a:t>Portable Learning Everywhere</a:t>
          </a:r>
          <a:endParaRPr lang="en-US" sz="2000" dirty="0"/>
        </a:p>
      </dgm:t>
    </dgm:pt>
    <dgm:pt modelId="{43464824-6358-45A6-BF26-1CC6076FE6CC}" type="parTrans" cxnId="{3F21CED0-5491-4048-B08F-4509061C6F4A}">
      <dgm:prSet/>
      <dgm:spPr/>
      <dgm:t>
        <a:bodyPr/>
        <a:lstStyle/>
        <a:p>
          <a:endParaRPr lang="en-US"/>
        </a:p>
      </dgm:t>
    </dgm:pt>
    <dgm:pt modelId="{A5655B43-2C82-41F7-B5E9-23A75FDED2C5}" type="sibTrans" cxnId="{3F21CED0-5491-4048-B08F-4509061C6F4A}">
      <dgm:prSet/>
      <dgm:spPr/>
      <dgm:t>
        <a:bodyPr/>
        <a:lstStyle/>
        <a:p>
          <a:endParaRPr lang="en-US"/>
        </a:p>
      </dgm:t>
    </dgm:pt>
    <dgm:pt modelId="{B65855D5-3921-4180-ACD7-4423E239E8BC}" type="pres">
      <dgm:prSet presAssocID="{67563D91-9EF7-4FC5-B466-854AC35064BA}" presName="CompostProcess" presStyleCnt="0">
        <dgm:presLayoutVars>
          <dgm:dir/>
          <dgm:resizeHandles val="exact"/>
        </dgm:presLayoutVars>
      </dgm:prSet>
      <dgm:spPr/>
    </dgm:pt>
    <dgm:pt modelId="{896ABCDE-9267-4C53-ACD7-CA15058AF42B}" type="pres">
      <dgm:prSet presAssocID="{67563D91-9EF7-4FC5-B466-854AC35064BA}" presName="arrow" presStyleLbl="bgShp" presStyleIdx="0" presStyleCnt="1"/>
      <dgm:spPr/>
    </dgm:pt>
    <dgm:pt modelId="{89226C74-4995-4E33-9B54-14FDE9D25043}" type="pres">
      <dgm:prSet presAssocID="{67563D91-9EF7-4FC5-B466-854AC35064BA}" presName="linearProcess" presStyleCnt="0"/>
      <dgm:spPr/>
    </dgm:pt>
    <dgm:pt modelId="{32BFE357-76EC-46B4-AD97-6936BC85A2DD}" type="pres">
      <dgm:prSet presAssocID="{8A5D6849-FFC6-4198-9313-E8A79CDCCF1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33051-DF9C-486B-9D43-0BCA65D6D721}" type="pres">
      <dgm:prSet presAssocID="{F721A1FB-86D0-4E89-AD4A-FCDBD6C0473C}" presName="sibTrans" presStyleCnt="0"/>
      <dgm:spPr/>
    </dgm:pt>
    <dgm:pt modelId="{7244B4DF-2199-456B-BE8C-AC322AA8B900}" type="pres">
      <dgm:prSet presAssocID="{C0707F7D-4A60-4931-A991-F71D8C4118B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54955-AAF2-41BA-874B-612C61831E0F}" type="pres">
      <dgm:prSet presAssocID="{7ADEA1AE-6694-4DA1-9A4A-3FB30AC2898B}" presName="sibTrans" presStyleCnt="0"/>
      <dgm:spPr/>
    </dgm:pt>
    <dgm:pt modelId="{4A294D7E-7F4A-46C6-B1D9-2CD2FC2F6AEF}" type="pres">
      <dgm:prSet presAssocID="{B873B164-0DB2-4380-9854-03C9AE207C9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69D9C-68AF-4C55-87F4-99A9826B9D22}" type="pres">
      <dgm:prSet presAssocID="{4B66CB97-AEEC-4500-8961-AD7201F3B6C8}" presName="sibTrans" presStyleCnt="0"/>
      <dgm:spPr/>
    </dgm:pt>
    <dgm:pt modelId="{C0B699B9-8A8D-412E-A2D2-9B71977A85AC}" type="pres">
      <dgm:prSet presAssocID="{3521464F-7A2E-443D-9D5C-F02DD49A8699}" presName="textNode" presStyleLbl="node1" presStyleIdx="3" presStyleCnt="4" custScaleX="118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F4126-E5E0-4EB5-83E3-B93E9188C757}" srcId="{67563D91-9EF7-4FC5-B466-854AC35064BA}" destId="{8A5D6849-FFC6-4198-9313-E8A79CDCCF1D}" srcOrd="0" destOrd="0" parTransId="{FE5C1B4C-43E4-4E69-B2BB-405F5EC19F79}" sibTransId="{F721A1FB-86D0-4E89-AD4A-FCDBD6C0473C}"/>
    <dgm:cxn modelId="{FBDFEFD3-A65B-482D-959A-F4E52B75A256}" srcId="{67563D91-9EF7-4FC5-B466-854AC35064BA}" destId="{B873B164-0DB2-4380-9854-03C9AE207C9D}" srcOrd="2" destOrd="0" parTransId="{64F6C8ED-D6E4-4572-BD17-90553C709CAA}" sibTransId="{4B66CB97-AEEC-4500-8961-AD7201F3B6C8}"/>
    <dgm:cxn modelId="{57BCD192-47DE-4F1E-9CF3-E42F68E7061C}" type="presOf" srcId="{3521464F-7A2E-443D-9D5C-F02DD49A8699}" destId="{C0B699B9-8A8D-412E-A2D2-9B71977A85AC}" srcOrd="0" destOrd="0" presId="urn:microsoft.com/office/officeart/2005/8/layout/hProcess9"/>
    <dgm:cxn modelId="{EB032A41-E797-4718-90B1-2FD622AFB605}" type="presOf" srcId="{67563D91-9EF7-4FC5-B466-854AC35064BA}" destId="{B65855D5-3921-4180-ACD7-4423E239E8BC}" srcOrd="0" destOrd="0" presId="urn:microsoft.com/office/officeart/2005/8/layout/hProcess9"/>
    <dgm:cxn modelId="{16244B83-6BE7-4B12-B336-59A46F8E0994}" srcId="{67563D91-9EF7-4FC5-B466-854AC35064BA}" destId="{C0707F7D-4A60-4931-A991-F71D8C4118B2}" srcOrd="1" destOrd="0" parTransId="{4D3018A1-A4D6-4C63-B83B-99EE769799D1}" sibTransId="{7ADEA1AE-6694-4DA1-9A4A-3FB30AC2898B}"/>
    <dgm:cxn modelId="{337107AC-A7BB-4443-906E-58C23D72C7AC}" type="presOf" srcId="{C0707F7D-4A60-4931-A991-F71D8C4118B2}" destId="{7244B4DF-2199-456B-BE8C-AC322AA8B900}" srcOrd="0" destOrd="0" presId="urn:microsoft.com/office/officeart/2005/8/layout/hProcess9"/>
    <dgm:cxn modelId="{3F21CED0-5491-4048-B08F-4509061C6F4A}" srcId="{67563D91-9EF7-4FC5-B466-854AC35064BA}" destId="{3521464F-7A2E-443D-9D5C-F02DD49A8699}" srcOrd="3" destOrd="0" parTransId="{43464824-6358-45A6-BF26-1CC6076FE6CC}" sibTransId="{A5655B43-2C82-41F7-B5E9-23A75FDED2C5}"/>
    <dgm:cxn modelId="{8E1B318E-C100-4EC1-9545-7E8D32933A75}" type="presOf" srcId="{B873B164-0DB2-4380-9854-03C9AE207C9D}" destId="{4A294D7E-7F4A-46C6-B1D9-2CD2FC2F6AEF}" srcOrd="0" destOrd="0" presId="urn:microsoft.com/office/officeart/2005/8/layout/hProcess9"/>
    <dgm:cxn modelId="{1E747DCF-6533-4C14-A05C-59944FF52473}" type="presOf" srcId="{8A5D6849-FFC6-4198-9313-E8A79CDCCF1D}" destId="{32BFE357-76EC-46B4-AD97-6936BC85A2DD}" srcOrd="0" destOrd="0" presId="urn:microsoft.com/office/officeart/2005/8/layout/hProcess9"/>
    <dgm:cxn modelId="{A444EAEC-26A6-4454-969F-F31972DAE38D}" type="presParOf" srcId="{B65855D5-3921-4180-ACD7-4423E239E8BC}" destId="{896ABCDE-9267-4C53-ACD7-CA15058AF42B}" srcOrd="0" destOrd="0" presId="urn:microsoft.com/office/officeart/2005/8/layout/hProcess9"/>
    <dgm:cxn modelId="{7D4C18E9-3068-4670-A801-E4A019E1507F}" type="presParOf" srcId="{B65855D5-3921-4180-ACD7-4423E239E8BC}" destId="{89226C74-4995-4E33-9B54-14FDE9D25043}" srcOrd="1" destOrd="0" presId="urn:microsoft.com/office/officeart/2005/8/layout/hProcess9"/>
    <dgm:cxn modelId="{F324A192-B2E9-4F81-B970-EBAD5A02F004}" type="presParOf" srcId="{89226C74-4995-4E33-9B54-14FDE9D25043}" destId="{32BFE357-76EC-46B4-AD97-6936BC85A2DD}" srcOrd="0" destOrd="0" presId="urn:microsoft.com/office/officeart/2005/8/layout/hProcess9"/>
    <dgm:cxn modelId="{FCBC4089-56B1-4D53-A080-4C1F99E343FB}" type="presParOf" srcId="{89226C74-4995-4E33-9B54-14FDE9D25043}" destId="{1AF33051-DF9C-486B-9D43-0BCA65D6D721}" srcOrd="1" destOrd="0" presId="urn:microsoft.com/office/officeart/2005/8/layout/hProcess9"/>
    <dgm:cxn modelId="{18ABC581-6D05-4C6B-9EDB-92CADF8443CB}" type="presParOf" srcId="{89226C74-4995-4E33-9B54-14FDE9D25043}" destId="{7244B4DF-2199-456B-BE8C-AC322AA8B900}" srcOrd="2" destOrd="0" presId="urn:microsoft.com/office/officeart/2005/8/layout/hProcess9"/>
    <dgm:cxn modelId="{B6862DCE-69B5-416F-8716-7CE4F55EB11C}" type="presParOf" srcId="{89226C74-4995-4E33-9B54-14FDE9D25043}" destId="{BD054955-AAF2-41BA-874B-612C61831E0F}" srcOrd="3" destOrd="0" presId="urn:microsoft.com/office/officeart/2005/8/layout/hProcess9"/>
    <dgm:cxn modelId="{679C2F92-DC01-47D7-8D68-58ED108F1B1F}" type="presParOf" srcId="{89226C74-4995-4E33-9B54-14FDE9D25043}" destId="{4A294D7E-7F4A-46C6-B1D9-2CD2FC2F6AEF}" srcOrd="4" destOrd="0" presId="urn:microsoft.com/office/officeart/2005/8/layout/hProcess9"/>
    <dgm:cxn modelId="{B0064C6F-F57F-46D5-8368-86FC5BBCD39F}" type="presParOf" srcId="{89226C74-4995-4E33-9B54-14FDE9D25043}" destId="{F8569D9C-68AF-4C55-87F4-99A9826B9D22}" srcOrd="5" destOrd="0" presId="urn:microsoft.com/office/officeart/2005/8/layout/hProcess9"/>
    <dgm:cxn modelId="{7E55A040-9750-495E-9832-4DEC15542C65}" type="presParOf" srcId="{89226C74-4995-4E33-9B54-14FDE9D25043}" destId="{C0B699B9-8A8D-412E-A2D2-9B71977A85A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0C9E3-729E-4A41-93E9-B7D91D9EB19B}" type="doc">
      <dgm:prSet loTypeId="urn:microsoft.com/office/officeart/2005/8/layout/arrow6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F2800BA-EEB3-481B-8CEB-1992D7FCC6C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Student pays Tuition and Books with heavy investment in upfront costs and limited resources</a:t>
          </a:r>
          <a:endParaRPr lang="en-US" dirty="0">
            <a:solidFill>
              <a:schemeClr val="tx1"/>
            </a:solidFill>
          </a:endParaRPr>
        </a:p>
      </dgm:t>
    </dgm:pt>
    <dgm:pt modelId="{C1089CB4-6EC5-49FF-A003-7F3FD9553B2D}" type="parTrans" cxnId="{FA3B84AA-8CEB-4423-88C8-D1721D70BDCA}">
      <dgm:prSet/>
      <dgm:spPr/>
      <dgm:t>
        <a:bodyPr/>
        <a:lstStyle/>
        <a:p>
          <a:endParaRPr lang="en-US"/>
        </a:p>
      </dgm:t>
    </dgm:pt>
    <dgm:pt modelId="{FB33339E-AA44-4878-AECA-6085A98E0F2A}" type="sibTrans" cxnId="{FA3B84AA-8CEB-4423-88C8-D1721D70BDCA}">
      <dgm:prSet/>
      <dgm:spPr/>
      <dgm:t>
        <a:bodyPr/>
        <a:lstStyle/>
        <a:p>
          <a:endParaRPr lang="en-US"/>
        </a:p>
      </dgm:t>
    </dgm:pt>
    <dgm:pt modelId="{398477D7-B80E-4428-A9DC-141836EC7BB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Freemium or Affiliate Models – Big Data or Media Consumption Model</a:t>
          </a:r>
          <a:endParaRPr lang="en-US" dirty="0">
            <a:solidFill>
              <a:schemeClr val="tx1"/>
            </a:solidFill>
          </a:endParaRPr>
        </a:p>
      </dgm:t>
    </dgm:pt>
    <dgm:pt modelId="{C3AEC4BC-7317-4C21-AE9A-0C443F4B3921}" type="parTrans" cxnId="{47114254-04D1-4D0F-8A18-001E28836965}">
      <dgm:prSet/>
      <dgm:spPr/>
      <dgm:t>
        <a:bodyPr/>
        <a:lstStyle/>
        <a:p>
          <a:endParaRPr lang="en-US"/>
        </a:p>
      </dgm:t>
    </dgm:pt>
    <dgm:pt modelId="{E535BF41-F288-433F-8531-7C9A9F5DABB3}" type="sibTrans" cxnId="{47114254-04D1-4D0F-8A18-001E28836965}">
      <dgm:prSet/>
      <dgm:spPr/>
      <dgm:t>
        <a:bodyPr/>
        <a:lstStyle/>
        <a:p>
          <a:endParaRPr lang="en-US"/>
        </a:p>
      </dgm:t>
    </dgm:pt>
    <dgm:pt modelId="{1F4A5BD4-D281-4046-BF3A-D0057B32E630}" type="pres">
      <dgm:prSet presAssocID="{3EE0C9E3-729E-4A41-93E9-B7D91D9EB19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EBC240-7609-41EA-AB67-797C9E4DF43E}" type="pres">
      <dgm:prSet presAssocID="{3EE0C9E3-729E-4A41-93E9-B7D91D9EB19B}" presName="ribbon" presStyleLbl="node1" presStyleIdx="0" presStyleCnt="1"/>
      <dgm:spPr/>
    </dgm:pt>
    <dgm:pt modelId="{E97E09C6-A90C-49E1-A752-0E489FA2C5FB}" type="pres">
      <dgm:prSet presAssocID="{3EE0C9E3-729E-4A41-93E9-B7D91D9EB19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9E0EF-B1F8-49DC-AC47-89A7DE013C90}" type="pres">
      <dgm:prSet presAssocID="{3EE0C9E3-729E-4A41-93E9-B7D91D9EB19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B84AA-8CEB-4423-88C8-D1721D70BDCA}" srcId="{3EE0C9E3-729E-4A41-93E9-B7D91D9EB19B}" destId="{CF2800BA-EEB3-481B-8CEB-1992D7FCC6C5}" srcOrd="0" destOrd="0" parTransId="{C1089CB4-6EC5-49FF-A003-7F3FD9553B2D}" sibTransId="{FB33339E-AA44-4878-AECA-6085A98E0F2A}"/>
    <dgm:cxn modelId="{4F15A8A2-4AB0-404B-9E85-1908763852BA}" type="presOf" srcId="{CF2800BA-EEB3-481B-8CEB-1992D7FCC6C5}" destId="{E97E09C6-A90C-49E1-A752-0E489FA2C5FB}" srcOrd="0" destOrd="0" presId="urn:microsoft.com/office/officeart/2005/8/layout/arrow6"/>
    <dgm:cxn modelId="{1DD78D02-6881-45E1-8C1C-080624FD6CEC}" type="presOf" srcId="{398477D7-B80E-4428-A9DC-141836EC7BB8}" destId="{40B9E0EF-B1F8-49DC-AC47-89A7DE013C90}" srcOrd="0" destOrd="0" presId="urn:microsoft.com/office/officeart/2005/8/layout/arrow6"/>
    <dgm:cxn modelId="{94F78808-D082-4414-A765-751F3411CB8C}" type="presOf" srcId="{3EE0C9E3-729E-4A41-93E9-B7D91D9EB19B}" destId="{1F4A5BD4-D281-4046-BF3A-D0057B32E630}" srcOrd="0" destOrd="0" presId="urn:microsoft.com/office/officeart/2005/8/layout/arrow6"/>
    <dgm:cxn modelId="{47114254-04D1-4D0F-8A18-001E28836965}" srcId="{3EE0C9E3-729E-4A41-93E9-B7D91D9EB19B}" destId="{398477D7-B80E-4428-A9DC-141836EC7BB8}" srcOrd="1" destOrd="0" parTransId="{C3AEC4BC-7317-4C21-AE9A-0C443F4B3921}" sibTransId="{E535BF41-F288-433F-8531-7C9A9F5DABB3}"/>
    <dgm:cxn modelId="{4443C2C2-7C28-48DE-829B-3E6105CE1137}" type="presParOf" srcId="{1F4A5BD4-D281-4046-BF3A-D0057B32E630}" destId="{F6EBC240-7609-41EA-AB67-797C9E4DF43E}" srcOrd="0" destOrd="0" presId="urn:microsoft.com/office/officeart/2005/8/layout/arrow6"/>
    <dgm:cxn modelId="{E0F8F6B4-A01E-43C4-A67C-C09D8C84CA0B}" type="presParOf" srcId="{1F4A5BD4-D281-4046-BF3A-D0057B32E630}" destId="{E97E09C6-A90C-49E1-A752-0E489FA2C5FB}" srcOrd="1" destOrd="0" presId="urn:microsoft.com/office/officeart/2005/8/layout/arrow6"/>
    <dgm:cxn modelId="{D8A204D0-289D-4754-A2D8-D0EFB62019BD}" type="presParOf" srcId="{1F4A5BD4-D281-4046-BF3A-D0057B32E630}" destId="{40B9E0EF-B1F8-49DC-AC47-89A7DE013C9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EC2A6-88B2-4DE3-BDFA-7451FD336641}" type="doc">
      <dgm:prSet loTypeId="urn:microsoft.com/office/officeart/2005/8/layout/arrow4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43263AE-2F36-4A68-9DE9-5BDF15AD8BF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Infrastructure:</a:t>
          </a:r>
          <a:r>
            <a:rPr lang="en-US" sz="1600" dirty="0" smtClean="0">
              <a:solidFill>
                <a:schemeClr val="bg1"/>
              </a:solidFill>
            </a:rPr>
            <a:t/>
          </a:r>
          <a:br>
            <a:rPr lang="en-US" sz="1600" dirty="0" smtClean="0">
              <a:solidFill>
                <a:schemeClr val="bg1"/>
              </a:solidFill>
            </a:rPr>
          </a:br>
          <a:r>
            <a:rPr lang="en-US" sz="1600" dirty="0" smtClean="0">
              <a:solidFill>
                <a:schemeClr val="bg1"/>
              </a:solidFill>
            </a:rPr>
            <a:t>K-12 Common Core Testing</a:t>
          </a:r>
          <a:br>
            <a:rPr lang="en-US" sz="1600" dirty="0" smtClean="0">
              <a:solidFill>
                <a:schemeClr val="bg1"/>
              </a:solidFill>
            </a:rPr>
          </a:br>
          <a:r>
            <a:rPr lang="en-US" sz="1600" dirty="0" smtClean="0">
              <a:solidFill>
                <a:schemeClr val="bg1"/>
              </a:solidFill>
            </a:rPr>
            <a:t>L&amp;D Professional Development</a:t>
          </a:r>
          <a:br>
            <a:rPr lang="en-US" sz="1600" dirty="0" smtClean="0">
              <a:solidFill>
                <a:schemeClr val="bg1"/>
              </a:solidFill>
            </a:rPr>
          </a:br>
          <a:r>
            <a:rPr lang="en-US" sz="1600" dirty="0" smtClean="0">
              <a:solidFill>
                <a:schemeClr val="bg1"/>
              </a:solidFill>
            </a:rPr>
            <a:t>Higher Ed Complex System Delivery</a:t>
          </a:r>
          <a:br>
            <a:rPr lang="en-US" sz="1600" dirty="0" smtClean="0">
              <a:solidFill>
                <a:schemeClr val="bg1"/>
              </a:solidFill>
            </a:rPr>
          </a:br>
          <a:r>
            <a:rPr lang="en-US" sz="1600" dirty="0" smtClean="0">
              <a:solidFill>
                <a:schemeClr val="bg1"/>
              </a:solidFill>
            </a:rPr>
            <a:t>Student Support</a:t>
          </a:r>
          <a:br>
            <a:rPr lang="en-US" sz="1600" dirty="0" smtClean="0">
              <a:solidFill>
                <a:schemeClr val="bg1"/>
              </a:solidFill>
            </a:rPr>
          </a:br>
          <a:r>
            <a:rPr lang="en-US" sz="1600" b="1" dirty="0" smtClean="0">
              <a:solidFill>
                <a:schemeClr val="bg1"/>
              </a:solidFill>
            </a:rPr>
            <a:t>Resulting Mergers</a:t>
          </a:r>
          <a:br>
            <a:rPr lang="en-US" sz="1600" b="1" dirty="0" smtClean="0">
              <a:solidFill>
                <a:schemeClr val="bg1"/>
              </a:solidFill>
            </a:rPr>
          </a:br>
          <a:r>
            <a:rPr lang="en-US" sz="1600" b="1" dirty="0" smtClean="0">
              <a:solidFill>
                <a:schemeClr val="bg1"/>
              </a:solidFill>
            </a:rPr>
            <a:t>Private Equity Investment</a:t>
          </a:r>
          <a:endParaRPr lang="en-US" sz="1600" b="1" dirty="0">
            <a:solidFill>
              <a:schemeClr val="bg1"/>
            </a:solidFill>
          </a:endParaRPr>
        </a:p>
      </dgm:t>
    </dgm:pt>
    <dgm:pt modelId="{3CE36C91-2FF7-4A2C-B74B-835DA18F13A8}" type="parTrans" cxnId="{6407E7B8-9DD9-46AA-A56D-D64815521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85B31D4-00BD-449A-AC06-18734F4FD0A0}" type="sibTrans" cxnId="{6407E7B8-9DD9-46AA-A56D-D64815521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CA5B5B-06D6-48CA-BAFE-76294AB0E5F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Consumer: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600" dirty="0" smtClean="0"/>
            <a:t>Everywhere Education</a:t>
          </a:r>
          <a:br>
            <a:rPr lang="en-US" sz="1600" dirty="0" smtClean="0"/>
          </a:br>
          <a:r>
            <a:rPr lang="en-US" sz="1600" dirty="0" smtClean="0"/>
            <a:t>Reduced Barriers to Entry to new Providers</a:t>
          </a:r>
          <a:br>
            <a:rPr lang="en-US" sz="1600" dirty="0" smtClean="0"/>
          </a:br>
          <a:r>
            <a:rPr lang="en-US" sz="1600" dirty="0" smtClean="0"/>
            <a:t>Reduced Cost of Course Production</a:t>
          </a:r>
          <a:br>
            <a:rPr lang="en-US" sz="1600" dirty="0" smtClean="0"/>
          </a:br>
          <a:r>
            <a:rPr lang="en-US" sz="1600" b="1" dirty="0" smtClean="0"/>
            <a:t>Cloud-Boosted Startups</a:t>
          </a:r>
          <a:endParaRPr lang="en-US" sz="1600" b="1" dirty="0"/>
        </a:p>
      </dgm:t>
    </dgm:pt>
    <dgm:pt modelId="{4DDCBD28-4F06-47F6-BBF1-A22E5D50FF9E}" type="parTrans" cxnId="{4D023F7B-E6E0-4A06-9A4A-6661168CA329}">
      <dgm:prSet/>
      <dgm:spPr/>
      <dgm:t>
        <a:bodyPr/>
        <a:lstStyle/>
        <a:p>
          <a:endParaRPr lang="en-US"/>
        </a:p>
      </dgm:t>
    </dgm:pt>
    <dgm:pt modelId="{0E57907F-939F-40FE-BFE8-BEBD170F7DF8}" type="sibTrans" cxnId="{4D023F7B-E6E0-4A06-9A4A-6661168CA329}">
      <dgm:prSet/>
      <dgm:spPr/>
      <dgm:t>
        <a:bodyPr/>
        <a:lstStyle/>
        <a:p>
          <a:endParaRPr lang="en-US"/>
        </a:p>
      </dgm:t>
    </dgm:pt>
    <dgm:pt modelId="{0FF264F2-8802-48FE-BB40-E5C064EBB06D}" type="pres">
      <dgm:prSet presAssocID="{8E9EC2A6-88B2-4DE3-BDFA-7451FD3366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5633F-20A3-430E-B87D-63E440635888}" type="pres">
      <dgm:prSet presAssocID="{643263AE-2F36-4A68-9DE9-5BDF15AD8BFF}" presName="upArrow" presStyleLbl="node1" presStyleIdx="0" presStyleCnt="2"/>
      <dgm:spPr/>
    </dgm:pt>
    <dgm:pt modelId="{543B2FCB-8792-4166-9811-AC71A5DC8A3C}" type="pres">
      <dgm:prSet presAssocID="{643263AE-2F36-4A68-9DE9-5BDF15AD8BF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2AA84-7C11-4A88-A7AF-2BB3990C9759}" type="pres">
      <dgm:prSet presAssocID="{83CA5B5B-06D6-48CA-BAFE-76294AB0E5FA}" presName="downArrow" presStyleLbl="node1" presStyleIdx="1" presStyleCnt="2"/>
      <dgm:spPr/>
    </dgm:pt>
    <dgm:pt modelId="{91512D17-727E-4F50-9CD6-C34B7E64921C}" type="pres">
      <dgm:prSet presAssocID="{83CA5B5B-06D6-48CA-BAFE-76294AB0E5F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967BEF-5461-45B3-A593-EB7270D3F719}" type="presOf" srcId="{83CA5B5B-06D6-48CA-BAFE-76294AB0E5FA}" destId="{91512D17-727E-4F50-9CD6-C34B7E64921C}" srcOrd="0" destOrd="0" presId="urn:microsoft.com/office/officeart/2005/8/layout/arrow4"/>
    <dgm:cxn modelId="{6407E7B8-9DD9-46AA-A56D-D648155219C3}" srcId="{8E9EC2A6-88B2-4DE3-BDFA-7451FD336641}" destId="{643263AE-2F36-4A68-9DE9-5BDF15AD8BFF}" srcOrd="0" destOrd="0" parTransId="{3CE36C91-2FF7-4A2C-B74B-835DA18F13A8}" sibTransId="{D85B31D4-00BD-449A-AC06-18734F4FD0A0}"/>
    <dgm:cxn modelId="{647CFE6B-055B-4782-86B0-9F6421A31649}" type="presOf" srcId="{643263AE-2F36-4A68-9DE9-5BDF15AD8BFF}" destId="{543B2FCB-8792-4166-9811-AC71A5DC8A3C}" srcOrd="0" destOrd="0" presId="urn:microsoft.com/office/officeart/2005/8/layout/arrow4"/>
    <dgm:cxn modelId="{4D023F7B-E6E0-4A06-9A4A-6661168CA329}" srcId="{8E9EC2A6-88B2-4DE3-BDFA-7451FD336641}" destId="{83CA5B5B-06D6-48CA-BAFE-76294AB0E5FA}" srcOrd="1" destOrd="0" parTransId="{4DDCBD28-4F06-47F6-BBF1-A22E5D50FF9E}" sibTransId="{0E57907F-939F-40FE-BFE8-BEBD170F7DF8}"/>
    <dgm:cxn modelId="{1AD60AEC-54C6-430B-8FD8-D9A0C6F379E7}" type="presOf" srcId="{8E9EC2A6-88B2-4DE3-BDFA-7451FD336641}" destId="{0FF264F2-8802-48FE-BB40-E5C064EBB06D}" srcOrd="0" destOrd="0" presId="urn:microsoft.com/office/officeart/2005/8/layout/arrow4"/>
    <dgm:cxn modelId="{5F84EEFD-BE3C-437D-B10A-DF15378D5EDB}" type="presParOf" srcId="{0FF264F2-8802-48FE-BB40-E5C064EBB06D}" destId="{9C05633F-20A3-430E-B87D-63E440635888}" srcOrd="0" destOrd="0" presId="urn:microsoft.com/office/officeart/2005/8/layout/arrow4"/>
    <dgm:cxn modelId="{2E49109C-2C49-450F-9CF4-F6FACA939EFD}" type="presParOf" srcId="{0FF264F2-8802-48FE-BB40-E5C064EBB06D}" destId="{543B2FCB-8792-4166-9811-AC71A5DC8A3C}" srcOrd="1" destOrd="0" presId="urn:microsoft.com/office/officeart/2005/8/layout/arrow4"/>
    <dgm:cxn modelId="{4D7E0DD1-558F-4950-BB22-09E59F017CF7}" type="presParOf" srcId="{0FF264F2-8802-48FE-BB40-E5C064EBB06D}" destId="{2FE2AA84-7C11-4A88-A7AF-2BB3990C9759}" srcOrd="2" destOrd="0" presId="urn:microsoft.com/office/officeart/2005/8/layout/arrow4"/>
    <dgm:cxn modelId="{83EC42FD-B746-4152-9348-D4FD9C0589BB}" type="presParOf" srcId="{0FF264F2-8802-48FE-BB40-E5C064EBB06D}" destId="{91512D17-727E-4F50-9CD6-C34B7E64921C}" srcOrd="3" destOrd="0" presId="urn:microsoft.com/office/officeart/2005/8/layout/arrow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EF031-DD4C-49D2-8BB6-D2284AD5A7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4980B8B-3CBE-436B-BA08-F19E691D818F}">
      <dgm:prSet/>
      <dgm:spPr/>
      <dgm:t>
        <a:bodyPr/>
        <a:lstStyle/>
        <a:p>
          <a:r>
            <a:rPr lang="en-US" dirty="0" smtClean="0"/>
            <a:t>Identity: Teacher/Student</a:t>
          </a:r>
        </a:p>
      </dgm:t>
    </dgm:pt>
    <dgm:pt modelId="{43FC5AF1-5E74-40D4-A07D-59C57A628857}" type="parTrans" cxnId="{5B39741E-40C3-4CFF-8690-0E53E9CED755}">
      <dgm:prSet/>
      <dgm:spPr/>
      <dgm:t>
        <a:bodyPr/>
        <a:lstStyle/>
        <a:p>
          <a:endParaRPr lang="en-US"/>
        </a:p>
      </dgm:t>
    </dgm:pt>
    <dgm:pt modelId="{855976AD-B0F7-4215-ADC2-54AF59D0B2E7}" type="sibTrans" cxnId="{5B39741E-40C3-4CFF-8690-0E53E9CED755}">
      <dgm:prSet/>
      <dgm:spPr/>
      <dgm:t>
        <a:bodyPr/>
        <a:lstStyle/>
        <a:p>
          <a:endParaRPr lang="en-US"/>
        </a:p>
      </dgm:t>
    </dgm:pt>
    <dgm:pt modelId="{89FD21D6-46B6-4024-A5F3-9279EBF9CE0E}">
      <dgm:prSet/>
      <dgm:spPr/>
      <dgm:t>
        <a:bodyPr/>
        <a:lstStyle/>
        <a:p>
          <a:r>
            <a:rPr lang="en-US" dirty="0" smtClean="0"/>
            <a:t>Mobile</a:t>
          </a:r>
          <a:endParaRPr lang="en-US" dirty="0"/>
        </a:p>
      </dgm:t>
    </dgm:pt>
    <dgm:pt modelId="{E43CFA01-6AA9-4B92-B921-075D451B5FEC}" type="parTrans" cxnId="{303AFA42-DB5A-4BD7-9D35-A32FFD341B4B}">
      <dgm:prSet/>
      <dgm:spPr/>
      <dgm:t>
        <a:bodyPr/>
        <a:lstStyle/>
        <a:p>
          <a:endParaRPr lang="en-US"/>
        </a:p>
      </dgm:t>
    </dgm:pt>
    <dgm:pt modelId="{05E2E940-543F-4958-91E0-399404769390}" type="sibTrans" cxnId="{303AFA42-DB5A-4BD7-9D35-A32FFD341B4B}">
      <dgm:prSet/>
      <dgm:spPr/>
      <dgm:t>
        <a:bodyPr/>
        <a:lstStyle/>
        <a:p>
          <a:endParaRPr lang="en-US"/>
        </a:p>
      </dgm:t>
    </dgm:pt>
    <dgm:pt modelId="{AD1D9373-7971-4B0D-AE1D-E031F0B58334}">
      <dgm:prSet/>
      <dgm:spPr/>
      <dgm:t>
        <a:bodyPr/>
        <a:lstStyle/>
        <a:p>
          <a:r>
            <a:rPr lang="en-US" dirty="0" smtClean="0"/>
            <a:t>Privacy </a:t>
          </a:r>
          <a:endParaRPr lang="en-US" dirty="0"/>
        </a:p>
      </dgm:t>
    </dgm:pt>
    <dgm:pt modelId="{B5CD877C-1DBA-4684-8D30-C85897D26706}" type="parTrans" cxnId="{5EF05AAD-27C5-4F41-B381-BD90307F7DE8}">
      <dgm:prSet/>
      <dgm:spPr/>
      <dgm:t>
        <a:bodyPr/>
        <a:lstStyle/>
        <a:p>
          <a:endParaRPr lang="en-US"/>
        </a:p>
      </dgm:t>
    </dgm:pt>
    <dgm:pt modelId="{D722E33C-DAE3-4B5D-AAFC-B8F60D8DB5CA}" type="sibTrans" cxnId="{5EF05AAD-27C5-4F41-B381-BD90307F7DE8}">
      <dgm:prSet/>
      <dgm:spPr/>
      <dgm:t>
        <a:bodyPr/>
        <a:lstStyle/>
        <a:p>
          <a:endParaRPr lang="en-US"/>
        </a:p>
      </dgm:t>
    </dgm:pt>
    <dgm:pt modelId="{0B2C964F-AA6E-48B5-9FF0-26F01B4B29EA}">
      <dgm:prSet/>
      <dgm:spPr/>
      <dgm:t>
        <a:bodyPr/>
        <a:lstStyle/>
        <a:p>
          <a:r>
            <a:rPr lang="en-US" dirty="0" smtClean="0"/>
            <a:t>Ownership/Curation/Quality of IP</a:t>
          </a:r>
        </a:p>
      </dgm:t>
    </dgm:pt>
    <dgm:pt modelId="{09F8E2C7-498D-44E4-AD0A-13D2E7969019}" type="parTrans" cxnId="{78A85E56-F925-46FD-8825-EE00220F1363}">
      <dgm:prSet/>
      <dgm:spPr/>
      <dgm:t>
        <a:bodyPr/>
        <a:lstStyle/>
        <a:p>
          <a:endParaRPr lang="en-US"/>
        </a:p>
      </dgm:t>
    </dgm:pt>
    <dgm:pt modelId="{D833F8BC-D038-4AA6-BBDB-8A9F5EF84ABC}" type="sibTrans" cxnId="{78A85E56-F925-46FD-8825-EE00220F1363}">
      <dgm:prSet/>
      <dgm:spPr/>
      <dgm:t>
        <a:bodyPr/>
        <a:lstStyle/>
        <a:p>
          <a:endParaRPr lang="en-US"/>
        </a:p>
      </dgm:t>
    </dgm:pt>
    <dgm:pt modelId="{5069FC1D-EEB9-4995-AD52-16F3972128C6}">
      <dgm:prSet/>
      <dgm:spPr/>
      <dgm:t>
        <a:bodyPr/>
        <a:lstStyle/>
        <a:p>
          <a:r>
            <a:rPr lang="en-US" dirty="0" smtClean="0"/>
            <a:t>Power of Incumbent Institutions</a:t>
          </a:r>
        </a:p>
      </dgm:t>
    </dgm:pt>
    <dgm:pt modelId="{70A8C6D6-CBB6-4121-BF70-B6FDD40ABE55}" type="parTrans" cxnId="{7DFB6233-CBB0-4EE7-A10B-62885D908971}">
      <dgm:prSet/>
      <dgm:spPr/>
      <dgm:t>
        <a:bodyPr/>
        <a:lstStyle/>
        <a:p>
          <a:endParaRPr lang="en-US"/>
        </a:p>
      </dgm:t>
    </dgm:pt>
    <dgm:pt modelId="{9F7B1ECB-7FFB-473C-8C79-833D06CD8C88}" type="sibTrans" cxnId="{7DFB6233-CBB0-4EE7-A10B-62885D908971}">
      <dgm:prSet/>
      <dgm:spPr/>
      <dgm:t>
        <a:bodyPr/>
        <a:lstStyle/>
        <a:p>
          <a:endParaRPr lang="en-US"/>
        </a:p>
      </dgm:t>
    </dgm:pt>
    <dgm:pt modelId="{0D6DDBD6-DB6A-4387-820C-2C9DD3280A79}">
      <dgm:prSet/>
      <dgm:spPr/>
      <dgm:t>
        <a:bodyPr/>
        <a:lstStyle/>
        <a:p>
          <a:r>
            <a:rPr lang="en-US" dirty="0" smtClean="0"/>
            <a:t>Fragmented Market(s)</a:t>
          </a:r>
        </a:p>
      </dgm:t>
    </dgm:pt>
    <dgm:pt modelId="{9E360013-47DC-4768-8DCD-E7E6A4F1B497}" type="parTrans" cxnId="{AC5C91BF-1B97-4171-9117-D3045ECBA299}">
      <dgm:prSet/>
      <dgm:spPr/>
      <dgm:t>
        <a:bodyPr/>
        <a:lstStyle/>
        <a:p>
          <a:endParaRPr lang="en-US"/>
        </a:p>
      </dgm:t>
    </dgm:pt>
    <dgm:pt modelId="{69ECA1C2-787F-4D4C-B2C8-33A3EA2E8015}" type="sibTrans" cxnId="{AC5C91BF-1B97-4171-9117-D3045ECBA299}">
      <dgm:prSet/>
      <dgm:spPr/>
      <dgm:t>
        <a:bodyPr/>
        <a:lstStyle/>
        <a:p>
          <a:endParaRPr lang="en-US"/>
        </a:p>
      </dgm:t>
    </dgm:pt>
    <dgm:pt modelId="{69D6ACBB-1011-463E-8016-F615119DB418}" type="pres">
      <dgm:prSet presAssocID="{C3BEF031-DD4C-49D2-8BB6-D2284AD5A7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FAF172F-B72C-464E-B811-6F58BC8D15C5}" type="pres">
      <dgm:prSet presAssocID="{C3BEF031-DD4C-49D2-8BB6-D2284AD5A708}" presName="Name1" presStyleCnt="0"/>
      <dgm:spPr/>
    </dgm:pt>
    <dgm:pt modelId="{F1BD7050-0AC6-43AF-B77F-2BBBEB7771B6}" type="pres">
      <dgm:prSet presAssocID="{C3BEF031-DD4C-49D2-8BB6-D2284AD5A708}" presName="cycle" presStyleCnt="0"/>
      <dgm:spPr/>
    </dgm:pt>
    <dgm:pt modelId="{531B9DF1-68F9-4CF8-AB4C-155026F76601}" type="pres">
      <dgm:prSet presAssocID="{C3BEF031-DD4C-49D2-8BB6-D2284AD5A708}" presName="srcNode" presStyleLbl="node1" presStyleIdx="0" presStyleCnt="6"/>
      <dgm:spPr/>
    </dgm:pt>
    <dgm:pt modelId="{CD116512-EB8E-44EF-9FF7-FD9FFA61F161}" type="pres">
      <dgm:prSet presAssocID="{C3BEF031-DD4C-49D2-8BB6-D2284AD5A708}" presName="conn" presStyleLbl="parChTrans1D2" presStyleIdx="0" presStyleCnt="1"/>
      <dgm:spPr/>
      <dgm:t>
        <a:bodyPr/>
        <a:lstStyle/>
        <a:p>
          <a:endParaRPr lang="en-US"/>
        </a:p>
      </dgm:t>
    </dgm:pt>
    <dgm:pt modelId="{ADB7A3B8-18EA-4A68-8DAA-FFB2FE3B0B47}" type="pres">
      <dgm:prSet presAssocID="{C3BEF031-DD4C-49D2-8BB6-D2284AD5A708}" presName="extraNode" presStyleLbl="node1" presStyleIdx="0" presStyleCnt="6"/>
      <dgm:spPr/>
    </dgm:pt>
    <dgm:pt modelId="{CBD1A627-D500-4D1B-A256-5EC2BB689822}" type="pres">
      <dgm:prSet presAssocID="{C3BEF031-DD4C-49D2-8BB6-D2284AD5A708}" presName="dstNode" presStyleLbl="node1" presStyleIdx="0" presStyleCnt="6"/>
      <dgm:spPr/>
    </dgm:pt>
    <dgm:pt modelId="{29309E26-B785-4F31-B478-57FCE52C4A3E}" type="pres">
      <dgm:prSet presAssocID="{E4980B8B-3CBE-436B-BA08-F19E691D818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C06B8-FBA0-4F6E-9C2B-01956B921A22}" type="pres">
      <dgm:prSet presAssocID="{E4980B8B-3CBE-436B-BA08-F19E691D818F}" presName="accent_1" presStyleCnt="0"/>
      <dgm:spPr/>
    </dgm:pt>
    <dgm:pt modelId="{BB778112-FAAF-4512-AC3E-7ADC44A7AF0F}" type="pres">
      <dgm:prSet presAssocID="{E4980B8B-3CBE-436B-BA08-F19E691D818F}" presName="accentRepeatNode" presStyleLbl="solidFgAcc1" presStyleIdx="0" presStyleCnt="6"/>
      <dgm:spPr/>
    </dgm:pt>
    <dgm:pt modelId="{EB9DE111-6CCC-40AF-8AFF-DD2AF1A958B2}" type="pres">
      <dgm:prSet presAssocID="{89FD21D6-46B6-4024-A5F3-9279EBF9CE0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28B6A-1360-4B16-9B53-8423D97B74B4}" type="pres">
      <dgm:prSet presAssocID="{89FD21D6-46B6-4024-A5F3-9279EBF9CE0E}" presName="accent_2" presStyleCnt="0"/>
      <dgm:spPr/>
    </dgm:pt>
    <dgm:pt modelId="{22238089-873C-465F-A910-D244F5810B74}" type="pres">
      <dgm:prSet presAssocID="{89FD21D6-46B6-4024-A5F3-9279EBF9CE0E}" presName="accentRepeatNode" presStyleLbl="solidFgAcc1" presStyleIdx="1" presStyleCnt="6"/>
      <dgm:spPr/>
    </dgm:pt>
    <dgm:pt modelId="{12973D15-0C08-4712-94B4-FB5D33AEB8A1}" type="pres">
      <dgm:prSet presAssocID="{AD1D9373-7971-4B0D-AE1D-E031F0B5833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CCD99-1719-4FF1-A3E3-065F923600B1}" type="pres">
      <dgm:prSet presAssocID="{AD1D9373-7971-4B0D-AE1D-E031F0B58334}" presName="accent_3" presStyleCnt="0"/>
      <dgm:spPr/>
    </dgm:pt>
    <dgm:pt modelId="{D559DB8C-C7D9-4BD9-9A60-0F088237B6B9}" type="pres">
      <dgm:prSet presAssocID="{AD1D9373-7971-4B0D-AE1D-E031F0B58334}" presName="accentRepeatNode" presStyleLbl="solidFgAcc1" presStyleIdx="2" presStyleCnt="6"/>
      <dgm:spPr/>
    </dgm:pt>
    <dgm:pt modelId="{7E3C659A-887D-4986-A40E-A5FA5CD9505B}" type="pres">
      <dgm:prSet presAssocID="{0B2C964F-AA6E-48B5-9FF0-26F01B4B29E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5C31-10EF-4084-B414-4F2FB523FA1E}" type="pres">
      <dgm:prSet presAssocID="{0B2C964F-AA6E-48B5-9FF0-26F01B4B29EA}" presName="accent_4" presStyleCnt="0"/>
      <dgm:spPr/>
    </dgm:pt>
    <dgm:pt modelId="{74CD88CD-253E-4A2E-B518-BFD096B899CE}" type="pres">
      <dgm:prSet presAssocID="{0B2C964F-AA6E-48B5-9FF0-26F01B4B29EA}" presName="accentRepeatNode" presStyleLbl="solidFgAcc1" presStyleIdx="3" presStyleCnt="6"/>
      <dgm:spPr/>
    </dgm:pt>
    <dgm:pt modelId="{4648987E-2452-4962-817C-F9FCA6B21D6F}" type="pres">
      <dgm:prSet presAssocID="{0D6DDBD6-DB6A-4387-820C-2C9DD3280A7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6A62A-01AE-4E84-84C3-B16626224B52}" type="pres">
      <dgm:prSet presAssocID="{0D6DDBD6-DB6A-4387-820C-2C9DD3280A79}" presName="accent_5" presStyleCnt="0"/>
      <dgm:spPr/>
    </dgm:pt>
    <dgm:pt modelId="{87FEF295-8587-49B5-AABF-D8A107345BD1}" type="pres">
      <dgm:prSet presAssocID="{0D6DDBD6-DB6A-4387-820C-2C9DD3280A79}" presName="accentRepeatNode" presStyleLbl="solidFgAcc1" presStyleIdx="4" presStyleCnt="6"/>
      <dgm:spPr/>
    </dgm:pt>
    <dgm:pt modelId="{91115109-D9F4-4D0C-B226-45BBC38BD060}" type="pres">
      <dgm:prSet presAssocID="{5069FC1D-EEB9-4995-AD52-16F3972128C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7A15-83FC-4449-8975-2C16B740A3C6}" type="pres">
      <dgm:prSet presAssocID="{5069FC1D-EEB9-4995-AD52-16F3972128C6}" presName="accent_6" presStyleCnt="0"/>
      <dgm:spPr/>
    </dgm:pt>
    <dgm:pt modelId="{2497EC57-D910-42AF-9B76-4893AE38BC7C}" type="pres">
      <dgm:prSet presAssocID="{5069FC1D-EEB9-4995-AD52-16F3972128C6}" presName="accentRepeatNode" presStyleLbl="solidFgAcc1" presStyleIdx="5" presStyleCnt="6"/>
      <dgm:spPr/>
    </dgm:pt>
  </dgm:ptLst>
  <dgm:cxnLst>
    <dgm:cxn modelId="{7DFB6233-CBB0-4EE7-A10B-62885D908971}" srcId="{C3BEF031-DD4C-49D2-8BB6-D2284AD5A708}" destId="{5069FC1D-EEB9-4995-AD52-16F3972128C6}" srcOrd="5" destOrd="0" parTransId="{70A8C6D6-CBB6-4121-BF70-B6FDD40ABE55}" sibTransId="{9F7B1ECB-7FFB-473C-8C79-833D06CD8C88}"/>
    <dgm:cxn modelId="{5EF05AAD-27C5-4F41-B381-BD90307F7DE8}" srcId="{C3BEF031-DD4C-49D2-8BB6-D2284AD5A708}" destId="{AD1D9373-7971-4B0D-AE1D-E031F0B58334}" srcOrd="2" destOrd="0" parTransId="{B5CD877C-1DBA-4684-8D30-C85897D26706}" sibTransId="{D722E33C-DAE3-4B5D-AAFC-B8F60D8DB5CA}"/>
    <dgm:cxn modelId="{AC5C91BF-1B97-4171-9117-D3045ECBA299}" srcId="{C3BEF031-DD4C-49D2-8BB6-D2284AD5A708}" destId="{0D6DDBD6-DB6A-4387-820C-2C9DD3280A79}" srcOrd="4" destOrd="0" parTransId="{9E360013-47DC-4768-8DCD-E7E6A4F1B497}" sibTransId="{69ECA1C2-787F-4D4C-B2C8-33A3EA2E8015}"/>
    <dgm:cxn modelId="{5B39741E-40C3-4CFF-8690-0E53E9CED755}" srcId="{C3BEF031-DD4C-49D2-8BB6-D2284AD5A708}" destId="{E4980B8B-3CBE-436B-BA08-F19E691D818F}" srcOrd="0" destOrd="0" parTransId="{43FC5AF1-5E74-40D4-A07D-59C57A628857}" sibTransId="{855976AD-B0F7-4215-ADC2-54AF59D0B2E7}"/>
    <dgm:cxn modelId="{B472DAFA-A950-41AA-83D4-7AFC8D493ABC}" type="presOf" srcId="{89FD21D6-46B6-4024-A5F3-9279EBF9CE0E}" destId="{EB9DE111-6CCC-40AF-8AFF-DD2AF1A958B2}" srcOrd="0" destOrd="0" presId="urn:microsoft.com/office/officeart/2008/layout/VerticalCurvedList"/>
    <dgm:cxn modelId="{78A85E56-F925-46FD-8825-EE00220F1363}" srcId="{C3BEF031-DD4C-49D2-8BB6-D2284AD5A708}" destId="{0B2C964F-AA6E-48B5-9FF0-26F01B4B29EA}" srcOrd="3" destOrd="0" parTransId="{09F8E2C7-498D-44E4-AD0A-13D2E7969019}" sibTransId="{D833F8BC-D038-4AA6-BBDB-8A9F5EF84ABC}"/>
    <dgm:cxn modelId="{0F005F42-EE93-4FED-A87C-AE03E1378A88}" type="presOf" srcId="{C3BEF031-DD4C-49D2-8BB6-D2284AD5A708}" destId="{69D6ACBB-1011-463E-8016-F615119DB418}" srcOrd="0" destOrd="0" presId="urn:microsoft.com/office/officeart/2008/layout/VerticalCurvedList"/>
    <dgm:cxn modelId="{8E5CDB3C-703C-421E-B1E9-B7CB80BFFBBB}" type="presOf" srcId="{AD1D9373-7971-4B0D-AE1D-E031F0B58334}" destId="{12973D15-0C08-4712-94B4-FB5D33AEB8A1}" srcOrd="0" destOrd="0" presId="urn:microsoft.com/office/officeart/2008/layout/VerticalCurvedList"/>
    <dgm:cxn modelId="{D827A7BB-65BF-4D63-B52E-42C34AE21932}" type="presOf" srcId="{0D6DDBD6-DB6A-4387-820C-2C9DD3280A79}" destId="{4648987E-2452-4962-817C-F9FCA6B21D6F}" srcOrd="0" destOrd="0" presId="urn:microsoft.com/office/officeart/2008/layout/VerticalCurvedList"/>
    <dgm:cxn modelId="{10BA38AC-474B-48E8-BFBF-46CF222F27A1}" type="presOf" srcId="{0B2C964F-AA6E-48B5-9FF0-26F01B4B29EA}" destId="{7E3C659A-887D-4986-A40E-A5FA5CD9505B}" srcOrd="0" destOrd="0" presId="urn:microsoft.com/office/officeart/2008/layout/VerticalCurvedList"/>
    <dgm:cxn modelId="{303AFA42-DB5A-4BD7-9D35-A32FFD341B4B}" srcId="{C3BEF031-DD4C-49D2-8BB6-D2284AD5A708}" destId="{89FD21D6-46B6-4024-A5F3-9279EBF9CE0E}" srcOrd="1" destOrd="0" parTransId="{E43CFA01-6AA9-4B92-B921-075D451B5FEC}" sibTransId="{05E2E940-543F-4958-91E0-399404769390}"/>
    <dgm:cxn modelId="{542A8AF5-20CA-45FC-A998-7F127FAD528F}" type="presOf" srcId="{855976AD-B0F7-4215-ADC2-54AF59D0B2E7}" destId="{CD116512-EB8E-44EF-9FF7-FD9FFA61F161}" srcOrd="0" destOrd="0" presId="urn:microsoft.com/office/officeart/2008/layout/VerticalCurvedList"/>
    <dgm:cxn modelId="{3484A111-AAEB-4804-A007-E7E97E6B9F57}" type="presOf" srcId="{5069FC1D-EEB9-4995-AD52-16F3972128C6}" destId="{91115109-D9F4-4D0C-B226-45BBC38BD060}" srcOrd="0" destOrd="0" presId="urn:microsoft.com/office/officeart/2008/layout/VerticalCurvedList"/>
    <dgm:cxn modelId="{37963666-4CE6-4162-A9D2-85C3AA21406A}" type="presOf" srcId="{E4980B8B-3CBE-436B-BA08-F19E691D818F}" destId="{29309E26-B785-4F31-B478-57FCE52C4A3E}" srcOrd="0" destOrd="0" presId="urn:microsoft.com/office/officeart/2008/layout/VerticalCurvedList"/>
    <dgm:cxn modelId="{1B1A926C-8CB8-44E6-A060-EAABF348338A}" type="presParOf" srcId="{69D6ACBB-1011-463E-8016-F615119DB418}" destId="{AFAF172F-B72C-464E-B811-6F58BC8D15C5}" srcOrd="0" destOrd="0" presId="urn:microsoft.com/office/officeart/2008/layout/VerticalCurvedList"/>
    <dgm:cxn modelId="{906E54A4-F7DA-4604-953B-866C6E7CD127}" type="presParOf" srcId="{AFAF172F-B72C-464E-B811-6F58BC8D15C5}" destId="{F1BD7050-0AC6-43AF-B77F-2BBBEB7771B6}" srcOrd="0" destOrd="0" presId="urn:microsoft.com/office/officeart/2008/layout/VerticalCurvedList"/>
    <dgm:cxn modelId="{48C2732A-B8F9-44EC-9B47-C8B17E935010}" type="presParOf" srcId="{F1BD7050-0AC6-43AF-B77F-2BBBEB7771B6}" destId="{531B9DF1-68F9-4CF8-AB4C-155026F76601}" srcOrd="0" destOrd="0" presId="urn:microsoft.com/office/officeart/2008/layout/VerticalCurvedList"/>
    <dgm:cxn modelId="{CA9332CD-4810-4E74-B551-3D51EB166549}" type="presParOf" srcId="{F1BD7050-0AC6-43AF-B77F-2BBBEB7771B6}" destId="{CD116512-EB8E-44EF-9FF7-FD9FFA61F161}" srcOrd="1" destOrd="0" presId="urn:microsoft.com/office/officeart/2008/layout/VerticalCurvedList"/>
    <dgm:cxn modelId="{4333E103-853C-4DA3-A135-543663102809}" type="presParOf" srcId="{F1BD7050-0AC6-43AF-B77F-2BBBEB7771B6}" destId="{ADB7A3B8-18EA-4A68-8DAA-FFB2FE3B0B47}" srcOrd="2" destOrd="0" presId="urn:microsoft.com/office/officeart/2008/layout/VerticalCurvedList"/>
    <dgm:cxn modelId="{C6016530-C168-4449-AC18-1AE4C9776C11}" type="presParOf" srcId="{F1BD7050-0AC6-43AF-B77F-2BBBEB7771B6}" destId="{CBD1A627-D500-4D1B-A256-5EC2BB689822}" srcOrd="3" destOrd="0" presId="urn:microsoft.com/office/officeart/2008/layout/VerticalCurvedList"/>
    <dgm:cxn modelId="{E1D2C5C2-6378-48D4-AD1F-81EDF3CE51A6}" type="presParOf" srcId="{AFAF172F-B72C-464E-B811-6F58BC8D15C5}" destId="{29309E26-B785-4F31-B478-57FCE52C4A3E}" srcOrd="1" destOrd="0" presId="urn:microsoft.com/office/officeart/2008/layout/VerticalCurvedList"/>
    <dgm:cxn modelId="{381945D7-DABF-439F-9213-1F4673B3879F}" type="presParOf" srcId="{AFAF172F-B72C-464E-B811-6F58BC8D15C5}" destId="{C50C06B8-FBA0-4F6E-9C2B-01956B921A22}" srcOrd="2" destOrd="0" presId="urn:microsoft.com/office/officeart/2008/layout/VerticalCurvedList"/>
    <dgm:cxn modelId="{08FF6A34-A66E-4422-BE3D-B3E64AEBA63B}" type="presParOf" srcId="{C50C06B8-FBA0-4F6E-9C2B-01956B921A22}" destId="{BB778112-FAAF-4512-AC3E-7ADC44A7AF0F}" srcOrd="0" destOrd="0" presId="urn:microsoft.com/office/officeart/2008/layout/VerticalCurvedList"/>
    <dgm:cxn modelId="{13363C7F-B0F9-4D4B-AC77-87987ADD7D19}" type="presParOf" srcId="{AFAF172F-B72C-464E-B811-6F58BC8D15C5}" destId="{EB9DE111-6CCC-40AF-8AFF-DD2AF1A958B2}" srcOrd="3" destOrd="0" presId="urn:microsoft.com/office/officeart/2008/layout/VerticalCurvedList"/>
    <dgm:cxn modelId="{DF1D381D-4D81-469C-B8AA-9F04D69E05D3}" type="presParOf" srcId="{AFAF172F-B72C-464E-B811-6F58BC8D15C5}" destId="{67F28B6A-1360-4B16-9B53-8423D97B74B4}" srcOrd="4" destOrd="0" presId="urn:microsoft.com/office/officeart/2008/layout/VerticalCurvedList"/>
    <dgm:cxn modelId="{AB6CA249-B11B-468D-AB63-D9BBB7A66C2E}" type="presParOf" srcId="{67F28B6A-1360-4B16-9B53-8423D97B74B4}" destId="{22238089-873C-465F-A910-D244F5810B74}" srcOrd="0" destOrd="0" presId="urn:microsoft.com/office/officeart/2008/layout/VerticalCurvedList"/>
    <dgm:cxn modelId="{206106F4-D218-470E-8EAF-E91F0913CE52}" type="presParOf" srcId="{AFAF172F-B72C-464E-B811-6F58BC8D15C5}" destId="{12973D15-0C08-4712-94B4-FB5D33AEB8A1}" srcOrd="5" destOrd="0" presId="urn:microsoft.com/office/officeart/2008/layout/VerticalCurvedList"/>
    <dgm:cxn modelId="{25595A29-6AA4-459E-B6B6-1E29D74029D8}" type="presParOf" srcId="{AFAF172F-B72C-464E-B811-6F58BC8D15C5}" destId="{6C2CCD99-1719-4FF1-A3E3-065F923600B1}" srcOrd="6" destOrd="0" presId="urn:microsoft.com/office/officeart/2008/layout/VerticalCurvedList"/>
    <dgm:cxn modelId="{F0F57ADD-3920-4689-99BE-94F59C26FA31}" type="presParOf" srcId="{6C2CCD99-1719-4FF1-A3E3-065F923600B1}" destId="{D559DB8C-C7D9-4BD9-9A60-0F088237B6B9}" srcOrd="0" destOrd="0" presId="urn:microsoft.com/office/officeart/2008/layout/VerticalCurvedList"/>
    <dgm:cxn modelId="{351B68ED-EABD-415B-B851-FD5AA0BADA36}" type="presParOf" srcId="{AFAF172F-B72C-464E-B811-6F58BC8D15C5}" destId="{7E3C659A-887D-4986-A40E-A5FA5CD9505B}" srcOrd="7" destOrd="0" presId="urn:microsoft.com/office/officeart/2008/layout/VerticalCurvedList"/>
    <dgm:cxn modelId="{5841D6AD-4A90-4C7F-B4AF-43EBCDDFDCFD}" type="presParOf" srcId="{AFAF172F-B72C-464E-B811-6F58BC8D15C5}" destId="{FC555C31-10EF-4084-B414-4F2FB523FA1E}" srcOrd="8" destOrd="0" presId="urn:microsoft.com/office/officeart/2008/layout/VerticalCurvedList"/>
    <dgm:cxn modelId="{8CAB91F0-FDD0-4DCE-BC58-26F06EA9205D}" type="presParOf" srcId="{FC555C31-10EF-4084-B414-4F2FB523FA1E}" destId="{74CD88CD-253E-4A2E-B518-BFD096B899CE}" srcOrd="0" destOrd="0" presId="urn:microsoft.com/office/officeart/2008/layout/VerticalCurvedList"/>
    <dgm:cxn modelId="{4A287238-F33B-49A0-8991-E2E7824D70FC}" type="presParOf" srcId="{AFAF172F-B72C-464E-B811-6F58BC8D15C5}" destId="{4648987E-2452-4962-817C-F9FCA6B21D6F}" srcOrd="9" destOrd="0" presId="urn:microsoft.com/office/officeart/2008/layout/VerticalCurvedList"/>
    <dgm:cxn modelId="{C069EE45-D90E-4B70-B0F1-73E5DA8130AF}" type="presParOf" srcId="{AFAF172F-B72C-464E-B811-6F58BC8D15C5}" destId="{5EC6A62A-01AE-4E84-84C3-B16626224B52}" srcOrd="10" destOrd="0" presId="urn:microsoft.com/office/officeart/2008/layout/VerticalCurvedList"/>
    <dgm:cxn modelId="{55A47979-9E09-4676-B26C-13F838E57A39}" type="presParOf" srcId="{5EC6A62A-01AE-4E84-84C3-B16626224B52}" destId="{87FEF295-8587-49B5-AABF-D8A107345BD1}" srcOrd="0" destOrd="0" presId="urn:microsoft.com/office/officeart/2008/layout/VerticalCurvedList"/>
    <dgm:cxn modelId="{3280FDA5-EE95-4D24-BD3A-8AF35962C6F7}" type="presParOf" srcId="{AFAF172F-B72C-464E-B811-6F58BC8D15C5}" destId="{91115109-D9F4-4D0C-B226-45BBC38BD060}" srcOrd="11" destOrd="0" presId="urn:microsoft.com/office/officeart/2008/layout/VerticalCurvedList"/>
    <dgm:cxn modelId="{00BC7FBC-CA61-4831-9F3A-AFA9291B3634}" type="presParOf" srcId="{AFAF172F-B72C-464E-B811-6F58BC8D15C5}" destId="{23767A15-83FC-4449-8975-2C16B740A3C6}" srcOrd="12" destOrd="0" presId="urn:microsoft.com/office/officeart/2008/layout/VerticalCurvedList"/>
    <dgm:cxn modelId="{9F1EBA04-0BEF-44DC-8401-CB2E7229AF60}" type="presParOf" srcId="{23767A15-83FC-4449-8975-2C16B740A3C6}" destId="{2497EC57-D910-42AF-9B76-4893AE38BC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6ABCDE-9267-4C53-ACD7-CA15058AF42B}">
      <dsp:nvSpPr>
        <dsp:cNvPr id="0" name=""/>
        <dsp:cNvSpPr/>
      </dsp:nvSpPr>
      <dsp:spPr>
        <a:xfrm>
          <a:off x="565784" y="0"/>
          <a:ext cx="6412230" cy="48576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FE357-76EC-46B4-AD97-6936BC85A2DD}">
      <dsp:nvSpPr>
        <dsp:cNvPr id="0" name=""/>
        <dsp:cNvSpPr/>
      </dsp:nvSpPr>
      <dsp:spPr>
        <a:xfrm>
          <a:off x="4130" y="1457280"/>
          <a:ext cx="1608951" cy="1943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Shifting Time: </a:t>
          </a:r>
          <a:r>
            <a:rPr lang="en-US" sz="2000" kern="1200" dirty="0" smtClean="0"/>
            <a:t>Capturing and Learning Remotely</a:t>
          </a:r>
          <a:endParaRPr lang="en-US" sz="2000" kern="1200" dirty="0"/>
        </a:p>
      </dsp:txBody>
      <dsp:txXfrm>
        <a:off x="4130" y="1457280"/>
        <a:ext cx="1608951" cy="1943040"/>
      </dsp:txXfrm>
    </dsp:sp>
    <dsp:sp modelId="{7244B4DF-2199-456B-BE8C-AC322AA8B900}">
      <dsp:nvSpPr>
        <dsp:cNvPr id="0" name=""/>
        <dsp:cNvSpPr/>
      </dsp:nvSpPr>
      <dsp:spPr>
        <a:xfrm>
          <a:off x="1881240" y="1457280"/>
          <a:ext cx="1608951" cy="194304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Shifting Place: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000" kern="1200" dirty="0" smtClean="0"/>
            <a:t>Video Learning at Home</a:t>
          </a:r>
          <a:endParaRPr lang="en-US" sz="2000" kern="1200" dirty="0"/>
        </a:p>
      </dsp:txBody>
      <dsp:txXfrm>
        <a:off x="1881240" y="1457280"/>
        <a:ext cx="1608951" cy="1943040"/>
      </dsp:txXfrm>
    </dsp:sp>
    <dsp:sp modelId="{4A294D7E-7F4A-46C6-B1D9-2CD2FC2F6AEF}">
      <dsp:nvSpPr>
        <dsp:cNvPr id="0" name=""/>
        <dsp:cNvSpPr/>
      </dsp:nvSpPr>
      <dsp:spPr>
        <a:xfrm>
          <a:off x="3758349" y="1457280"/>
          <a:ext cx="1608951" cy="194304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Shifting Time and Place: </a:t>
          </a:r>
          <a:r>
            <a:rPr lang="en-US" sz="2000" kern="1200" dirty="0" smtClean="0"/>
            <a:t>Replaying on Demand via Internet</a:t>
          </a:r>
          <a:endParaRPr lang="en-US" sz="2000" kern="1200" dirty="0"/>
        </a:p>
      </dsp:txBody>
      <dsp:txXfrm>
        <a:off x="3758349" y="1457280"/>
        <a:ext cx="1608951" cy="1943040"/>
      </dsp:txXfrm>
    </dsp:sp>
    <dsp:sp modelId="{C0B699B9-8A8D-412E-A2D2-9B71977A85AC}">
      <dsp:nvSpPr>
        <dsp:cNvPr id="0" name=""/>
        <dsp:cNvSpPr/>
      </dsp:nvSpPr>
      <dsp:spPr>
        <a:xfrm>
          <a:off x="5635459" y="1457280"/>
          <a:ext cx="1904209" cy="19430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Shifting Time and Place: </a:t>
          </a:r>
          <a:r>
            <a:rPr lang="en-US" sz="2000" kern="1200" dirty="0" smtClean="0"/>
            <a:t>Portable Learning Everywhere</a:t>
          </a:r>
          <a:endParaRPr lang="en-US" sz="2000" kern="1200" dirty="0"/>
        </a:p>
      </dsp:txBody>
      <dsp:txXfrm>
        <a:off x="5635459" y="1457280"/>
        <a:ext cx="1904209" cy="1943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22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28800"/>
            <a:ext cx="94488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4907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05200" y="1447800"/>
            <a:ext cx="5943600" cy="541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CW 2012 Banner.jpg"/>
          <p:cNvPicPr>
            <a:picLocks noChangeAspect="1"/>
          </p:cNvPicPr>
          <p:nvPr userDrawn="1"/>
        </p:nvPicPr>
        <p:blipFill>
          <a:blip r:embed="rId13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Clouds:</a:t>
            </a:r>
            <a:br>
              <a:rPr lang="en-US" dirty="0" smtClean="0"/>
            </a:br>
            <a:r>
              <a:rPr lang="en-US" sz="27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Field of Digital Dreams?</a:t>
            </a:r>
            <a:endParaRPr lang="en-US" sz="27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Dr. Gigi Johnson</a:t>
            </a:r>
          </a:p>
          <a:p>
            <a:r>
              <a:rPr lang="en-US" sz="2400" dirty="0" smtClean="0"/>
              <a:t>Maremel Institute</a:t>
            </a:r>
            <a:endParaRPr lang="en-US" sz="2400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5867400"/>
            <a:ext cx="2667000" cy="88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6144">
        <p:fade/>
      </p:transition>
    </mc:Choice>
    <mc:Fallback>
      <p:transition spd="med" advTm="161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MOOC and Educational “Singles” as Freemium Cloud-based Media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6DC4-8E2A-47FC-B556-0A43CC5029A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0294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9925"/>
            <a:ext cx="2952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95663"/>
            <a:ext cx="2398713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27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620">
        <p:fade/>
      </p:transition>
    </mc:Choice>
    <mc:Fallback>
      <p:transition spd="med" advTm="106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Content Licensing – Fragmented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600" dirty="0" smtClean="0"/>
              <a:t>OER – big movement for Open Educational Resources – no marketplace for licensing</a:t>
            </a:r>
          </a:p>
          <a:p>
            <a:pPr lvl="0"/>
            <a:r>
              <a:rPr lang="en-US" sz="3600" dirty="0" smtClean="0"/>
              <a:t>MOOCs -- Production costs w/o revenue model</a:t>
            </a:r>
          </a:p>
          <a:p>
            <a:r>
              <a:rPr lang="en-US" dirty="0"/>
              <a:t>BI</a:t>
            </a:r>
            <a:r>
              <a:rPr lang="en-US" sz="3600" dirty="0"/>
              <a:t>G brand dumping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Blur </a:t>
            </a:r>
            <a:r>
              <a:rPr lang="en-US" b="1" dirty="0"/>
              <a:t>of Publishing and Licensing</a:t>
            </a:r>
          </a:p>
          <a:p>
            <a:r>
              <a:rPr lang="en-US" dirty="0"/>
              <a:t>Books </a:t>
            </a:r>
            <a:r>
              <a:rPr lang="en-US" b="1" dirty="0"/>
              <a:t>coming the other way </a:t>
            </a:r>
            <a:r>
              <a:rPr lang="en-US" dirty="0"/>
              <a:t>– Publishers trying to lock schools into full packages of print and content delivery</a:t>
            </a:r>
          </a:p>
          <a:p>
            <a:r>
              <a:rPr lang="en-US" dirty="0"/>
              <a:t>Role of </a:t>
            </a:r>
            <a:r>
              <a:rPr lang="en-US" b="1" dirty="0"/>
              <a:t>books and copyrighted materials </a:t>
            </a:r>
            <a:r>
              <a:rPr lang="en-US" dirty="0"/>
              <a:t>in MOOCs – upside of the Freemium Model?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6654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Maremel’s Areas of Excitement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Creative </a:t>
            </a:r>
            <a:r>
              <a:rPr lang="en-US" b="1" dirty="0"/>
              <a:t>Industries Educational Exchange</a:t>
            </a:r>
          </a:p>
          <a:p>
            <a:r>
              <a:rPr lang="en-US" dirty="0"/>
              <a:t>Revenue sharing marketplace </a:t>
            </a:r>
          </a:p>
          <a:p>
            <a:r>
              <a:rPr lang="en-US" dirty="0"/>
              <a:t>Expanding options for direct licensing vs. open </a:t>
            </a:r>
            <a:r>
              <a:rPr lang="en-US" dirty="0" smtClean="0"/>
              <a:t>source</a:t>
            </a:r>
          </a:p>
          <a:p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Co-learning Concepts</a:t>
            </a:r>
          </a:p>
          <a:p>
            <a:r>
              <a:rPr lang="en-US" dirty="0" smtClean="0"/>
              <a:t>Peeragogy.org </a:t>
            </a:r>
          </a:p>
          <a:p>
            <a:r>
              <a:rPr lang="en-US" dirty="0" smtClean="0"/>
              <a:t>Abundance of learning tools</a:t>
            </a:r>
          </a:p>
          <a:p>
            <a:r>
              <a:rPr lang="en-US" dirty="0" smtClean="0"/>
              <a:t>Live/Local Groups in MOOCs</a:t>
            </a:r>
          </a:p>
        </p:txBody>
      </p:sp>
    </p:spTree>
    <p:extLst>
      <p:ext uri="{BB962C8B-B14F-4D97-AF65-F5344CB8AC3E}">
        <p14:creationId xmlns:p14="http://schemas.microsoft.com/office/powerpoint/2010/main" xmlns="" val="41855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Investments in Educational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7239000" cy="2514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Only 1% of VC and private equity investments </a:t>
            </a:r>
            <a:r>
              <a:rPr lang="en-US" sz="2400" smtClean="0"/>
              <a:t>in education </a:t>
            </a:r>
            <a:r>
              <a:rPr lang="en-US" sz="2400" dirty="0" smtClean="0"/>
              <a:t>vs. 9% of GDP (Source: GSV)</a:t>
            </a:r>
          </a:p>
          <a:p>
            <a:pPr lvl="0"/>
            <a:r>
              <a:rPr lang="en-US" sz="2400" dirty="0" smtClean="0"/>
              <a:t>Upswing in Private Investments</a:t>
            </a:r>
          </a:p>
          <a:p>
            <a:pPr lvl="0"/>
            <a:r>
              <a:rPr lang="en-US" sz="2400" dirty="0" smtClean="0"/>
              <a:t>Incubator, Startup, and Conferences Growing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369273"/>
            <a:ext cx="1971675" cy="114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38600"/>
            <a:ext cx="1371600" cy="104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5562600"/>
            <a:ext cx="2552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7132912"/>
              </p:ext>
            </p:extLst>
          </p:nvPr>
        </p:nvGraphicFramePr>
        <p:xfrm>
          <a:off x="4191000" y="3061173"/>
          <a:ext cx="4572000" cy="372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495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 Pushed Between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4765801"/>
              </p:ext>
            </p:extLst>
          </p:nvPr>
        </p:nvGraphicFramePr>
        <p:xfrm>
          <a:off x="152400" y="2057400"/>
          <a:ext cx="87630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578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05633F-20A3-430E-B87D-63E440635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C05633F-20A3-430E-B87D-63E440635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B2FCB-8792-4166-9811-AC71A5DC8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543B2FCB-8792-4166-9811-AC71A5DC8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2AA84-7C11-4A88-A7AF-2BB3990C9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FE2AA84-7C11-4A88-A7AF-2BB3990C9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12D17-727E-4F50-9CD6-C34B7E64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1512D17-727E-4F50-9CD6-C34B7E649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Winners/Losers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Community Colleges – building friction while possible content benefits</a:t>
            </a:r>
          </a:p>
          <a:p>
            <a:pPr lvl="1"/>
            <a:r>
              <a:rPr lang="en-US" dirty="0" smtClean="0"/>
              <a:t>MOOCs Banned in Minnesota</a:t>
            </a:r>
          </a:p>
          <a:p>
            <a:pPr lvl="0"/>
            <a:r>
              <a:rPr lang="en-US" dirty="0" smtClean="0"/>
              <a:t>Local expensive colleges</a:t>
            </a:r>
          </a:p>
          <a:p>
            <a:pPr lvl="0"/>
            <a:r>
              <a:rPr lang="en-US" dirty="0" smtClean="0"/>
              <a:t>Blackboard – challenged and benefiting?</a:t>
            </a:r>
          </a:p>
          <a:p>
            <a:pPr lvl="0"/>
            <a:r>
              <a:rPr lang="en-US" dirty="0" smtClean="0"/>
              <a:t>Apple – device and publishing</a:t>
            </a:r>
          </a:p>
          <a:p>
            <a:pPr lvl="0"/>
            <a:r>
              <a:rPr lang="en-US" dirty="0" smtClean="0"/>
              <a:t>???</a:t>
            </a:r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8796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Challenges: Album to Singles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8229600" cy="4068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Evidence</a:t>
            </a:r>
          </a:p>
          <a:p>
            <a:pPr lvl="0"/>
            <a:r>
              <a:rPr lang="en-US" dirty="0" smtClean="0"/>
              <a:t>Identity</a:t>
            </a:r>
          </a:p>
          <a:p>
            <a:pPr lvl="0"/>
            <a:r>
              <a:rPr lang="en-US" dirty="0"/>
              <a:t>Mobile</a:t>
            </a:r>
          </a:p>
          <a:p>
            <a:pPr lvl="0"/>
            <a:r>
              <a:rPr lang="en-US" dirty="0"/>
              <a:t>Privacy </a:t>
            </a:r>
          </a:p>
          <a:p>
            <a:pPr lvl="0"/>
            <a:r>
              <a:rPr lang="en-US" dirty="0"/>
              <a:t>Control</a:t>
            </a:r>
          </a:p>
          <a:p>
            <a:pPr lvl="0"/>
            <a:r>
              <a:rPr lang="en-US" dirty="0" smtClean="0"/>
              <a:t>Ownership/Curation/Quality</a:t>
            </a:r>
          </a:p>
          <a:p>
            <a:pPr lvl="0"/>
            <a:r>
              <a:rPr lang="en-US" dirty="0" smtClean="0"/>
              <a:t>Power of institutions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57549975"/>
              </p:ext>
            </p:extLst>
          </p:nvPr>
        </p:nvGraphicFramePr>
        <p:xfrm>
          <a:off x="3352800" y="2236059"/>
          <a:ext cx="5410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Users\Gigi\AppData\Local\Microsoft\Windows\Temporary Internet Files\Content.IE5\XC1KS3Y9\MP90043873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129409" cy="32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706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444">
        <p:fade/>
      </p:transition>
    </mc:Choice>
    <mc:Fallback>
      <p:transition spd="med" advTm="104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16512-EB8E-44EF-9FF7-FD9FFA61F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D116512-EB8E-44EF-9FF7-FD9FFA61F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78112-FAAF-4512-AC3E-7ADC44A7A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B778112-FAAF-4512-AC3E-7ADC44A7A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09E26-B785-4F31-B478-57FCE52C4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9309E26-B785-4F31-B478-57FCE52C4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238089-873C-465F-A910-D244F5810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2238089-873C-465F-A910-D244F5810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9DE111-6CCC-40AF-8AFF-DD2AF1A95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B9DE111-6CCC-40AF-8AFF-DD2AF1A95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9DB8C-C7D9-4BD9-9A60-0F088237B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559DB8C-C7D9-4BD9-9A60-0F088237B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73D15-0C08-4712-94B4-FB5D33AEB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12973D15-0C08-4712-94B4-FB5D33AEB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D88CD-253E-4A2E-B518-BFD096B89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4CD88CD-253E-4A2E-B518-BFD096B89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C659A-887D-4986-A40E-A5FA5CD95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E3C659A-887D-4986-A40E-A5FA5CD95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EF295-8587-49B5-AABF-D8A107345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7FEF295-8587-49B5-AABF-D8A107345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8987E-2452-4962-817C-F9FCA6B21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4648987E-2452-4962-817C-F9FCA6B21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7EC57-D910-42AF-9B76-4893AE38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2497EC57-D910-42AF-9B76-4893AE38B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15109-D9F4-4D0C-B226-45BBC38BD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91115109-D9F4-4D0C-B226-45BBC38BD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Dr. Gigi Johnson</a:t>
            </a:r>
          </a:p>
          <a:p>
            <a:r>
              <a:rPr lang="en-US" sz="2400" dirty="0" smtClean="0"/>
              <a:t>Maremel Institute</a:t>
            </a:r>
          </a:p>
          <a:p>
            <a:r>
              <a:rPr lang="en-US" sz="2400" dirty="0" smtClean="0"/>
              <a:t>@maremel</a:t>
            </a:r>
            <a:endParaRPr lang="en-US" sz="2400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5867400"/>
            <a:ext cx="2667000" cy="8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83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6144">
        <p:fade/>
      </p:transition>
    </mc:Choice>
    <mc:Fallback>
      <p:transition spd="med" advTm="161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Education: Long Paths</a:t>
            </a:r>
            <a:endParaRPr lang="en-US" dirty="0"/>
          </a:p>
        </p:txBody>
      </p:sp>
      <p:pic>
        <p:nvPicPr>
          <p:cNvPr id="1026" name="Picture 2" descr="http://farm9.staticflickr.com/8474/8144922067_5bf32ac5df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924425" cy="390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33478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KUHT . "Dr. Richard I. Evans." June 8, 1953. </a:t>
            </a:r>
            <a:r>
              <a:rPr lang="en-US" sz="1400" i="1" dirty="0" smtClean="0">
                <a:solidFill>
                  <a:schemeClr val="bg1"/>
                </a:solidFill>
              </a:rPr>
              <a:t>University </a:t>
            </a:r>
            <a:r>
              <a:rPr lang="en-US" sz="1400" i="1" dirty="0">
                <a:solidFill>
                  <a:schemeClr val="bg1"/>
                </a:solidFill>
              </a:rPr>
              <a:t>of Houston Digital Library.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&lt;</a:t>
            </a:r>
            <a:r>
              <a:rPr lang="en-US" sz="1400" dirty="0">
                <a:solidFill>
                  <a:schemeClr val="bg1"/>
                </a:solidFill>
              </a:rPr>
              <a:t>http://digital.lib.uh.edu/u?/p15195coll38,195&gt;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70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7065">
        <p:fade/>
      </p:transition>
    </mc:Choice>
    <mc:Fallback>
      <p:transition spd="med" advTm="170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456531" y="274588"/>
            <a:ext cx="8229823" cy="1143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2" tIns="50795" rIns="88892" bIns="50795" anchor="ctr"/>
          <a:lstStyle/>
          <a:p>
            <a:pPr defTabSz="913028"/>
            <a:endParaRPr lang="en-US" sz="2000" dirty="0"/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837158" y="5333256"/>
            <a:ext cx="7696275" cy="176249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2" tIns="50795" rIns="88892" bIns="50795"/>
          <a:lstStyle/>
          <a:p>
            <a:pPr defTabSz="913028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More than 6 million students in the U.S. took at least one online course in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2010</a:t>
            </a:r>
          </a:p>
          <a:p>
            <a:pPr marL="284163" indent="-284163" defTabSz="913028"/>
            <a:endParaRPr lang="en-US" sz="1400" dirty="0" smtClean="0">
              <a:solidFill>
                <a:schemeClr val="bg2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84163" indent="-284163" defTabSz="913028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Sources: Allen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&amp; Seaman, 2011; National Center for Education Statistics,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2010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ym typeface="Helvetica" charset="0"/>
              </a:rPr>
              <a:t>31% of US Higher Education Students </a:t>
            </a:r>
            <a:br>
              <a:rPr lang="en-US" sz="2800" dirty="0" smtClean="0">
                <a:sym typeface="Helvetica" charset="0"/>
              </a:rPr>
            </a:br>
            <a:r>
              <a:rPr lang="en-US" sz="2800" dirty="0" smtClean="0">
                <a:sym typeface="Helvetica" charset="0"/>
              </a:rPr>
              <a:t>Learning Online</a:t>
            </a:r>
            <a:endParaRPr lang="en-US" sz="2800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481318903"/>
              </p:ext>
            </p:extLst>
          </p:nvPr>
        </p:nvGraphicFramePr>
        <p:xfrm>
          <a:off x="1523442" y="1916956"/>
          <a:ext cx="6096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56956"/>
            <a:ext cx="8858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53728"/>
            <a:ext cx="2138363" cy="2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637" y="4697017"/>
            <a:ext cx="1757363" cy="5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9374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829">
        <p:fade/>
      </p:transition>
    </mc:Choice>
    <mc:Fallback>
      <p:transition spd="med" advTm="188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904087188"/>
              </p:ext>
            </p:extLst>
          </p:nvPr>
        </p:nvGraphicFramePr>
        <p:xfrm>
          <a:off x="913731" y="797055"/>
          <a:ext cx="7543800" cy="485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0678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ym typeface="Helvetica" pitchFamily="34" charset="0"/>
              </a:rPr>
              <a:t>Time- and Place-Shifted Education</a:t>
            </a:r>
            <a:endParaRPr lang="en-US" sz="3600" dirty="0" smtClean="0"/>
          </a:p>
        </p:txBody>
      </p:sp>
      <p:sp>
        <p:nvSpPr>
          <p:cNvPr id="17414" name="Rectangle 5"/>
          <p:cNvSpPr>
            <a:spLocks/>
          </p:cNvSpPr>
          <p:nvPr/>
        </p:nvSpPr>
        <p:spPr bwMode="auto">
          <a:xfrm>
            <a:off x="6324452" y="6397913"/>
            <a:ext cx="2133079" cy="29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9294" tIns="53576" rIns="89294" bIns="53576" anchor="ctr">
            <a:spAutoFit/>
          </a:bodyPr>
          <a:lstStyle/>
          <a:p>
            <a:pPr algn="r" defTabSz="914145" hangingPunct="0"/>
            <a:r>
              <a:rPr lang="en-US" sz="12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endParaRPr lang="en-US" dirty="0"/>
          </a:p>
        </p:txBody>
      </p:sp>
      <p:sp>
        <p:nvSpPr>
          <p:cNvPr id="17415" name="Rectangle 6"/>
          <p:cNvSpPr>
            <a:spLocks/>
          </p:cNvSpPr>
          <p:nvPr/>
        </p:nvSpPr>
        <p:spPr bwMode="auto">
          <a:xfrm>
            <a:off x="4436939" y="6509742"/>
            <a:ext cx="260077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hangingPunct="0"/>
            <a:fld id="{20F06CD5-06A8-4402-B218-D24A976CF586}" type="slidenum">
              <a:rPr lang="en-US" sz="1300"/>
              <a:pPr algn="ctr" hangingPunct="0"/>
              <a:t>4</a:t>
            </a:fld>
            <a:endParaRPr lang="en-US" dirty="0"/>
          </a:p>
        </p:txBody>
      </p:sp>
      <p:pic>
        <p:nvPicPr>
          <p:cNvPr id="2050" name="Picture 2" descr="http://aceonlineschools.com/wp-content/uploads/2010/01/repairman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20060"/>
            <a:ext cx="1568671" cy="23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en/thumb/3/34/PBS_1971_id.svg/225px-PBS_1971_id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083" y="4897594"/>
            <a:ext cx="1697019" cy="169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916" y="6007454"/>
            <a:ext cx="2119313" cy="61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829" y="5229634"/>
            <a:ext cx="1564537" cy="130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1427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8060">
        <p:fade/>
      </p:transition>
    </mc:Choice>
    <mc:Fallback>
      <p:transition spd="med" advTm="28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Cloud on Education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1447800"/>
            <a:ext cx="7544911" cy="3375124"/>
            <a:chOff x="762000" y="2286000"/>
            <a:chExt cx="7544911" cy="3375124"/>
          </a:xfrm>
        </p:grpSpPr>
        <p:sp>
          <p:nvSpPr>
            <p:cNvPr id="4" name="Curved Left Arrow 3"/>
            <p:cNvSpPr/>
            <p:nvPr/>
          </p:nvSpPr>
          <p:spPr>
            <a:xfrm>
              <a:off x="6248400" y="2286000"/>
              <a:ext cx="2058511" cy="28194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3352800"/>
              <a:ext cx="708399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Breaking time and space </a:t>
              </a:r>
              <a:r>
                <a:rPr lang="en-US" sz="3600" dirty="0" smtClean="0">
                  <a:solidFill>
                    <a:schemeClr val="bg1"/>
                  </a:solidFill>
                </a:rPr>
                <a:t>barriers </a:t>
              </a:r>
            </a:p>
            <a:p>
              <a:endParaRPr lang="en-US" sz="3600" dirty="0" smtClean="0">
                <a:solidFill>
                  <a:schemeClr val="bg1"/>
                </a:solidFill>
              </a:endParaRPr>
            </a:p>
            <a:p>
              <a:r>
                <a:rPr lang="en-US" sz="3600" dirty="0" smtClean="0">
                  <a:solidFill>
                    <a:schemeClr val="bg1"/>
                  </a:solidFill>
                </a:rPr>
                <a:t>Local + Exclusive =</a:t>
              </a:r>
              <a:br>
                <a:rPr lang="en-US" sz="3600" dirty="0" smtClean="0">
                  <a:solidFill>
                    <a:schemeClr val="bg1"/>
                  </a:solidFill>
                </a:rPr>
              </a:br>
              <a:r>
                <a:rPr lang="en-US" sz="3600" dirty="0" smtClean="0">
                  <a:solidFill>
                    <a:schemeClr val="bg1"/>
                  </a:solidFill>
                </a:rPr>
                <a:t>Historical Barriers to Entry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10806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9064">
        <p:fade/>
      </p:transition>
    </mc:Choice>
    <mc:Fallback>
      <p:transition spd="med" advTm="39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Now: Two-Way and Ubiquitous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Cloud-Based Expansions</a:t>
            </a:r>
          </a:p>
          <a:p>
            <a:pPr lvl="1"/>
            <a:r>
              <a:rPr lang="en-US" dirty="0" smtClean="0"/>
              <a:t>Ease of Entry</a:t>
            </a:r>
          </a:p>
          <a:p>
            <a:pPr lvl="1"/>
            <a:r>
              <a:rPr lang="en-US" dirty="0" smtClean="0"/>
              <a:t>Commoditized Systems</a:t>
            </a:r>
          </a:p>
          <a:p>
            <a:pPr lvl="1"/>
            <a:r>
              <a:rPr lang="en-US" dirty="0" smtClean="0"/>
              <a:t>BYOD as expected norm with browser based engagement or simple downloads</a:t>
            </a:r>
          </a:p>
          <a:p>
            <a:r>
              <a:rPr lang="en-US" b="1" dirty="0" smtClean="0"/>
              <a:t>Limits: </a:t>
            </a:r>
            <a:r>
              <a:rPr lang="en-US" dirty="0" smtClean="0"/>
              <a:t>Program entry and cost, not time and place</a:t>
            </a:r>
          </a:p>
          <a:p>
            <a:r>
              <a:rPr lang="en-US" dirty="0" smtClean="0"/>
              <a:t>2012: Explosion of MOOCs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90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7685">
        <p:fade/>
      </p:transition>
    </mc:Choice>
    <mc:Fallback>
      <p:transition spd="med" advTm="47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All on YouTube? New Curators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Expansion by New Experts and Communities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091" y="3048000"/>
            <a:ext cx="2253341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0950"/>
            <a:ext cx="28098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2" y="4724400"/>
            <a:ext cx="3057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50" y="5943600"/>
            <a:ext cx="4238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64" y="5612025"/>
            <a:ext cx="208434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090" y="5391150"/>
            <a:ext cx="186451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059" y="3238500"/>
            <a:ext cx="13525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4850"/>
            <a:ext cx="2085056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937" y="5255051"/>
            <a:ext cx="2624138" cy="6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949" y="3582987"/>
            <a:ext cx="116515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798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2556">
        <p:fade/>
      </p:transition>
    </mc:Choice>
    <mc:Fallback>
      <p:transition spd="med" advTm="325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to Mass Economics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330197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3032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7968">
        <p:fade/>
      </p:transition>
    </mc:Choice>
    <mc:Fallback>
      <p:transition spd="med" advTm="17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C240-7609-41EA-AB67-797C9E4DF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6EBC240-7609-41EA-AB67-797C9E4DF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E09C6-A90C-49E1-A752-0E489FA2C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97E09C6-A90C-49E1-A752-0E489FA2C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9E0EF-B1F8-49DC-AC47-89A7DE013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0B9E0EF-B1F8-49DC-AC47-89A7DE013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2012 – Blistering MOOC 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Udacity -- &gt;1MM students</a:t>
            </a:r>
          </a:p>
          <a:p>
            <a:pPr lvl="0"/>
            <a:r>
              <a:rPr lang="en-US" dirty="0" smtClean="0"/>
              <a:t>Coursera – 1.4MM students</a:t>
            </a:r>
          </a:p>
          <a:p>
            <a:pPr lvl="0"/>
            <a:r>
              <a:rPr lang="en-US" dirty="0" smtClean="0"/>
              <a:t>EdX – &gt;300,000 students</a:t>
            </a:r>
          </a:p>
          <a:p>
            <a:pPr lvl="0"/>
            <a:r>
              <a:rPr lang="en-US" dirty="0" smtClean="0"/>
              <a:t>Stanford’s Venture Lab + Others </a:t>
            </a:r>
          </a:p>
          <a:p>
            <a:pPr lvl="0"/>
            <a:r>
              <a:rPr lang="en-US" dirty="0" smtClean="0"/>
              <a:t>LMS Entry: </a:t>
            </a:r>
            <a:r>
              <a:rPr lang="en-US" dirty="0"/>
              <a:t>Blackboard CouseSuites, </a:t>
            </a:r>
            <a:r>
              <a:rPr lang="en-US" dirty="0" smtClean="0"/>
              <a:t>Canvas </a:t>
            </a:r>
            <a:r>
              <a:rPr lang="en-US" dirty="0"/>
              <a:t>Network</a:t>
            </a:r>
          </a:p>
          <a:p>
            <a:pPr lvl="0"/>
            <a:r>
              <a:rPr lang="en-US" dirty="0"/>
              <a:t>For pay: </a:t>
            </a:r>
            <a:r>
              <a:rPr lang="en-US" dirty="0" smtClean="0"/>
              <a:t>Udemy and many others</a:t>
            </a:r>
            <a:endParaRPr lang="en-US" dirty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13525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430" y="3223418"/>
            <a:ext cx="208434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116515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30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541">
        <p:fade/>
      </p:transition>
    </mc:Choice>
    <mc:Fallback>
      <p:transition spd="med" advTm="2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6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8|0.9|0.7|0.6|1.2|3.2|4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heme/theme1.xml><?xml version="1.0" encoding="utf-8"?>
<a:theme xmlns:a="http://schemas.openxmlformats.org/drawingml/2006/main" name="11-8--11-9 CCW-2012 Keyno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11-8--11-9 CCW-2012 Keynote PPT Template</Template>
  <TotalTime>2197</TotalTime>
  <Words>475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11-8--11-9 CCW-2012 Keynote PPT Template</vt:lpstr>
      <vt:lpstr>Education Clouds: Field of Digital Dreams?</vt:lpstr>
      <vt:lpstr>Distance Education: Long Paths</vt:lpstr>
      <vt:lpstr>31% of US Higher Education Students  Learning Online</vt:lpstr>
      <vt:lpstr>Time- and Place-Shifted Education</vt:lpstr>
      <vt:lpstr>Impact of the Cloud on Education</vt:lpstr>
      <vt:lpstr>Now: Two-Way and Ubiquitous</vt:lpstr>
      <vt:lpstr>All on YouTube? New Curators</vt:lpstr>
      <vt:lpstr>Changing to Mass Economics</vt:lpstr>
      <vt:lpstr>2012 – Blistering MOOC Pace</vt:lpstr>
      <vt:lpstr>MOOC and Educational “Singles” as Freemium Cloud-based Media</vt:lpstr>
      <vt:lpstr>Content Licensing – Fragmented</vt:lpstr>
      <vt:lpstr>Maremel’s Areas of Excitement</vt:lpstr>
      <vt:lpstr>Investments in Educational Cloud</vt:lpstr>
      <vt:lpstr>Education: Pushed Between</vt:lpstr>
      <vt:lpstr>Winners/Losers</vt:lpstr>
      <vt:lpstr>Challenges: Album to Singles</vt:lpstr>
      <vt:lpstr>Slide 17</vt:lpstr>
    </vt:vector>
  </TitlesOfParts>
  <Company>Maremel Media,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Clouds: Digital Field of Dreams, Consuming Business Models</dc:title>
  <dc:creator>Gigi Johnson</dc:creator>
  <cp:lastModifiedBy>Marty Lafferty</cp:lastModifiedBy>
  <cp:revision>51</cp:revision>
  <dcterms:created xsi:type="dcterms:W3CDTF">2012-11-05T15:10:14Z</dcterms:created>
  <dcterms:modified xsi:type="dcterms:W3CDTF">2012-11-07T13:07:49Z</dcterms:modified>
</cp:coreProperties>
</file>