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8" r:id="rId2"/>
    <p:sldId id="259" r:id="rId3"/>
    <p:sldId id="260" r:id="rId4"/>
    <p:sldId id="261" r:id="rId5"/>
    <p:sldId id="262" r:id="rId6"/>
    <p:sldId id="263" r:id="rId7"/>
    <p:sldId id="268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view3D>
      <c:rAngAx val="1"/>
    </c:view3D>
    <c:plotArea>
      <c:layout>
        <c:manualLayout>
          <c:layoutTarget val="inner"/>
          <c:xMode val="edge"/>
          <c:yMode val="edge"/>
          <c:x val="6.530369199122292E-2"/>
          <c:y val="4.7964287377838991E-2"/>
          <c:w val="0.86624252396416901"/>
          <c:h val="0.89865351698242113"/>
        </c:manualLayout>
      </c:layout>
      <c:bar3DChart>
        <c:barDir val="col"/>
        <c:grouping val="clustered"/>
        <c:ser>
          <c:idx val="0"/>
          <c:order val="0"/>
          <c:tx>
            <c:strRef>
              <c:f>Sheet1!$C$6</c:f>
              <c:strCache>
                <c:ptCount val="1"/>
                <c:pt idx="0">
                  <c:v>x86 Arch</c:v>
                </c:pt>
              </c:strCache>
            </c:strRef>
          </c:tx>
          <c:val>
            <c:numRef>
              <c:f>Sheet1!$C$7:$C$14</c:f>
              <c:numCache>
                <c:formatCode>General</c:formatCode>
                <c:ptCount val="8"/>
                <c:pt idx="0">
                  <c:v>32</c:v>
                </c:pt>
                <c:pt idx="1">
                  <c:v>64</c:v>
                </c:pt>
                <c:pt idx="2">
                  <c:v>128</c:v>
                </c:pt>
                <c:pt idx="3">
                  <c:v>256</c:v>
                </c:pt>
                <c:pt idx="4">
                  <c:v>512</c:v>
                </c:pt>
                <c:pt idx="5">
                  <c:v>1024</c:v>
                </c:pt>
                <c:pt idx="6">
                  <c:v>2048</c:v>
                </c:pt>
                <c:pt idx="7">
                  <c:v>4096</c:v>
                </c:pt>
              </c:numCache>
            </c:numRef>
          </c:val>
        </c:ser>
        <c:ser>
          <c:idx val="1"/>
          <c:order val="1"/>
          <c:tx>
            <c:strRef>
              <c:f>Sheet1!$D$6</c:f>
              <c:strCache>
                <c:ptCount val="1"/>
                <c:pt idx="0">
                  <c:v>DDN Shared Storage Analytic Archiecture</c:v>
                </c:pt>
              </c:strCache>
            </c:strRef>
          </c:tx>
          <c:val>
            <c:numRef>
              <c:f>Sheet1!$D$7:$D$14</c:f>
              <c:numCache>
                <c:formatCode>General</c:formatCode>
                <c:ptCount val="8"/>
                <c:pt idx="0">
                  <c:v>19.2</c:v>
                </c:pt>
                <c:pt idx="1">
                  <c:v>38.4</c:v>
                </c:pt>
                <c:pt idx="2">
                  <c:v>76.8</c:v>
                </c:pt>
                <c:pt idx="3">
                  <c:v>153.6</c:v>
                </c:pt>
                <c:pt idx="4">
                  <c:v>307.2</c:v>
                </c:pt>
                <c:pt idx="5">
                  <c:v>614.4</c:v>
                </c:pt>
                <c:pt idx="6">
                  <c:v>1228.8</c:v>
                </c:pt>
                <c:pt idx="7">
                  <c:v>2457.6</c:v>
                </c:pt>
              </c:numCache>
            </c:numRef>
          </c:val>
        </c:ser>
        <c:dLbls/>
        <c:shape val="box"/>
        <c:axId val="64239488"/>
        <c:axId val="64241024"/>
        <c:axId val="0"/>
      </c:bar3DChart>
      <c:catAx>
        <c:axId val="64239488"/>
        <c:scaling>
          <c:orientation val="minMax"/>
        </c:scaling>
        <c:axPos val="b"/>
        <c:tickLblPos val="nextTo"/>
        <c:crossAx val="64241024"/>
        <c:crosses val="autoZero"/>
        <c:auto val="1"/>
        <c:lblAlgn val="ctr"/>
        <c:lblOffset val="100"/>
      </c:catAx>
      <c:valAx>
        <c:axId val="64241024"/>
        <c:scaling>
          <c:orientation val="minMax"/>
        </c:scaling>
        <c:axPos val="l"/>
        <c:majorGridlines/>
        <c:numFmt formatCode="General" sourceLinked="1"/>
        <c:tickLblPos val="nextTo"/>
        <c:crossAx val="64239488"/>
        <c:crosses val="autoZero"/>
        <c:crossBetween val="between"/>
      </c:val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688-6C45-44A1-AB63-34E8A347FD9F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360-0DB5-4B2F-B47A-FC1955970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91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 descr="Denworth-Cov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67423" y="3429000"/>
            <a:ext cx="7591244" cy="484188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67423" y="3913188"/>
            <a:ext cx="4811002" cy="3905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7112000" y="169863"/>
            <a:ext cx="1354138" cy="2809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367423" y="5224462"/>
            <a:ext cx="4176712" cy="323850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4775196" y="5224462"/>
            <a:ext cx="4176712" cy="323850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367423" y="5560305"/>
            <a:ext cx="4176712" cy="32385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4775196" y="5560305"/>
            <a:ext cx="4176712" cy="323850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5515261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A859-77DD-154F-84E5-DCB8FD91A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19205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" name="Picture 17" descr="DDN logo 6 Inch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38" y="1955800"/>
            <a:ext cx="47371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/>
          <p:cNvSpPr/>
          <p:nvPr/>
        </p:nvSpPr>
        <p:spPr>
          <a:xfrm rot="10800000">
            <a:off x="0" y="1173"/>
            <a:ext cx="9144000" cy="148053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0" y="3794256"/>
            <a:ext cx="9144000" cy="1588714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B5241C"/>
              </a:gs>
              <a:gs pos="100000">
                <a:srgbClr val="7E191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619601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800">
                <a:solidFill>
                  <a:srgbClr val="A20101"/>
                </a:solidFill>
              </a:rPr>
              <a:t>DataDirect Networks, Information in Motion, Silicon Storage Appliance, S2A, Storage Fusion Architecture, SFA, Storage Fusion Fabric, Web Object Scaler, WOS, EXAScaler, GRIDScaler, xSTREAMScaler, NAS Scaler, ReAct, ObjectAssure, In-Storage Processing and SATAssure are all trademarks of DataDirect Networks.  Any unauthorized use is prohibited.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8917" y="4060827"/>
            <a:ext cx="5553084" cy="1039485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800" b="1" i="0">
                <a:solidFill>
                  <a:srgbClr val="A6211C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2/7/12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C3F2092A-170E-784D-AC3E-42DE4F7C4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58621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54A-12A3-4D59-92A5-783211C26309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66713" y="2159000"/>
            <a:ext cx="7591425" cy="484188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</a:rPr>
              <a:t>Efficient Approaches to High-Scale Apache Hadoop Processing</a:t>
            </a:r>
            <a:endParaRPr lang="en-US" dirty="0">
              <a:latin typeface="Arial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66713" y="2643188"/>
            <a:ext cx="4811712" cy="3905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Cloud Computing West - November 2012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11/9/2012</a:t>
            </a:r>
            <a:endParaRPr lang="en-US" dirty="0">
              <a:ea typeface="+mn-ea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967287" y="3129999"/>
            <a:ext cx="4176713" cy="32385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Joey Jablonski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967287" y="3466549"/>
            <a:ext cx="4176713" cy="32385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</a:rPr>
              <a:t>Practice Director, Analytic Services</a:t>
            </a:r>
            <a:endParaRPr lang="en-US" dirty="0">
              <a:solidFill>
                <a:schemeClr val="bg1"/>
              </a:solidFill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713" y="3886200"/>
            <a:ext cx="8466138" cy="24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262956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Who am I?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Practice Director, Analytic Services at DataDirect Networks, Inc.</a:t>
            </a:r>
          </a:p>
          <a:p>
            <a:r>
              <a:rPr lang="en-US">
                <a:latin typeface="Arial" charset="0"/>
              </a:rPr>
              <a:t>3+ years with Hadoop, 12+ with HPC</a:t>
            </a:r>
          </a:p>
          <a:p>
            <a:r>
              <a:rPr lang="en-US">
                <a:latin typeface="Arial" charset="0"/>
              </a:rPr>
              <a:t>Contact Details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@jrjablo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jjablonski@ddn.com/jrjablo@gmail.com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www.linkedin.com/in/joeyjablonski</a:t>
            </a: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 bwMode="gray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C05D8-14C8-2049-ADE1-50DABC219E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466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33790" y="2132367"/>
            <a:ext cx="2839065" cy="2040579"/>
            <a:chOff x="5989073" y="1705050"/>
            <a:chExt cx="2839065" cy="2040579"/>
          </a:xfrm>
        </p:grpSpPr>
        <p:pic>
          <p:nvPicPr>
            <p:cNvPr id="66562" name="Picture 2" descr="New York Times and the Linked Data Clou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89073" y="1705050"/>
              <a:ext cx="2839065" cy="2040579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5989073" y="3104536"/>
              <a:ext cx="635406" cy="633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9609" y="149225"/>
            <a:ext cx="6764591" cy="1039813"/>
          </a:xfrm>
        </p:spPr>
        <p:txBody>
          <a:bodyPr/>
          <a:lstStyle/>
          <a:p>
            <a:r>
              <a:rPr lang="en-US" sz="2400" b="1" dirty="0" smtClean="0"/>
              <a:t>Analytics | </a:t>
            </a:r>
            <a:r>
              <a:rPr lang="en-US" sz="2400" dirty="0" smtClean="0"/>
              <a:t>Looking for Actionable Data</a:t>
            </a:r>
            <a:endParaRPr lang="en-US" sz="2400" dirty="0"/>
          </a:p>
        </p:txBody>
      </p:sp>
      <p:pic>
        <p:nvPicPr>
          <p:cNvPr id="6" name="Picture 2" descr="http://www.magsays.com/wp-content/uploads/2012/03/Consumers-Soc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8706" y="1532342"/>
            <a:ext cx="2866587" cy="2048415"/>
          </a:xfrm>
          <a:prstGeom prst="rect">
            <a:avLst/>
          </a:prstGeom>
          <a:noFill/>
        </p:spPr>
      </p:pic>
      <p:pic>
        <p:nvPicPr>
          <p:cNvPr id="7" name="Picture 6" descr="organized_data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1630" y="2801376"/>
            <a:ext cx="1229449" cy="10553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741609" y="1483438"/>
            <a:ext cx="840663" cy="64892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833790" y="3856697"/>
            <a:ext cx="918089" cy="893816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7" r="7678" b="10579"/>
          <a:stretch/>
        </p:blipFill>
        <p:spPr bwMode="gray">
          <a:xfrm>
            <a:off x="7672855" y="1307025"/>
            <a:ext cx="1378224" cy="145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9609" y="1778000"/>
            <a:ext cx="1304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Billions of Data Points to Consider</a:t>
            </a:r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66566" name="Picture 6" descr="http://www.opensrs.com/images/wordpress/uploads/2008/08/decision-mak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090" y="4065665"/>
            <a:ext cx="3111910" cy="2478300"/>
          </a:xfrm>
          <a:prstGeom prst="rect">
            <a:avLst/>
          </a:prstGeom>
          <a:noFill/>
        </p:spPr>
      </p:pic>
      <p:sp>
        <p:nvSpPr>
          <p:cNvPr id="27" name="Left Arrow 26"/>
          <p:cNvSpPr/>
          <p:nvPr/>
        </p:nvSpPr>
        <p:spPr>
          <a:xfrm rot="20868431">
            <a:off x="5334533" y="5353530"/>
            <a:ext cx="811169" cy="272845"/>
          </a:xfrm>
          <a:prstGeom prst="leftArrow">
            <a:avLst/>
          </a:prstGeom>
          <a:solidFill>
            <a:srgbClr val="00B050"/>
          </a:solidFill>
          <a:ln>
            <a:solidFill>
              <a:schemeClr val="tx1">
                <a:lumMod val="75000"/>
                <a:lumOff val="25000"/>
              </a:schemeClr>
            </a:solidFill>
          </a:ln>
          <a:scene3d>
            <a:camera prst="isometricOffAxis2Top">
              <a:rot lat="20400000" lon="3000000" rev="20400000"/>
            </a:camera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024716" y="3856697"/>
            <a:ext cx="1796914" cy="100658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838857">
            <a:off x="5991850" y="4106587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Actionable Results</a:t>
            </a:r>
            <a:endParaRPr lang="en-US" sz="1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6568" name="Picture 8" descr="http://2.bp.blogspot.com/-sBldBZouyI0/T_XhpcFrqRI/AAAAAAAABRQ/w3c3TUiH9vw/s320/Mone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27325" y="4863279"/>
            <a:ext cx="1199053" cy="141065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69609" y="3856697"/>
            <a:ext cx="3706464" cy="2323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Consumer purchasing trends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Product perception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Drug Discovery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Genomics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Surveillance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Financial Analysis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69609" y="3739659"/>
            <a:ext cx="4570365" cy="0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02000" y="3739659"/>
            <a:ext cx="1439609" cy="2652674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 bwMode="gray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29C05D8-14C8-2049-ADE1-50DABC219E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5646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our users want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Delivering…</a:t>
            </a:r>
          </a:p>
          <a:p>
            <a:pPr lvl="1"/>
            <a:r>
              <a:rPr lang="en-US" dirty="0" smtClean="0"/>
              <a:t>Content that is meaningful.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Content that is timely.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Content that evolves.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64C92-E2DF-A34F-9CFA-F8EC23391BE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 descr="relevant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1371600"/>
            <a:ext cx="2105137" cy="1685787"/>
          </a:xfrm>
          <a:prstGeom prst="rect">
            <a:avLst/>
          </a:prstGeom>
        </p:spPr>
      </p:pic>
      <p:pic>
        <p:nvPicPr>
          <p:cNvPr id="6" name="Picture 5" descr="clock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7239" y="2765378"/>
            <a:ext cx="1526761" cy="1466757"/>
          </a:xfrm>
          <a:prstGeom prst="rect">
            <a:avLst/>
          </a:prstGeom>
        </p:spPr>
      </p:pic>
      <p:pic>
        <p:nvPicPr>
          <p:cNvPr id="7" name="Picture 6" descr="evolve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8826" y="4232135"/>
            <a:ext cx="2159000" cy="161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284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Customer Centric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488"/>
            <a:ext cx="8229600" cy="9030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Improved Content, Directed at Consumers.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64C92-E2DF-A34F-9CFA-F8EC23391B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1513197" y="4555035"/>
            <a:ext cx="1488769" cy="83965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3096647" y="4555035"/>
            <a:ext cx="1488769" cy="83965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Info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4630613" y="4555035"/>
            <a:ext cx="1488769" cy="83965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Insight</a:t>
            </a:r>
            <a:endParaRPr lang="en-US" sz="2000" dirty="0"/>
          </a:p>
        </p:txBody>
      </p:sp>
      <p:sp>
        <p:nvSpPr>
          <p:cNvPr id="8" name="Pentagon 7"/>
          <p:cNvSpPr/>
          <p:nvPr/>
        </p:nvSpPr>
        <p:spPr>
          <a:xfrm>
            <a:off x="6119382" y="4555035"/>
            <a:ext cx="1488769" cy="839654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Results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686872" y="4026884"/>
            <a:ext cx="2215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 is Added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82189" y="4092866"/>
            <a:ext cx="2904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Decisions are Made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414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Adoption</a:t>
            </a:r>
            <a:endParaRPr lang="en-US" b="1" dirty="0"/>
          </a:p>
        </p:txBody>
      </p:sp>
      <p:pic>
        <p:nvPicPr>
          <p:cNvPr id="5" name="Picture 4" descr="ipad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2902" y="1464100"/>
            <a:ext cx="1065565" cy="1356173"/>
          </a:xfrm>
          <a:prstGeom prst="rect">
            <a:avLst/>
          </a:prstGeom>
        </p:spPr>
      </p:pic>
      <p:pic>
        <p:nvPicPr>
          <p:cNvPr id="7" name="Picture 6" descr="dell laptop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1575225"/>
            <a:ext cx="1547092" cy="1639350"/>
          </a:xfrm>
          <a:prstGeom prst="rect">
            <a:avLst/>
          </a:prstGeom>
        </p:spPr>
      </p:pic>
      <p:pic>
        <p:nvPicPr>
          <p:cNvPr id="10" name="Picture 9" descr="database2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123" y="4998901"/>
            <a:ext cx="1510110" cy="151011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3533048" y="2820273"/>
            <a:ext cx="2670137" cy="179171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Cloud</a:t>
            </a:r>
            <a:endParaRPr lang="en-US" dirty="0"/>
          </a:p>
        </p:txBody>
      </p:sp>
      <p:pic>
        <p:nvPicPr>
          <p:cNvPr id="12" name="Picture 11" descr="bizapp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3048" y="5194467"/>
            <a:ext cx="1134239" cy="1119183"/>
          </a:xfrm>
          <a:prstGeom prst="rect">
            <a:avLst/>
          </a:prstGeom>
        </p:spPr>
      </p:pic>
      <p:pic>
        <p:nvPicPr>
          <p:cNvPr id="13" name="Picture 12" descr="reporting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951" y="4803540"/>
            <a:ext cx="1240731" cy="1235217"/>
          </a:xfrm>
          <a:prstGeom prst="rect">
            <a:avLst/>
          </a:prstGeom>
        </p:spPr>
      </p:pic>
      <p:pic>
        <p:nvPicPr>
          <p:cNvPr id="14" name="Picture 13" descr="hadoop.jpe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593" y="3381812"/>
            <a:ext cx="2513438" cy="592997"/>
          </a:xfrm>
          <a:prstGeom prst="rect">
            <a:avLst/>
          </a:prstGeom>
        </p:spPr>
      </p:pic>
      <p:pic>
        <p:nvPicPr>
          <p:cNvPr id="15" name="Picture 14" descr="sensors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631" y="3678311"/>
            <a:ext cx="1353314" cy="1064464"/>
          </a:xfrm>
          <a:prstGeom prst="rect">
            <a:avLst/>
          </a:prstGeom>
        </p:spPr>
      </p:pic>
      <p:pic>
        <p:nvPicPr>
          <p:cNvPr id="16" name="Picture 15" descr="compliance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4742775"/>
            <a:ext cx="1862951" cy="1235217"/>
          </a:xfrm>
          <a:prstGeom prst="rect">
            <a:avLst/>
          </a:prstGeom>
        </p:spPr>
      </p:pic>
      <p:pic>
        <p:nvPicPr>
          <p:cNvPr id="18" name="Picture 17" descr="datameer ui 2.jpe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992" y="1231974"/>
            <a:ext cx="2188959" cy="142518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16200000">
            <a:off x="193932" y="1729947"/>
            <a:ext cx="1826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Empowered</a:t>
            </a:r>
          </a:p>
          <a:p>
            <a:pPr algn="ctr"/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2789107" y="1666653"/>
            <a:ext cx="1064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Aware</a:t>
            </a:r>
          </a:p>
          <a:p>
            <a:pPr algn="ctr"/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5961593" y="1705693"/>
            <a:ext cx="13141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Enabled</a:t>
            </a:r>
          </a:p>
          <a:p>
            <a:pPr algn="ctr"/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6553200" y="6324600"/>
            <a:ext cx="2133600" cy="365125"/>
          </a:xfrm>
        </p:spPr>
        <p:txBody>
          <a:bodyPr/>
          <a:lstStyle/>
          <a:p>
            <a:fld id="{729C05D8-14C8-2049-ADE1-50DABC219E8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7798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>
            <a:normAutofit fontScale="90000"/>
          </a:bodyPr>
          <a:lstStyle/>
          <a:p>
            <a:r>
              <a:rPr lang="en-US" b="1" dirty="0" smtClean="0"/>
              <a:t>DDN | </a:t>
            </a:r>
            <a:r>
              <a:rPr lang="en-US" dirty="0" smtClean="0"/>
              <a:t>The Complete Big Data Platform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29C05D8-14C8-2049-ADE1-50DABC219E8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Picture 16" descr="bg.png"/>
          <p:cNvPicPr>
            <a:picLocks noChangeAspect="1"/>
          </p:cNvPicPr>
          <p:nvPr/>
        </p:nvPicPr>
        <p:blipFill>
          <a:blip r:embed="rId2" cstate="print"/>
          <a:srcRect l="2363" t="5080"/>
          <a:stretch>
            <a:fillRect/>
          </a:stretch>
        </p:blipFill>
        <p:spPr bwMode="gray">
          <a:xfrm>
            <a:off x="0" y="1220362"/>
            <a:ext cx="9141584" cy="4430966"/>
          </a:xfrm>
          <a:prstGeom prst="rect">
            <a:avLst/>
          </a:prstGeom>
        </p:spPr>
      </p:pic>
      <p:pic>
        <p:nvPicPr>
          <p:cNvPr id="18" name="Picture 17" descr="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7192133" y="3817048"/>
            <a:ext cx="1010995" cy="1010995"/>
          </a:xfrm>
          <a:prstGeom prst="rect">
            <a:avLst/>
          </a:prstGeom>
        </p:spPr>
      </p:pic>
      <p:pic>
        <p:nvPicPr>
          <p:cNvPr id="19" name="Picture 18" descr="serv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gray">
          <a:xfrm>
            <a:off x="2964654" y="2027143"/>
            <a:ext cx="2985623" cy="2965586"/>
          </a:xfrm>
          <a:prstGeom prst="rect">
            <a:avLst/>
          </a:prstGeom>
        </p:spPr>
      </p:pic>
      <p:pic>
        <p:nvPicPr>
          <p:cNvPr id="20" name="Picture 19" descr="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7440488" y="2688159"/>
            <a:ext cx="1010995" cy="1010995"/>
          </a:xfrm>
          <a:prstGeom prst="rect">
            <a:avLst/>
          </a:prstGeom>
        </p:spPr>
      </p:pic>
      <p:pic>
        <p:nvPicPr>
          <p:cNvPr id="21" name="Picture 20" descr="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gray">
          <a:xfrm>
            <a:off x="7067954" y="1468959"/>
            <a:ext cx="1010995" cy="1010995"/>
          </a:xfrm>
          <a:prstGeom prst="rect">
            <a:avLst/>
          </a:prstGeom>
        </p:spPr>
      </p:pic>
      <p:pic>
        <p:nvPicPr>
          <p:cNvPr id="22" name="Picture 21" descr="s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gray">
          <a:xfrm>
            <a:off x="5468990" y="2945445"/>
            <a:ext cx="1771650" cy="4953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 bwMode="gray">
          <a:xfrm>
            <a:off x="3839951" y="1730257"/>
            <a:ext cx="1197744" cy="2751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b="1" dirty="0">
                <a:solidFill>
                  <a:srgbClr val="A6211A"/>
                </a:solidFill>
              </a:rPr>
              <a:t>Process</a:t>
            </a:r>
          </a:p>
        </p:txBody>
      </p:sp>
      <p:sp>
        <p:nvSpPr>
          <p:cNvPr id="24" name="Rectangle 23"/>
          <p:cNvSpPr/>
          <p:nvPr/>
        </p:nvSpPr>
        <p:spPr bwMode="gray">
          <a:xfrm>
            <a:off x="1294550" y="3121535"/>
            <a:ext cx="906348" cy="2751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b="1" dirty="0">
                <a:solidFill>
                  <a:srgbClr val="A6211A"/>
                </a:solidFill>
              </a:rPr>
              <a:t>Ingest</a:t>
            </a:r>
          </a:p>
        </p:txBody>
      </p:sp>
      <p:sp>
        <p:nvSpPr>
          <p:cNvPr id="25" name="Rectangle 24"/>
          <p:cNvSpPr/>
          <p:nvPr/>
        </p:nvSpPr>
        <p:spPr bwMode="gray">
          <a:xfrm>
            <a:off x="5636620" y="3064855"/>
            <a:ext cx="1436391" cy="2751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b="1" dirty="0">
                <a:solidFill>
                  <a:srgbClr val="A6211A"/>
                </a:solidFill>
              </a:rPr>
              <a:t>Distribute</a:t>
            </a:r>
          </a:p>
        </p:txBody>
      </p:sp>
      <p:sp>
        <p:nvSpPr>
          <p:cNvPr id="26" name="Rectangle 25"/>
          <p:cNvSpPr/>
          <p:nvPr/>
        </p:nvSpPr>
        <p:spPr bwMode="gray">
          <a:xfrm>
            <a:off x="4039056" y="4494110"/>
            <a:ext cx="786724" cy="27518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ts val="1999"/>
              </a:lnSpc>
            </a:pPr>
            <a:r>
              <a:rPr lang="en-US" b="1" dirty="0">
                <a:solidFill>
                  <a:srgbClr val="A6211A"/>
                </a:solidFill>
              </a:rPr>
              <a:t>Store</a:t>
            </a:r>
          </a:p>
        </p:txBody>
      </p:sp>
      <p:sp>
        <p:nvSpPr>
          <p:cNvPr id="27" name="TextBox 26"/>
          <p:cNvSpPr txBox="1"/>
          <p:nvPr/>
        </p:nvSpPr>
        <p:spPr bwMode="gray">
          <a:xfrm>
            <a:off x="838200" y="5791200"/>
            <a:ext cx="6760036" cy="58885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marL="347663" lvl="1" indent="-34766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20101"/>
              </a:buClr>
              <a:buSzPct val="80000"/>
              <a:buFont typeface="Lucida Grande"/>
              <a:buChar char="►"/>
              <a:defRPr/>
            </a:pPr>
            <a:r>
              <a:rPr lang="en-US" sz="1600" dirty="0" smtClean="0">
                <a:solidFill>
                  <a:srgbClr val="525252"/>
                </a:solidFill>
                <a:latin typeface="Arial"/>
                <a:ea typeface="ヒラギノ角ゴ Pro W3" charset="0"/>
                <a:cs typeface="Arial"/>
              </a:rPr>
              <a:t>Unleashing </a:t>
            </a:r>
            <a:r>
              <a:rPr lang="en-US" sz="1600" dirty="0">
                <a:solidFill>
                  <a:srgbClr val="525252"/>
                </a:solidFill>
                <a:latin typeface="Arial"/>
                <a:ea typeface="ヒラギノ角ゴ Pro W3" charset="0"/>
                <a:cs typeface="Arial"/>
              </a:rPr>
              <a:t>Data Access to </a:t>
            </a:r>
            <a:r>
              <a:rPr lang="en-US" sz="1600" b="1" dirty="0">
                <a:solidFill>
                  <a:srgbClr val="525252"/>
                </a:solidFill>
                <a:latin typeface="Arial"/>
                <a:ea typeface="ヒラギノ角ゴ Pro W3" charset="0"/>
                <a:cs typeface="Arial"/>
              </a:rPr>
              <a:t>Accelerate Insight</a:t>
            </a:r>
          </a:p>
          <a:p>
            <a:pPr marL="347663" lvl="1" indent="-347663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A20101"/>
              </a:buClr>
              <a:buSzPct val="80000"/>
              <a:buFont typeface="Lucida Grande"/>
              <a:buChar char="►"/>
              <a:defRPr/>
            </a:pPr>
            <a:r>
              <a:rPr lang="en-US" sz="1600" b="1" dirty="0">
                <a:solidFill>
                  <a:srgbClr val="525252"/>
                </a:solidFill>
                <a:latin typeface="Arial"/>
                <a:ea typeface="ヒラギノ角ゴ Pro W3" charset="0"/>
                <a:cs typeface="Arial"/>
              </a:rPr>
              <a:t>Minimizing</a:t>
            </a:r>
            <a:r>
              <a:rPr lang="en-US" sz="1600" dirty="0">
                <a:solidFill>
                  <a:srgbClr val="525252"/>
                </a:solidFill>
                <a:latin typeface="Arial"/>
                <a:ea typeface="ヒラギノ角ゴ Pro W3" charset="0"/>
                <a:cs typeface="Arial"/>
              </a:rPr>
              <a:t> Infrastructure, Management and Data Center </a:t>
            </a:r>
            <a:r>
              <a:rPr lang="en-US" sz="1600" b="1" dirty="0">
                <a:solidFill>
                  <a:srgbClr val="525252"/>
                </a:solidFill>
                <a:latin typeface="Arial"/>
                <a:ea typeface="ヒラギノ角ゴ Pro W3" charset="0"/>
                <a:cs typeface="Arial"/>
              </a:rPr>
              <a:t>TCO</a:t>
            </a:r>
          </a:p>
        </p:txBody>
      </p:sp>
    </p:spTree>
    <p:extLst>
      <p:ext uri="{BB962C8B-B14F-4D97-AF65-F5344CB8AC3E}">
        <p14:creationId xmlns:p14="http://schemas.microsoft.com/office/powerpoint/2010/main" xmlns="" val="3738089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Operations Lifecycle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2" descr="DDN logo 6 Inch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595" y="3293026"/>
            <a:ext cx="20526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428362" y="1254731"/>
            <a:ext cx="4209188" cy="4063197"/>
            <a:chOff x="2583216" y="1748789"/>
            <a:chExt cx="4209188" cy="4063197"/>
          </a:xfrm>
        </p:grpSpPr>
        <p:sp>
          <p:nvSpPr>
            <p:cNvPr id="15" name="Freeform 14"/>
            <p:cNvSpPr/>
            <p:nvPr/>
          </p:nvSpPr>
          <p:spPr>
            <a:xfrm>
              <a:off x="4074639" y="1748789"/>
              <a:ext cx="1226343" cy="1226343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179595 w 1226343"/>
                <a:gd name="connsiteY1" fmla="*/ 179594 h 1226343"/>
                <a:gd name="connsiteX2" fmla="*/ 613174 w 1226343"/>
                <a:gd name="connsiteY2" fmla="*/ 1 h 1226343"/>
                <a:gd name="connsiteX3" fmla="*/ 1046752 w 1226343"/>
                <a:gd name="connsiteY3" fmla="*/ 179596 h 1226343"/>
                <a:gd name="connsiteX4" fmla="*/ 1226345 w 1226343"/>
                <a:gd name="connsiteY4" fmla="*/ 613175 h 1226343"/>
                <a:gd name="connsiteX5" fmla="*/ 1046751 w 1226343"/>
                <a:gd name="connsiteY5" fmla="*/ 1046753 h 1226343"/>
                <a:gd name="connsiteX6" fmla="*/ 613173 w 1226343"/>
                <a:gd name="connsiteY6" fmla="*/ 1226347 h 1226343"/>
                <a:gd name="connsiteX7" fmla="*/ 179595 w 1226343"/>
                <a:gd name="connsiteY7" fmla="*/ 1046753 h 1226343"/>
                <a:gd name="connsiteX8" fmla="*/ 1 w 1226343"/>
                <a:gd name="connsiteY8" fmla="*/ 613175 h 1226343"/>
                <a:gd name="connsiteX9" fmla="*/ 0 w 1226343"/>
                <a:gd name="connsiteY9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450549"/>
                    <a:pt x="64602" y="294586"/>
                    <a:pt x="179595" y="179594"/>
                  </a:cubicBezTo>
                  <a:cubicBezTo>
                    <a:pt x="294587" y="64602"/>
                    <a:pt x="450550" y="0"/>
                    <a:pt x="613174" y="1"/>
                  </a:cubicBezTo>
                  <a:cubicBezTo>
                    <a:pt x="775797" y="1"/>
                    <a:pt x="931760" y="64603"/>
                    <a:pt x="1046752" y="179596"/>
                  </a:cubicBezTo>
                  <a:cubicBezTo>
                    <a:pt x="1161744" y="294588"/>
                    <a:pt x="1226346" y="450551"/>
                    <a:pt x="1226345" y="613175"/>
                  </a:cubicBezTo>
                  <a:cubicBezTo>
                    <a:pt x="1226345" y="775798"/>
                    <a:pt x="1161743" y="931761"/>
                    <a:pt x="1046751" y="1046753"/>
                  </a:cubicBezTo>
                  <a:cubicBezTo>
                    <a:pt x="931759" y="1161745"/>
                    <a:pt x="775796" y="1226347"/>
                    <a:pt x="613173" y="1226347"/>
                  </a:cubicBezTo>
                  <a:cubicBezTo>
                    <a:pt x="450550" y="1226347"/>
                    <a:pt x="294587" y="1161745"/>
                    <a:pt x="179595" y="1046753"/>
                  </a:cubicBezTo>
                  <a:cubicBezTo>
                    <a:pt x="64603" y="931761"/>
                    <a:pt x="1" y="775798"/>
                    <a:pt x="1" y="613175"/>
                  </a:cubicBezTo>
                  <a:cubicBezTo>
                    <a:pt x="1" y="613174"/>
                    <a:pt x="0" y="613173"/>
                    <a:pt x="0" y="6131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914" tIns="199914" rIns="199914" bIns="1999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Deploy</a:t>
              </a:r>
              <a:endParaRPr lang="en-US" sz="1600" kern="1200" dirty="0"/>
            </a:p>
          </p:txBody>
        </p:sp>
        <p:sp>
          <p:nvSpPr>
            <p:cNvPr id="16" name="Freeform 15"/>
            <p:cNvSpPr/>
            <p:nvPr/>
          </p:nvSpPr>
          <p:spPr>
            <a:xfrm rot="2160000">
              <a:off x="5262486" y="2691364"/>
              <a:ext cx="327092" cy="413891"/>
            </a:xfrm>
            <a:custGeom>
              <a:avLst/>
              <a:gdLst>
                <a:gd name="connsiteX0" fmla="*/ 0 w 327092"/>
                <a:gd name="connsiteY0" fmla="*/ 82778 h 413891"/>
                <a:gd name="connsiteX1" fmla="*/ 163546 w 327092"/>
                <a:gd name="connsiteY1" fmla="*/ 82778 h 413891"/>
                <a:gd name="connsiteX2" fmla="*/ 163546 w 327092"/>
                <a:gd name="connsiteY2" fmla="*/ 0 h 413891"/>
                <a:gd name="connsiteX3" fmla="*/ 327092 w 327092"/>
                <a:gd name="connsiteY3" fmla="*/ 206946 h 413891"/>
                <a:gd name="connsiteX4" fmla="*/ 163546 w 327092"/>
                <a:gd name="connsiteY4" fmla="*/ 413891 h 413891"/>
                <a:gd name="connsiteX5" fmla="*/ 163546 w 327092"/>
                <a:gd name="connsiteY5" fmla="*/ 331113 h 413891"/>
                <a:gd name="connsiteX6" fmla="*/ 0 w 327092"/>
                <a:gd name="connsiteY6" fmla="*/ 331113 h 413891"/>
                <a:gd name="connsiteX7" fmla="*/ 0 w 327092"/>
                <a:gd name="connsiteY7" fmla="*/ 82778 h 41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092" h="413891">
                  <a:moveTo>
                    <a:pt x="0" y="82778"/>
                  </a:moveTo>
                  <a:lnTo>
                    <a:pt x="163546" y="82778"/>
                  </a:lnTo>
                  <a:lnTo>
                    <a:pt x="163546" y="0"/>
                  </a:lnTo>
                  <a:lnTo>
                    <a:pt x="327092" y="206946"/>
                  </a:lnTo>
                  <a:lnTo>
                    <a:pt x="163546" y="413891"/>
                  </a:lnTo>
                  <a:lnTo>
                    <a:pt x="163546" y="331113"/>
                  </a:lnTo>
                  <a:lnTo>
                    <a:pt x="0" y="331113"/>
                  </a:lnTo>
                  <a:lnTo>
                    <a:pt x="0" y="8277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2778" rIns="98127" bIns="82777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566061" y="2832370"/>
              <a:ext cx="1226343" cy="1226343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179595 w 1226343"/>
                <a:gd name="connsiteY1" fmla="*/ 179594 h 1226343"/>
                <a:gd name="connsiteX2" fmla="*/ 613174 w 1226343"/>
                <a:gd name="connsiteY2" fmla="*/ 1 h 1226343"/>
                <a:gd name="connsiteX3" fmla="*/ 1046752 w 1226343"/>
                <a:gd name="connsiteY3" fmla="*/ 179596 h 1226343"/>
                <a:gd name="connsiteX4" fmla="*/ 1226345 w 1226343"/>
                <a:gd name="connsiteY4" fmla="*/ 613175 h 1226343"/>
                <a:gd name="connsiteX5" fmla="*/ 1046751 w 1226343"/>
                <a:gd name="connsiteY5" fmla="*/ 1046753 h 1226343"/>
                <a:gd name="connsiteX6" fmla="*/ 613173 w 1226343"/>
                <a:gd name="connsiteY6" fmla="*/ 1226347 h 1226343"/>
                <a:gd name="connsiteX7" fmla="*/ 179595 w 1226343"/>
                <a:gd name="connsiteY7" fmla="*/ 1046753 h 1226343"/>
                <a:gd name="connsiteX8" fmla="*/ 1 w 1226343"/>
                <a:gd name="connsiteY8" fmla="*/ 613175 h 1226343"/>
                <a:gd name="connsiteX9" fmla="*/ 0 w 1226343"/>
                <a:gd name="connsiteY9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450549"/>
                    <a:pt x="64602" y="294586"/>
                    <a:pt x="179595" y="179594"/>
                  </a:cubicBezTo>
                  <a:cubicBezTo>
                    <a:pt x="294587" y="64602"/>
                    <a:pt x="450550" y="0"/>
                    <a:pt x="613174" y="1"/>
                  </a:cubicBezTo>
                  <a:cubicBezTo>
                    <a:pt x="775797" y="1"/>
                    <a:pt x="931760" y="64603"/>
                    <a:pt x="1046752" y="179596"/>
                  </a:cubicBezTo>
                  <a:cubicBezTo>
                    <a:pt x="1161744" y="294588"/>
                    <a:pt x="1226346" y="450551"/>
                    <a:pt x="1226345" y="613175"/>
                  </a:cubicBezTo>
                  <a:cubicBezTo>
                    <a:pt x="1226345" y="775798"/>
                    <a:pt x="1161743" y="931761"/>
                    <a:pt x="1046751" y="1046753"/>
                  </a:cubicBezTo>
                  <a:cubicBezTo>
                    <a:pt x="931759" y="1161745"/>
                    <a:pt x="775796" y="1226347"/>
                    <a:pt x="613173" y="1226347"/>
                  </a:cubicBezTo>
                  <a:cubicBezTo>
                    <a:pt x="450550" y="1226347"/>
                    <a:pt x="294587" y="1161745"/>
                    <a:pt x="179595" y="1046753"/>
                  </a:cubicBezTo>
                  <a:cubicBezTo>
                    <a:pt x="64603" y="931761"/>
                    <a:pt x="1" y="775798"/>
                    <a:pt x="1" y="613175"/>
                  </a:cubicBezTo>
                  <a:cubicBezTo>
                    <a:pt x="1" y="613174"/>
                    <a:pt x="0" y="613173"/>
                    <a:pt x="0" y="6131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914" tIns="199914" rIns="199914" bIns="1999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Manage</a:t>
              </a:r>
              <a:endParaRPr lang="en-US" sz="1600" kern="1200" dirty="0"/>
            </a:p>
          </p:txBody>
        </p:sp>
        <p:sp>
          <p:nvSpPr>
            <p:cNvPr id="19" name="Freeform 18"/>
            <p:cNvSpPr/>
            <p:nvPr/>
          </p:nvSpPr>
          <p:spPr>
            <a:xfrm rot="17280000">
              <a:off x="5733711" y="4106428"/>
              <a:ext cx="327092" cy="413892"/>
            </a:xfrm>
            <a:custGeom>
              <a:avLst/>
              <a:gdLst>
                <a:gd name="connsiteX0" fmla="*/ 0 w 327092"/>
                <a:gd name="connsiteY0" fmla="*/ 82778 h 413891"/>
                <a:gd name="connsiteX1" fmla="*/ 163546 w 327092"/>
                <a:gd name="connsiteY1" fmla="*/ 82778 h 413891"/>
                <a:gd name="connsiteX2" fmla="*/ 163546 w 327092"/>
                <a:gd name="connsiteY2" fmla="*/ 0 h 413891"/>
                <a:gd name="connsiteX3" fmla="*/ 327092 w 327092"/>
                <a:gd name="connsiteY3" fmla="*/ 206946 h 413891"/>
                <a:gd name="connsiteX4" fmla="*/ 163546 w 327092"/>
                <a:gd name="connsiteY4" fmla="*/ 413891 h 413891"/>
                <a:gd name="connsiteX5" fmla="*/ 163546 w 327092"/>
                <a:gd name="connsiteY5" fmla="*/ 331113 h 413891"/>
                <a:gd name="connsiteX6" fmla="*/ 0 w 327092"/>
                <a:gd name="connsiteY6" fmla="*/ 331113 h 413891"/>
                <a:gd name="connsiteX7" fmla="*/ 0 w 327092"/>
                <a:gd name="connsiteY7" fmla="*/ 82778 h 41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092" h="413891">
                  <a:moveTo>
                    <a:pt x="327092" y="331113"/>
                  </a:moveTo>
                  <a:lnTo>
                    <a:pt x="163546" y="331113"/>
                  </a:lnTo>
                  <a:lnTo>
                    <a:pt x="163546" y="413891"/>
                  </a:lnTo>
                  <a:lnTo>
                    <a:pt x="0" y="206945"/>
                  </a:lnTo>
                  <a:lnTo>
                    <a:pt x="163546" y="0"/>
                  </a:lnTo>
                  <a:lnTo>
                    <a:pt x="163546" y="82778"/>
                  </a:lnTo>
                  <a:lnTo>
                    <a:pt x="327092" y="82778"/>
                  </a:lnTo>
                  <a:lnTo>
                    <a:pt x="327092" y="33111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127" tIns="82778" rIns="0" bIns="8277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96388" y="4585643"/>
              <a:ext cx="1226343" cy="1226343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179595 w 1226343"/>
                <a:gd name="connsiteY1" fmla="*/ 179594 h 1226343"/>
                <a:gd name="connsiteX2" fmla="*/ 613174 w 1226343"/>
                <a:gd name="connsiteY2" fmla="*/ 1 h 1226343"/>
                <a:gd name="connsiteX3" fmla="*/ 1046752 w 1226343"/>
                <a:gd name="connsiteY3" fmla="*/ 179596 h 1226343"/>
                <a:gd name="connsiteX4" fmla="*/ 1226345 w 1226343"/>
                <a:gd name="connsiteY4" fmla="*/ 613175 h 1226343"/>
                <a:gd name="connsiteX5" fmla="*/ 1046751 w 1226343"/>
                <a:gd name="connsiteY5" fmla="*/ 1046753 h 1226343"/>
                <a:gd name="connsiteX6" fmla="*/ 613173 w 1226343"/>
                <a:gd name="connsiteY6" fmla="*/ 1226347 h 1226343"/>
                <a:gd name="connsiteX7" fmla="*/ 179595 w 1226343"/>
                <a:gd name="connsiteY7" fmla="*/ 1046753 h 1226343"/>
                <a:gd name="connsiteX8" fmla="*/ 1 w 1226343"/>
                <a:gd name="connsiteY8" fmla="*/ 613175 h 1226343"/>
                <a:gd name="connsiteX9" fmla="*/ 0 w 1226343"/>
                <a:gd name="connsiteY9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450549"/>
                    <a:pt x="64602" y="294586"/>
                    <a:pt x="179595" y="179594"/>
                  </a:cubicBezTo>
                  <a:cubicBezTo>
                    <a:pt x="294587" y="64602"/>
                    <a:pt x="450550" y="0"/>
                    <a:pt x="613174" y="1"/>
                  </a:cubicBezTo>
                  <a:cubicBezTo>
                    <a:pt x="775797" y="1"/>
                    <a:pt x="931760" y="64603"/>
                    <a:pt x="1046752" y="179596"/>
                  </a:cubicBezTo>
                  <a:cubicBezTo>
                    <a:pt x="1161744" y="294588"/>
                    <a:pt x="1226346" y="450551"/>
                    <a:pt x="1226345" y="613175"/>
                  </a:cubicBezTo>
                  <a:cubicBezTo>
                    <a:pt x="1226345" y="775798"/>
                    <a:pt x="1161743" y="931761"/>
                    <a:pt x="1046751" y="1046753"/>
                  </a:cubicBezTo>
                  <a:cubicBezTo>
                    <a:pt x="931759" y="1161745"/>
                    <a:pt x="775796" y="1226347"/>
                    <a:pt x="613173" y="1226347"/>
                  </a:cubicBezTo>
                  <a:cubicBezTo>
                    <a:pt x="450550" y="1226347"/>
                    <a:pt x="294587" y="1161745"/>
                    <a:pt x="179595" y="1046753"/>
                  </a:cubicBezTo>
                  <a:cubicBezTo>
                    <a:pt x="64603" y="931761"/>
                    <a:pt x="1" y="775798"/>
                    <a:pt x="1" y="613175"/>
                  </a:cubicBezTo>
                  <a:cubicBezTo>
                    <a:pt x="1" y="613174"/>
                    <a:pt x="0" y="613173"/>
                    <a:pt x="0" y="6131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914" tIns="199914" rIns="199914" bIns="1999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Monitor</a:t>
              </a:r>
              <a:endParaRPr lang="en-US" sz="1600" kern="1200" dirty="0"/>
            </a:p>
          </p:txBody>
        </p:sp>
        <p:sp>
          <p:nvSpPr>
            <p:cNvPr id="21" name="Freeform 20"/>
            <p:cNvSpPr/>
            <p:nvPr/>
          </p:nvSpPr>
          <p:spPr>
            <a:xfrm rot="21600000">
              <a:off x="4533522" y="4991868"/>
              <a:ext cx="327093" cy="413892"/>
            </a:xfrm>
            <a:custGeom>
              <a:avLst/>
              <a:gdLst>
                <a:gd name="connsiteX0" fmla="*/ 0 w 327092"/>
                <a:gd name="connsiteY0" fmla="*/ 82778 h 413891"/>
                <a:gd name="connsiteX1" fmla="*/ 163546 w 327092"/>
                <a:gd name="connsiteY1" fmla="*/ 82778 h 413891"/>
                <a:gd name="connsiteX2" fmla="*/ 163546 w 327092"/>
                <a:gd name="connsiteY2" fmla="*/ 0 h 413891"/>
                <a:gd name="connsiteX3" fmla="*/ 327092 w 327092"/>
                <a:gd name="connsiteY3" fmla="*/ 206946 h 413891"/>
                <a:gd name="connsiteX4" fmla="*/ 163546 w 327092"/>
                <a:gd name="connsiteY4" fmla="*/ 413891 h 413891"/>
                <a:gd name="connsiteX5" fmla="*/ 163546 w 327092"/>
                <a:gd name="connsiteY5" fmla="*/ 331113 h 413891"/>
                <a:gd name="connsiteX6" fmla="*/ 0 w 327092"/>
                <a:gd name="connsiteY6" fmla="*/ 331113 h 413891"/>
                <a:gd name="connsiteX7" fmla="*/ 0 w 327092"/>
                <a:gd name="connsiteY7" fmla="*/ 82778 h 41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092" h="413891">
                  <a:moveTo>
                    <a:pt x="327092" y="331113"/>
                  </a:moveTo>
                  <a:lnTo>
                    <a:pt x="163546" y="331113"/>
                  </a:lnTo>
                  <a:lnTo>
                    <a:pt x="163546" y="413891"/>
                  </a:lnTo>
                  <a:lnTo>
                    <a:pt x="0" y="206945"/>
                  </a:lnTo>
                  <a:lnTo>
                    <a:pt x="163546" y="0"/>
                  </a:lnTo>
                  <a:lnTo>
                    <a:pt x="163546" y="82778"/>
                  </a:lnTo>
                  <a:lnTo>
                    <a:pt x="327092" y="82778"/>
                  </a:lnTo>
                  <a:lnTo>
                    <a:pt x="327092" y="33111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128" tIns="82779" rIns="1" bIns="8277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152889" y="4585643"/>
              <a:ext cx="1226343" cy="1226343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179595 w 1226343"/>
                <a:gd name="connsiteY1" fmla="*/ 179594 h 1226343"/>
                <a:gd name="connsiteX2" fmla="*/ 613174 w 1226343"/>
                <a:gd name="connsiteY2" fmla="*/ 1 h 1226343"/>
                <a:gd name="connsiteX3" fmla="*/ 1046752 w 1226343"/>
                <a:gd name="connsiteY3" fmla="*/ 179596 h 1226343"/>
                <a:gd name="connsiteX4" fmla="*/ 1226345 w 1226343"/>
                <a:gd name="connsiteY4" fmla="*/ 613175 h 1226343"/>
                <a:gd name="connsiteX5" fmla="*/ 1046751 w 1226343"/>
                <a:gd name="connsiteY5" fmla="*/ 1046753 h 1226343"/>
                <a:gd name="connsiteX6" fmla="*/ 613173 w 1226343"/>
                <a:gd name="connsiteY6" fmla="*/ 1226347 h 1226343"/>
                <a:gd name="connsiteX7" fmla="*/ 179595 w 1226343"/>
                <a:gd name="connsiteY7" fmla="*/ 1046753 h 1226343"/>
                <a:gd name="connsiteX8" fmla="*/ 1 w 1226343"/>
                <a:gd name="connsiteY8" fmla="*/ 613175 h 1226343"/>
                <a:gd name="connsiteX9" fmla="*/ 0 w 1226343"/>
                <a:gd name="connsiteY9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450549"/>
                    <a:pt x="64602" y="294586"/>
                    <a:pt x="179595" y="179594"/>
                  </a:cubicBezTo>
                  <a:cubicBezTo>
                    <a:pt x="294587" y="64602"/>
                    <a:pt x="450550" y="0"/>
                    <a:pt x="613174" y="1"/>
                  </a:cubicBezTo>
                  <a:cubicBezTo>
                    <a:pt x="775797" y="1"/>
                    <a:pt x="931760" y="64603"/>
                    <a:pt x="1046752" y="179596"/>
                  </a:cubicBezTo>
                  <a:cubicBezTo>
                    <a:pt x="1161744" y="294588"/>
                    <a:pt x="1226346" y="450551"/>
                    <a:pt x="1226345" y="613175"/>
                  </a:cubicBezTo>
                  <a:cubicBezTo>
                    <a:pt x="1226345" y="775798"/>
                    <a:pt x="1161743" y="931761"/>
                    <a:pt x="1046751" y="1046753"/>
                  </a:cubicBezTo>
                  <a:cubicBezTo>
                    <a:pt x="931759" y="1161745"/>
                    <a:pt x="775796" y="1226347"/>
                    <a:pt x="613173" y="1226347"/>
                  </a:cubicBezTo>
                  <a:cubicBezTo>
                    <a:pt x="450550" y="1226347"/>
                    <a:pt x="294587" y="1161745"/>
                    <a:pt x="179595" y="1046753"/>
                  </a:cubicBezTo>
                  <a:cubicBezTo>
                    <a:pt x="64603" y="931761"/>
                    <a:pt x="1" y="775798"/>
                    <a:pt x="1" y="613175"/>
                  </a:cubicBezTo>
                  <a:cubicBezTo>
                    <a:pt x="1" y="613174"/>
                    <a:pt x="0" y="613173"/>
                    <a:pt x="0" y="6131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914" tIns="199914" rIns="199914" bIns="1999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Respond</a:t>
              </a:r>
              <a:endParaRPr lang="en-US" sz="1600" kern="1200" dirty="0"/>
            </a:p>
          </p:txBody>
        </p:sp>
        <p:sp>
          <p:nvSpPr>
            <p:cNvPr id="23" name="Freeform 22"/>
            <p:cNvSpPr/>
            <p:nvPr/>
          </p:nvSpPr>
          <p:spPr>
            <a:xfrm rot="25920000">
              <a:off x="3320539" y="4124036"/>
              <a:ext cx="327093" cy="413892"/>
            </a:xfrm>
            <a:custGeom>
              <a:avLst/>
              <a:gdLst>
                <a:gd name="connsiteX0" fmla="*/ 0 w 327092"/>
                <a:gd name="connsiteY0" fmla="*/ 82778 h 413891"/>
                <a:gd name="connsiteX1" fmla="*/ 163546 w 327092"/>
                <a:gd name="connsiteY1" fmla="*/ 82778 h 413891"/>
                <a:gd name="connsiteX2" fmla="*/ 163546 w 327092"/>
                <a:gd name="connsiteY2" fmla="*/ 0 h 413891"/>
                <a:gd name="connsiteX3" fmla="*/ 327092 w 327092"/>
                <a:gd name="connsiteY3" fmla="*/ 206946 h 413891"/>
                <a:gd name="connsiteX4" fmla="*/ 163546 w 327092"/>
                <a:gd name="connsiteY4" fmla="*/ 413891 h 413891"/>
                <a:gd name="connsiteX5" fmla="*/ 163546 w 327092"/>
                <a:gd name="connsiteY5" fmla="*/ 331113 h 413891"/>
                <a:gd name="connsiteX6" fmla="*/ 0 w 327092"/>
                <a:gd name="connsiteY6" fmla="*/ 331113 h 413891"/>
                <a:gd name="connsiteX7" fmla="*/ 0 w 327092"/>
                <a:gd name="connsiteY7" fmla="*/ 82778 h 41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092" h="413891">
                  <a:moveTo>
                    <a:pt x="327092" y="331113"/>
                  </a:moveTo>
                  <a:lnTo>
                    <a:pt x="163546" y="331113"/>
                  </a:lnTo>
                  <a:lnTo>
                    <a:pt x="163546" y="413891"/>
                  </a:lnTo>
                  <a:lnTo>
                    <a:pt x="0" y="206945"/>
                  </a:lnTo>
                  <a:lnTo>
                    <a:pt x="163546" y="0"/>
                  </a:lnTo>
                  <a:lnTo>
                    <a:pt x="163546" y="82778"/>
                  </a:lnTo>
                  <a:lnTo>
                    <a:pt x="327092" y="82778"/>
                  </a:lnTo>
                  <a:lnTo>
                    <a:pt x="327092" y="33111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128" tIns="82778" rIns="0" bIns="8277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583216" y="2832370"/>
              <a:ext cx="1226343" cy="1226343"/>
            </a:xfrm>
            <a:custGeom>
              <a:avLst/>
              <a:gdLst>
                <a:gd name="connsiteX0" fmla="*/ 0 w 1226343"/>
                <a:gd name="connsiteY0" fmla="*/ 613172 h 1226343"/>
                <a:gd name="connsiteX1" fmla="*/ 179595 w 1226343"/>
                <a:gd name="connsiteY1" fmla="*/ 179594 h 1226343"/>
                <a:gd name="connsiteX2" fmla="*/ 613174 w 1226343"/>
                <a:gd name="connsiteY2" fmla="*/ 1 h 1226343"/>
                <a:gd name="connsiteX3" fmla="*/ 1046752 w 1226343"/>
                <a:gd name="connsiteY3" fmla="*/ 179596 h 1226343"/>
                <a:gd name="connsiteX4" fmla="*/ 1226345 w 1226343"/>
                <a:gd name="connsiteY4" fmla="*/ 613175 h 1226343"/>
                <a:gd name="connsiteX5" fmla="*/ 1046751 w 1226343"/>
                <a:gd name="connsiteY5" fmla="*/ 1046753 h 1226343"/>
                <a:gd name="connsiteX6" fmla="*/ 613173 w 1226343"/>
                <a:gd name="connsiteY6" fmla="*/ 1226347 h 1226343"/>
                <a:gd name="connsiteX7" fmla="*/ 179595 w 1226343"/>
                <a:gd name="connsiteY7" fmla="*/ 1046753 h 1226343"/>
                <a:gd name="connsiteX8" fmla="*/ 1 w 1226343"/>
                <a:gd name="connsiteY8" fmla="*/ 613175 h 1226343"/>
                <a:gd name="connsiteX9" fmla="*/ 0 w 1226343"/>
                <a:gd name="connsiteY9" fmla="*/ 613172 h 122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6343" h="1226343">
                  <a:moveTo>
                    <a:pt x="0" y="613172"/>
                  </a:moveTo>
                  <a:cubicBezTo>
                    <a:pt x="0" y="450549"/>
                    <a:pt x="64602" y="294586"/>
                    <a:pt x="179595" y="179594"/>
                  </a:cubicBezTo>
                  <a:cubicBezTo>
                    <a:pt x="294587" y="64602"/>
                    <a:pt x="450550" y="0"/>
                    <a:pt x="613174" y="1"/>
                  </a:cubicBezTo>
                  <a:cubicBezTo>
                    <a:pt x="775797" y="1"/>
                    <a:pt x="931760" y="64603"/>
                    <a:pt x="1046752" y="179596"/>
                  </a:cubicBezTo>
                  <a:cubicBezTo>
                    <a:pt x="1161744" y="294588"/>
                    <a:pt x="1226346" y="450551"/>
                    <a:pt x="1226345" y="613175"/>
                  </a:cubicBezTo>
                  <a:cubicBezTo>
                    <a:pt x="1226345" y="775798"/>
                    <a:pt x="1161743" y="931761"/>
                    <a:pt x="1046751" y="1046753"/>
                  </a:cubicBezTo>
                  <a:cubicBezTo>
                    <a:pt x="931759" y="1161745"/>
                    <a:pt x="775796" y="1226347"/>
                    <a:pt x="613173" y="1226347"/>
                  </a:cubicBezTo>
                  <a:cubicBezTo>
                    <a:pt x="450550" y="1226347"/>
                    <a:pt x="294587" y="1161745"/>
                    <a:pt x="179595" y="1046753"/>
                  </a:cubicBezTo>
                  <a:cubicBezTo>
                    <a:pt x="64603" y="931761"/>
                    <a:pt x="1" y="775798"/>
                    <a:pt x="1" y="613175"/>
                  </a:cubicBezTo>
                  <a:cubicBezTo>
                    <a:pt x="1" y="613174"/>
                    <a:pt x="0" y="613173"/>
                    <a:pt x="0" y="613172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914" tIns="199914" rIns="199914" bIns="19991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Upgrade</a:t>
              </a:r>
              <a:endParaRPr lang="en-US" sz="1600" kern="1200" dirty="0"/>
            </a:p>
          </p:txBody>
        </p:sp>
        <p:sp>
          <p:nvSpPr>
            <p:cNvPr id="25" name="Freeform 24"/>
            <p:cNvSpPr/>
            <p:nvPr/>
          </p:nvSpPr>
          <p:spPr>
            <a:xfrm rot="19440000">
              <a:off x="3771064" y="2702247"/>
              <a:ext cx="327092" cy="413891"/>
            </a:xfrm>
            <a:custGeom>
              <a:avLst/>
              <a:gdLst>
                <a:gd name="connsiteX0" fmla="*/ 0 w 327092"/>
                <a:gd name="connsiteY0" fmla="*/ 82778 h 413891"/>
                <a:gd name="connsiteX1" fmla="*/ 163546 w 327092"/>
                <a:gd name="connsiteY1" fmla="*/ 82778 h 413891"/>
                <a:gd name="connsiteX2" fmla="*/ 163546 w 327092"/>
                <a:gd name="connsiteY2" fmla="*/ 0 h 413891"/>
                <a:gd name="connsiteX3" fmla="*/ 327092 w 327092"/>
                <a:gd name="connsiteY3" fmla="*/ 206946 h 413891"/>
                <a:gd name="connsiteX4" fmla="*/ 163546 w 327092"/>
                <a:gd name="connsiteY4" fmla="*/ 413891 h 413891"/>
                <a:gd name="connsiteX5" fmla="*/ 163546 w 327092"/>
                <a:gd name="connsiteY5" fmla="*/ 331113 h 413891"/>
                <a:gd name="connsiteX6" fmla="*/ 0 w 327092"/>
                <a:gd name="connsiteY6" fmla="*/ 331113 h 413891"/>
                <a:gd name="connsiteX7" fmla="*/ 0 w 327092"/>
                <a:gd name="connsiteY7" fmla="*/ 82778 h 41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092" h="413891">
                  <a:moveTo>
                    <a:pt x="0" y="82778"/>
                  </a:moveTo>
                  <a:lnTo>
                    <a:pt x="163546" y="82778"/>
                  </a:lnTo>
                  <a:lnTo>
                    <a:pt x="163546" y="0"/>
                  </a:lnTo>
                  <a:lnTo>
                    <a:pt x="327092" y="206946"/>
                  </a:lnTo>
                  <a:lnTo>
                    <a:pt x="163546" y="413891"/>
                  </a:lnTo>
                  <a:lnTo>
                    <a:pt x="163546" y="331113"/>
                  </a:lnTo>
                  <a:lnTo>
                    <a:pt x="0" y="331113"/>
                  </a:lnTo>
                  <a:lnTo>
                    <a:pt x="0" y="8277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82777" rIns="98128" bIns="82778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grpSp>
        <p:nvGrpSpPr>
          <p:cNvPr id="26" name="Group 29"/>
          <p:cNvGrpSpPr/>
          <p:nvPr/>
        </p:nvGrpSpPr>
        <p:grpSpPr>
          <a:xfrm>
            <a:off x="6382075" y="3521846"/>
            <a:ext cx="2390370" cy="2779711"/>
            <a:chOff x="6727825" y="2011363"/>
            <a:chExt cx="2390370" cy="2779711"/>
          </a:xfrm>
        </p:grpSpPr>
        <p:pic>
          <p:nvPicPr>
            <p:cNvPr id="27" name="Picture 3" descr="C:\Users\Biplab Batabyal\Desktop\06-aug-12\png\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727825" y="2011363"/>
              <a:ext cx="2390370" cy="277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7" descr="WOS rack left_H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85" b="993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076" r="3673"/>
            <a:stretch/>
          </p:blipFill>
          <p:spPr>
            <a:xfrm>
              <a:off x="6851410" y="3289173"/>
              <a:ext cx="292339" cy="819118"/>
            </a:xfrm>
            <a:prstGeom prst="rect">
              <a:avLst/>
            </a:prstGeom>
          </p:spPr>
        </p:pic>
        <p:pic>
          <p:nvPicPr>
            <p:cNvPr id="29" name="Picture 28" descr="WOS rack left_H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85" b="993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076" r="3673"/>
            <a:stretch/>
          </p:blipFill>
          <p:spPr>
            <a:xfrm>
              <a:off x="7036614" y="3203166"/>
              <a:ext cx="353730" cy="991133"/>
            </a:xfrm>
            <a:prstGeom prst="rect">
              <a:avLst/>
            </a:prstGeom>
          </p:spPr>
        </p:pic>
        <p:pic>
          <p:nvPicPr>
            <p:cNvPr id="30" name="Picture 29" descr="WOS rack left_H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85" b="993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076" r="3673"/>
            <a:stretch/>
          </p:blipFill>
          <p:spPr>
            <a:xfrm>
              <a:off x="7274739" y="2911066"/>
              <a:ext cx="545286" cy="1527863"/>
            </a:xfrm>
            <a:prstGeom prst="rect">
              <a:avLst/>
            </a:prstGeom>
          </p:spPr>
        </p:pic>
        <p:pic>
          <p:nvPicPr>
            <p:cNvPr id="31" name="Picture 30" descr="WOS rack left_H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85" b="993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076" r="3673"/>
            <a:stretch/>
          </p:blipFill>
          <p:spPr>
            <a:xfrm flipH="1">
              <a:off x="8654214" y="3142897"/>
              <a:ext cx="389837" cy="1092303"/>
            </a:xfrm>
            <a:prstGeom prst="rect">
              <a:avLst/>
            </a:prstGeom>
          </p:spPr>
        </p:pic>
        <p:pic>
          <p:nvPicPr>
            <p:cNvPr id="32" name="Picture 31" descr="WOS rack left_H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85" b="993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076" r="3673"/>
            <a:stretch/>
          </p:blipFill>
          <p:spPr>
            <a:xfrm flipH="1">
              <a:off x="8246796" y="2920846"/>
              <a:ext cx="518873" cy="1453855"/>
            </a:xfrm>
            <a:prstGeom prst="rect">
              <a:avLst/>
            </a:prstGeom>
          </p:spPr>
        </p:pic>
        <p:pic>
          <p:nvPicPr>
            <p:cNvPr id="33" name="Picture 32" descr="WOS rack left_HD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485" b="9933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1076" r="3673"/>
            <a:stretch/>
          </p:blipFill>
          <p:spPr>
            <a:xfrm>
              <a:off x="7658914" y="2803116"/>
              <a:ext cx="627836" cy="1759164"/>
            </a:xfrm>
            <a:prstGeom prst="rect">
              <a:avLst/>
            </a:prstGeom>
          </p:spPr>
        </p:pic>
      </p:grpSp>
      <p:pic>
        <p:nvPicPr>
          <p:cNvPr id="19458" name="Picture 2" descr="https://encrypted-tbn3.google.com/images?q=tbn:ANd9GcSyQMQbfTeZK_XnMRrQAmYJP_k4wOgCEBdctsoMDpsmYp-WYLL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862" y="4429225"/>
            <a:ext cx="2095500" cy="1714501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169582" y="6098434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Software Platform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82075" y="6070724"/>
            <a:ext cx="2752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Hardware Platform</a:t>
            </a:r>
            <a:endParaRPr lang="en-US" dirty="0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6553200" y="6356350"/>
            <a:ext cx="2133600" cy="365125"/>
          </a:xfrm>
        </p:spPr>
        <p:txBody>
          <a:bodyPr/>
          <a:lstStyle/>
          <a:p>
            <a:fld id="{729C05D8-14C8-2049-ADE1-50DABC219E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423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6" descr="cx2_ib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4300" y="2416385"/>
            <a:ext cx="1789952" cy="147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4854900"/>
              </p:ext>
            </p:extLst>
          </p:nvPr>
        </p:nvGraphicFramePr>
        <p:xfrm>
          <a:off x="241339" y="4203700"/>
          <a:ext cx="3120805" cy="2072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801" y="1545947"/>
            <a:ext cx="2648691" cy="6257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Appliance-based approach to Apache Hadoop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01A9E-E9B1-DE4B-9831-8F7F4F15A6A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gray">
          <a:xfrm>
            <a:off x="457200" y="2171700"/>
            <a:ext cx="2577293" cy="2559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0" y="1435975"/>
            <a:ext cx="4724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Shared, Big-Data Storage with High Performance Networking Makes Hadoop Clusters More Efficient!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100% Storage Management Offload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End-End InfiniBand Networking with RDMA Acceleration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Real-Time Data Delivery to Provide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MapReduce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Process Consistency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Smaller Compute, Compact Storage to Minimize Data Center Impact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2292" y="4387671"/>
            <a:ext cx="2401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Compute Cluster Size by 40%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14800" y="5289371"/>
            <a:ext cx="459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Disk Population by 60%</a:t>
            </a:r>
          </a:p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 Data Center Footprint by 75%</a:t>
            </a:r>
          </a:p>
          <a:p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Increase Responsiveness by 100%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10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64C92-E2DF-A34F-9CFA-F8EC23391BE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 descr="CCA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870" y="176696"/>
            <a:ext cx="4605130" cy="15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9673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ffecient-Approaches-to-High-Scale-Apache-Hadoop-Processing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Effecient-Approaches-to-High-Scale-Apache-Hadoop-Processing-v2</Template>
  <TotalTime>0</TotalTime>
  <Words>250</Words>
  <Application>Microsoft Office PowerPoint</Application>
  <PresentationFormat>On-screen Show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Effecient-Approaches-to-High-Scale-Apache-Hadoop-Processing-v2</vt:lpstr>
      <vt:lpstr>Slide 1</vt:lpstr>
      <vt:lpstr>Analytics | Looking for Actionable Data</vt:lpstr>
      <vt:lpstr>What our users want</vt:lpstr>
      <vt:lpstr>Customer Centric Decision Making</vt:lpstr>
      <vt:lpstr>Enabling Adoption</vt:lpstr>
      <vt:lpstr>DDN | The Complete Big Data Platform</vt:lpstr>
      <vt:lpstr>Operations Lifecycle</vt:lpstr>
      <vt:lpstr>An Appliance-based approach to Apache Hadoop</vt:lpstr>
      <vt:lpstr>Q &amp; A</vt:lpstr>
      <vt:lpstr>Who am I?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Cloud Computing West 2012</dc:subject>
  <dc:creator>Marty Lafferty</dc:creator>
  <cp:keywords/>
  <dc:description/>
  <cp:lastModifiedBy>Marty Lafferty</cp:lastModifiedBy>
  <cp:revision>1</cp:revision>
  <dcterms:created xsi:type="dcterms:W3CDTF">2012-10-25T04:52:44Z</dcterms:created>
  <dcterms:modified xsi:type="dcterms:W3CDTF">2012-10-25T04:53:13Z</dcterms:modified>
  <cp:category/>
</cp:coreProperties>
</file>