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60" r:id="rId3"/>
    <p:sldId id="266" r:id="rId4"/>
    <p:sldId id="265" r:id="rId5"/>
    <p:sldId id="259" r:id="rId6"/>
    <p:sldId id="268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2" d="100"/>
          <a:sy n="152" d="100"/>
        </p:scale>
        <p:origin x="2442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57688-6C45-44A1-AB63-34E8A347FD9F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51360-0DB5-4B2F-B47A-FC19559707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074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251360-0DB5-4B2F-B47A-FC195597070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37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1F54A-12A3-4D59-92A5-783211C26309}" type="datetimeFigureOut">
              <a:rPr lang="en-US" smtClean="0"/>
              <a:pPr/>
              <a:t>11/9/2012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EE9F1-8A3B-4EF0-8566-2466C7F05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66850"/>
          </a:xfrm>
        </p:spPr>
        <p:txBody>
          <a:bodyPr/>
          <a:lstStyle/>
          <a:p>
            <a:r>
              <a:rPr lang="en-US" dirty="0" smtClean="0"/>
              <a:t>Content in the Cloud </a:t>
            </a:r>
            <a:br>
              <a:rPr lang="en-US" dirty="0" smtClean="0"/>
            </a:br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en-US" sz="4800" dirty="0" smtClean="0"/>
              <a:t>NOVEMBER </a:t>
            </a:r>
            <a:r>
              <a:rPr lang="en-US" sz="4800" dirty="0"/>
              <a:t>9, 2012</a:t>
            </a:r>
          </a:p>
          <a:p>
            <a:r>
              <a:rPr lang="ro-RO" sz="4800" dirty="0"/>
              <a:t>9:00 – 10:30 AM </a:t>
            </a:r>
            <a:br>
              <a:rPr lang="ro-RO" sz="4800" dirty="0"/>
            </a:br>
            <a:endParaRPr lang="en-US" sz="4800" dirty="0" smtClean="0"/>
          </a:p>
          <a:p>
            <a:r>
              <a:rPr lang="en-US" sz="4800" dirty="0" smtClean="0"/>
              <a:t>Conference </a:t>
            </a:r>
            <a:r>
              <a:rPr lang="en-US" sz="4800" dirty="0"/>
              <a:t>B:</a:t>
            </a:r>
            <a:br>
              <a:rPr lang="en-US" sz="4800" dirty="0"/>
            </a:br>
            <a:r>
              <a:rPr lang="en-US" sz="4800" dirty="0"/>
              <a:t>Infrastructure for the </a:t>
            </a:r>
            <a:r>
              <a:rPr lang="en-US" sz="4800" dirty="0" smtClean="0"/>
              <a:t>CLOUD</a:t>
            </a:r>
          </a:p>
          <a:p>
            <a:r>
              <a:rPr lang="en-US" sz="4800" dirty="0" smtClean="0"/>
              <a:t>Scalability</a:t>
            </a:r>
            <a:endParaRPr lang="en-US" sz="4800" dirty="0"/>
          </a:p>
          <a:p>
            <a:endParaRPr lang="en-US" sz="4800" dirty="0" smtClean="0"/>
          </a:p>
          <a:p>
            <a:endParaRPr lang="en-US" sz="4800" dirty="0"/>
          </a:p>
          <a:p>
            <a:endParaRPr lang="en-US" sz="4800" dirty="0" smtClean="0"/>
          </a:p>
          <a:p>
            <a:endParaRPr lang="en-US" sz="4800" dirty="0" smtClean="0"/>
          </a:p>
          <a:p>
            <a:r>
              <a:rPr lang="en-US" sz="4800" dirty="0" smtClean="0"/>
              <a:t>Daniel Kenyon</a:t>
            </a:r>
          </a:p>
          <a:p>
            <a:r>
              <a:rPr lang="en-US" sz="4800" dirty="0" smtClean="0"/>
              <a:t>Vice President Equilibrium </a:t>
            </a:r>
          </a:p>
          <a:p>
            <a:r>
              <a:rPr lang="en-US" sz="4800" dirty="0" smtClean="0"/>
              <a:t>EQ Network</a:t>
            </a:r>
          </a:p>
        </p:txBody>
      </p:sp>
      <p:pic>
        <p:nvPicPr>
          <p:cNvPr id="4" name="Picture 3" descr="CCW 2012 Banner.jpg"/>
          <p:cNvPicPr>
            <a:picLocks noChangeAspect="1"/>
          </p:cNvPicPr>
          <p:nvPr/>
        </p:nvPicPr>
        <p:blipFill>
          <a:blip r:embed="rId2" cstate="print"/>
          <a:srcRect l="2510" t="44706" r="23850" b="17647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3733800" y="4876800"/>
            <a:ext cx="1752600" cy="446271"/>
            <a:chOff x="2530673" y="3873721"/>
            <a:chExt cx="3370250" cy="88535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4879" y="4037200"/>
              <a:ext cx="2426044" cy="46139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30673" y="3873721"/>
              <a:ext cx="885354" cy="88535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51523"/>
            <a:ext cx="6400800" cy="1316755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>
                <a:solidFill>
                  <a:srgbClr val="000000"/>
                </a:solidFill>
              </a:rPr>
              <a:t>According to Wikipedia: </a:t>
            </a:r>
            <a:r>
              <a:rPr lang="en-US" sz="6400" dirty="0" smtClean="0">
                <a:solidFill>
                  <a:srgbClr val="000000"/>
                </a:solidFill>
              </a:rPr>
              <a:t>“cloud </a:t>
            </a:r>
            <a:r>
              <a:rPr lang="en-US" sz="6400" dirty="0">
                <a:solidFill>
                  <a:srgbClr val="000000"/>
                </a:solidFill>
              </a:rPr>
              <a:t>computing is the use of computing resources (hardware and software) that are delivered as a service over a network (typically the Internet</a:t>
            </a:r>
            <a:r>
              <a:rPr lang="en-US" sz="6400" dirty="0" smtClean="0">
                <a:solidFill>
                  <a:srgbClr val="000000"/>
                </a:solidFill>
              </a:rPr>
              <a:t>)”</a:t>
            </a:r>
          </a:p>
          <a:p>
            <a:pPr lvl="1" algn="l">
              <a:spcBef>
                <a:spcPct val="30000"/>
              </a:spcBef>
            </a:pPr>
            <a:r>
              <a:rPr lang="en-US" sz="6400" dirty="0" smtClean="0">
                <a:solidFill>
                  <a:srgbClr val="000000"/>
                </a:solidFill>
              </a:rPr>
              <a:t>……the </a:t>
            </a:r>
            <a:r>
              <a:rPr lang="en-US" sz="6400" dirty="0">
                <a:solidFill>
                  <a:srgbClr val="000000"/>
                </a:solidFill>
              </a:rPr>
              <a:t>cloud is typically to used </a:t>
            </a:r>
            <a:r>
              <a:rPr lang="en-US" sz="6400" dirty="0" smtClean="0">
                <a:solidFill>
                  <a:srgbClr val="000000"/>
                </a:solidFill>
              </a:rPr>
              <a:t>“</a:t>
            </a:r>
            <a:r>
              <a:rPr lang="en-US" sz="6400" dirty="0">
                <a:solidFill>
                  <a:srgbClr val="000000"/>
                </a:solidFill>
              </a:rPr>
              <a:t>to achieve economies of scale”</a:t>
            </a:r>
          </a:p>
          <a:p>
            <a:pPr marL="285750" indent="-285750" algn="l">
              <a:spcBef>
                <a:spcPct val="30000"/>
              </a:spcBef>
              <a:buFont typeface="Arial"/>
              <a:buChar char="•"/>
            </a:pPr>
            <a:endParaRPr lang="en-US" sz="6400" dirty="0" smtClean="0">
              <a:solidFill>
                <a:srgbClr val="000000"/>
              </a:solidFill>
            </a:endParaRPr>
          </a:p>
          <a:p>
            <a:pPr marL="285750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So </a:t>
            </a:r>
            <a:r>
              <a:rPr lang="en-US" sz="6400" dirty="0">
                <a:solidFill>
                  <a:srgbClr val="000000"/>
                </a:solidFill>
              </a:rPr>
              <a:t>what is </a:t>
            </a:r>
            <a:r>
              <a:rPr lang="en-US" sz="6400" b="1" i="1" dirty="0">
                <a:solidFill>
                  <a:srgbClr val="000000"/>
                </a:solidFill>
              </a:rPr>
              <a:t>scalability</a:t>
            </a:r>
            <a:r>
              <a:rPr lang="en-US" sz="6400" dirty="0">
                <a:solidFill>
                  <a:srgbClr val="000000"/>
                </a:solidFill>
              </a:rPr>
              <a:t> in the </a:t>
            </a:r>
            <a:r>
              <a:rPr lang="en-US" sz="6400" dirty="0" smtClean="0">
                <a:solidFill>
                  <a:srgbClr val="000000"/>
                </a:solidFill>
              </a:rPr>
              <a:t>Cloud</a:t>
            </a:r>
            <a:r>
              <a:rPr lang="en-US" sz="6400" dirty="0">
                <a:solidFill>
                  <a:srgbClr val="000000"/>
                </a:solidFill>
              </a:rPr>
              <a:t>? 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>
                <a:solidFill>
                  <a:srgbClr val="000000"/>
                </a:solidFill>
              </a:rPr>
              <a:t>The ability or capability to provide and sustain </a:t>
            </a:r>
            <a:r>
              <a:rPr lang="en-US" sz="6400" dirty="0" smtClean="0">
                <a:solidFill>
                  <a:srgbClr val="000000"/>
                </a:solidFill>
              </a:rPr>
              <a:t>a </a:t>
            </a:r>
            <a:r>
              <a:rPr lang="en-US" sz="6400" dirty="0" smtClean="0">
                <a:solidFill>
                  <a:srgbClr val="000000"/>
                </a:solidFill>
              </a:rPr>
              <a:t>flexible </a:t>
            </a:r>
            <a:r>
              <a:rPr lang="en-US" sz="6400" dirty="0">
                <a:solidFill>
                  <a:srgbClr val="000000"/>
                </a:solidFill>
              </a:rPr>
              <a:t>level of performance under increasing </a:t>
            </a:r>
            <a:r>
              <a:rPr lang="en-US" sz="6400" dirty="0" smtClean="0">
                <a:solidFill>
                  <a:srgbClr val="000000"/>
                </a:solidFill>
              </a:rPr>
              <a:t>or decreasing user </a:t>
            </a:r>
            <a:r>
              <a:rPr lang="en-US" sz="6400" dirty="0">
                <a:solidFill>
                  <a:srgbClr val="000000"/>
                </a:solidFill>
              </a:rPr>
              <a:t>and load demand in a cloud environment – for applications, database and associated </a:t>
            </a:r>
            <a:r>
              <a:rPr lang="en-US" sz="6400" dirty="0" smtClean="0">
                <a:solidFill>
                  <a:srgbClr val="000000"/>
                </a:solidFill>
              </a:rPr>
              <a:t>systems.</a:t>
            </a:r>
            <a:endParaRPr lang="en-US" sz="6400" dirty="0">
              <a:solidFill>
                <a:srgbClr val="000000"/>
              </a:solidFill>
            </a:endParaRPr>
          </a:p>
          <a:p>
            <a:pPr marL="285750" indent="-285750" algn="l">
              <a:spcBef>
                <a:spcPct val="30000"/>
              </a:spcBef>
              <a:buFont typeface="Arial"/>
              <a:buChar char="•"/>
            </a:pPr>
            <a:endParaRPr lang="en-US" sz="6400" dirty="0" smtClean="0">
              <a:solidFill>
                <a:srgbClr val="000000"/>
              </a:solidFill>
            </a:endParaRPr>
          </a:p>
          <a:p>
            <a:pPr marL="285750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Key Focus Areas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Resources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Process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Technology</a:t>
            </a:r>
          </a:p>
          <a:p>
            <a:endParaRPr lang="en-US" sz="6000" dirty="0" smtClean="0">
              <a:solidFill>
                <a:srgbClr val="000000"/>
              </a:solidFill>
            </a:endParaRPr>
          </a:p>
          <a:p>
            <a:endParaRPr lang="en-US" sz="3600" dirty="0" smtClean="0">
              <a:solidFill>
                <a:srgbClr val="000000"/>
              </a:solidFill>
            </a:endParaRPr>
          </a:p>
          <a:p>
            <a:r>
              <a:rPr lang="en-US" sz="3600" dirty="0" smtClean="0">
                <a:solidFill>
                  <a:srgbClr val="000000"/>
                </a:solidFill>
              </a:rPr>
              <a:t>Equilibrium </a:t>
            </a:r>
            <a:r>
              <a:rPr lang="en-US" sz="3600" dirty="0">
                <a:solidFill>
                  <a:srgbClr val="000000"/>
                </a:solidFill>
              </a:rPr>
              <a:t>2012</a:t>
            </a:r>
          </a:p>
          <a:p>
            <a:endParaRPr lang="en-US" sz="5600" dirty="0" smtClean="0">
              <a:solidFill>
                <a:srgbClr val="000000"/>
              </a:solidFill>
            </a:endParaRPr>
          </a:p>
        </p:txBody>
      </p:sp>
      <p:pic>
        <p:nvPicPr>
          <p:cNvPr id="4" name="Picture 3" descr="CCW 2012 Banner.jpg"/>
          <p:cNvPicPr>
            <a:picLocks noChangeAspect="1"/>
          </p:cNvPicPr>
          <p:nvPr/>
        </p:nvPicPr>
        <p:blipFill>
          <a:blip r:embed="rId2" cstate="print"/>
          <a:srcRect l="2510" t="44706" r="23850" b="17647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85113" y="1111767"/>
            <a:ext cx="790648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Scalability for Content Management, Distribution and Delivery in the Cloud</a:t>
            </a:r>
            <a:endParaRPr lang="en-US" sz="2400" b="1" dirty="0">
              <a:solidFill>
                <a:srgbClr val="000000"/>
              </a:solidFill>
              <a:latin typeface="Arial"/>
              <a:ea typeface="Aller Display" charset="0"/>
              <a:cs typeface="Arial"/>
            </a:endParaRPr>
          </a:p>
        </p:txBody>
      </p:sp>
      <p:pic>
        <p:nvPicPr>
          <p:cNvPr id="6" name="Picture 12" descr="C:\Users\arthur_scott\Desktop\app_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156137"/>
            <a:ext cx="742674" cy="748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482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1752600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spcBef>
                <a:spcPct val="30000"/>
              </a:spcBef>
              <a:buClrTx/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Resources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Hiring the right Staff:  Experienced Team, from Business Analysts to design </a:t>
            </a:r>
            <a:r>
              <a:rPr lang="en-US" sz="6400" dirty="0">
                <a:solidFill>
                  <a:srgbClr val="000000"/>
                </a:solidFill>
              </a:rPr>
              <a:t>r</a:t>
            </a:r>
            <a:r>
              <a:rPr lang="en-US" sz="6400" dirty="0" smtClean="0">
                <a:solidFill>
                  <a:srgbClr val="000000"/>
                </a:solidFill>
              </a:rPr>
              <a:t>esources to IT Staff, </a:t>
            </a:r>
            <a:r>
              <a:rPr lang="en-US" sz="6400" dirty="0" smtClean="0">
                <a:solidFill>
                  <a:srgbClr val="000000"/>
                </a:solidFill>
              </a:rPr>
              <a:t>it’s essential </a:t>
            </a:r>
            <a:r>
              <a:rPr lang="en-US" sz="6400" dirty="0" smtClean="0">
                <a:solidFill>
                  <a:srgbClr val="000000"/>
                </a:solidFill>
              </a:rPr>
              <a:t>to achieving scale in a cloud </a:t>
            </a:r>
            <a:r>
              <a:rPr lang="en-US" sz="6400" dirty="0" smtClean="0">
                <a:solidFill>
                  <a:srgbClr val="000000"/>
                </a:solidFill>
              </a:rPr>
              <a:t>environment and have a thorough </a:t>
            </a:r>
            <a:r>
              <a:rPr lang="en-US" sz="6400" dirty="0" smtClean="0">
                <a:solidFill>
                  <a:srgbClr val="000000"/>
                </a:solidFill>
              </a:rPr>
              <a:t>understand of automation.   </a:t>
            </a:r>
          </a:p>
          <a:p>
            <a:pPr marL="285750" indent="-285750" algn="l">
              <a:spcBef>
                <a:spcPct val="30000"/>
              </a:spcBef>
              <a:buClrTx/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Processes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Having the right design…Hybrid-Cloud, enable orchestration,  flexibility,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>
                <a:solidFill>
                  <a:srgbClr val="000000"/>
                </a:solidFill>
              </a:rPr>
              <a:t>M</a:t>
            </a:r>
            <a:r>
              <a:rPr lang="en-US" sz="6400" dirty="0" smtClean="0">
                <a:solidFill>
                  <a:srgbClr val="000000"/>
                </a:solidFill>
              </a:rPr>
              <a:t>anage unpredictable spikes in user demand, personalization, enable elasticity and monitoring, configuration management, drive automation. </a:t>
            </a:r>
          </a:p>
          <a:p>
            <a:pPr marL="285750" indent="-285750" algn="l">
              <a:spcBef>
                <a:spcPct val="30000"/>
              </a:spcBef>
              <a:buClrTx/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Technology: 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Enabling scale through technology: </a:t>
            </a:r>
          </a:p>
          <a:p>
            <a:pPr marL="1200150" lvl="2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Design—public, private, hybrid, data center and CDN</a:t>
            </a:r>
            <a:endParaRPr lang="en-US" sz="6400" dirty="0">
              <a:solidFill>
                <a:srgbClr val="000000"/>
              </a:solidFill>
            </a:endParaRPr>
          </a:p>
          <a:p>
            <a:pPr marL="1200150" lvl="2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Infrastructure Architecture: Platform, applications, database, physical and virtual </a:t>
            </a:r>
            <a:r>
              <a:rPr lang="en-US" sz="6400" dirty="0">
                <a:solidFill>
                  <a:srgbClr val="000000"/>
                </a:solidFill>
              </a:rPr>
              <a:t>s</a:t>
            </a:r>
            <a:r>
              <a:rPr lang="en-US" sz="6400" dirty="0" smtClean="0">
                <a:solidFill>
                  <a:srgbClr val="000000"/>
                </a:solidFill>
              </a:rPr>
              <a:t>ystems </a:t>
            </a:r>
            <a:r>
              <a:rPr lang="en-US" sz="6400" dirty="0">
                <a:solidFill>
                  <a:srgbClr val="000000"/>
                </a:solidFill>
              </a:rPr>
              <a:t>m</a:t>
            </a:r>
            <a:r>
              <a:rPr lang="en-US" sz="6400" dirty="0" smtClean="0">
                <a:solidFill>
                  <a:srgbClr val="000000"/>
                </a:solidFill>
              </a:rPr>
              <a:t>onitoring and management. </a:t>
            </a:r>
            <a:r>
              <a:rPr lang="en-US" sz="6400" dirty="0">
                <a:solidFill>
                  <a:srgbClr val="000000"/>
                </a:solidFill>
              </a:rPr>
              <a:t> </a:t>
            </a:r>
            <a:endParaRPr lang="en-US" sz="6400" dirty="0" smtClean="0">
              <a:solidFill>
                <a:srgbClr val="000000"/>
              </a:solidFill>
            </a:endParaRPr>
          </a:p>
          <a:p>
            <a:pPr marL="1200150" lvl="2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Automation, Automation, Automation</a:t>
            </a:r>
            <a:endParaRPr lang="en-US" sz="3600" dirty="0" smtClean="0">
              <a:solidFill>
                <a:srgbClr val="000000"/>
              </a:solidFill>
            </a:endParaRPr>
          </a:p>
          <a:p>
            <a:pPr>
              <a:spcBef>
                <a:spcPct val="30000"/>
              </a:spcBef>
            </a:pPr>
            <a:endParaRPr lang="en-US" sz="3600" dirty="0">
              <a:solidFill>
                <a:srgbClr val="000000"/>
              </a:solidFill>
            </a:endParaRPr>
          </a:p>
          <a:p>
            <a:pPr>
              <a:spcBef>
                <a:spcPct val="30000"/>
              </a:spcBef>
            </a:pPr>
            <a:endParaRPr lang="en-US" sz="3600" dirty="0" smtClean="0">
              <a:solidFill>
                <a:srgbClr val="000000"/>
              </a:solidFill>
            </a:endParaRPr>
          </a:p>
          <a:p>
            <a:pPr>
              <a:spcBef>
                <a:spcPct val="30000"/>
              </a:spcBef>
            </a:pPr>
            <a:r>
              <a:rPr lang="en-US" sz="3600" dirty="0" smtClean="0">
                <a:solidFill>
                  <a:srgbClr val="000000"/>
                </a:solidFill>
              </a:rPr>
              <a:t>Equilibrium 2012</a:t>
            </a:r>
          </a:p>
          <a:p>
            <a:pPr marL="685800" indent="-685800" algn="l">
              <a:buFont typeface="Arial"/>
              <a:buChar char="•"/>
            </a:pPr>
            <a:endParaRPr lang="en-US" sz="5600" dirty="0" smtClean="0">
              <a:solidFill>
                <a:srgbClr val="00B0F0"/>
              </a:solidFill>
            </a:endParaRPr>
          </a:p>
          <a:p>
            <a:pPr algn="l"/>
            <a:endParaRPr lang="en-US" sz="4800" dirty="0" smtClean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" name="Picture 3" descr="CCW 2012 Banner.jpg"/>
          <p:cNvPicPr>
            <a:picLocks noChangeAspect="1"/>
          </p:cNvPicPr>
          <p:nvPr/>
        </p:nvPicPr>
        <p:blipFill>
          <a:blip r:embed="rId2" cstate="print"/>
          <a:srcRect l="2510" t="44706" r="23850" b="17647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85113" y="1111767"/>
            <a:ext cx="790648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Achieving Scalability for Content in the Cloud Means More Than Just Managing Compute Performance</a:t>
            </a:r>
            <a:endParaRPr lang="en-US" sz="2400" b="1" dirty="0">
              <a:solidFill>
                <a:srgbClr val="000000"/>
              </a:solidFill>
              <a:latin typeface="Arial"/>
              <a:ea typeface="Aller Display" charset="0"/>
              <a:cs typeface="Arial"/>
            </a:endParaRPr>
          </a:p>
        </p:txBody>
      </p:sp>
      <p:pic>
        <p:nvPicPr>
          <p:cNvPr id="11" name="Picture 12" descr="C:\Users\arthur_scott\Desktop\app_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156137"/>
            <a:ext cx="742674" cy="748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51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W 2012 Banner.jpg"/>
          <p:cNvPicPr>
            <a:picLocks noChangeAspect="1"/>
          </p:cNvPicPr>
          <p:nvPr/>
        </p:nvPicPr>
        <p:blipFill>
          <a:blip r:embed="rId2" cstate="print"/>
          <a:srcRect l="2510" t="44706" r="23850" b="17647"/>
          <a:stretch>
            <a:fillRect/>
          </a:stretch>
        </p:blipFill>
        <p:spPr>
          <a:xfrm>
            <a:off x="0" y="547852"/>
            <a:ext cx="9144000" cy="762000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35474" y="1436688"/>
            <a:ext cx="800250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Aller Display" charset="0"/>
                <a:cs typeface="Arial"/>
              </a:rPr>
              <a:t>Challenges for Resources &amp; Processes for HD Video Distribution &amp; Delivery -- Conventional Environment </a:t>
            </a:r>
            <a:endParaRPr lang="en-US" sz="2400" b="1" dirty="0">
              <a:solidFill>
                <a:schemeClr val="bg1"/>
              </a:solidFill>
              <a:ea typeface="Aller Display" charset="0"/>
              <a:cs typeface="Arial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61148" y="7712075"/>
            <a:ext cx="2133600" cy="365125"/>
          </a:xfrm>
        </p:spPr>
        <p:txBody>
          <a:bodyPr/>
          <a:lstStyle/>
          <a:p>
            <a:pPr>
              <a:defRPr/>
            </a:pPr>
            <a:fld id="{A6B30ECD-29F6-4905-BF48-B4010116D4DB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12" descr="C:\Users\arthur_scott\Desktop\app_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346" y="1475389"/>
            <a:ext cx="742674" cy="748863"/>
          </a:xfrm>
          <a:prstGeom prst="rect">
            <a:avLst/>
          </a:prstGeom>
          <a:noFill/>
        </p:spPr>
      </p:pic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1220543" y="2953113"/>
            <a:ext cx="1688334" cy="85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endParaRPr lang="en-US" sz="1200" b="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 flipV="1">
            <a:off x="1205668" y="3860964"/>
            <a:ext cx="1689821" cy="192088"/>
          </a:xfrm>
          <a:prstGeom prst="triangle">
            <a:avLst>
              <a:gd name="adj" fmla="val 50000"/>
            </a:avLst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wrap="none" lIns="92075" tIns="46038" rIns="92075" bIns="46038" anchor="ctr"/>
          <a:lstStyle/>
          <a:p>
            <a:endParaRPr lang="en-US" sz="3200" b="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ltGray">
          <a:xfrm>
            <a:off x="1220543" y="2595089"/>
            <a:ext cx="1689821" cy="336550"/>
          </a:xfrm>
          <a:prstGeom prst="rect">
            <a:avLst/>
          </a:prstGeom>
          <a:solidFill>
            <a:srgbClr val="C6D9F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marL="119063" indent="-119063"/>
            <a:r>
              <a:rPr lang="en-US" sz="1600" dirty="0" smtClean="0">
                <a:solidFill>
                  <a:schemeClr val="bg1"/>
                </a:solidFill>
                <a:ea typeface="MS PGothic" charset="0"/>
                <a:cs typeface="MS PGothic" charset="0"/>
              </a:rPr>
              <a:t>Ingestion</a:t>
            </a:r>
            <a:endParaRPr lang="en-US" sz="160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 flipV="1">
            <a:off x="3111180" y="3860964"/>
            <a:ext cx="1689821" cy="192088"/>
          </a:xfrm>
          <a:prstGeom prst="triangle">
            <a:avLst>
              <a:gd name="adj" fmla="val 50000"/>
            </a:avLst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wrap="none" lIns="92075" tIns="46038" rIns="92075" bIns="46038" anchor="ctr"/>
          <a:lstStyle/>
          <a:p>
            <a:endParaRPr lang="en-US" sz="3200" b="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ltGray">
          <a:xfrm>
            <a:off x="3127542" y="2595089"/>
            <a:ext cx="1689821" cy="336550"/>
          </a:xfrm>
          <a:prstGeom prst="rect">
            <a:avLst/>
          </a:prstGeom>
          <a:solidFill>
            <a:srgbClr val="C6D9F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marL="119063" indent="-119063"/>
            <a:r>
              <a:rPr lang="en-US" sz="1600" dirty="0">
                <a:solidFill>
                  <a:schemeClr val="bg1"/>
                </a:solidFill>
                <a:ea typeface="MS PGothic" charset="0"/>
                <a:cs typeface="MS PGothic" charset="0"/>
              </a:rPr>
              <a:t>Distribution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041980" y="2953113"/>
            <a:ext cx="1688333" cy="85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endParaRPr lang="en-US" sz="3200" b="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 flipV="1">
            <a:off x="5041980" y="3860964"/>
            <a:ext cx="1689821" cy="192088"/>
          </a:xfrm>
          <a:prstGeom prst="triangle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txBody>
          <a:bodyPr wrap="none" lIns="92075" tIns="46038" rIns="92075" bIns="46038" anchor="ctr"/>
          <a:lstStyle/>
          <a:p>
            <a:endParaRPr lang="en-US" sz="3200" b="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ltGray">
          <a:xfrm>
            <a:off x="5041980" y="2595089"/>
            <a:ext cx="1689821" cy="336550"/>
          </a:xfrm>
          <a:prstGeom prst="rect">
            <a:avLst/>
          </a:prstGeom>
          <a:solidFill>
            <a:srgbClr val="C6D9F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marL="119063" indent="-119063"/>
            <a:r>
              <a:rPr lang="en-US" sz="1600" dirty="0">
                <a:solidFill>
                  <a:schemeClr val="bg1"/>
                </a:solidFill>
                <a:ea typeface="MS PGothic" charset="0"/>
                <a:cs typeface="MS PGothic" charset="0"/>
              </a:rPr>
              <a:t>Delivery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6937079" y="2953113"/>
            <a:ext cx="1686846" cy="8373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lang="en-US" sz="1400" dirty="0" smtClean="0">
              <a:solidFill>
                <a:schemeClr val="bg1"/>
              </a:solidFill>
              <a:ea typeface="MS PGothic" charset="0"/>
              <a:cs typeface="MS PGothic" charset="0"/>
            </a:endParaRPr>
          </a:p>
          <a:p>
            <a:pPr algn="ctr"/>
            <a:endParaRPr lang="en-US" sz="1400" dirty="0">
              <a:solidFill>
                <a:schemeClr val="bg1"/>
              </a:solidFill>
              <a:ea typeface="MS PGothic" charset="0"/>
              <a:cs typeface="MS PGothic" charset="0"/>
            </a:endParaRPr>
          </a:p>
          <a:p>
            <a:pPr algn="ctr"/>
            <a:endParaRPr lang="en-US" sz="1400" dirty="0" smtClean="0">
              <a:solidFill>
                <a:schemeClr val="bg1"/>
              </a:solidFill>
              <a:ea typeface="MS PGothic" charset="0"/>
              <a:cs typeface="MS PGothic" charset="0"/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  <a:ea typeface="MS PGothic" charset="0"/>
                <a:cs typeface="MS PGothic" charset="0"/>
              </a:rPr>
              <a:t> </a:t>
            </a:r>
            <a:endParaRPr lang="en-US" sz="1400" dirty="0">
              <a:solidFill>
                <a:schemeClr val="bg1"/>
              </a:solidFill>
              <a:ea typeface="MS PGothic" charset="0"/>
              <a:cs typeface="MS PGothic" charset="0"/>
            </a:endParaRPr>
          </a:p>
          <a:p>
            <a:endParaRPr lang="en-US" sz="3200" b="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 flipV="1">
            <a:off x="6935591" y="3860964"/>
            <a:ext cx="1689821" cy="192088"/>
          </a:xfrm>
          <a:prstGeom prst="triangle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txBody>
          <a:bodyPr wrap="none" lIns="92075" tIns="46038" rIns="92075" bIns="46038" anchor="ctr"/>
          <a:lstStyle/>
          <a:p>
            <a:endParaRPr lang="en-US" sz="3200" b="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ltGray">
          <a:xfrm>
            <a:off x="6935591" y="2595089"/>
            <a:ext cx="1689821" cy="336550"/>
          </a:xfrm>
          <a:prstGeom prst="rect">
            <a:avLst/>
          </a:prstGeom>
          <a:solidFill>
            <a:srgbClr val="C6D9F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marL="119063" indent="-119063"/>
            <a:r>
              <a:rPr lang="en-US" sz="1600" dirty="0" smtClean="0">
                <a:solidFill>
                  <a:schemeClr val="bg1"/>
                </a:solidFill>
                <a:ea typeface="MS PGothic" charset="0"/>
                <a:cs typeface="MS PGothic" charset="0"/>
              </a:rPr>
              <a:t>Monetization</a:t>
            </a:r>
            <a:endParaRPr lang="en-US" sz="160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12030" y="3902090"/>
            <a:ext cx="1683459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chemeClr val="bg1"/>
              </a:solidFill>
              <a:latin typeface="Arial"/>
              <a:ea typeface="Aller Light"/>
            </a:endParaRPr>
          </a:p>
          <a:p>
            <a:pPr marL="285750" indent="-285750">
              <a:spcBef>
                <a:spcPts val="360"/>
              </a:spcBef>
              <a:buFont typeface="Arial"/>
              <a:buChar char="•"/>
            </a:pPr>
            <a:r>
              <a:rPr lang="en-US" sz="1400" dirty="0">
                <a:solidFill>
                  <a:schemeClr val="bg1"/>
                </a:solidFill>
                <a:latin typeface="Arial"/>
                <a:ea typeface="Aller Light"/>
              </a:rPr>
              <a:t>Personalized content </a:t>
            </a:r>
            <a:r>
              <a:rPr lang="en-US" sz="1400" dirty="0" smtClean="0">
                <a:solidFill>
                  <a:schemeClr val="bg1"/>
                </a:solidFill>
                <a:latin typeface="Arial"/>
                <a:ea typeface="Aller Light"/>
              </a:rPr>
              <a:t>requires manual tasks</a:t>
            </a:r>
            <a:endParaRPr lang="en-US" sz="1400" dirty="0">
              <a:solidFill>
                <a:schemeClr val="bg1"/>
              </a:solidFill>
              <a:latin typeface="Arial"/>
              <a:ea typeface="Aller Light"/>
            </a:endParaRPr>
          </a:p>
          <a:p>
            <a:pPr marL="285750" indent="-285750">
              <a:spcBef>
                <a:spcPts val="360"/>
              </a:spcBef>
              <a:buFont typeface="Arial"/>
              <a:buChar char="•"/>
            </a:pPr>
            <a:r>
              <a:rPr lang="en-US" sz="1400" dirty="0" smtClean="0">
                <a:solidFill>
                  <a:schemeClr val="bg1"/>
                </a:solidFill>
                <a:latin typeface="Arial"/>
                <a:ea typeface="Aller Light"/>
              </a:rPr>
              <a:t>High </a:t>
            </a:r>
            <a:r>
              <a:rPr lang="en-US" sz="1400" dirty="0">
                <a:solidFill>
                  <a:schemeClr val="bg1"/>
                </a:solidFill>
                <a:latin typeface="Arial"/>
                <a:ea typeface="Aller Light"/>
              </a:rPr>
              <a:t>c</a:t>
            </a:r>
            <a:r>
              <a:rPr lang="en-US" sz="1400" dirty="0" smtClean="0">
                <a:solidFill>
                  <a:schemeClr val="bg1"/>
                </a:solidFill>
                <a:latin typeface="Arial"/>
                <a:ea typeface="Aller Light"/>
              </a:rPr>
              <a:t>ost</a:t>
            </a:r>
            <a:endParaRPr lang="en-US" sz="1400" dirty="0">
              <a:solidFill>
                <a:schemeClr val="bg1"/>
              </a:solidFill>
              <a:latin typeface="Arial"/>
              <a:ea typeface="Aller Light"/>
            </a:endParaRPr>
          </a:p>
          <a:p>
            <a:pPr marL="285750" indent="-285750">
              <a:spcBef>
                <a:spcPts val="360"/>
              </a:spcBef>
              <a:buFont typeface="Arial"/>
              <a:buChar char="•"/>
            </a:pPr>
            <a:r>
              <a:rPr lang="en-US" sz="1400" dirty="0" smtClean="0">
                <a:solidFill>
                  <a:schemeClr val="bg1"/>
                </a:solidFill>
                <a:latin typeface="Arial"/>
                <a:ea typeface="Aller Light"/>
              </a:rPr>
              <a:t>No standard</a:t>
            </a:r>
            <a:r>
              <a:rPr lang="en-US" sz="1400" dirty="0">
                <a:solidFill>
                  <a:schemeClr val="bg1"/>
                </a:solidFill>
                <a:latin typeface="Arial"/>
                <a:ea typeface="Aller Light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Arial"/>
                <a:ea typeface="Aller Light"/>
              </a:rPr>
              <a:t>process- Difficult to Scale</a:t>
            </a: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33079" y="3037335"/>
            <a:ext cx="19134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ea typeface="MS PGothic" charset="0"/>
                <a:cs typeface="MS PGothic" charset="0"/>
              </a:rPr>
              <a:t>Existing Content Capture &amp; Upload Systems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3626" y="3899386"/>
            <a:ext cx="1707472" cy="172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1400" dirty="0" smtClean="0">
              <a:solidFill>
                <a:schemeClr val="bg1"/>
              </a:solidFill>
              <a:latin typeface="Arial" pitchFamily="34" charset="0"/>
              <a:ea typeface="Aller Light" charset="0"/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Requires Manual Workflow</a:t>
            </a:r>
            <a:endParaRPr lang="en-US" sz="1400" dirty="0">
              <a:solidFill>
                <a:schemeClr val="bg1"/>
              </a:solidFill>
              <a:latin typeface="Arial" pitchFamily="34" charset="0"/>
              <a:ea typeface="Aller Light" charset="0"/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Disconnected From Viewers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Will Not Scale</a:t>
            </a:r>
            <a:endParaRPr lang="en-US" sz="1400" dirty="0">
              <a:solidFill>
                <a:schemeClr val="bg1"/>
              </a:solidFill>
              <a:latin typeface="Arial" pitchFamily="34" charset="0"/>
              <a:ea typeface="Aller Light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58688" y="3882980"/>
            <a:ext cx="1671626" cy="2634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1400" b="1" dirty="0">
              <a:solidFill>
                <a:schemeClr val="bg1"/>
              </a:solidFill>
              <a:latin typeface="Arial" pitchFamily="34" charset="0"/>
              <a:ea typeface="Aller Light" charset="0"/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Lacks Track &amp; Control 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Poor Quality Media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Short Form Easy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Long Form  Bandwidth Constraints</a:t>
            </a: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58688" y="3054047"/>
            <a:ext cx="16898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ea typeface="MS PGothic" charset="0"/>
                <a:cs typeface="MS PGothic" charset="0"/>
              </a:rPr>
              <a:t>Common File Streaming Practices</a:t>
            </a:r>
            <a:endParaRPr lang="en-US" sz="1400" dirty="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53789" y="4196088"/>
            <a:ext cx="1896488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Billing –Revenue 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Labor Intensive </a:t>
            </a:r>
          </a:p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ller Light" charset="0"/>
                <a:cs typeface="Arial" pitchFamily="34" charset="0"/>
              </a:rPr>
              <a:t>Lack Viewer Insight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123068" y="2953113"/>
            <a:ext cx="1690762" cy="855663"/>
            <a:chOff x="3140335" y="2252861"/>
            <a:chExt cx="1690762" cy="855663"/>
          </a:xfrm>
        </p:grpSpPr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3140335" y="2252861"/>
              <a:ext cx="1690762" cy="85566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 algn="ctr"/>
              <a:endParaRPr lang="en-US" sz="1200" dirty="0" smtClean="0">
                <a:solidFill>
                  <a:schemeClr val="bg1"/>
                </a:solidFill>
                <a:ea typeface="MS PGothic" charset="0"/>
                <a:cs typeface="MS PGothic" charset="0"/>
              </a:endParaRPr>
            </a:p>
            <a:p>
              <a:pPr algn="ctr"/>
              <a:endParaRPr lang="en-US" sz="1200" dirty="0">
                <a:solidFill>
                  <a:schemeClr val="bg1"/>
                </a:solidFill>
                <a:ea typeface="MS PGothic" charset="0"/>
                <a:cs typeface="MS PGothic" charset="0"/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  <a:ea typeface="MS PGothic" charset="0"/>
                <a:cs typeface="MS PGothic" charset="0"/>
              </a:endParaRPr>
            </a:p>
            <a:p>
              <a:endParaRPr lang="en-US" sz="3200" b="0" dirty="0">
                <a:solidFill>
                  <a:schemeClr val="bg1"/>
                </a:solidFill>
                <a:ea typeface="MS PGothic" charset="0"/>
                <a:cs typeface="MS PGothic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153593" y="2353795"/>
              <a:ext cx="1657345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ea typeface="MS PGothic" charset="0"/>
                  <a:cs typeface="MS PGothic" charset="0"/>
                </a:rPr>
                <a:t>Current Library Curating &amp;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ea typeface="MS PGothic" charset="0"/>
                  <a:cs typeface="MS PGothic" charset="0"/>
                </a:rPr>
                <a:t>Transfer Process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941540" y="3020623"/>
            <a:ext cx="16904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a typeface="MS PGothic" charset="0"/>
                <a:cs typeface="MS PGothic" charset="0"/>
              </a:rPr>
              <a:t>Conventional Digital Pay Models &amp; Ad Targeting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4114800" y="6553200"/>
            <a:ext cx="1044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dirty="0">
                <a:solidFill>
                  <a:srgbClr val="000000"/>
                </a:solidFill>
              </a:rPr>
              <a:t>Equilibrium </a:t>
            </a:r>
            <a:r>
              <a:rPr lang="en-US" sz="900" dirty="0" smtClean="0">
                <a:solidFill>
                  <a:srgbClr val="000000"/>
                </a:solidFill>
              </a:rPr>
              <a:t>2012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1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W 2012 Banner.jpg"/>
          <p:cNvPicPr>
            <a:picLocks noChangeAspect="1"/>
          </p:cNvPicPr>
          <p:nvPr/>
        </p:nvPicPr>
        <p:blipFill>
          <a:blip r:embed="rId2" cstate="print"/>
          <a:srcRect l="2510" t="44706" r="23850" b="17647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7995" y="6407150"/>
            <a:ext cx="2133600" cy="365125"/>
          </a:xfrm>
        </p:spPr>
        <p:txBody>
          <a:bodyPr/>
          <a:lstStyle/>
          <a:p>
            <a:pPr>
              <a:defRPr/>
            </a:pPr>
            <a:fld id="{A6B30ECD-29F6-4905-BF48-B4010116D4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76261" y="6455625"/>
            <a:ext cx="4355215" cy="365125"/>
          </a:xfrm>
        </p:spPr>
        <p:txBody>
          <a:bodyPr/>
          <a:lstStyle/>
          <a:p>
            <a:pPr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Equilibrium 2012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5109" y="4525803"/>
            <a:ext cx="7611596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30000"/>
              </a:spcBef>
              <a:buClrTx/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Viewers </a:t>
            </a:r>
            <a:r>
              <a:rPr lang="en-US" sz="1600" dirty="0" smtClean="0">
                <a:solidFill>
                  <a:srgbClr val="000000"/>
                </a:solidFill>
              </a:rPr>
              <a:t>want instant access to share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dirty="0" smtClean="0">
                <a:solidFill>
                  <a:srgbClr val="000000"/>
                </a:solidFill>
              </a:rPr>
              <a:t>watch high quality (HQ) video </a:t>
            </a:r>
            <a:r>
              <a:rPr lang="en-US" sz="1600" dirty="0">
                <a:solidFill>
                  <a:srgbClr val="000000"/>
                </a:solidFill>
              </a:rPr>
              <a:t>across all of their smart </a:t>
            </a:r>
            <a:r>
              <a:rPr lang="en-US" sz="1600" dirty="0" smtClean="0">
                <a:solidFill>
                  <a:srgbClr val="000000"/>
                </a:solidFill>
              </a:rPr>
              <a:t>devices</a:t>
            </a:r>
            <a:endParaRPr lang="en-US" sz="16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30000"/>
              </a:spcBef>
              <a:buClrTx/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Studios require a simple, very low</a:t>
            </a:r>
            <a:r>
              <a:rPr lang="en-US" sz="1600" dirty="0">
                <a:solidFill>
                  <a:srgbClr val="000000"/>
                </a:solidFill>
              </a:rPr>
              <a:t>-cost, </a:t>
            </a:r>
            <a:r>
              <a:rPr lang="en-US" sz="1600" dirty="0" smtClean="0">
                <a:solidFill>
                  <a:srgbClr val="000000"/>
                </a:solidFill>
              </a:rPr>
              <a:t>direct-to-viewer, video delivery network that maintains control while profitably monetizing assets</a:t>
            </a:r>
          </a:p>
          <a:p>
            <a:pPr marL="285750" indent="-285750">
              <a:spcBef>
                <a:spcPct val="30000"/>
              </a:spcBef>
              <a:buClrTx/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A new delivery network </a:t>
            </a:r>
            <a:r>
              <a:rPr lang="en-US" sz="1600" dirty="0">
                <a:solidFill>
                  <a:srgbClr val="000000"/>
                </a:solidFill>
              </a:rPr>
              <a:t>must enable multiple business models </a:t>
            </a:r>
            <a:r>
              <a:rPr lang="en-US" sz="1600" dirty="0" smtClean="0">
                <a:solidFill>
                  <a:srgbClr val="000000"/>
                </a:solidFill>
              </a:rPr>
              <a:t>including electronic sell through (EST) and sponsorship with viewer measurement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51678" y="-518471"/>
            <a:ext cx="7654925" cy="1587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  <a:alpha val="6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AutoShape 7"/>
          <p:cNvSpPr>
            <a:spLocks noChangeAspect="1" noChangeArrowheads="1" noTextEdit="1"/>
          </p:cNvSpPr>
          <p:nvPr/>
        </p:nvSpPr>
        <p:spPr bwMode="auto">
          <a:xfrm>
            <a:off x="1761838" y="2279722"/>
            <a:ext cx="5908675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763425" y="2279722"/>
            <a:ext cx="1876425" cy="1992313"/>
          </a:xfrm>
          <a:custGeom>
            <a:avLst/>
            <a:gdLst>
              <a:gd name="T0" fmla="*/ 0 w 7246"/>
              <a:gd name="T1" fmla="*/ 0 h 7100"/>
              <a:gd name="T2" fmla="*/ 0 w 7246"/>
              <a:gd name="T3" fmla="*/ 0 h 7100"/>
              <a:gd name="T4" fmla="*/ 0 w 7246"/>
              <a:gd name="T5" fmla="*/ 0 h 7100"/>
              <a:gd name="T6" fmla="*/ 0 w 7246"/>
              <a:gd name="T7" fmla="*/ 0 h 7100"/>
              <a:gd name="T8" fmla="*/ 0 w 7246"/>
              <a:gd name="T9" fmla="*/ 0 h 7100"/>
              <a:gd name="T10" fmla="*/ 0 w 7246"/>
              <a:gd name="T11" fmla="*/ 0 h 7100"/>
              <a:gd name="T12" fmla="*/ 0 w 7246"/>
              <a:gd name="T13" fmla="*/ 0 h 7100"/>
              <a:gd name="T14" fmla="*/ 0 w 7246"/>
              <a:gd name="T15" fmla="*/ 0 h 7100"/>
              <a:gd name="T16" fmla="*/ 0 w 7246"/>
              <a:gd name="T17" fmla="*/ 0 h 71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246"/>
              <a:gd name="T28" fmla="*/ 0 h 7100"/>
              <a:gd name="T29" fmla="*/ 7246 w 7246"/>
              <a:gd name="T30" fmla="*/ 7100 h 71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246" h="7100">
                <a:moveTo>
                  <a:pt x="703" y="0"/>
                </a:moveTo>
                <a:cubicBezTo>
                  <a:pt x="315" y="0"/>
                  <a:pt x="0" y="314"/>
                  <a:pt x="0" y="702"/>
                </a:cubicBezTo>
                <a:lnTo>
                  <a:pt x="0" y="6398"/>
                </a:lnTo>
                <a:cubicBezTo>
                  <a:pt x="0" y="6786"/>
                  <a:pt x="315" y="7100"/>
                  <a:pt x="703" y="7100"/>
                </a:cubicBezTo>
                <a:lnTo>
                  <a:pt x="6544" y="7100"/>
                </a:lnTo>
                <a:cubicBezTo>
                  <a:pt x="6932" y="7100"/>
                  <a:pt x="7246" y="6786"/>
                  <a:pt x="7246" y="6398"/>
                </a:cubicBezTo>
                <a:lnTo>
                  <a:pt x="7246" y="702"/>
                </a:lnTo>
                <a:cubicBezTo>
                  <a:pt x="7246" y="314"/>
                  <a:pt x="6932" y="0"/>
                  <a:pt x="6544" y="0"/>
                </a:cubicBezTo>
                <a:lnTo>
                  <a:pt x="703" y="0"/>
                </a:lnTo>
                <a:close/>
              </a:path>
            </a:pathLst>
          </a:custGeom>
          <a:solidFill>
            <a:srgbClr val="DCE6F2"/>
          </a:solidFill>
          <a:ln w="0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907173" y="2360685"/>
            <a:ext cx="15477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1300" dirty="0" smtClean="0">
                <a:solidFill>
                  <a:schemeClr val="bg1"/>
                </a:solidFill>
              </a:rPr>
              <a:t>Legacy Linear </a:t>
            </a:r>
            <a:r>
              <a:rPr lang="en-US" sz="1300" dirty="0">
                <a:solidFill>
                  <a:schemeClr val="bg1"/>
                </a:solidFill>
              </a:rPr>
              <a:t>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Freeform 11"/>
          <p:cNvSpPr>
            <a:spLocks/>
          </p:cNvSpPr>
          <p:nvPr/>
        </p:nvSpPr>
        <p:spPr bwMode="auto">
          <a:xfrm>
            <a:off x="5784563" y="2279722"/>
            <a:ext cx="1876425" cy="1992313"/>
          </a:xfrm>
          <a:custGeom>
            <a:avLst/>
            <a:gdLst>
              <a:gd name="T0" fmla="*/ 0 w 7245"/>
              <a:gd name="T1" fmla="*/ 0 h 7100"/>
              <a:gd name="T2" fmla="*/ 0 w 7245"/>
              <a:gd name="T3" fmla="*/ 0 h 7100"/>
              <a:gd name="T4" fmla="*/ 0 w 7245"/>
              <a:gd name="T5" fmla="*/ 0 h 7100"/>
              <a:gd name="T6" fmla="*/ 0 w 7245"/>
              <a:gd name="T7" fmla="*/ 0 h 7100"/>
              <a:gd name="T8" fmla="*/ 0 w 7245"/>
              <a:gd name="T9" fmla="*/ 0 h 7100"/>
              <a:gd name="T10" fmla="*/ 0 w 7245"/>
              <a:gd name="T11" fmla="*/ 0 h 7100"/>
              <a:gd name="T12" fmla="*/ 0 w 7245"/>
              <a:gd name="T13" fmla="*/ 0 h 7100"/>
              <a:gd name="T14" fmla="*/ 0 w 7245"/>
              <a:gd name="T15" fmla="*/ 0 h 7100"/>
              <a:gd name="T16" fmla="*/ 0 w 7245"/>
              <a:gd name="T17" fmla="*/ 0 h 71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245"/>
              <a:gd name="T28" fmla="*/ 0 h 7100"/>
              <a:gd name="T29" fmla="*/ 7245 w 7245"/>
              <a:gd name="T30" fmla="*/ 7100 h 71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245" h="7100">
                <a:moveTo>
                  <a:pt x="702" y="0"/>
                </a:moveTo>
                <a:cubicBezTo>
                  <a:pt x="314" y="0"/>
                  <a:pt x="0" y="314"/>
                  <a:pt x="0" y="702"/>
                </a:cubicBezTo>
                <a:lnTo>
                  <a:pt x="0" y="6398"/>
                </a:lnTo>
                <a:cubicBezTo>
                  <a:pt x="0" y="6786"/>
                  <a:pt x="314" y="7100"/>
                  <a:pt x="702" y="7100"/>
                </a:cubicBezTo>
                <a:lnTo>
                  <a:pt x="6543" y="7100"/>
                </a:lnTo>
                <a:cubicBezTo>
                  <a:pt x="6931" y="7100"/>
                  <a:pt x="7245" y="6786"/>
                  <a:pt x="7245" y="6398"/>
                </a:cubicBezTo>
                <a:lnTo>
                  <a:pt x="7245" y="702"/>
                </a:lnTo>
                <a:cubicBezTo>
                  <a:pt x="7245" y="314"/>
                  <a:pt x="6931" y="0"/>
                  <a:pt x="6543" y="0"/>
                </a:cubicBezTo>
                <a:lnTo>
                  <a:pt x="702" y="0"/>
                </a:lnTo>
                <a:close/>
              </a:path>
            </a:pathLst>
          </a:custGeom>
          <a:solidFill>
            <a:srgbClr val="DCE6F2"/>
          </a:solidFill>
          <a:ln w="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786511" y="2374972"/>
            <a:ext cx="190942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1300" dirty="0" smtClean="0">
                <a:solidFill>
                  <a:schemeClr val="bg1"/>
                </a:solidFill>
              </a:rPr>
              <a:t>Video Everywhere </a:t>
            </a:r>
            <a:r>
              <a:rPr lang="en-US" sz="1300" dirty="0">
                <a:solidFill>
                  <a:schemeClr val="bg1"/>
                </a:solidFill>
              </a:rPr>
              <a:t>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3773200" y="2279722"/>
            <a:ext cx="1876425" cy="1992313"/>
          </a:xfrm>
          <a:custGeom>
            <a:avLst/>
            <a:gdLst>
              <a:gd name="T0" fmla="*/ 0 w 7246"/>
              <a:gd name="T1" fmla="*/ 0 h 7100"/>
              <a:gd name="T2" fmla="*/ 0 w 7246"/>
              <a:gd name="T3" fmla="*/ 0 h 7100"/>
              <a:gd name="T4" fmla="*/ 0 w 7246"/>
              <a:gd name="T5" fmla="*/ 0 h 7100"/>
              <a:gd name="T6" fmla="*/ 0 w 7246"/>
              <a:gd name="T7" fmla="*/ 0 h 7100"/>
              <a:gd name="T8" fmla="*/ 0 w 7246"/>
              <a:gd name="T9" fmla="*/ 0 h 7100"/>
              <a:gd name="T10" fmla="*/ 0 w 7246"/>
              <a:gd name="T11" fmla="*/ 0 h 7100"/>
              <a:gd name="T12" fmla="*/ 0 w 7246"/>
              <a:gd name="T13" fmla="*/ 0 h 7100"/>
              <a:gd name="T14" fmla="*/ 0 w 7246"/>
              <a:gd name="T15" fmla="*/ 0 h 7100"/>
              <a:gd name="T16" fmla="*/ 0 w 7246"/>
              <a:gd name="T17" fmla="*/ 0 h 71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246"/>
              <a:gd name="T28" fmla="*/ 0 h 7100"/>
              <a:gd name="T29" fmla="*/ 7246 w 7246"/>
              <a:gd name="T30" fmla="*/ 7100 h 71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246" h="7100">
                <a:moveTo>
                  <a:pt x="702" y="0"/>
                </a:moveTo>
                <a:cubicBezTo>
                  <a:pt x="314" y="0"/>
                  <a:pt x="0" y="314"/>
                  <a:pt x="0" y="702"/>
                </a:cubicBezTo>
                <a:lnTo>
                  <a:pt x="0" y="6398"/>
                </a:lnTo>
                <a:cubicBezTo>
                  <a:pt x="0" y="6786"/>
                  <a:pt x="314" y="7100"/>
                  <a:pt x="702" y="7100"/>
                </a:cubicBezTo>
                <a:lnTo>
                  <a:pt x="6544" y="7100"/>
                </a:lnTo>
                <a:cubicBezTo>
                  <a:pt x="6932" y="7100"/>
                  <a:pt x="7246" y="6786"/>
                  <a:pt x="7246" y="6398"/>
                </a:cubicBezTo>
                <a:lnTo>
                  <a:pt x="7246" y="702"/>
                </a:lnTo>
                <a:cubicBezTo>
                  <a:pt x="7246" y="314"/>
                  <a:pt x="6932" y="0"/>
                  <a:pt x="6544" y="0"/>
                </a:cubicBezTo>
                <a:lnTo>
                  <a:pt x="702" y="0"/>
                </a:lnTo>
                <a:close/>
              </a:path>
            </a:pathLst>
          </a:custGeom>
          <a:solidFill>
            <a:srgbClr val="DCE6F2"/>
          </a:solidFill>
          <a:ln w="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FFFFFF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4093685" y="2360685"/>
            <a:ext cx="115819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1300" dirty="0" smtClean="0">
                <a:solidFill>
                  <a:schemeClr val="bg1"/>
                </a:solidFill>
              </a:rPr>
              <a:t>Complex </a:t>
            </a:r>
            <a:r>
              <a:rPr lang="en-US" sz="1300" dirty="0">
                <a:solidFill>
                  <a:schemeClr val="bg1"/>
                </a:solidFill>
              </a:rPr>
              <a:t>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953925" y="3902147"/>
            <a:ext cx="40423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900" dirty="0">
                <a:solidFill>
                  <a:srgbClr val="000000"/>
                </a:solidFill>
              </a:rPr>
              <a:t>Content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1882488" y="4022797"/>
            <a:ext cx="55814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</a:rPr>
              <a:t>O</a:t>
            </a:r>
            <a:r>
              <a:rPr lang="en-US" sz="900" dirty="0" smtClean="0">
                <a:solidFill>
                  <a:schemeClr val="bg1"/>
                </a:solidFill>
              </a:rPr>
              <a:t>rigination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2971800" y="3902147"/>
            <a:ext cx="42123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Viewers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2111088" y="2662310"/>
            <a:ext cx="185737" cy="185737"/>
            <a:chOff x="1241" y="2754"/>
            <a:chExt cx="117" cy="117"/>
          </a:xfrm>
        </p:grpSpPr>
        <p:sp>
          <p:nvSpPr>
            <p:cNvPr id="287" name="Oval 19"/>
            <p:cNvSpPr>
              <a:spLocks noChangeArrowheads="1"/>
            </p:cNvSpPr>
            <p:nvPr/>
          </p:nvSpPr>
          <p:spPr bwMode="auto">
            <a:xfrm>
              <a:off x="1241" y="2754"/>
              <a:ext cx="117" cy="117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88" name="Oval 20"/>
            <p:cNvSpPr>
              <a:spLocks noChangeArrowheads="1"/>
            </p:cNvSpPr>
            <p:nvPr/>
          </p:nvSpPr>
          <p:spPr bwMode="auto">
            <a:xfrm>
              <a:off x="1241" y="2754"/>
              <a:ext cx="117" cy="117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22" name="Group 24"/>
          <p:cNvGrpSpPr>
            <a:grpSpLocks/>
          </p:cNvGrpSpPr>
          <p:nvPr/>
        </p:nvGrpSpPr>
        <p:grpSpPr bwMode="auto">
          <a:xfrm>
            <a:off x="2111088" y="2989335"/>
            <a:ext cx="184150" cy="184150"/>
            <a:chOff x="1241" y="2960"/>
            <a:chExt cx="116" cy="116"/>
          </a:xfrm>
        </p:grpSpPr>
        <p:sp>
          <p:nvSpPr>
            <p:cNvPr id="285" name="Oval 22"/>
            <p:cNvSpPr>
              <a:spLocks noChangeArrowheads="1"/>
            </p:cNvSpPr>
            <p:nvPr/>
          </p:nvSpPr>
          <p:spPr bwMode="auto">
            <a:xfrm>
              <a:off x="1241" y="2960"/>
              <a:ext cx="116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86" name="Oval 23"/>
            <p:cNvSpPr>
              <a:spLocks noChangeArrowheads="1"/>
            </p:cNvSpPr>
            <p:nvPr/>
          </p:nvSpPr>
          <p:spPr bwMode="auto">
            <a:xfrm>
              <a:off x="1241" y="2960"/>
              <a:ext cx="116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2111088" y="3314772"/>
            <a:ext cx="185737" cy="184150"/>
            <a:chOff x="1241" y="3165"/>
            <a:chExt cx="117" cy="116"/>
          </a:xfrm>
        </p:grpSpPr>
        <p:sp>
          <p:nvSpPr>
            <p:cNvPr id="283" name="Oval 25"/>
            <p:cNvSpPr>
              <a:spLocks noChangeArrowheads="1"/>
            </p:cNvSpPr>
            <p:nvPr/>
          </p:nvSpPr>
          <p:spPr bwMode="auto">
            <a:xfrm>
              <a:off x="1241" y="3165"/>
              <a:ext cx="117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84" name="Oval 26"/>
            <p:cNvSpPr>
              <a:spLocks noChangeArrowheads="1"/>
            </p:cNvSpPr>
            <p:nvPr/>
          </p:nvSpPr>
          <p:spPr bwMode="auto">
            <a:xfrm>
              <a:off x="1241" y="3165"/>
              <a:ext cx="117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Group 30"/>
          <p:cNvGrpSpPr>
            <a:grpSpLocks/>
          </p:cNvGrpSpPr>
          <p:nvPr/>
        </p:nvGrpSpPr>
        <p:grpSpPr bwMode="auto">
          <a:xfrm>
            <a:off x="2111088" y="3640210"/>
            <a:ext cx="185737" cy="185737"/>
            <a:chOff x="1241" y="3370"/>
            <a:chExt cx="117" cy="117"/>
          </a:xfrm>
        </p:grpSpPr>
        <p:sp>
          <p:nvSpPr>
            <p:cNvPr id="281" name="Oval 28"/>
            <p:cNvSpPr>
              <a:spLocks noChangeArrowheads="1"/>
            </p:cNvSpPr>
            <p:nvPr/>
          </p:nvSpPr>
          <p:spPr bwMode="auto">
            <a:xfrm>
              <a:off x="1241" y="3370"/>
              <a:ext cx="117" cy="117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82" name="Oval 29"/>
            <p:cNvSpPr>
              <a:spLocks noChangeArrowheads="1"/>
            </p:cNvSpPr>
            <p:nvPr/>
          </p:nvSpPr>
          <p:spPr bwMode="auto">
            <a:xfrm>
              <a:off x="1241" y="3370"/>
              <a:ext cx="117" cy="117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25" name="Group 34"/>
          <p:cNvGrpSpPr>
            <a:grpSpLocks/>
          </p:cNvGrpSpPr>
          <p:nvPr/>
        </p:nvGrpSpPr>
        <p:grpSpPr bwMode="auto">
          <a:xfrm>
            <a:off x="3108038" y="2662310"/>
            <a:ext cx="185737" cy="185737"/>
            <a:chOff x="1869" y="2754"/>
            <a:chExt cx="117" cy="117"/>
          </a:xfrm>
        </p:grpSpPr>
        <p:sp>
          <p:nvSpPr>
            <p:cNvPr id="279" name="Oval 32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80" name="Oval 33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26" name="Group 37"/>
          <p:cNvGrpSpPr>
            <a:grpSpLocks/>
          </p:cNvGrpSpPr>
          <p:nvPr/>
        </p:nvGrpSpPr>
        <p:grpSpPr bwMode="auto">
          <a:xfrm>
            <a:off x="3108038" y="2989335"/>
            <a:ext cx="184150" cy="184150"/>
            <a:chOff x="1869" y="2960"/>
            <a:chExt cx="116" cy="116"/>
          </a:xfrm>
        </p:grpSpPr>
        <p:sp>
          <p:nvSpPr>
            <p:cNvPr id="277" name="Oval 35"/>
            <p:cNvSpPr>
              <a:spLocks noChangeArrowheads="1"/>
            </p:cNvSpPr>
            <p:nvPr/>
          </p:nvSpPr>
          <p:spPr bwMode="auto">
            <a:xfrm>
              <a:off x="1869" y="2960"/>
              <a:ext cx="116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78" name="Oval 36"/>
            <p:cNvSpPr>
              <a:spLocks noChangeArrowheads="1"/>
            </p:cNvSpPr>
            <p:nvPr/>
          </p:nvSpPr>
          <p:spPr bwMode="auto">
            <a:xfrm>
              <a:off x="1869" y="2960"/>
              <a:ext cx="116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27" name="Group 40"/>
          <p:cNvGrpSpPr>
            <a:grpSpLocks/>
          </p:cNvGrpSpPr>
          <p:nvPr/>
        </p:nvGrpSpPr>
        <p:grpSpPr bwMode="auto">
          <a:xfrm>
            <a:off x="3108038" y="3314772"/>
            <a:ext cx="185737" cy="184150"/>
            <a:chOff x="1869" y="3165"/>
            <a:chExt cx="117" cy="116"/>
          </a:xfrm>
        </p:grpSpPr>
        <p:sp>
          <p:nvSpPr>
            <p:cNvPr id="275" name="Oval 38"/>
            <p:cNvSpPr>
              <a:spLocks noChangeArrowheads="1"/>
            </p:cNvSpPr>
            <p:nvPr/>
          </p:nvSpPr>
          <p:spPr bwMode="auto">
            <a:xfrm>
              <a:off x="1869" y="3165"/>
              <a:ext cx="117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76" name="Oval 39"/>
            <p:cNvSpPr>
              <a:spLocks noChangeArrowheads="1"/>
            </p:cNvSpPr>
            <p:nvPr/>
          </p:nvSpPr>
          <p:spPr bwMode="auto">
            <a:xfrm>
              <a:off x="1869" y="3165"/>
              <a:ext cx="117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28" name="Group 43"/>
          <p:cNvGrpSpPr>
            <a:grpSpLocks/>
          </p:cNvGrpSpPr>
          <p:nvPr/>
        </p:nvGrpSpPr>
        <p:grpSpPr bwMode="auto">
          <a:xfrm>
            <a:off x="3108038" y="3640210"/>
            <a:ext cx="185737" cy="185737"/>
            <a:chOff x="1869" y="3370"/>
            <a:chExt cx="117" cy="117"/>
          </a:xfrm>
        </p:grpSpPr>
        <p:sp>
          <p:nvSpPr>
            <p:cNvPr id="273" name="Oval 41"/>
            <p:cNvSpPr>
              <a:spLocks noChangeArrowheads="1"/>
            </p:cNvSpPr>
            <p:nvPr/>
          </p:nvSpPr>
          <p:spPr bwMode="auto">
            <a:xfrm>
              <a:off x="1869" y="3370"/>
              <a:ext cx="117" cy="117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74" name="Oval 42"/>
            <p:cNvSpPr>
              <a:spLocks noChangeArrowheads="1"/>
            </p:cNvSpPr>
            <p:nvPr/>
          </p:nvSpPr>
          <p:spPr bwMode="auto">
            <a:xfrm>
              <a:off x="1869" y="3370"/>
              <a:ext cx="117" cy="117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sp>
        <p:nvSpPr>
          <p:cNvPr id="29" name="Line 45"/>
          <p:cNvSpPr>
            <a:spLocks noChangeShapeType="1"/>
          </p:cNvSpPr>
          <p:nvPr/>
        </p:nvSpPr>
        <p:spPr bwMode="auto">
          <a:xfrm>
            <a:off x="2290475" y="2754385"/>
            <a:ext cx="817563" cy="158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Line 46"/>
          <p:cNvSpPr>
            <a:spLocks noChangeShapeType="1"/>
          </p:cNvSpPr>
          <p:nvPr/>
        </p:nvSpPr>
        <p:spPr bwMode="auto">
          <a:xfrm>
            <a:off x="2293650" y="3071885"/>
            <a:ext cx="814388" cy="158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" name="Line 47"/>
          <p:cNvSpPr>
            <a:spLocks noChangeShapeType="1"/>
          </p:cNvSpPr>
          <p:nvPr/>
        </p:nvSpPr>
        <p:spPr bwMode="auto">
          <a:xfrm>
            <a:off x="2290475" y="3408435"/>
            <a:ext cx="817563" cy="158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2" name="Line 48"/>
          <p:cNvSpPr>
            <a:spLocks noChangeShapeType="1"/>
          </p:cNvSpPr>
          <p:nvPr/>
        </p:nvSpPr>
        <p:spPr bwMode="auto">
          <a:xfrm>
            <a:off x="2290475" y="3733872"/>
            <a:ext cx="817563" cy="158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" name="Oval 49"/>
          <p:cNvSpPr>
            <a:spLocks noChangeArrowheads="1"/>
          </p:cNvSpPr>
          <p:nvPr/>
        </p:nvSpPr>
        <p:spPr bwMode="auto">
          <a:xfrm>
            <a:off x="2111088" y="2662310"/>
            <a:ext cx="185737" cy="185737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4" name="Oval 50"/>
          <p:cNvSpPr>
            <a:spLocks noChangeArrowheads="1"/>
          </p:cNvSpPr>
          <p:nvPr/>
        </p:nvSpPr>
        <p:spPr bwMode="auto">
          <a:xfrm>
            <a:off x="2111088" y="2662310"/>
            <a:ext cx="185737" cy="185737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5" name="Oval 52"/>
          <p:cNvSpPr>
            <a:spLocks noChangeArrowheads="1"/>
          </p:cNvSpPr>
          <p:nvPr/>
        </p:nvSpPr>
        <p:spPr bwMode="auto">
          <a:xfrm>
            <a:off x="2111088" y="2989335"/>
            <a:ext cx="184150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6" name="Oval 53"/>
          <p:cNvSpPr>
            <a:spLocks noChangeArrowheads="1"/>
          </p:cNvSpPr>
          <p:nvPr/>
        </p:nvSpPr>
        <p:spPr bwMode="auto">
          <a:xfrm>
            <a:off x="2111088" y="2989335"/>
            <a:ext cx="184150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7" name="Oval 55"/>
          <p:cNvSpPr>
            <a:spLocks noChangeArrowheads="1"/>
          </p:cNvSpPr>
          <p:nvPr/>
        </p:nvSpPr>
        <p:spPr bwMode="auto">
          <a:xfrm>
            <a:off x="2111088" y="3314772"/>
            <a:ext cx="185737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8" name="Oval 56"/>
          <p:cNvSpPr>
            <a:spLocks noChangeArrowheads="1"/>
          </p:cNvSpPr>
          <p:nvPr/>
        </p:nvSpPr>
        <p:spPr bwMode="auto">
          <a:xfrm>
            <a:off x="2111088" y="3314772"/>
            <a:ext cx="185737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9" name="Oval 58"/>
          <p:cNvSpPr>
            <a:spLocks noChangeArrowheads="1"/>
          </p:cNvSpPr>
          <p:nvPr/>
        </p:nvSpPr>
        <p:spPr bwMode="auto">
          <a:xfrm>
            <a:off x="2111088" y="3640210"/>
            <a:ext cx="185737" cy="185737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0" name="Oval 59"/>
          <p:cNvSpPr>
            <a:spLocks noChangeArrowheads="1"/>
          </p:cNvSpPr>
          <p:nvPr/>
        </p:nvSpPr>
        <p:spPr bwMode="auto">
          <a:xfrm>
            <a:off x="2111088" y="3640210"/>
            <a:ext cx="185737" cy="185737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1" name="Oval 73"/>
          <p:cNvSpPr>
            <a:spLocks noChangeArrowheads="1"/>
          </p:cNvSpPr>
          <p:nvPr/>
        </p:nvSpPr>
        <p:spPr bwMode="auto">
          <a:xfrm>
            <a:off x="3108038" y="2662310"/>
            <a:ext cx="185737" cy="185737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2" name="Oval 74"/>
          <p:cNvSpPr>
            <a:spLocks noChangeArrowheads="1"/>
          </p:cNvSpPr>
          <p:nvPr/>
        </p:nvSpPr>
        <p:spPr bwMode="auto">
          <a:xfrm>
            <a:off x="3108038" y="2662310"/>
            <a:ext cx="185737" cy="185737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3" name="Oval 76"/>
          <p:cNvSpPr>
            <a:spLocks noChangeArrowheads="1"/>
          </p:cNvSpPr>
          <p:nvPr/>
        </p:nvSpPr>
        <p:spPr bwMode="auto">
          <a:xfrm>
            <a:off x="3108038" y="2989335"/>
            <a:ext cx="184150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4" name="Oval 77"/>
          <p:cNvSpPr>
            <a:spLocks noChangeArrowheads="1"/>
          </p:cNvSpPr>
          <p:nvPr/>
        </p:nvSpPr>
        <p:spPr bwMode="auto">
          <a:xfrm>
            <a:off x="3108038" y="2989335"/>
            <a:ext cx="184150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5" name="Oval 79"/>
          <p:cNvSpPr>
            <a:spLocks noChangeArrowheads="1"/>
          </p:cNvSpPr>
          <p:nvPr/>
        </p:nvSpPr>
        <p:spPr bwMode="auto">
          <a:xfrm>
            <a:off x="3108038" y="3314772"/>
            <a:ext cx="185737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6" name="Oval 80"/>
          <p:cNvSpPr>
            <a:spLocks noChangeArrowheads="1"/>
          </p:cNvSpPr>
          <p:nvPr/>
        </p:nvSpPr>
        <p:spPr bwMode="auto">
          <a:xfrm>
            <a:off x="3108038" y="3314772"/>
            <a:ext cx="185737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7" name="Oval 82"/>
          <p:cNvSpPr>
            <a:spLocks noChangeArrowheads="1"/>
          </p:cNvSpPr>
          <p:nvPr/>
        </p:nvSpPr>
        <p:spPr bwMode="auto">
          <a:xfrm>
            <a:off x="3108038" y="3640210"/>
            <a:ext cx="185737" cy="185737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8" name="Oval 83"/>
          <p:cNvSpPr>
            <a:spLocks noChangeArrowheads="1"/>
          </p:cNvSpPr>
          <p:nvPr/>
        </p:nvSpPr>
        <p:spPr bwMode="auto">
          <a:xfrm>
            <a:off x="3108038" y="3640210"/>
            <a:ext cx="185737" cy="185737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grpSp>
        <p:nvGrpSpPr>
          <p:cNvPr id="49" name="Group 63"/>
          <p:cNvGrpSpPr>
            <a:grpSpLocks/>
          </p:cNvGrpSpPr>
          <p:nvPr/>
        </p:nvGrpSpPr>
        <p:grpSpPr bwMode="auto">
          <a:xfrm>
            <a:off x="2111088" y="2661637"/>
            <a:ext cx="185738" cy="185738"/>
            <a:chOff x="1241" y="2754"/>
            <a:chExt cx="117" cy="117"/>
          </a:xfrm>
          <a:solidFill>
            <a:srgbClr val="FFFFFF"/>
          </a:solidFill>
        </p:grpSpPr>
        <p:sp>
          <p:nvSpPr>
            <p:cNvPr id="271" name="Oval 61"/>
            <p:cNvSpPr>
              <a:spLocks noChangeArrowheads="1"/>
            </p:cNvSpPr>
            <p:nvPr/>
          </p:nvSpPr>
          <p:spPr bwMode="auto">
            <a:xfrm>
              <a:off x="1241" y="2754"/>
              <a:ext cx="117" cy="117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72" name="Oval 62"/>
            <p:cNvSpPr>
              <a:spLocks noChangeArrowheads="1"/>
            </p:cNvSpPr>
            <p:nvPr/>
          </p:nvSpPr>
          <p:spPr bwMode="auto">
            <a:xfrm>
              <a:off x="1241" y="2754"/>
              <a:ext cx="117" cy="117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50" name="Group 66"/>
          <p:cNvGrpSpPr>
            <a:grpSpLocks/>
          </p:cNvGrpSpPr>
          <p:nvPr/>
        </p:nvGrpSpPr>
        <p:grpSpPr bwMode="auto">
          <a:xfrm>
            <a:off x="2111088" y="2988662"/>
            <a:ext cx="184150" cy="184150"/>
            <a:chOff x="1241" y="2960"/>
            <a:chExt cx="116" cy="116"/>
          </a:xfrm>
          <a:solidFill>
            <a:srgbClr val="FFFFFF"/>
          </a:solidFill>
        </p:grpSpPr>
        <p:sp>
          <p:nvSpPr>
            <p:cNvPr id="269" name="Oval 64"/>
            <p:cNvSpPr>
              <a:spLocks noChangeArrowheads="1"/>
            </p:cNvSpPr>
            <p:nvPr/>
          </p:nvSpPr>
          <p:spPr bwMode="auto">
            <a:xfrm>
              <a:off x="1241" y="2960"/>
              <a:ext cx="116" cy="116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70" name="Oval 65"/>
            <p:cNvSpPr>
              <a:spLocks noChangeArrowheads="1"/>
            </p:cNvSpPr>
            <p:nvPr/>
          </p:nvSpPr>
          <p:spPr bwMode="auto">
            <a:xfrm>
              <a:off x="1241" y="2960"/>
              <a:ext cx="116" cy="116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51" name="Group 69"/>
          <p:cNvGrpSpPr>
            <a:grpSpLocks/>
          </p:cNvGrpSpPr>
          <p:nvPr/>
        </p:nvGrpSpPr>
        <p:grpSpPr bwMode="auto">
          <a:xfrm>
            <a:off x="2111088" y="3314099"/>
            <a:ext cx="185738" cy="184150"/>
            <a:chOff x="1241" y="3165"/>
            <a:chExt cx="117" cy="116"/>
          </a:xfrm>
          <a:solidFill>
            <a:srgbClr val="FFFFFF"/>
          </a:solidFill>
        </p:grpSpPr>
        <p:sp>
          <p:nvSpPr>
            <p:cNvPr id="267" name="Oval 67"/>
            <p:cNvSpPr>
              <a:spLocks noChangeArrowheads="1"/>
            </p:cNvSpPr>
            <p:nvPr/>
          </p:nvSpPr>
          <p:spPr bwMode="auto">
            <a:xfrm>
              <a:off x="1241" y="3165"/>
              <a:ext cx="117" cy="116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68" name="Oval 68"/>
            <p:cNvSpPr>
              <a:spLocks noChangeArrowheads="1"/>
            </p:cNvSpPr>
            <p:nvPr/>
          </p:nvSpPr>
          <p:spPr bwMode="auto">
            <a:xfrm>
              <a:off x="1241" y="3165"/>
              <a:ext cx="117" cy="116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52" name="Group 72"/>
          <p:cNvGrpSpPr>
            <a:grpSpLocks/>
          </p:cNvGrpSpPr>
          <p:nvPr/>
        </p:nvGrpSpPr>
        <p:grpSpPr bwMode="auto">
          <a:xfrm>
            <a:off x="2111088" y="3639537"/>
            <a:ext cx="185738" cy="185738"/>
            <a:chOff x="1241" y="3370"/>
            <a:chExt cx="117" cy="117"/>
          </a:xfrm>
          <a:solidFill>
            <a:srgbClr val="FFFFFF"/>
          </a:solidFill>
        </p:grpSpPr>
        <p:sp>
          <p:nvSpPr>
            <p:cNvPr id="265" name="Oval 70"/>
            <p:cNvSpPr>
              <a:spLocks noChangeArrowheads="1"/>
            </p:cNvSpPr>
            <p:nvPr/>
          </p:nvSpPr>
          <p:spPr bwMode="auto">
            <a:xfrm>
              <a:off x="1241" y="3370"/>
              <a:ext cx="117" cy="117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66" name="Oval 71"/>
            <p:cNvSpPr>
              <a:spLocks noChangeArrowheads="1"/>
            </p:cNvSpPr>
            <p:nvPr/>
          </p:nvSpPr>
          <p:spPr bwMode="auto">
            <a:xfrm>
              <a:off x="1241" y="3370"/>
              <a:ext cx="117" cy="117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53" name="Group 87"/>
          <p:cNvGrpSpPr>
            <a:grpSpLocks/>
          </p:cNvGrpSpPr>
          <p:nvPr/>
        </p:nvGrpSpPr>
        <p:grpSpPr bwMode="auto">
          <a:xfrm>
            <a:off x="3108038" y="2661637"/>
            <a:ext cx="185738" cy="185738"/>
            <a:chOff x="1869" y="2754"/>
            <a:chExt cx="117" cy="117"/>
          </a:xfrm>
          <a:solidFill>
            <a:srgbClr val="FFFFFF"/>
          </a:solidFill>
        </p:grpSpPr>
        <p:sp>
          <p:nvSpPr>
            <p:cNvPr id="263" name="Oval 85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64" name="Oval 86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54" name="Group 90"/>
          <p:cNvGrpSpPr>
            <a:grpSpLocks/>
          </p:cNvGrpSpPr>
          <p:nvPr/>
        </p:nvGrpSpPr>
        <p:grpSpPr bwMode="auto">
          <a:xfrm>
            <a:off x="3108038" y="2988662"/>
            <a:ext cx="184150" cy="184150"/>
            <a:chOff x="1869" y="2960"/>
            <a:chExt cx="116" cy="116"/>
          </a:xfrm>
          <a:solidFill>
            <a:srgbClr val="FFFFFF"/>
          </a:solidFill>
        </p:grpSpPr>
        <p:sp>
          <p:nvSpPr>
            <p:cNvPr id="261" name="Oval 88"/>
            <p:cNvSpPr>
              <a:spLocks noChangeArrowheads="1"/>
            </p:cNvSpPr>
            <p:nvPr/>
          </p:nvSpPr>
          <p:spPr bwMode="auto">
            <a:xfrm>
              <a:off x="1869" y="2960"/>
              <a:ext cx="116" cy="116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62" name="Oval 89"/>
            <p:cNvSpPr>
              <a:spLocks noChangeArrowheads="1"/>
            </p:cNvSpPr>
            <p:nvPr/>
          </p:nvSpPr>
          <p:spPr bwMode="auto">
            <a:xfrm>
              <a:off x="1869" y="2960"/>
              <a:ext cx="116" cy="116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55" name="Group 93"/>
          <p:cNvGrpSpPr>
            <a:grpSpLocks/>
          </p:cNvGrpSpPr>
          <p:nvPr/>
        </p:nvGrpSpPr>
        <p:grpSpPr bwMode="auto">
          <a:xfrm>
            <a:off x="3108038" y="3314099"/>
            <a:ext cx="185738" cy="184150"/>
            <a:chOff x="1869" y="3165"/>
            <a:chExt cx="117" cy="116"/>
          </a:xfrm>
          <a:solidFill>
            <a:srgbClr val="FFFFFF"/>
          </a:solidFill>
        </p:grpSpPr>
        <p:sp>
          <p:nvSpPr>
            <p:cNvPr id="259" name="Oval 91"/>
            <p:cNvSpPr>
              <a:spLocks noChangeArrowheads="1"/>
            </p:cNvSpPr>
            <p:nvPr/>
          </p:nvSpPr>
          <p:spPr bwMode="auto">
            <a:xfrm>
              <a:off x="1869" y="3165"/>
              <a:ext cx="117" cy="116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60" name="Oval 92"/>
            <p:cNvSpPr>
              <a:spLocks noChangeArrowheads="1"/>
            </p:cNvSpPr>
            <p:nvPr/>
          </p:nvSpPr>
          <p:spPr bwMode="auto">
            <a:xfrm>
              <a:off x="1869" y="3165"/>
              <a:ext cx="117" cy="116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56" name="Group 96"/>
          <p:cNvGrpSpPr>
            <a:grpSpLocks/>
          </p:cNvGrpSpPr>
          <p:nvPr/>
        </p:nvGrpSpPr>
        <p:grpSpPr bwMode="auto">
          <a:xfrm>
            <a:off x="3108038" y="3639537"/>
            <a:ext cx="185738" cy="185738"/>
            <a:chOff x="1869" y="3370"/>
            <a:chExt cx="117" cy="117"/>
          </a:xfrm>
          <a:solidFill>
            <a:srgbClr val="FFFFFF"/>
          </a:solidFill>
        </p:grpSpPr>
        <p:sp>
          <p:nvSpPr>
            <p:cNvPr id="257" name="Oval 94"/>
            <p:cNvSpPr>
              <a:spLocks noChangeArrowheads="1"/>
            </p:cNvSpPr>
            <p:nvPr/>
          </p:nvSpPr>
          <p:spPr bwMode="auto">
            <a:xfrm>
              <a:off x="1869" y="3370"/>
              <a:ext cx="117" cy="117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58" name="Oval 95"/>
            <p:cNvSpPr>
              <a:spLocks noChangeArrowheads="1"/>
            </p:cNvSpPr>
            <p:nvPr/>
          </p:nvSpPr>
          <p:spPr bwMode="auto">
            <a:xfrm>
              <a:off x="1869" y="3370"/>
              <a:ext cx="117" cy="117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sp>
        <p:nvSpPr>
          <p:cNvPr id="57" name="Line 97"/>
          <p:cNvSpPr>
            <a:spLocks noChangeShapeType="1"/>
          </p:cNvSpPr>
          <p:nvPr/>
        </p:nvSpPr>
        <p:spPr bwMode="auto">
          <a:xfrm>
            <a:off x="2290475" y="2754385"/>
            <a:ext cx="817563" cy="1587"/>
          </a:xfrm>
          <a:prstGeom prst="line">
            <a:avLst/>
          </a:prstGeom>
          <a:solidFill>
            <a:schemeClr val="bg1"/>
          </a:solidFill>
          <a:ln w="57150" cmpd="sng">
            <a:solidFill>
              <a:srgbClr val="FFFFFF"/>
            </a:solidFill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8" name="Line 98"/>
          <p:cNvSpPr>
            <a:spLocks noChangeShapeType="1"/>
          </p:cNvSpPr>
          <p:nvPr/>
        </p:nvSpPr>
        <p:spPr bwMode="auto">
          <a:xfrm>
            <a:off x="2293650" y="3071885"/>
            <a:ext cx="814388" cy="1587"/>
          </a:xfrm>
          <a:prstGeom prst="line">
            <a:avLst/>
          </a:prstGeom>
          <a:solidFill>
            <a:schemeClr val="bg1"/>
          </a:solidFill>
          <a:ln w="57150" cmpd="sng">
            <a:solidFill>
              <a:srgbClr val="FFFFFF"/>
            </a:solidFill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2290475" y="3408435"/>
            <a:ext cx="817563" cy="1587"/>
          </a:xfrm>
          <a:prstGeom prst="line">
            <a:avLst/>
          </a:prstGeom>
          <a:solidFill>
            <a:schemeClr val="bg1"/>
          </a:solidFill>
          <a:ln w="57150" cmpd="sng">
            <a:solidFill>
              <a:srgbClr val="FFFFFF"/>
            </a:solidFill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0" name="Line 100"/>
          <p:cNvSpPr>
            <a:spLocks noChangeShapeType="1"/>
          </p:cNvSpPr>
          <p:nvPr/>
        </p:nvSpPr>
        <p:spPr bwMode="auto">
          <a:xfrm>
            <a:off x="2290475" y="3733872"/>
            <a:ext cx="817563" cy="1588"/>
          </a:xfrm>
          <a:prstGeom prst="line">
            <a:avLst/>
          </a:prstGeom>
          <a:solidFill>
            <a:schemeClr val="bg1"/>
          </a:solidFill>
          <a:ln w="57150" cmpd="sng">
            <a:solidFill>
              <a:srgbClr val="FFFFFF"/>
            </a:solidFill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" name="Line 101"/>
          <p:cNvSpPr>
            <a:spLocks noChangeShapeType="1"/>
          </p:cNvSpPr>
          <p:nvPr/>
        </p:nvSpPr>
        <p:spPr bwMode="auto">
          <a:xfrm>
            <a:off x="4701888" y="3073472"/>
            <a:ext cx="411162" cy="64293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62" name="Group 104"/>
          <p:cNvGrpSpPr>
            <a:grpSpLocks/>
          </p:cNvGrpSpPr>
          <p:nvPr/>
        </p:nvGrpSpPr>
        <p:grpSpPr bwMode="auto">
          <a:xfrm>
            <a:off x="4130388" y="2649610"/>
            <a:ext cx="182563" cy="184150"/>
            <a:chOff x="2513" y="2746"/>
            <a:chExt cx="115" cy="116"/>
          </a:xfrm>
        </p:grpSpPr>
        <p:sp>
          <p:nvSpPr>
            <p:cNvPr id="255" name="Oval 102"/>
            <p:cNvSpPr>
              <a:spLocks noChangeArrowheads="1"/>
            </p:cNvSpPr>
            <p:nvPr/>
          </p:nvSpPr>
          <p:spPr bwMode="auto">
            <a:xfrm>
              <a:off x="2513" y="2746"/>
              <a:ext cx="115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56" name="Oval 103"/>
            <p:cNvSpPr>
              <a:spLocks noChangeArrowheads="1"/>
            </p:cNvSpPr>
            <p:nvPr/>
          </p:nvSpPr>
          <p:spPr bwMode="auto">
            <a:xfrm>
              <a:off x="2513" y="2746"/>
              <a:ext cx="115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63" name="Group 107"/>
          <p:cNvGrpSpPr>
            <a:grpSpLocks/>
          </p:cNvGrpSpPr>
          <p:nvPr/>
        </p:nvGrpSpPr>
        <p:grpSpPr bwMode="auto">
          <a:xfrm>
            <a:off x="4128800" y="2975048"/>
            <a:ext cx="182563" cy="185738"/>
            <a:chOff x="2512" y="2951"/>
            <a:chExt cx="115" cy="117"/>
          </a:xfrm>
        </p:grpSpPr>
        <p:sp>
          <p:nvSpPr>
            <p:cNvPr id="253" name="Oval 105"/>
            <p:cNvSpPr>
              <a:spLocks noChangeArrowheads="1"/>
            </p:cNvSpPr>
            <p:nvPr/>
          </p:nvSpPr>
          <p:spPr bwMode="auto">
            <a:xfrm>
              <a:off x="2512" y="2951"/>
              <a:ext cx="115" cy="117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54" name="Oval 106"/>
            <p:cNvSpPr>
              <a:spLocks noChangeArrowheads="1"/>
            </p:cNvSpPr>
            <p:nvPr/>
          </p:nvSpPr>
          <p:spPr bwMode="auto">
            <a:xfrm>
              <a:off x="2512" y="2951"/>
              <a:ext cx="115" cy="117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64" name="Group 110"/>
          <p:cNvGrpSpPr>
            <a:grpSpLocks/>
          </p:cNvGrpSpPr>
          <p:nvPr/>
        </p:nvGrpSpPr>
        <p:grpSpPr bwMode="auto">
          <a:xfrm>
            <a:off x="4130388" y="3300485"/>
            <a:ext cx="182563" cy="184150"/>
            <a:chOff x="2513" y="3156"/>
            <a:chExt cx="115" cy="116"/>
          </a:xfrm>
        </p:grpSpPr>
        <p:sp>
          <p:nvSpPr>
            <p:cNvPr id="251" name="Oval 108"/>
            <p:cNvSpPr>
              <a:spLocks noChangeArrowheads="1"/>
            </p:cNvSpPr>
            <p:nvPr/>
          </p:nvSpPr>
          <p:spPr bwMode="auto">
            <a:xfrm>
              <a:off x="2513" y="3156"/>
              <a:ext cx="115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52" name="Oval 109"/>
            <p:cNvSpPr>
              <a:spLocks noChangeArrowheads="1"/>
            </p:cNvSpPr>
            <p:nvPr/>
          </p:nvSpPr>
          <p:spPr bwMode="auto">
            <a:xfrm>
              <a:off x="2513" y="3156"/>
              <a:ext cx="115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65" name="Group 113"/>
          <p:cNvGrpSpPr>
            <a:grpSpLocks/>
          </p:cNvGrpSpPr>
          <p:nvPr/>
        </p:nvGrpSpPr>
        <p:grpSpPr bwMode="auto">
          <a:xfrm>
            <a:off x="4130388" y="3627510"/>
            <a:ext cx="182563" cy="184150"/>
            <a:chOff x="2513" y="3362"/>
            <a:chExt cx="115" cy="116"/>
          </a:xfrm>
        </p:grpSpPr>
        <p:sp>
          <p:nvSpPr>
            <p:cNvPr id="249" name="Oval 111"/>
            <p:cNvSpPr>
              <a:spLocks noChangeArrowheads="1"/>
            </p:cNvSpPr>
            <p:nvPr/>
          </p:nvSpPr>
          <p:spPr bwMode="auto">
            <a:xfrm>
              <a:off x="2513" y="3362"/>
              <a:ext cx="115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50" name="Oval 112"/>
            <p:cNvSpPr>
              <a:spLocks noChangeArrowheads="1"/>
            </p:cNvSpPr>
            <p:nvPr/>
          </p:nvSpPr>
          <p:spPr bwMode="auto">
            <a:xfrm>
              <a:off x="2513" y="3362"/>
              <a:ext cx="115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66" name="Group 117"/>
          <p:cNvGrpSpPr>
            <a:grpSpLocks/>
          </p:cNvGrpSpPr>
          <p:nvPr/>
        </p:nvGrpSpPr>
        <p:grpSpPr bwMode="auto">
          <a:xfrm>
            <a:off x="5113051" y="2649610"/>
            <a:ext cx="182563" cy="184150"/>
            <a:chOff x="3132" y="2746"/>
            <a:chExt cx="115" cy="116"/>
          </a:xfrm>
        </p:grpSpPr>
        <p:sp>
          <p:nvSpPr>
            <p:cNvPr id="247" name="Oval 115"/>
            <p:cNvSpPr>
              <a:spLocks noChangeArrowheads="1"/>
            </p:cNvSpPr>
            <p:nvPr/>
          </p:nvSpPr>
          <p:spPr bwMode="auto">
            <a:xfrm>
              <a:off x="3132" y="2746"/>
              <a:ext cx="115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48" name="Oval 116"/>
            <p:cNvSpPr>
              <a:spLocks noChangeArrowheads="1"/>
            </p:cNvSpPr>
            <p:nvPr/>
          </p:nvSpPr>
          <p:spPr bwMode="auto">
            <a:xfrm>
              <a:off x="3132" y="2746"/>
              <a:ext cx="115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67" name="Group 120"/>
          <p:cNvGrpSpPr>
            <a:grpSpLocks/>
          </p:cNvGrpSpPr>
          <p:nvPr/>
        </p:nvGrpSpPr>
        <p:grpSpPr bwMode="auto">
          <a:xfrm>
            <a:off x="5111463" y="2975048"/>
            <a:ext cx="182563" cy="185738"/>
            <a:chOff x="3131" y="2951"/>
            <a:chExt cx="115" cy="117"/>
          </a:xfrm>
        </p:grpSpPr>
        <p:sp>
          <p:nvSpPr>
            <p:cNvPr id="245" name="Oval 118"/>
            <p:cNvSpPr>
              <a:spLocks noChangeArrowheads="1"/>
            </p:cNvSpPr>
            <p:nvPr/>
          </p:nvSpPr>
          <p:spPr bwMode="auto">
            <a:xfrm>
              <a:off x="3131" y="2951"/>
              <a:ext cx="115" cy="117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46" name="Oval 119"/>
            <p:cNvSpPr>
              <a:spLocks noChangeArrowheads="1"/>
            </p:cNvSpPr>
            <p:nvPr/>
          </p:nvSpPr>
          <p:spPr bwMode="auto">
            <a:xfrm>
              <a:off x="3131" y="2951"/>
              <a:ext cx="115" cy="117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68" name="Group 123"/>
          <p:cNvGrpSpPr>
            <a:grpSpLocks/>
          </p:cNvGrpSpPr>
          <p:nvPr/>
        </p:nvGrpSpPr>
        <p:grpSpPr bwMode="auto">
          <a:xfrm>
            <a:off x="5113051" y="3300485"/>
            <a:ext cx="182563" cy="184150"/>
            <a:chOff x="3132" y="3156"/>
            <a:chExt cx="115" cy="116"/>
          </a:xfrm>
        </p:grpSpPr>
        <p:sp>
          <p:nvSpPr>
            <p:cNvPr id="243" name="Oval 121"/>
            <p:cNvSpPr>
              <a:spLocks noChangeArrowheads="1"/>
            </p:cNvSpPr>
            <p:nvPr/>
          </p:nvSpPr>
          <p:spPr bwMode="auto">
            <a:xfrm>
              <a:off x="3132" y="3156"/>
              <a:ext cx="115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44" name="Oval 122"/>
            <p:cNvSpPr>
              <a:spLocks noChangeArrowheads="1"/>
            </p:cNvSpPr>
            <p:nvPr/>
          </p:nvSpPr>
          <p:spPr bwMode="auto">
            <a:xfrm>
              <a:off x="3132" y="3156"/>
              <a:ext cx="115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69" name="Group 126"/>
          <p:cNvGrpSpPr>
            <a:grpSpLocks/>
          </p:cNvGrpSpPr>
          <p:nvPr/>
        </p:nvGrpSpPr>
        <p:grpSpPr bwMode="auto">
          <a:xfrm>
            <a:off x="5113051" y="3627510"/>
            <a:ext cx="182563" cy="184150"/>
            <a:chOff x="3132" y="3362"/>
            <a:chExt cx="115" cy="116"/>
          </a:xfrm>
        </p:grpSpPr>
        <p:sp>
          <p:nvSpPr>
            <p:cNvPr id="241" name="Oval 124"/>
            <p:cNvSpPr>
              <a:spLocks noChangeArrowheads="1"/>
            </p:cNvSpPr>
            <p:nvPr/>
          </p:nvSpPr>
          <p:spPr bwMode="auto">
            <a:xfrm>
              <a:off x="3132" y="3362"/>
              <a:ext cx="115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42" name="Oval 125"/>
            <p:cNvSpPr>
              <a:spLocks noChangeArrowheads="1"/>
            </p:cNvSpPr>
            <p:nvPr/>
          </p:nvSpPr>
          <p:spPr bwMode="auto">
            <a:xfrm>
              <a:off x="3132" y="3362"/>
              <a:ext cx="115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sp>
        <p:nvSpPr>
          <p:cNvPr id="70" name="Freeform 128"/>
          <p:cNvSpPr>
            <a:spLocks/>
          </p:cNvSpPr>
          <p:nvPr/>
        </p:nvSpPr>
        <p:spPr bwMode="auto">
          <a:xfrm>
            <a:off x="4711413" y="2686122"/>
            <a:ext cx="319087" cy="120650"/>
          </a:xfrm>
          <a:custGeom>
            <a:avLst/>
            <a:gdLst>
              <a:gd name="T0" fmla="*/ 0 w 2467"/>
              <a:gd name="T1" fmla="*/ 0 h 858"/>
              <a:gd name="T2" fmla="*/ 0 w 2467"/>
              <a:gd name="T3" fmla="*/ 0 h 858"/>
              <a:gd name="T4" fmla="*/ 0 w 2467"/>
              <a:gd name="T5" fmla="*/ 0 h 858"/>
              <a:gd name="T6" fmla="*/ 0 w 2467"/>
              <a:gd name="T7" fmla="*/ 0 h 858"/>
              <a:gd name="T8" fmla="*/ 0 w 2467"/>
              <a:gd name="T9" fmla="*/ 0 h 858"/>
              <a:gd name="T10" fmla="*/ 0 w 2467"/>
              <a:gd name="T11" fmla="*/ 0 h 858"/>
              <a:gd name="T12" fmla="*/ 0 w 2467"/>
              <a:gd name="T13" fmla="*/ 0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67"/>
              <a:gd name="T22" fmla="*/ 0 h 858"/>
              <a:gd name="T23" fmla="*/ 2467 w 2467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67" h="858">
                <a:moveTo>
                  <a:pt x="0" y="429"/>
                </a:moveTo>
                <a:cubicBezTo>
                  <a:pt x="0" y="666"/>
                  <a:pt x="183" y="858"/>
                  <a:pt x="409" y="858"/>
                </a:cubicBezTo>
                <a:lnTo>
                  <a:pt x="2058" y="858"/>
                </a:lnTo>
                <a:cubicBezTo>
                  <a:pt x="2284" y="858"/>
                  <a:pt x="2467" y="666"/>
                  <a:pt x="2467" y="429"/>
                </a:cubicBezTo>
                <a:cubicBezTo>
                  <a:pt x="2467" y="192"/>
                  <a:pt x="2284" y="0"/>
                  <a:pt x="2058" y="0"/>
                </a:cubicBezTo>
                <a:lnTo>
                  <a:pt x="409" y="0"/>
                </a:lnTo>
                <a:cubicBezTo>
                  <a:pt x="183" y="0"/>
                  <a:pt x="0" y="192"/>
                  <a:pt x="0" y="429"/>
                </a:cubicBezTo>
                <a:close/>
              </a:path>
            </a:pathLst>
          </a:cu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" name="Freeform 129"/>
          <p:cNvSpPr>
            <a:spLocks/>
          </p:cNvSpPr>
          <p:nvPr/>
        </p:nvSpPr>
        <p:spPr bwMode="auto">
          <a:xfrm>
            <a:off x="4711413" y="2686122"/>
            <a:ext cx="319087" cy="120650"/>
          </a:xfrm>
          <a:custGeom>
            <a:avLst/>
            <a:gdLst>
              <a:gd name="T0" fmla="*/ 0 w 2467"/>
              <a:gd name="T1" fmla="*/ 0 h 858"/>
              <a:gd name="T2" fmla="*/ 0 w 2467"/>
              <a:gd name="T3" fmla="*/ 0 h 858"/>
              <a:gd name="T4" fmla="*/ 0 w 2467"/>
              <a:gd name="T5" fmla="*/ 0 h 858"/>
              <a:gd name="T6" fmla="*/ 0 w 2467"/>
              <a:gd name="T7" fmla="*/ 0 h 858"/>
              <a:gd name="T8" fmla="*/ 0 w 2467"/>
              <a:gd name="T9" fmla="*/ 0 h 858"/>
              <a:gd name="T10" fmla="*/ 0 w 2467"/>
              <a:gd name="T11" fmla="*/ 0 h 858"/>
              <a:gd name="T12" fmla="*/ 0 w 2467"/>
              <a:gd name="T13" fmla="*/ 0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67"/>
              <a:gd name="T22" fmla="*/ 0 h 858"/>
              <a:gd name="T23" fmla="*/ 2467 w 2467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67" h="858">
                <a:moveTo>
                  <a:pt x="0" y="429"/>
                </a:moveTo>
                <a:cubicBezTo>
                  <a:pt x="0" y="666"/>
                  <a:pt x="183" y="858"/>
                  <a:pt x="409" y="858"/>
                </a:cubicBezTo>
                <a:lnTo>
                  <a:pt x="2058" y="858"/>
                </a:lnTo>
                <a:cubicBezTo>
                  <a:pt x="2284" y="858"/>
                  <a:pt x="2467" y="666"/>
                  <a:pt x="2467" y="429"/>
                </a:cubicBezTo>
                <a:cubicBezTo>
                  <a:pt x="2467" y="192"/>
                  <a:pt x="2284" y="0"/>
                  <a:pt x="2058" y="0"/>
                </a:cubicBezTo>
                <a:lnTo>
                  <a:pt x="409" y="0"/>
                </a:lnTo>
                <a:cubicBezTo>
                  <a:pt x="183" y="0"/>
                  <a:pt x="0" y="192"/>
                  <a:pt x="0" y="429"/>
                </a:cubicBezTo>
                <a:close/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2" name="Freeform 130"/>
          <p:cNvSpPr>
            <a:spLocks/>
          </p:cNvSpPr>
          <p:nvPr/>
        </p:nvSpPr>
        <p:spPr bwMode="auto">
          <a:xfrm>
            <a:off x="4763800" y="2686122"/>
            <a:ext cx="53975" cy="120650"/>
          </a:xfrm>
          <a:custGeom>
            <a:avLst/>
            <a:gdLst>
              <a:gd name="T0" fmla="*/ 0 w 34"/>
              <a:gd name="T1" fmla="*/ 76 h 76"/>
              <a:gd name="T2" fmla="*/ 34 w 34"/>
              <a:gd name="T3" fmla="*/ 38 h 76"/>
              <a:gd name="T4" fmla="*/ 0 w 34"/>
              <a:gd name="T5" fmla="*/ 0 h 76"/>
              <a:gd name="T6" fmla="*/ 0 60000 65536"/>
              <a:gd name="T7" fmla="*/ 0 60000 65536"/>
              <a:gd name="T8" fmla="*/ 0 60000 65536"/>
              <a:gd name="T9" fmla="*/ 0 w 34"/>
              <a:gd name="T10" fmla="*/ 0 h 76"/>
              <a:gd name="T11" fmla="*/ 34 w 34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" h="76">
                <a:moveTo>
                  <a:pt x="0" y="76"/>
                </a:moveTo>
                <a:cubicBezTo>
                  <a:pt x="19" y="76"/>
                  <a:pt x="34" y="59"/>
                  <a:pt x="34" y="38"/>
                </a:cubicBezTo>
                <a:cubicBezTo>
                  <a:pt x="34" y="17"/>
                  <a:pt x="19" y="0"/>
                  <a:pt x="0" y="0"/>
                </a:cubicBezTo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Line 132"/>
          <p:cNvSpPr>
            <a:spLocks noChangeShapeType="1"/>
          </p:cNvSpPr>
          <p:nvPr/>
        </p:nvSpPr>
        <p:spPr bwMode="auto">
          <a:xfrm>
            <a:off x="4311363" y="2743272"/>
            <a:ext cx="450850" cy="158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4" name="Line 133"/>
          <p:cNvSpPr>
            <a:spLocks noChangeShapeType="1"/>
          </p:cNvSpPr>
          <p:nvPr/>
        </p:nvSpPr>
        <p:spPr bwMode="auto">
          <a:xfrm flipV="1">
            <a:off x="4311363" y="2743272"/>
            <a:ext cx="450850" cy="646113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5" name="Line 134"/>
          <p:cNvSpPr>
            <a:spLocks noChangeShapeType="1"/>
          </p:cNvSpPr>
          <p:nvPr/>
        </p:nvSpPr>
        <p:spPr bwMode="auto">
          <a:xfrm>
            <a:off x="5027325" y="2743272"/>
            <a:ext cx="87313" cy="158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6" name="Freeform 135"/>
          <p:cNvSpPr>
            <a:spLocks/>
          </p:cNvSpPr>
          <p:nvPr/>
        </p:nvSpPr>
        <p:spPr bwMode="auto">
          <a:xfrm>
            <a:off x="4713000" y="3343347"/>
            <a:ext cx="319088" cy="119063"/>
          </a:xfrm>
          <a:custGeom>
            <a:avLst/>
            <a:gdLst>
              <a:gd name="T0" fmla="*/ 0 w 2458"/>
              <a:gd name="T1" fmla="*/ 0 h 858"/>
              <a:gd name="T2" fmla="*/ 0 w 2458"/>
              <a:gd name="T3" fmla="*/ 0 h 858"/>
              <a:gd name="T4" fmla="*/ 0 w 2458"/>
              <a:gd name="T5" fmla="*/ 0 h 858"/>
              <a:gd name="T6" fmla="*/ 0 w 2458"/>
              <a:gd name="T7" fmla="*/ 0 h 858"/>
              <a:gd name="T8" fmla="*/ 0 w 2458"/>
              <a:gd name="T9" fmla="*/ 0 h 858"/>
              <a:gd name="T10" fmla="*/ 0 w 2458"/>
              <a:gd name="T11" fmla="*/ 0 h 858"/>
              <a:gd name="T12" fmla="*/ 0 w 2458"/>
              <a:gd name="T13" fmla="*/ 0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8"/>
              <a:gd name="T23" fmla="*/ 2458 w 2458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8">
                <a:moveTo>
                  <a:pt x="0" y="429"/>
                </a:moveTo>
                <a:cubicBezTo>
                  <a:pt x="0" y="666"/>
                  <a:pt x="182" y="858"/>
                  <a:pt x="407" y="858"/>
                </a:cubicBezTo>
                <a:lnTo>
                  <a:pt x="2051" y="858"/>
                </a:lnTo>
                <a:cubicBezTo>
                  <a:pt x="2276" y="858"/>
                  <a:pt x="2458" y="666"/>
                  <a:pt x="2458" y="429"/>
                </a:cubicBezTo>
                <a:cubicBezTo>
                  <a:pt x="2458" y="192"/>
                  <a:pt x="2276" y="0"/>
                  <a:pt x="2051" y="0"/>
                </a:cubicBezTo>
                <a:lnTo>
                  <a:pt x="407" y="0"/>
                </a:lnTo>
                <a:cubicBezTo>
                  <a:pt x="182" y="0"/>
                  <a:pt x="0" y="192"/>
                  <a:pt x="0" y="429"/>
                </a:cubicBezTo>
                <a:close/>
              </a:path>
            </a:pathLst>
          </a:cu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7" name="Freeform 136"/>
          <p:cNvSpPr>
            <a:spLocks/>
          </p:cNvSpPr>
          <p:nvPr/>
        </p:nvSpPr>
        <p:spPr bwMode="auto">
          <a:xfrm>
            <a:off x="4713000" y="3343347"/>
            <a:ext cx="319088" cy="119063"/>
          </a:xfrm>
          <a:custGeom>
            <a:avLst/>
            <a:gdLst>
              <a:gd name="T0" fmla="*/ 0 w 2458"/>
              <a:gd name="T1" fmla="*/ 0 h 858"/>
              <a:gd name="T2" fmla="*/ 0 w 2458"/>
              <a:gd name="T3" fmla="*/ 0 h 858"/>
              <a:gd name="T4" fmla="*/ 0 w 2458"/>
              <a:gd name="T5" fmla="*/ 0 h 858"/>
              <a:gd name="T6" fmla="*/ 0 w 2458"/>
              <a:gd name="T7" fmla="*/ 0 h 858"/>
              <a:gd name="T8" fmla="*/ 0 w 2458"/>
              <a:gd name="T9" fmla="*/ 0 h 858"/>
              <a:gd name="T10" fmla="*/ 0 w 2458"/>
              <a:gd name="T11" fmla="*/ 0 h 858"/>
              <a:gd name="T12" fmla="*/ 0 w 2458"/>
              <a:gd name="T13" fmla="*/ 0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8"/>
              <a:gd name="T23" fmla="*/ 2458 w 2458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8">
                <a:moveTo>
                  <a:pt x="0" y="429"/>
                </a:moveTo>
                <a:cubicBezTo>
                  <a:pt x="0" y="666"/>
                  <a:pt x="182" y="858"/>
                  <a:pt x="407" y="858"/>
                </a:cubicBezTo>
                <a:lnTo>
                  <a:pt x="2051" y="858"/>
                </a:lnTo>
                <a:cubicBezTo>
                  <a:pt x="2276" y="858"/>
                  <a:pt x="2458" y="666"/>
                  <a:pt x="2458" y="429"/>
                </a:cubicBezTo>
                <a:cubicBezTo>
                  <a:pt x="2458" y="192"/>
                  <a:pt x="2276" y="0"/>
                  <a:pt x="2051" y="0"/>
                </a:cubicBezTo>
                <a:lnTo>
                  <a:pt x="407" y="0"/>
                </a:lnTo>
                <a:cubicBezTo>
                  <a:pt x="182" y="0"/>
                  <a:pt x="0" y="192"/>
                  <a:pt x="0" y="429"/>
                </a:cubicBezTo>
                <a:close/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8" name="Freeform 137"/>
          <p:cNvSpPr>
            <a:spLocks/>
          </p:cNvSpPr>
          <p:nvPr/>
        </p:nvSpPr>
        <p:spPr bwMode="auto">
          <a:xfrm>
            <a:off x="4765388" y="3343347"/>
            <a:ext cx="53975" cy="119063"/>
          </a:xfrm>
          <a:custGeom>
            <a:avLst/>
            <a:gdLst>
              <a:gd name="T0" fmla="*/ 0 w 34"/>
              <a:gd name="T1" fmla="*/ 75 h 75"/>
              <a:gd name="T2" fmla="*/ 34 w 34"/>
              <a:gd name="T3" fmla="*/ 38 h 75"/>
              <a:gd name="T4" fmla="*/ 0 w 34"/>
              <a:gd name="T5" fmla="*/ 0 h 75"/>
              <a:gd name="T6" fmla="*/ 0 60000 65536"/>
              <a:gd name="T7" fmla="*/ 0 60000 65536"/>
              <a:gd name="T8" fmla="*/ 0 60000 65536"/>
              <a:gd name="T9" fmla="*/ 0 w 34"/>
              <a:gd name="T10" fmla="*/ 0 h 75"/>
              <a:gd name="T11" fmla="*/ 34 w 34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" h="75">
                <a:moveTo>
                  <a:pt x="0" y="75"/>
                </a:moveTo>
                <a:cubicBezTo>
                  <a:pt x="19" y="75"/>
                  <a:pt x="34" y="58"/>
                  <a:pt x="34" y="38"/>
                </a:cubicBezTo>
                <a:cubicBezTo>
                  <a:pt x="34" y="17"/>
                  <a:pt x="19" y="0"/>
                  <a:pt x="0" y="0"/>
                </a:cubicBezTo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9" name="Line 139"/>
          <p:cNvSpPr>
            <a:spLocks noChangeShapeType="1"/>
          </p:cNvSpPr>
          <p:nvPr/>
        </p:nvSpPr>
        <p:spPr bwMode="auto">
          <a:xfrm>
            <a:off x="5028913" y="3398910"/>
            <a:ext cx="87312" cy="158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0" name="Freeform 140"/>
          <p:cNvSpPr>
            <a:spLocks/>
          </p:cNvSpPr>
          <p:nvPr/>
        </p:nvSpPr>
        <p:spPr bwMode="auto">
          <a:xfrm>
            <a:off x="4713000" y="3664022"/>
            <a:ext cx="319088" cy="120650"/>
          </a:xfrm>
          <a:custGeom>
            <a:avLst/>
            <a:gdLst>
              <a:gd name="T0" fmla="*/ 0 w 2458"/>
              <a:gd name="T1" fmla="*/ 0 h 859"/>
              <a:gd name="T2" fmla="*/ 0 w 2458"/>
              <a:gd name="T3" fmla="*/ 0 h 859"/>
              <a:gd name="T4" fmla="*/ 0 w 2458"/>
              <a:gd name="T5" fmla="*/ 0 h 859"/>
              <a:gd name="T6" fmla="*/ 0 w 2458"/>
              <a:gd name="T7" fmla="*/ 0 h 859"/>
              <a:gd name="T8" fmla="*/ 0 w 2458"/>
              <a:gd name="T9" fmla="*/ 0 h 859"/>
              <a:gd name="T10" fmla="*/ 0 w 2458"/>
              <a:gd name="T11" fmla="*/ 0 h 859"/>
              <a:gd name="T12" fmla="*/ 0 w 2458"/>
              <a:gd name="T13" fmla="*/ 0 h 8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9"/>
              <a:gd name="T23" fmla="*/ 2458 w 2458"/>
              <a:gd name="T24" fmla="*/ 859 h 85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9">
                <a:moveTo>
                  <a:pt x="0" y="430"/>
                </a:moveTo>
                <a:cubicBezTo>
                  <a:pt x="0" y="667"/>
                  <a:pt x="182" y="859"/>
                  <a:pt x="407" y="859"/>
                </a:cubicBezTo>
                <a:lnTo>
                  <a:pt x="2051" y="859"/>
                </a:lnTo>
                <a:cubicBezTo>
                  <a:pt x="2276" y="859"/>
                  <a:pt x="2458" y="667"/>
                  <a:pt x="2458" y="430"/>
                </a:cubicBezTo>
                <a:cubicBezTo>
                  <a:pt x="2458" y="193"/>
                  <a:pt x="2276" y="0"/>
                  <a:pt x="2051" y="0"/>
                </a:cubicBezTo>
                <a:lnTo>
                  <a:pt x="407" y="0"/>
                </a:lnTo>
                <a:cubicBezTo>
                  <a:pt x="182" y="0"/>
                  <a:pt x="0" y="193"/>
                  <a:pt x="0" y="430"/>
                </a:cubicBezTo>
                <a:close/>
              </a:path>
            </a:pathLst>
          </a:cu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1" name="Freeform 141"/>
          <p:cNvSpPr>
            <a:spLocks/>
          </p:cNvSpPr>
          <p:nvPr/>
        </p:nvSpPr>
        <p:spPr bwMode="auto">
          <a:xfrm>
            <a:off x="4713000" y="3664022"/>
            <a:ext cx="319088" cy="120650"/>
          </a:xfrm>
          <a:custGeom>
            <a:avLst/>
            <a:gdLst>
              <a:gd name="T0" fmla="*/ 0 w 2458"/>
              <a:gd name="T1" fmla="*/ 0 h 859"/>
              <a:gd name="T2" fmla="*/ 0 w 2458"/>
              <a:gd name="T3" fmla="*/ 0 h 859"/>
              <a:gd name="T4" fmla="*/ 0 w 2458"/>
              <a:gd name="T5" fmla="*/ 0 h 859"/>
              <a:gd name="T6" fmla="*/ 0 w 2458"/>
              <a:gd name="T7" fmla="*/ 0 h 859"/>
              <a:gd name="T8" fmla="*/ 0 w 2458"/>
              <a:gd name="T9" fmla="*/ 0 h 859"/>
              <a:gd name="T10" fmla="*/ 0 w 2458"/>
              <a:gd name="T11" fmla="*/ 0 h 859"/>
              <a:gd name="T12" fmla="*/ 0 w 2458"/>
              <a:gd name="T13" fmla="*/ 0 h 8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9"/>
              <a:gd name="T23" fmla="*/ 2458 w 2458"/>
              <a:gd name="T24" fmla="*/ 859 h 85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9">
                <a:moveTo>
                  <a:pt x="0" y="430"/>
                </a:moveTo>
                <a:cubicBezTo>
                  <a:pt x="0" y="667"/>
                  <a:pt x="182" y="859"/>
                  <a:pt x="407" y="859"/>
                </a:cubicBezTo>
                <a:lnTo>
                  <a:pt x="2051" y="859"/>
                </a:lnTo>
                <a:cubicBezTo>
                  <a:pt x="2276" y="859"/>
                  <a:pt x="2458" y="667"/>
                  <a:pt x="2458" y="430"/>
                </a:cubicBezTo>
                <a:cubicBezTo>
                  <a:pt x="2458" y="193"/>
                  <a:pt x="2276" y="0"/>
                  <a:pt x="2051" y="0"/>
                </a:cubicBezTo>
                <a:lnTo>
                  <a:pt x="407" y="0"/>
                </a:lnTo>
                <a:cubicBezTo>
                  <a:pt x="182" y="0"/>
                  <a:pt x="0" y="193"/>
                  <a:pt x="0" y="430"/>
                </a:cubicBezTo>
                <a:close/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2" name="Freeform 142"/>
          <p:cNvSpPr>
            <a:spLocks/>
          </p:cNvSpPr>
          <p:nvPr/>
        </p:nvSpPr>
        <p:spPr bwMode="auto">
          <a:xfrm>
            <a:off x="4765388" y="3664022"/>
            <a:ext cx="53975" cy="120650"/>
          </a:xfrm>
          <a:custGeom>
            <a:avLst/>
            <a:gdLst>
              <a:gd name="T0" fmla="*/ 0 w 34"/>
              <a:gd name="T1" fmla="*/ 76 h 76"/>
              <a:gd name="T2" fmla="*/ 34 w 34"/>
              <a:gd name="T3" fmla="*/ 38 h 76"/>
              <a:gd name="T4" fmla="*/ 0 w 34"/>
              <a:gd name="T5" fmla="*/ 0 h 76"/>
              <a:gd name="T6" fmla="*/ 0 60000 65536"/>
              <a:gd name="T7" fmla="*/ 0 60000 65536"/>
              <a:gd name="T8" fmla="*/ 0 60000 65536"/>
              <a:gd name="T9" fmla="*/ 0 w 34"/>
              <a:gd name="T10" fmla="*/ 0 h 76"/>
              <a:gd name="T11" fmla="*/ 34 w 34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" h="76">
                <a:moveTo>
                  <a:pt x="0" y="76"/>
                </a:moveTo>
                <a:cubicBezTo>
                  <a:pt x="19" y="76"/>
                  <a:pt x="34" y="59"/>
                  <a:pt x="34" y="38"/>
                </a:cubicBezTo>
                <a:cubicBezTo>
                  <a:pt x="34" y="17"/>
                  <a:pt x="19" y="0"/>
                  <a:pt x="0" y="0"/>
                </a:cubicBezTo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3" name="Line 144"/>
          <p:cNvSpPr>
            <a:spLocks noChangeShapeType="1"/>
          </p:cNvSpPr>
          <p:nvPr/>
        </p:nvSpPr>
        <p:spPr bwMode="auto">
          <a:xfrm>
            <a:off x="5028913" y="3721172"/>
            <a:ext cx="87312" cy="158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Line 145"/>
          <p:cNvSpPr>
            <a:spLocks noChangeShapeType="1"/>
          </p:cNvSpPr>
          <p:nvPr/>
        </p:nvSpPr>
        <p:spPr bwMode="auto">
          <a:xfrm>
            <a:off x="4306600" y="2738510"/>
            <a:ext cx="447675" cy="65563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5" name="Line 146"/>
          <p:cNvSpPr>
            <a:spLocks noChangeShapeType="1"/>
          </p:cNvSpPr>
          <p:nvPr/>
        </p:nvSpPr>
        <p:spPr bwMode="auto">
          <a:xfrm>
            <a:off x="4306600" y="2738510"/>
            <a:ext cx="452438" cy="97948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6" name="Line 147"/>
          <p:cNvSpPr>
            <a:spLocks noChangeShapeType="1"/>
          </p:cNvSpPr>
          <p:nvPr/>
        </p:nvSpPr>
        <p:spPr bwMode="auto">
          <a:xfrm>
            <a:off x="4311363" y="3716410"/>
            <a:ext cx="442912" cy="158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7" name="Line 148"/>
          <p:cNvSpPr>
            <a:spLocks noChangeShapeType="1"/>
          </p:cNvSpPr>
          <p:nvPr/>
        </p:nvSpPr>
        <p:spPr bwMode="auto">
          <a:xfrm>
            <a:off x="4311363" y="3397322"/>
            <a:ext cx="442912" cy="158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8" name="Line 149"/>
          <p:cNvSpPr>
            <a:spLocks noChangeShapeType="1"/>
          </p:cNvSpPr>
          <p:nvPr/>
        </p:nvSpPr>
        <p:spPr bwMode="auto">
          <a:xfrm flipV="1">
            <a:off x="4311363" y="3397322"/>
            <a:ext cx="438150" cy="314325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9" name="Freeform 150"/>
          <p:cNvSpPr>
            <a:spLocks/>
          </p:cNvSpPr>
          <p:nvPr/>
        </p:nvSpPr>
        <p:spPr bwMode="auto">
          <a:xfrm>
            <a:off x="4381213" y="3017910"/>
            <a:ext cx="317500" cy="119062"/>
          </a:xfrm>
          <a:custGeom>
            <a:avLst/>
            <a:gdLst>
              <a:gd name="T0" fmla="*/ 0 w 2458"/>
              <a:gd name="T1" fmla="*/ 0 h 850"/>
              <a:gd name="T2" fmla="*/ 0 w 2458"/>
              <a:gd name="T3" fmla="*/ 0 h 850"/>
              <a:gd name="T4" fmla="*/ 0 w 2458"/>
              <a:gd name="T5" fmla="*/ 0 h 850"/>
              <a:gd name="T6" fmla="*/ 0 w 2458"/>
              <a:gd name="T7" fmla="*/ 0 h 850"/>
              <a:gd name="T8" fmla="*/ 0 w 2458"/>
              <a:gd name="T9" fmla="*/ 0 h 850"/>
              <a:gd name="T10" fmla="*/ 0 w 2458"/>
              <a:gd name="T11" fmla="*/ 0 h 850"/>
              <a:gd name="T12" fmla="*/ 0 w 2458"/>
              <a:gd name="T13" fmla="*/ 0 h 8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0"/>
              <a:gd name="T23" fmla="*/ 2458 w 2458"/>
              <a:gd name="T24" fmla="*/ 850 h 8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0">
                <a:moveTo>
                  <a:pt x="0" y="425"/>
                </a:moveTo>
                <a:cubicBezTo>
                  <a:pt x="0" y="660"/>
                  <a:pt x="183" y="850"/>
                  <a:pt x="408" y="850"/>
                </a:cubicBezTo>
                <a:lnTo>
                  <a:pt x="2051" y="850"/>
                </a:lnTo>
                <a:cubicBezTo>
                  <a:pt x="2276" y="850"/>
                  <a:pt x="2458" y="660"/>
                  <a:pt x="2458" y="425"/>
                </a:cubicBezTo>
                <a:cubicBezTo>
                  <a:pt x="2458" y="190"/>
                  <a:pt x="2276" y="0"/>
                  <a:pt x="2051" y="0"/>
                </a:cubicBezTo>
                <a:lnTo>
                  <a:pt x="408" y="0"/>
                </a:lnTo>
                <a:cubicBezTo>
                  <a:pt x="183" y="0"/>
                  <a:pt x="0" y="190"/>
                  <a:pt x="0" y="425"/>
                </a:cubicBezTo>
                <a:close/>
              </a:path>
            </a:pathLst>
          </a:cu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" name="Freeform 151"/>
          <p:cNvSpPr>
            <a:spLocks/>
          </p:cNvSpPr>
          <p:nvPr/>
        </p:nvSpPr>
        <p:spPr bwMode="auto">
          <a:xfrm>
            <a:off x="4381213" y="3017910"/>
            <a:ext cx="317500" cy="119062"/>
          </a:xfrm>
          <a:custGeom>
            <a:avLst/>
            <a:gdLst>
              <a:gd name="T0" fmla="*/ 0 w 2458"/>
              <a:gd name="T1" fmla="*/ 0 h 850"/>
              <a:gd name="T2" fmla="*/ 0 w 2458"/>
              <a:gd name="T3" fmla="*/ 0 h 850"/>
              <a:gd name="T4" fmla="*/ 0 w 2458"/>
              <a:gd name="T5" fmla="*/ 0 h 850"/>
              <a:gd name="T6" fmla="*/ 0 w 2458"/>
              <a:gd name="T7" fmla="*/ 0 h 850"/>
              <a:gd name="T8" fmla="*/ 0 w 2458"/>
              <a:gd name="T9" fmla="*/ 0 h 850"/>
              <a:gd name="T10" fmla="*/ 0 w 2458"/>
              <a:gd name="T11" fmla="*/ 0 h 850"/>
              <a:gd name="T12" fmla="*/ 0 w 2458"/>
              <a:gd name="T13" fmla="*/ 0 h 8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0"/>
              <a:gd name="T23" fmla="*/ 2458 w 2458"/>
              <a:gd name="T24" fmla="*/ 850 h 8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0">
                <a:moveTo>
                  <a:pt x="0" y="425"/>
                </a:moveTo>
                <a:cubicBezTo>
                  <a:pt x="0" y="660"/>
                  <a:pt x="183" y="850"/>
                  <a:pt x="408" y="850"/>
                </a:cubicBezTo>
                <a:lnTo>
                  <a:pt x="2051" y="850"/>
                </a:lnTo>
                <a:cubicBezTo>
                  <a:pt x="2276" y="850"/>
                  <a:pt x="2458" y="660"/>
                  <a:pt x="2458" y="425"/>
                </a:cubicBezTo>
                <a:cubicBezTo>
                  <a:pt x="2458" y="190"/>
                  <a:pt x="2276" y="0"/>
                  <a:pt x="2051" y="0"/>
                </a:cubicBezTo>
                <a:lnTo>
                  <a:pt x="408" y="0"/>
                </a:lnTo>
                <a:cubicBezTo>
                  <a:pt x="183" y="0"/>
                  <a:pt x="0" y="190"/>
                  <a:pt x="0" y="425"/>
                </a:cubicBezTo>
                <a:close/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1" name="Freeform 152"/>
          <p:cNvSpPr>
            <a:spLocks/>
          </p:cNvSpPr>
          <p:nvPr/>
        </p:nvSpPr>
        <p:spPr bwMode="auto">
          <a:xfrm>
            <a:off x="4433601" y="3017910"/>
            <a:ext cx="52388" cy="119062"/>
          </a:xfrm>
          <a:custGeom>
            <a:avLst/>
            <a:gdLst>
              <a:gd name="T0" fmla="*/ 0 w 33"/>
              <a:gd name="T1" fmla="*/ 75 h 75"/>
              <a:gd name="T2" fmla="*/ 33 w 33"/>
              <a:gd name="T3" fmla="*/ 37 h 75"/>
              <a:gd name="T4" fmla="*/ 0 w 33"/>
              <a:gd name="T5" fmla="*/ 0 h 75"/>
              <a:gd name="T6" fmla="*/ 0 60000 65536"/>
              <a:gd name="T7" fmla="*/ 0 60000 65536"/>
              <a:gd name="T8" fmla="*/ 0 60000 65536"/>
              <a:gd name="T9" fmla="*/ 0 w 33"/>
              <a:gd name="T10" fmla="*/ 0 h 75"/>
              <a:gd name="T11" fmla="*/ 33 w 33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75">
                <a:moveTo>
                  <a:pt x="0" y="75"/>
                </a:moveTo>
                <a:cubicBezTo>
                  <a:pt x="18" y="75"/>
                  <a:pt x="33" y="58"/>
                  <a:pt x="33" y="37"/>
                </a:cubicBezTo>
                <a:cubicBezTo>
                  <a:pt x="33" y="17"/>
                  <a:pt x="18" y="0"/>
                  <a:pt x="0" y="0"/>
                </a:cubicBezTo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" name="Line 154"/>
          <p:cNvSpPr>
            <a:spLocks noChangeShapeType="1"/>
          </p:cNvSpPr>
          <p:nvPr/>
        </p:nvSpPr>
        <p:spPr bwMode="auto">
          <a:xfrm>
            <a:off x="4306600" y="3073472"/>
            <a:ext cx="122238" cy="158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3" name="Line 155"/>
          <p:cNvSpPr>
            <a:spLocks noChangeShapeType="1"/>
          </p:cNvSpPr>
          <p:nvPr/>
        </p:nvSpPr>
        <p:spPr bwMode="auto">
          <a:xfrm>
            <a:off x="4701888" y="3076647"/>
            <a:ext cx="411162" cy="158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4" name="Line 156"/>
          <p:cNvSpPr>
            <a:spLocks noChangeShapeType="1"/>
          </p:cNvSpPr>
          <p:nvPr/>
        </p:nvSpPr>
        <p:spPr bwMode="auto">
          <a:xfrm flipV="1">
            <a:off x="4701888" y="2740097"/>
            <a:ext cx="411162" cy="336550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5" name="Line 157"/>
          <p:cNvSpPr>
            <a:spLocks noChangeShapeType="1"/>
          </p:cNvSpPr>
          <p:nvPr/>
        </p:nvSpPr>
        <p:spPr bwMode="auto">
          <a:xfrm>
            <a:off x="4701888" y="3076647"/>
            <a:ext cx="411162" cy="323850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6" name="Line 158"/>
          <p:cNvSpPr>
            <a:spLocks noChangeShapeType="1"/>
          </p:cNvSpPr>
          <p:nvPr/>
        </p:nvSpPr>
        <p:spPr bwMode="auto">
          <a:xfrm>
            <a:off x="4701888" y="3073472"/>
            <a:ext cx="411162" cy="642938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7" name="Oval 159"/>
          <p:cNvSpPr>
            <a:spLocks noChangeArrowheads="1"/>
          </p:cNvSpPr>
          <p:nvPr/>
        </p:nvSpPr>
        <p:spPr bwMode="auto">
          <a:xfrm>
            <a:off x="4130388" y="2649610"/>
            <a:ext cx="182562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8" name="Oval 160"/>
          <p:cNvSpPr>
            <a:spLocks noChangeArrowheads="1"/>
          </p:cNvSpPr>
          <p:nvPr/>
        </p:nvSpPr>
        <p:spPr bwMode="auto">
          <a:xfrm>
            <a:off x="4130388" y="2649610"/>
            <a:ext cx="182562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9" name="Oval 162"/>
          <p:cNvSpPr>
            <a:spLocks noChangeArrowheads="1"/>
          </p:cNvSpPr>
          <p:nvPr/>
        </p:nvSpPr>
        <p:spPr bwMode="auto">
          <a:xfrm>
            <a:off x="4128800" y="2975047"/>
            <a:ext cx="182563" cy="185738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0" name="Oval 163"/>
          <p:cNvSpPr>
            <a:spLocks noChangeArrowheads="1"/>
          </p:cNvSpPr>
          <p:nvPr/>
        </p:nvSpPr>
        <p:spPr bwMode="auto">
          <a:xfrm>
            <a:off x="4128800" y="2975047"/>
            <a:ext cx="182563" cy="185738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1" name="Oval 165"/>
          <p:cNvSpPr>
            <a:spLocks noChangeArrowheads="1"/>
          </p:cNvSpPr>
          <p:nvPr/>
        </p:nvSpPr>
        <p:spPr bwMode="auto">
          <a:xfrm>
            <a:off x="4130388" y="3300485"/>
            <a:ext cx="182562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2" name="Oval 166"/>
          <p:cNvSpPr>
            <a:spLocks noChangeArrowheads="1"/>
          </p:cNvSpPr>
          <p:nvPr/>
        </p:nvSpPr>
        <p:spPr bwMode="auto">
          <a:xfrm>
            <a:off x="4130388" y="3300485"/>
            <a:ext cx="182562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" name="Oval 168"/>
          <p:cNvSpPr>
            <a:spLocks noChangeArrowheads="1"/>
          </p:cNvSpPr>
          <p:nvPr/>
        </p:nvSpPr>
        <p:spPr bwMode="auto">
          <a:xfrm>
            <a:off x="4130388" y="3627510"/>
            <a:ext cx="182562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4" name="Oval 169"/>
          <p:cNvSpPr>
            <a:spLocks noChangeArrowheads="1"/>
          </p:cNvSpPr>
          <p:nvPr/>
        </p:nvSpPr>
        <p:spPr bwMode="auto">
          <a:xfrm>
            <a:off x="4130388" y="3627510"/>
            <a:ext cx="182562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5" name="Oval 171"/>
          <p:cNvSpPr>
            <a:spLocks noChangeArrowheads="1"/>
          </p:cNvSpPr>
          <p:nvPr/>
        </p:nvSpPr>
        <p:spPr bwMode="auto">
          <a:xfrm>
            <a:off x="4130388" y="2648937"/>
            <a:ext cx="182563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06" name="Oval 172"/>
          <p:cNvSpPr>
            <a:spLocks noChangeArrowheads="1"/>
          </p:cNvSpPr>
          <p:nvPr/>
        </p:nvSpPr>
        <p:spPr bwMode="auto">
          <a:xfrm>
            <a:off x="4130388" y="2648937"/>
            <a:ext cx="182563" cy="18415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07" name="Oval 174"/>
          <p:cNvSpPr>
            <a:spLocks noChangeArrowheads="1"/>
          </p:cNvSpPr>
          <p:nvPr/>
        </p:nvSpPr>
        <p:spPr bwMode="auto">
          <a:xfrm>
            <a:off x="4128801" y="2974374"/>
            <a:ext cx="182563" cy="185738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08" name="Oval 175"/>
          <p:cNvSpPr>
            <a:spLocks noChangeArrowheads="1"/>
          </p:cNvSpPr>
          <p:nvPr/>
        </p:nvSpPr>
        <p:spPr bwMode="auto">
          <a:xfrm>
            <a:off x="4128801" y="2974374"/>
            <a:ext cx="182563" cy="185738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09" name="Oval 177"/>
          <p:cNvSpPr>
            <a:spLocks noChangeArrowheads="1"/>
          </p:cNvSpPr>
          <p:nvPr/>
        </p:nvSpPr>
        <p:spPr bwMode="auto">
          <a:xfrm>
            <a:off x="4130388" y="3299812"/>
            <a:ext cx="182563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10" name="Oval 178"/>
          <p:cNvSpPr>
            <a:spLocks noChangeArrowheads="1"/>
          </p:cNvSpPr>
          <p:nvPr/>
        </p:nvSpPr>
        <p:spPr bwMode="auto">
          <a:xfrm>
            <a:off x="4130388" y="3299812"/>
            <a:ext cx="182563" cy="18415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11" name="Oval 180"/>
          <p:cNvSpPr>
            <a:spLocks noChangeArrowheads="1"/>
          </p:cNvSpPr>
          <p:nvPr/>
        </p:nvSpPr>
        <p:spPr bwMode="auto">
          <a:xfrm>
            <a:off x="4130388" y="3626837"/>
            <a:ext cx="182563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12" name="Oval 181"/>
          <p:cNvSpPr>
            <a:spLocks noChangeArrowheads="1"/>
          </p:cNvSpPr>
          <p:nvPr/>
        </p:nvSpPr>
        <p:spPr bwMode="auto">
          <a:xfrm>
            <a:off x="4130388" y="3626837"/>
            <a:ext cx="182563" cy="18415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13" name="Oval 183"/>
          <p:cNvSpPr>
            <a:spLocks noChangeArrowheads="1"/>
          </p:cNvSpPr>
          <p:nvPr/>
        </p:nvSpPr>
        <p:spPr bwMode="auto">
          <a:xfrm>
            <a:off x="5113050" y="2649610"/>
            <a:ext cx="182563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4" name="Oval 184"/>
          <p:cNvSpPr>
            <a:spLocks noChangeArrowheads="1"/>
          </p:cNvSpPr>
          <p:nvPr/>
        </p:nvSpPr>
        <p:spPr bwMode="auto">
          <a:xfrm>
            <a:off x="5113050" y="2649610"/>
            <a:ext cx="182563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5" name="Oval 186"/>
          <p:cNvSpPr>
            <a:spLocks noChangeArrowheads="1"/>
          </p:cNvSpPr>
          <p:nvPr/>
        </p:nvSpPr>
        <p:spPr bwMode="auto">
          <a:xfrm>
            <a:off x="5111463" y="2975047"/>
            <a:ext cx="182562" cy="185738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6" name="Oval 187"/>
          <p:cNvSpPr>
            <a:spLocks noChangeArrowheads="1"/>
          </p:cNvSpPr>
          <p:nvPr/>
        </p:nvSpPr>
        <p:spPr bwMode="auto">
          <a:xfrm>
            <a:off x="5111463" y="2975047"/>
            <a:ext cx="182562" cy="185738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7" name="Oval 189"/>
          <p:cNvSpPr>
            <a:spLocks noChangeArrowheads="1"/>
          </p:cNvSpPr>
          <p:nvPr/>
        </p:nvSpPr>
        <p:spPr bwMode="auto">
          <a:xfrm>
            <a:off x="5113050" y="3300485"/>
            <a:ext cx="182563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8" name="Oval 190"/>
          <p:cNvSpPr>
            <a:spLocks noChangeArrowheads="1"/>
          </p:cNvSpPr>
          <p:nvPr/>
        </p:nvSpPr>
        <p:spPr bwMode="auto">
          <a:xfrm>
            <a:off x="5113050" y="3300485"/>
            <a:ext cx="182563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9" name="Oval 192"/>
          <p:cNvSpPr>
            <a:spLocks noChangeArrowheads="1"/>
          </p:cNvSpPr>
          <p:nvPr/>
        </p:nvSpPr>
        <p:spPr bwMode="auto">
          <a:xfrm>
            <a:off x="5113050" y="3627510"/>
            <a:ext cx="182563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20" name="Oval 193"/>
          <p:cNvSpPr>
            <a:spLocks noChangeArrowheads="1"/>
          </p:cNvSpPr>
          <p:nvPr/>
        </p:nvSpPr>
        <p:spPr bwMode="auto">
          <a:xfrm>
            <a:off x="5113050" y="3627510"/>
            <a:ext cx="182563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21" name="Oval 195"/>
          <p:cNvSpPr>
            <a:spLocks noChangeArrowheads="1"/>
          </p:cNvSpPr>
          <p:nvPr/>
        </p:nvSpPr>
        <p:spPr bwMode="auto">
          <a:xfrm>
            <a:off x="5113051" y="2648937"/>
            <a:ext cx="182563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2" name="Oval 196"/>
          <p:cNvSpPr>
            <a:spLocks noChangeArrowheads="1"/>
          </p:cNvSpPr>
          <p:nvPr/>
        </p:nvSpPr>
        <p:spPr bwMode="auto">
          <a:xfrm>
            <a:off x="5113051" y="2648937"/>
            <a:ext cx="182563" cy="18415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3" name="Oval 198"/>
          <p:cNvSpPr>
            <a:spLocks noChangeArrowheads="1"/>
          </p:cNvSpPr>
          <p:nvPr/>
        </p:nvSpPr>
        <p:spPr bwMode="auto">
          <a:xfrm>
            <a:off x="5111463" y="2974374"/>
            <a:ext cx="182563" cy="185738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4" name="Oval 199"/>
          <p:cNvSpPr>
            <a:spLocks noChangeArrowheads="1"/>
          </p:cNvSpPr>
          <p:nvPr/>
        </p:nvSpPr>
        <p:spPr bwMode="auto">
          <a:xfrm>
            <a:off x="5111463" y="2974374"/>
            <a:ext cx="182563" cy="185738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5" name="Oval 201"/>
          <p:cNvSpPr>
            <a:spLocks noChangeArrowheads="1"/>
          </p:cNvSpPr>
          <p:nvPr/>
        </p:nvSpPr>
        <p:spPr bwMode="auto">
          <a:xfrm>
            <a:off x="5113051" y="3299812"/>
            <a:ext cx="182563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6" name="Oval 202"/>
          <p:cNvSpPr>
            <a:spLocks noChangeArrowheads="1"/>
          </p:cNvSpPr>
          <p:nvPr/>
        </p:nvSpPr>
        <p:spPr bwMode="auto">
          <a:xfrm>
            <a:off x="5113051" y="3299812"/>
            <a:ext cx="182563" cy="18415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7" name="Oval 204"/>
          <p:cNvSpPr>
            <a:spLocks noChangeArrowheads="1"/>
          </p:cNvSpPr>
          <p:nvPr/>
        </p:nvSpPr>
        <p:spPr bwMode="auto">
          <a:xfrm>
            <a:off x="5113051" y="3626837"/>
            <a:ext cx="182563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8" name="Oval 205"/>
          <p:cNvSpPr>
            <a:spLocks noChangeArrowheads="1"/>
          </p:cNvSpPr>
          <p:nvPr/>
        </p:nvSpPr>
        <p:spPr bwMode="auto">
          <a:xfrm>
            <a:off x="5113051" y="3626837"/>
            <a:ext cx="182563" cy="18415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9" name="Freeform 207"/>
          <p:cNvSpPr>
            <a:spLocks/>
          </p:cNvSpPr>
          <p:nvPr/>
        </p:nvSpPr>
        <p:spPr bwMode="auto">
          <a:xfrm>
            <a:off x="4711413" y="2685449"/>
            <a:ext cx="319088" cy="120650"/>
          </a:xfrm>
          <a:custGeom>
            <a:avLst/>
            <a:gdLst>
              <a:gd name="T0" fmla="*/ 0 w 2467"/>
              <a:gd name="T1" fmla="*/ 0 h 858"/>
              <a:gd name="T2" fmla="*/ 0 w 2467"/>
              <a:gd name="T3" fmla="*/ 0 h 858"/>
              <a:gd name="T4" fmla="*/ 0 w 2467"/>
              <a:gd name="T5" fmla="*/ 0 h 858"/>
              <a:gd name="T6" fmla="*/ 0 w 2467"/>
              <a:gd name="T7" fmla="*/ 0 h 858"/>
              <a:gd name="T8" fmla="*/ 0 w 2467"/>
              <a:gd name="T9" fmla="*/ 0 h 858"/>
              <a:gd name="T10" fmla="*/ 0 w 2467"/>
              <a:gd name="T11" fmla="*/ 0 h 858"/>
              <a:gd name="T12" fmla="*/ 0 w 2467"/>
              <a:gd name="T13" fmla="*/ 0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67"/>
              <a:gd name="T22" fmla="*/ 0 h 858"/>
              <a:gd name="T23" fmla="*/ 2467 w 2467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67" h="858">
                <a:moveTo>
                  <a:pt x="0" y="429"/>
                </a:moveTo>
                <a:cubicBezTo>
                  <a:pt x="0" y="666"/>
                  <a:pt x="183" y="858"/>
                  <a:pt x="409" y="858"/>
                </a:cubicBezTo>
                <a:lnTo>
                  <a:pt x="2058" y="858"/>
                </a:lnTo>
                <a:cubicBezTo>
                  <a:pt x="2284" y="858"/>
                  <a:pt x="2467" y="666"/>
                  <a:pt x="2467" y="429"/>
                </a:cubicBezTo>
                <a:cubicBezTo>
                  <a:pt x="2467" y="192"/>
                  <a:pt x="2284" y="0"/>
                  <a:pt x="2058" y="0"/>
                </a:cubicBezTo>
                <a:lnTo>
                  <a:pt x="409" y="0"/>
                </a:lnTo>
                <a:cubicBezTo>
                  <a:pt x="183" y="0"/>
                  <a:pt x="0" y="192"/>
                  <a:pt x="0" y="429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30" name="Freeform 208"/>
          <p:cNvSpPr>
            <a:spLocks/>
          </p:cNvSpPr>
          <p:nvPr/>
        </p:nvSpPr>
        <p:spPr bwMode="auto">
          <a:xfrm>
            <a:off x="4711413" y="2685449"/>
            <a:ext cx="319088" cy="120650"/>
          </a:xfrm>
          <a:custGeom>
            <a:avLst/>
            <a:gdLst>
              <a:gd name="T0" fmla="*/ 0 w 2467"/>
              <a:gd name="T1" fmla="*/ 0 h 858"/>
              <a:gd name="T2" fmla="*/ 0 w 2467"/>
              <a:gd name="T3" fmla="*/ 0 h 858"/>
              <a:gd name="T4" fmla="*/ 0 w 2467"/>
              <a:gd name="T5" fmla="*/ 0 h 858"/>
              <a:gd name="T6" fmla="*/ 0 w 2467"/>
              <a:gd name="T7" fmla="*/ 0 h 858"/>
              <a:gd name="T8" fmla="*/ 0 w 2467"/>
              <a:gd name="T9" fmla="*/ 0 h 858"/>
              <a:gd name="T10" fmla="*/ 0 w 2467"/>
              <a:gd name="T11" fmla="*/ 0 h 858"/>
              <a:gd name="T12" fmla="*/ 0 w 2467"/>
              <a:gd name="T13" fmla="*/ 0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67"/>
              <a:gd name="T22" fmla="*/ 0 h 858"/>
              <a:gd name="T23" fmla="*/ 2467 w 2467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67" h="858">
                <a:moveTo>
                  <a:pt x="0" y="429"/>
                </a:moveTo>
                <a:cubicBezTo>
                  <a:pt x="0" y="666"/>
                  <a:pt x="183" y="858"/>
                  <a:pt x="409" y="858"/>
                </a:cubicBezTo>
                <a:lnTo>
                  <a:pt x="2058" y="858"/>
                </a:lnTo>
                <a:cubicBezTo>
                  <a:pt x="2284" y="858"/>
                  <a:pt x="2467" y="666"/>
                  <a:pt x="2467" y="429"/>
                </a:cubicBezTo>
                <a:cubicBezTo>
                  <a:pt x="2467" y="192"/>
                  <a:pt x="2284" y="0"/>
                  <a:pt x="2058" y="0"/>
                </a:cubicBezTo>
                <a:lnTo>
                  <a:pt x="409" y="0"/>
                </a:lnTo>
                <a:cubicBezTo>
                  <a:pt x="183" y="0"/>
                  <a:pt x="0" y="192"/>
                  <a:pt x="0" y="429"/>
                </a:cubicBezTo>
                <a:close/>
              </a:path>
            </a:pathLst>
          </a:custGeom>
          <a:solidFill>
            <a:srgbClr val="FF0000"/>
          </a:solidFill>
          <a:ln w="6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31" name="Freeform 209"/>
          <p:cNvSpPr>
            <a:spLocks/>
          </p:cNvSpPr>
          <p:nvPr/>
        </p:nvSpPr>
        <p:spPr bwMode="auto">
          <a:xfrm>
            <a:off x="4763801" y="2685449"/>
            <a:ext cx="53975" cy="120650"/>
          </a:xfrm>
          <a:custGeom>
            <a:avLst/>
            <a:gdLst>
              <a:gd name="T0" fmla="*/ 0 w 34"/>
              <a:gd name="T1" fmla="*/ 76 h 76"/>
              <a:gd name="T2" fmla="*/ 34 w 34"/>
              <a:gd name="T3" fmla="*/ 38 h 76"/>
              <a:gd name="T4" fmla="*/ 0 w 34"/>
              <a:gd name="T5" fmla="*/ 0 h 76"/>
              <a:gd name="T6" fmla="*/ 0 60000 65536"/>
              <a:gd name="T7" fmla="*/ 0 60000 65536"/>
              <a:gd name="T8" fmla="*/ 0 60000 65536"/>
              <a:gd name="T9" fmla="*/ 0 w 34"/>
              <a:gd name="T10" fmla="*/ 0 h 76"/>
              <a:gd name="T11" fmla="*/ 34 w 34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" h="76">
                <a:moveTo>
                  <a:pt x="0" y="76"/>
                </a:moveTo>
                <a:cubicBezTo>
                  <a:pt x="19" y="76"/>
                  <a:pt x="34" y="59"/>
                  <a:pt x="34" y="38"/>
                </a:cubicBezTo>
                <a:cubicBezTo>
                  <a:pt x="34" y="17"/>
                  <a:pt x="19" y="0"/>
                  <a:pt x="0" y="0"/>
                </a:cubicBezTo>
              </a:path>
            </a:pathLst>
          </a:custGeom>
          <a:solidFill>
            <a:srgbClr val="FF0000"/>
          </a:solidFill>
          <a:ln w="6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32" name="Line 211"/>
          <p:cNvSpPr>
            <a:spLocks noChangeShapeType="1"/>
          </p:cNvSpPr>
          <p:nvPr/>
        </p:nvSpPr>
        <p:spPr bwMode="auto">
          <a:xfrm>
            <a:off x="4311363" y="2743272"/>
            <a:ext cx="450850" cy="1588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3" name="Line 212"/>
          <p:cNvSpPr>
            <a:spLocks noChangeShapeType="1"/>
          </p:cNvSpPr>
          <p:nvPr/>
        </p:nvSpPr>
        <p:spPr bwMode="auto">
          <a:xfrm flipV="1">
            <a:off x="4311363" y="2743272"/>
            <a:ext cx="450850" cy="646113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4" name="Line 213"/>
          <p:cNvSpPr>
            <a:spLocks noChangeShapeType="1"/>
          </p:cNvSpPr>
          <p:nvPr/>
        </p:nvSpPr>
        <p:spPr bwMode="auto">
          <a:xfrm>
            <a:off x="5027325" y="2743272"/>
            <a:ext cx="87313" cy="1588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5" name="Freeform 214"/>
          <p:cNvSpPr>
            <a:spLocks/>
          </p:cNvSpPr>
          <p:nvPr/>
        </p:nvSpPr>
        <p:spPr bwMode="auto">
          <a:xfrm>
            <a:off x="4713001" y="3342674"/>
            <a:ext cx="319088" cy="119063"/>
          </a:xfrm>
          <a:custGeom>
            <a:avLst/>
            <a:gdLst>
              <a:gd name="T0" fmla="*/ 0 w 2458"/>
              <a:gd name="T1" fmla="*/ 0 h 858"/>
              <a:gd name="T2" fmla="*/ 0 w 2458"/>
              <a:gd name="T3" fmla="*/ 0 h 858"/>
              <a:gd name="T4" fmla="*/ 0 w 2458"/>
              <a:gd name="T5" fmla="*/ 0 h 858"/>
              <a:gd name="T6" fmla="*/ 0 w 2458"/>
              <a:gd name="T7" fmla="*/ 0 h 858"/>
              <a:gd name="T8" fmla="*/ 0 w 2458"/>
              <a:gd name="T9" fmla="*/ 0 h 858"/>
              <a:gd name="T10" fmla="*/ 0 w 2458"/>
              <a:gd name="T11" fmla="*/ 0 h 858"/>
              <a:gd name="T12" fmla="*/ 0 w 2458"/>
              <a:gd name="T13" fmla="*/ 0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8"/>
              <a:gd name="T23" fmla="*/ 2458 w 2458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8">
                <a:moveTo>
                  <a:pt x="0" y="429"/>
                </a:moveTo>
                <a:cubicBezTo>
                  <a:pt x="0" y="666"/>
                  <a:pt x="182" y="858"/>
                  <a:pt x="407" y="858"/>
                </a:cubicBezTo>
                <a:lnTo>
                  <a:pt x="2051" y="858"/>
                </a:lnTo>
                <a:cubicBezTo>
                  <a:pt x="2276" y="858"/>
                  <a:pt x="2458" y="666"/>
                  <a:pt x="2458" y="429"/>
                </a:cubicBezTo>
                <a:cubicBezTo>
                  <a:pt x="2458" y="192"/>
                  <a:pt x="2276" y="0"/>
                  <a:pt x="2051" y="0"/>
                </a:cubicBezTo>
                <a:lnTo>
                  <a:pt x="407" y="0"/>
                </a:lnTo>
                <a:cubicBezTo>
                  <a:pt x="182" y="0"/>
                  <a:pt x="0" y="192"/>
                  <a:pt x="0" y="429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36" name="Freeform 215"/>
          <p:cNvSpPr>
            <a:spLocks/>
          </p:cNvSpPr>
          <p:nvPr/>
        </p:nvSpPr>
        <p:spPr bwMode="auto">
          <a:xfrm>
            <a:off x="4713001" y="3342674"/>
            <a:ext cx="319088" cy="119063"/>
          </a:xfrm>
          <a:custGeom>
            <a:avLst/>
            <a:gdLst>
              <a:gd name="T0" fmla="*/ 0 w 2458"/>
              <a:gd name="T1" fmla="*/ 0 h 858"/>
              <a:gd name="T2" fmla="*/ 0 w 2458"/>
              <a:gd name="T3" fmla="*/ 0 h 858"/>
              <a:gd name="T4" fmla="*/ 0 w 2458"/>
              <a:gd name="T5" fmla="*/ 0 h 858"/>
              <a:gd name="T6" fmla="*/ 0 w 2458"/>
              <a:gd name="T7" fmla="*/ 0 h 858"/>
              <a:gd name="T8" fmla="*/ 0 w 2458"/>
              <a:gd name="T9" fmla="*/ 0 h 858"/>
              <a:gd name="T10" fmla="*/ 0 w 2458"/>
              <a:gd name="T11" fmla="*/ 0 h 858"/>
              <a:gd name="T12" fmla="*/ 0 w 2458"/>
              <a:gd name="T13" fmla="*/ 0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8"/>
              <a:gd name="T23" fmla="*/ 2458 w 2458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8">
                <a:moveTo>
                  <a:pt x="0" y="429"/>
                </a:moveTo>
                <a:cubicBezTo>
                  <a:pt x="0" y="666"/>
                  <a:pt x="182" y="858"/>
                  <a:pt x="407" y="858"/>
                </a:cubicBezTo>
                <a:lnTo>
                  <a:pt x="2051" y="858"/>
                </a:lnTo>
                <a:cubicBezTo>
                  <a:pt x="2276" y="858"/>
                  <a:pt x="2458" y="666"/>
                  <a:pt x="2458" y="429"/>
                </a:cubicBezTo>
                <a:cubicBezTo>
                  <a:pt x="2458" y="192"/>
                  <a:pt x="2276" y="0"/>
                  <a:pt x="2051" y="0"/>
                </a:cubicBezTo>
                <a:lnTo>
                  <a:pt x="407" y="0"/>
                </a:lnTo>
                <a:cubicBezTo>
                  <a:pt x="182" y="0"/>
                  <a:pt x="0" y="192"/>
                  <a:pt x="0" y="429"/>
                </a:cubicBezTo>
                <a:close/>
              </a:path>
            </a:pathLst>
          </a:custGeom>
          <a:solidFill>
            <a:srgbClr val="FF0000"/>
          </a:solidFill>
          <a:ln w="6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37" name="Freeform 216"/>
          <p:cNvSpPr>
            <a:spLocks/>
          </p:cNvSpPr>
          <p:nvPr/>
        </p:nvSpPr>
        <p:spPr bwMode="auto">
          <a:xfrm>
            <a:off x="4765389" y="3342674"/>
            <a:ext cx="53975" cy="119063"/>
          </a:xfrm>
          <a:custGeom>
            <a:avLst/>
            <a:gdLst>
              <a:gd name="T0" fmla="*/ 0 w 34"/>
              <a:gd name="T1" fmla="*/ 75 h 75"/>
              <a:gd name="T2" fmla="*/ 34 w 34"/>
              <a:gd name="T3" fmla="*/ 38 h 75"/>
              <a:gd name="T4" fmla="*/ 0 w 34"/>
              <a:gd name="T5" fmla="*/ 0 h 75"/>
              <a:gd name="T6" fmla="*/ 0 60000 65536"/>
              <a:gd name="T7" fmla="*/ 0 60000 65536"/>
              <a:gd name="T8" fmla="*/ 0 60000 65536"/>
              <a:gd name="T9" fmla="*/ 0 w 34"/>
              <a:gd name="T10" fmla="*/ 0 h 75"/>
              <a:gd name="T11" fmla="*/ 34 w 34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" h="75">
                <a:moveTo>
                  <a:pt x="0" y="75"/>
                </a:moveTo>
                <a:cubicBezTo>
                  <a:pt x="19" y="75"/>
                  <a:pt x="34" y="58"/>
                  <a:pt x="34" y="38"/>
                </a:cubicBezTo>
                <a:cubicBezTo>
                  <a:pt x="34" y="17"/>
                  <a:pt x="19" y="0"/>
                  <a:pt x="0" y="0"/>
                </a:cubicBezTo>
              </a:path>
            </a:pathLst>
          </a:custGeom>
          <a:solidFill>
            <a:srgbClr val="FF0000"/>
          </a:solidFill>
          <a:ln w="6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38" name="Line 218"/>
          <p:cNvSpPr>
            <a:spLocks noChangeShapeType="1"/>
          </p:cNvSpPr>
          <p:nvPr/>
        </p:nvSpPr>
        <p:spPr bwMode="auto">
          <a:xfrm>
            <a:off x="5028913" y="3398910"/>
            <a:ext cx="87312" cy="1587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9" name="Freeform 219"/>
          <p:cNvSpPr>
            <a:spLocks/>
          </p:cNvSpPr>
          <p:nvPr/>
        </p:nvSpPr>
        <p:spPr bwMode="auto">
          <a:xfrm>
            <a:off x="4713001" y="3663349"/>
            <a:ext cx="319088" cy="120650"/>
          </a:xfrm>
          <a:custGeom>
            <a:avLst/>
            <a:gdLst>
              <a:gd name="T0" fmla="*/ 0 w 2458"/>
              <a:gd name="T1" fmla="*/ 0 h 859"/>
              <a:gd name="T2" fmla="*/ 0 w 2458"/>
              <a:gd name="T3" fmla="*/ 0 h 859"/>
              <a:gd name="T4" fmla="*/ 0 w 2458"/>
              <a:gd name="T5" fmla="*/ 0 h 859"/>
              <a:gd name="T6" fmla="*/ 0 w 2458"/>
              <a:gd name="T7" fmla="*/ 0 h 859"/>
              <a:gd name="T8" fmla="*/ 0 w 2458"/>
              <a:gd name="T9" fmla="*/ 0 h 859"/>
              <a:gd name="T10" fmla="*/ 0 w 2458"/>
              <a:gd name="T11" fmla="*/ 0 h 859"/>
              <a:gd name="T12" fmla="*/ 0 w 2458"/>
              <a:gd name="T13" fmla="*/ 0 h 8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9"/>
              <a:gd name="T23" fmla="*/ 2458 w 2458"/>
              <a:gd name="T24" fmla="*/ 859 h 85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9">
                <a:moveTo>
                  <a:pt x="0" y="430"/>
                </a:moveTo>
                <a:cubicBezTo>
                  <a:pt x="0" y="667"/>
                  <a:pt x="182" y="859"/>
                  <a:pt x="407" y="859"/>
                </a:cubicBezTo>
                <a:lnTo>
                  <a:pt x="2051" y="859"/>
                </a:lnTo>
                <a:cubicBezTo>
                  <a:pt x="2276" y="859"/>
                  <a:pt x="2458" y="667"/>
                  <a:pt x="2458" y="430"/>
                </a:cubicBezTo>
                <a:cubicBezTo>
                  <a:pt x="2458" y="193"/>
                  <a:pt x="2276" y="0"/>
                  <a:pt x="2051" y="0"/>
                </a:cubicBezTo>
                <a:lnTo>
                  <a:pt x="407" y="0"/>
                </a:lnTo>
                <a:cubicBezTo>
                  <a:pt x="182" y="0"/>
                  <a:pt x="0" y="193"/>
                  <a:pt x="0" y="430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40" name="Freeform 220"/>
          <p:cNvSpPr>
            <a:spLocks/>
          </p:cNvSpPr>
          <p:nvPr/>
        </p:nvSpPr>
        <p:spPr bwMode="auto">
          <a:xfrm>
            <a:off x="4713001" y="3663349"/>
            <a:ext cx="319088" cy="120650"/>
          </a:xfrm>
          <a:custGeom>
            <a:avLst/>
            <a:gdLst>
              <a:gd name="T0" fmla="*/ 0 w 2458"/>
              <a:gd name="T1" fmla="*/ 0 h 859"/>
              <a:gd name="T2" fmla="*/ 0 w 2458"/>
              <a:gd name="T3" fmla="*/ 0 h 859"/>
              <a:gd name="T4" fmla="*/ 0 w 2458"/>
              <a:gd name="T5" fmla="*/ 0 h 859"/>
              <a:gd name="T6" fmla="*/ 0 w 2458"/>
              <a:gd name="T7" fmla="*/ 0 h 859"/>
              <a:gd name="T8" fmla="*/ 0 w 2458"/>
              <a:gd name="T9" fmla="*/ 0 h 859"/>
              <a:gd name="T10" fmla="*/ 0 w 2458"/>
              <a:gd name="T11" fmla="*/ 0 h 859"/>
              <a:gd name="T12" fmla="*/ 0 w 2458"/>
              <a:gd name="T13" fmla="*/ 0 h 8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9"/>
              <a:gd name="T23" fmla="*/ 2458 w 2458"/>
              <a:gd name="T24" fmla="*/ 859 h 85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9">
                <a:moveTo>
                  <a:pt x="0" y="430"/>
                </a:moveTo>
                <a:cubicBezTo>
                  <a:pt x="0" y="667"/>
                  <a:pt x="182" y="859"/>
                  <a:pt x="407" y="859"/>
                </a:cubicBezTo>
                <a:lnTo>
                  <a:pt x="2051" y="859"/>
                </a:lnTo>
                <a:cubicBezTo>
                  <a:pt x="2276" y="859"/>
                  <a:pt x="2458" y="667"/>
                  <a:pt x="2458" y="430"/>
                </a:cubicBezTo>
                <a:cubicBezTo>
                  <a:pt x="2458" y="193"/>
                  <a:pt x="2276" y="0"/>
                  <a:pt x="2051" y="0"/>
                </a:cubicBezTo>
                <a:lnTo>
                  <a:pt x="407" y="0"/>
                </a:lnTo>
                <a:cubicBezTo>
                  <a:pt x="182" y="0"/>
                  <a:pt x="0" y="193"/>
                  <a:pt x="0" y="430"/>
                </a:cubicBezTo>
                <a:close/>
              </a:path>
            </a:pathLst>
          </a:custGeom>
          <a:solidFill>
            <a:srgbClr val="FF0000"/>
          </a:solidFill>
          <a:ln w="6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41" name="Freeform 221"/>
          <p:cNvSpPr>
            <a:spLocks/>
          </p:cNvSpPr>
          <p:nvPr/>
        </p:nvSpPr>
        <p:spPr bwMode="auto">
          <a:xfrm>
            <a:off x="4765389" y="3663349"/>
            <a:ext cx="53975" cy="120650"/>
          </a:xfrm>
          <a:custGeom>
            <a:avLst/>
            <a:gdLst>
              <a:gd name="T0" fmla="*/ 0 w 34"/>
              <a:gd name="T1" fmla="*/ 76 h 76"/>
              <a:gd name="T2" fmla="*/ 34 w 34"/>
              <a:gd name="T3" fmla="*/ 38 h 76"/>
              <a:gd name="T4" fmla="*/ 0 w 34"/>
              <a:gd name="T5" fmla="*/ 0 h 76"/>
              <a:gd name="T6" fmla="*/ 0 60000 65536"/>
              <a:gd name="T7" fmla="*/ 0 60000 65536"/>
              <a:gd name="T8" fmla="*/ 0 60000 65536"/>
              <a:gd name="T9" fmla="*/ 0 w 34"/>
              <a:gd name="T10" fmla="*/ 0 h 76"/>
              <a:gd name="T11" fmla="*/ 34 w 34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" h="76">
                <a:moveTo>
                  <a:pt x="0" y="76"/>
                </a:moveTo>
                <a:cubicBezTo>
                  <a:pt x="19" y="76"/>
                  <a:pt x="34" y="59"/>
                  <a:pt x="34" y="38"/>
                </a:cubicBezTo>
                <a:cubicBezTo>
                  <a:pt x="34" y="17"/>
                  <a:pt x="19" y="0"/>
                  <a:pt x="0" y="0"/>
                </a:cubicBezTo>
              </a:path>
            </a:pathLst>
          </a:custGeom>
          <a:solidFill>
            <a:srgbClr val="FF0000"/>
          </a:solidFill>
          <a:ln w="6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42" name="Line 223"/>
          <p:cNvSpPr>
            <a:spLocks noChangeShapeType="1"/>
          </p:cNvSpPr>
          <p:nvPr/>
        </p:nvSpPr>
        <p:spPr bwMode="auto">
          <a:xfrm>
            <a:off x="5028913" y="3721172"/>
            <a:ext cx="87312" cy="1588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3" name="Line 224"/>
          <p:cNvSpPr>
            <a:spLocks noChangeShapeType="1"/>
          </p:cNvSpPr>
          <p:nvPr/>
        </p:nvSpPr>
        <p:spPr bwMode="auto">
          <a:xfrm>
            <a:off x="4306600" y="2738510"/>
            <a:ext cx="447675" cy="655637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4" name="Line 225"/>
          <p:cNvSpPr>
            <a:spLocks noChangeShapeType="1"/>
          </p:cNvSpPr>
          <p:nvPr/>
        </p:nvSpPr>
        <p:spPr bwMode="auto">
          <a:xfrm>
            <a:off x="4306600" y="2738510"/>
            <a:ext cx="452438" cy="979487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5" name="Line 226"/>
          <p:cNvSpPr>
            <a:spLocks noChangeShapeType="1"/>
          </p:cNvSpPr>
          <p:nvPr/>
        </p:nvSpPr>
        <p:spPr bwMode="auto">
          <a:xfrm>
            <a:off x="4311363" y="3716410"/>
            <a:ext cx="442912" cy="1587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6" name="Line 227"/>
          <p:cNvSpPr>
            <a:spLocks noChangeShapeType="1"/>
          </p:cNvSpPr>
          <p:nvPr/>
        </p:nvSpPr>
        <p:spPr bwMode="auto">
          <a:xfrm>
            <a:off x="4311363" y="3397322"/>
            <a:ext cx="442912" cy="1588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7" name="Line 228"/>
          <p:cNvSpPr>
            <a:spLocks noChangeShapeType="1"/>
          </p:cNvSpPr>
          <p:nvPr/>
        </p:nvSpPr>
        <p:spPr bwMode="auto">
          <a:xfrm flipV="1">
            <a:off x="4311363" y="3397322"/>
            <a:ext cx="438150" cy="314325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8" name="Freeform 229"/>
          <p:cNvSpPr>
            <a:spLocks/>
          </p:cNvSpPr>
          <p:nvPr/>
        </p:nvSpPr>
        <p:spPr bwMode="auto">
          <a:xfrm>
            <a:off x="4381213" y="3017237"/>
            <a:ext cx="317500" cy="119063"/>
          </a:xfrm>
          <a:custGeom>
            <a:avLst/>
            <a:gdLst>
              <a:gd name="T0" fmla="*/ 0 w 2458"/>
              <a:gd name="T1" fmla="*/ 0 h 850"/>
              <a:gd name="T2" fmla="*/ 0 w 2458"/>
              <a:gd name="T3" fmla="*/ 0 h 850"/>
              <a:gd name="T4" fmla="*/ 0 w 2458"/>
              <a:gd name="T5" fmla="*/ 0 h 850"/>
              <a:gd name="T6" fmla="*/ 0 w 2458"/>
              <a:gd name="T7" fmla="*/ 0 h 850"/>
              <a:gd name="T8" fmla="*/ 0 w 2458"/>
              <a:gd name="T9" fmla="*/ 0 h 850"/>
              <a:gd name="T10" fmla="*/ 0 w 2458"/>
              <a:gd name="T11" fmla="*/ 0 h 850"/>
              <a:gd name="T12" fmla="*/ 0 w 2458"/>
              <a:gd name="T13" fmla="*/ 0 h 8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0"/>
              <a:gd name="T23" fmla="*/ 2458 w 2458"/>
              <a:gd name="T24" fmla="*/ 850 h 8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0">
                <a:moveTo>
                  <a:pt x="0" y="425"/>
                </a:moveTo>
                <a:cubicBezTo>
                  <a:pt x="0" y="660"/>
                  <a:pt x="183" y="850"/>
                  <a:pt x="408" y="850"/>
                </a:cubicBezTo>
                <a:lnTo>
                  <a:pt x="2051" y="850"/>
                </a:lnTo>
                <a:cubicBezTo>
                  <a:pt x="2276" y="850"/>
                  <a:pt x="2458" y="660"/>
                  <a:pt x="2458" y="425"/>
                </a:cubicBezTo>
                <a:cubicBezTo>
                  <a:pt x="2458" y="190"/>
                  <a:pt x="2276" y="0"/>
                  <a:pt x="2051" y="0"/>
                </a:cubicBezTo>
                <a:lnTo>
                  <a:pt x="408" y="0"/>
                </a:lnTo>
                <a:cubicBezTo>
                  <a:pt x="183" y="0"/>
                  <a:pt x="0" y="190"/>
                  <a:pt x="0" y="425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49" name="Freeform 230"/>
          <p:cNvSpPr>
            <a:spLocks/>
          </p:cNvSpPr>
          <p:nvPr/>
        </p:nvSpPr>
        <p:spPr bwMode="auto">
          <a:xfrm>
            <a:off x="4381213" y="3017237"/>
            <a:ext cx="317500" cy="119063"/>
          </a:xfrm>
          <a:custGeom>
            <a:avLst/>
            <a:gdLst>
              <a:gd name="T0" fmla="*/ 0 w 2458"/>
              <a:gd name="T1" fmla="*/ 0 h 850"/>
              <a:gd name="T2" fmla="*/ 0 w 2458"/>
              <a:gd name="T3" fmla="*/ 0 h 850"/>
              <a:gd name="T4" fmla="*/ 0 w 2458"/>
              <a:gd name="T5" fmla="*/ 0 h 850"/>
              <a:gd name="T6" fmla="*/ 0 w 2458"/>
              <a:gd name="T7" fmla="*/ 0 h 850"/>
              <a:gd name="T8" fmla="*/ 0 w 2458"/>
              <a:gd name="T9" fmla="*/ 0 h 850"/>
              <a:gd name="T10" fmla="*/ 0 w 2458"/>
              <a:gd name="T11" fmla="*/ 0 h 850"/>
              <a:gd name="T12" fmla="*/ 0 w 2458"/>
              <a:gd name="T13" fmla="*/ 0 h 8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58"/>
              <a:gd name="T22" fmla="*/ 0 h 850"/>
              <a:gd name="T23" fmla="*/ 2458 w 2458"/>
              <a:gd name="T24" fmla="*/ 850 h 8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58" h="850">
                <a:moveTo>
                  <a:pt x="0" y="425"/>
                </a:moveTo>
                <a:cubicBezTo>
                  <a:pt x="0" y="660"/>
                  <a:pt x="183" y="850"/>
                  <a:pt x="408" y="850"/>
                </a:cubicBezTo>
                <a:lnTo>
                  <a:pt x="2051" y="850"/>
                </a:lnTo>
                <a:cubicBezTo>
                  <a:pt x="2276" y="850"/>
                  <a:pt x="2458" y="660"/>
                  <a:pt x="2458" y="425"/>
                </a:cubicBezTo>
                <a:cubicBezTo>
                  <a:pt x="2458" y="190"/>
                  <a:pt x="2276" y="0"/>
                  <a:pt x="2051" y="0"/>
                </a:cubicBezTo>
                <a:lnTo>
                  <a:pt x="408" y="0"/>
                </a:lnTo>
                <a:cubicBezTo>
                  <a:pt x="183" y="0"/>
                  <a:pt x="0" y="190"/>
                  <a:pt x="0" y="425"/>
                </a:cubicBezTo>
                <a:close/>
              </a:path>
            </a:pathLst>
          </a:custGeom>
          <a:solidFill>
            <a:srgbClr val="FF0000"/>
          </a:solidFill>
          <a:ln w="6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50" name="Freeform 231"/>
          <p:cNvSpPr>
            <a:spLocks/>
          </p:cNvSpPr>
          <p:nvPr/>
        </p:nvSpPr>
        <p:spPr bwMode="auto">
          <a:xfrm>
            <a:off x="4433601" y="3017237"/>
            <a:ext cx="52388" cy="119063"/>
          </a:xfrm>
          <a:custGeom>
            <a:avLst/>
            <a:gdLst>
              <a:gd name="T0" fmla="*/ 0 w 33"/>
              <a:gd name="T1" fmla="*/ 75 h 75"/>
              <a:gd name="T2" fmla="*/ 33 w 33"/>
              <a:gd name="T3" fmla="*/ 37 h 75"/>
              <a:gd name="T4" fmla="*/ 0 w 33"/>
              <a:gd name="T5" fmla="*/ 0 h 75"/>
              <a:gd name="T6" fmla="*/ 0 60000 65536"/>
              <a:gd name="T7" fmla="*/ 0 60000 65536"/>
              <a:gd name="T8" fmla="*/ 0 60000 65536"/>
              <a:gd name="T9" fmla="*/ 0 w 33"/>
              <a:gd name="T10" fmla="*/ 0 h 75"/>
              <a:gd name="T11" fmla="*/ 33 w 33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75">
                <a:moveTo>
                  <a:pt x="0" y="75"/>
                </a:moveTo>
                <a:cubicBezTo>
                  <a:pt x="18" y="75"/>
                  <a:pt x="33" y="58"/>
                  <a:pt x="33" y="37"/>
                </a:cubicBezTo>
                <a:cubicBezTo>
                  <a:pt x="33" y="17"/>
                  <a:pt x="18" y="0"/>
                  <a:pt x="0" y="0"/>
                </a:cubicBezTo>
              </a:path>
            </a:pathLst>
          </a:custGeom>
          <a:solidFill>
            <a:srgbClr val="FF0000"/>
          </a:solidFill>
          <a:ln w="6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51" name="Line 233"/>
          <p:cNvSpPr>
            <a:spLocks noChangeShapeType="1"/>
          </p:cNvSpPr>
          <p:nvPr/>
        </p:nvSpPr>
        <p:spPr bwMode="auto">
          <a:xfrm>
            <a:off x="4306600" y="3073472"/>
            <a:ext cx="122238" cy="1588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2" name="Line 234"/>
          <p:cNvSpPr>
            <a:spLocks noChangeShapeType="1"/>
          </p:cNvSpPr>
          <p:nvPr/>
        </p:nvSpPr>
        <p:spPr bwMode="auto">
          <a:xfrm>
            <a:off x="4701888" y="3076647"/>
            <a:ext cx="411162" cy="1588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3" name="Line 235"/>
          <p:cNvSpPr>
            <a:spLocks noChangeShapeType="1"/>
          </p:cNvSpPr>
          <p:nvPr/>
        </p:nvSpPr>
        <p:spPr bwMode="auto">
          <a:xfrm flipV="1">
            <a:off x="4701888" y="2740097"/>
            <a:ext cx="411162" cy="336550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4" name="Line 236"/>
          <p:cNvSpPr>
            <a:spLocks noChangeShapeType="1"/>
          </p:cNvSpPr>
          <p:nvPr/>
        </p:nvSpPr>
        <p:spPr bwMode="auto">
          <a:xfrm>
            <a:off x="4701888" y="3076647"/>
            <a:ext cx="411162" cy="323850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5" name="Rectangle 237"/>
          <p:cNvSpPr>
            <a:spLocks noChangeArrowheads="1"/>
          </p:cNvSpPr>
          <p:nvPr/>
        </p:nvSpPr>
        <p:spPr bwMode="auto">
          <a:xfrm>
            <a:off x="3984338" y="3902147"/>
            <a:ext cx="40423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900" dirty="0">
                <a:solidFill>
                  <a:srgbClr val="000000"/>
                </a:solidFill>
              </a:rPr>
              <a:t>Content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6" name="Rectangle 238"/>
          <p:cNvSpPr>
            <a:spLocks noChangeArrowheads="1"/>
          </p:cNvSpPr>
          <p:nvPr/>
        </p:nvSpPr>
        <p:spPr bwMode="auto">
          <a:xfrm>
            <a:off x="3912900" y="4022797"/>
            <a:ext cx="55814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900" dirty="0">
                <a:solidFill>
                  <a:schemeClr val="bg1"/>
                </a:solidFill>
              </a:rPr>
              <a:t>O</a:t>
            </a:r>
            <a:r>
              <a:rPr lang="en-US" sz="900" dirty="0" smtClean="0">
                <a:solidFill>
                  <a:schemeClr val="bg1"/>
                </a:solidFill>
              </a:rPr>
              <a:t>rigination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7" name="Rectangle 239"/>
          <p:cNvSpPr>
            <a:spLocks noChangeArrowheads="1"/>
          </p:cNvSpPr>
          <p:nvPr/>
        </p:nvSpPr>
        <p:spPr bwMode="auto">
          <a:xfrm>
            <a:off x="4992400" y="3902147"/>
            <a:ext cx="42123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Viewers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8" name="Line 241"/>
          <p:cNvSpPr>
            <a:spLocks noChangeShapeType="1"/>
          </p:cNvSpPr>
          <p:nvPr/>
        </p:nvSpPr>
        <p:spPr bwMode="auto">
          <a:xfrm flipH="1">
            <a:off x="6894225" y="2741685"/>
            <a:ext cx="233363" cy="47783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9" name="Line 242"/>
          <p:cNvSpPr>
            <a:spLocks noChangeShapeType="1"/>
          </p:cNvSpPr>
          <p:nvPr/>
        </p:nvSpPr>
        <p:spPr bwMode="auto">
          <a:xfrm flipH="1">
            <a:off x="6894225" y="3071885"/>
            <a:ext cx="233363" cy="14763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0" name="Line 243"/>
          <p:cNvSpPr>
            <a:spLocks noChangeShapeType="1"/>
          </p:cNvSpPr>
          <p:nvPr/>
        </p:nvSpPr>
        <p:spPr bwMode="auto">
          <a:xfrm flipH="1" flipV="1">
            <a:off x="6894225" y="3219522"/>
            <a:ext cx="233363" cy="180975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1" name="Line 244"/>
          <p:cNvSpPr>
            <a:spLocks noChangeShapeType="1"/>
          </p:cNvSpPr>
          <p:nvPr/>
        </p:nvSpPr>
        <p:spPr bwMode="auto">
          <a:xfrm flipH="1" flipV="1">
            <a:off x="6894225" y="3219522"/>
            <a:ext cx="236538" cy="50323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62" name="Group 247"/>
          <p:cNvGrpSpPr>
            <a:grpSpLocks/>
          </p:cNvGrpSpPr>
          <p:nvPr/>
        </p:nvGrpSpPr>
        <p:grpSpPr bwMode="auto">
          <a:xfrm>
            <a:off x="6133813" y="2655960"/>
            <a:ext cx="184150" cy="185738"/>
            <a:chOff x="3775" y="2750"/>
            <a:chExt cx="116" cy="117"/>
          </a:xfrm>
        </p:grpSpPr>
        <p:sp>
          <p:nvSpPr>
            <p:cNvPr id="239" name="Oval 245"/>
            <p:cNvSpPr>
              <a:spLocks noChangeArrowheads="1"/>
            </p:cNvSpPr>
            <p:nvPr/>
          </p:nvSpPr>
          <p:spPr bwMode="auto">
            <a:xfrm>
              <a:off x="3775" y="2750"/>
              <a:ext cx="116" cy="117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40" name="Oval 246"/>
            <p:cNvSpPr>
              <a:spLocks noChangeArrowheads="1"/>
            </p:cNvSpPr>
            <p:nvPr/>
          </p:nvSpPr>
          <p:spPr bwMode="auto">
            <a:xfrm>
              <a:off x="3775" y="2750"/>
              <a:ext cx="116" cy="117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163" name="Group 250"/>
          <p:cNvGrpSpPr>
            <a:grpSpLocks/>
          </p:cNvGrpSpPr>
          <p:nvPr/>
        </p:nvGrpSpPr>
        <p:grpSpPr bwMode="auto">
          <a:xfrm>
            <a:off x="6132225" y="2982985"/>
            <a:ext cx="184150" cy="184150"/>
            <a:chOff x="3774" y="2956"/>
            <a:chExt cx="116" cy="116"/>
          </a:xfrm>
        </p:grpSpPr>
        <p:sp>
          <p:nvSpPr>
            <p:cNvPr id="237" name="Oval 248"/>
            <p:cNvSpPr>
              <a:spLocks noChangeArrowheads="1"/>
            </p:cNvSpPr>
            <p:nvPr/>
          </p:nvSpPr>
          <p:spPr bwMode="auto">
            <a:xfrm>
              <a:off x="3774" y="2956"/>
              <a:ext cx="116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38" name="Oval 249"/>
            <p:cNvSpPr>
              <a:spLocks noChangeArrowheads="1"/>
            </p:cNvSpPr>
            <p:nvPr/>
          </p:nvSpPr>
          <p:spPr bwMode="auto">
            <a:xfrm>
              <a:off x="3774" y="2956"/>
              <a:ext cx="116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164" name="Group 253"/>
          <p:cNvGrpSpPr>
            <a:grpSpLocks/>
          </p:cNvGrpSpPr>
          <p:nvPr/>
        </p:nvGrpSpPr>
        <p:grpSpPr bwMode="auto">
          <a:xfrm>
            <a:off x="6133813" y="3308423"/>
            <a:ext cx="184150" cy="184150"/>
            <a:chOff x="3775" y="3161"/>
            <a:chExt cx="116" cy="116"/>
          </a:xfrm>
        </p:grpSpPr>
        <p:sp>
          <p:nvSpPr>
            <p:cNvPr id="235" name="Oval 251"/>
            <p:cNvSpPr>
              <a:spLocks noChangeArrowheads="1"/>
            </p:cNvSpPr>
            <p:nvPr/>
          </p:nvSpPr>
          <p:spPr bwMode="auto">
            <a:xfrm>
              <a:off x="3775" y="3161"/>
              <a:ext cx="116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36" name="Oval 252"/>
            <p:cNvSpPr>
              <a:spLocks noChangeArrowheads="1"/>
            </p:cNvSpPr>
            <p:nvPr/>
          </p:nvSpPr>
          <p:spPr bwMode="auto">
            <a:xfrm>
              <a:off x="3775" y="3161"/>
              <a:ext cx="116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165" name="Group 256"/>
          <p:cNvGrpSpPr>
            <a:grpSpLocks/>
          </p:cNvGrpSpPr>
          <p:nvPr/>
        </p:nvGrpSpPr>
        <p:grpSpPr bwMode="auto">
          <a:xfrm>
            <a:off x="6133813" y="3633860"/>
            <a:ext cx="184150" cy="184150"/>
            <a:chOff x="3775" y="3366"/>
            <a:chExt cx="116" cy="116"/>
          </a:xfrm>
        </p:grpSpPr>
        <p:sp>
          <p:nvSpPr>
            <p:cNvPr id="233" name="Oval 254"/>
            <p:cNvSpPr>
              <a:spLocks noChangeArrowheads="1"/>
            </p:cNvSpPr>
            <p:nvPr/>
          </p:nvSpPr>
          <p:spPr bwMode="auto">
            <a:xfrm>
              <a:off x="3775" y="3366"/>
              <a:ext cx="116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34" name="Oval 255"/>
            <p:cNvSpPr>
              <a:spLocks noChangeArrowheads="1"/>
            </p:cNvSpPr>
            <p:nvPr/>
          </p:nvSpPr>
          <p:spPr bwMode="auto">
            <a:xfrm>
              <a:off x="3775" y="3366"/>
              <a:ext cx="116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166" name="Group 260"/>
          <p:cNvGrpSpPr>
            <a:grpSpLocks/>
          </p:cNvGrpSpPr>
          <p:nvPr/>
        </p:nvGrpSpPr>
        <p:grpSpPr bwMode="auto">
          <a:xfrm>
            <a:off x="7129175" y="2655960"/>
            <a:ext cx="184150" cy="185738"/>
            <a:chOff x="4402" y="2750"/>
            <a:chExt cx="116" cy="117"/>
          </a:xfrm>
        </p:grpSpPr>
        <p:sp>
          <p:nvSpPr>
            <p:cNvPr id="231" name="Oval 258"/>
            <p:cNvSpPr>
              <a:spLocks noChangeArrowheads="1"/>
            </p:cNvSpPr>
            <p:nvPr/>
          </p:nvSpPr>
          <p:spPr bwMode="auto">
            <a:xfrm>
              <a:off x="4402" y="2750"/>
              <a:ext cx="116" cy="117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32" name="Oval 259"/>
            <p:cNvSpPr>
              <a:spLocks noChangeArrowheads="1"/>
            </p:cNvSpPr>
            <p:nvPr/>
          </p:nvSpPr>
          <p:spPr bwMode="auto">
            <a:xfrm>
              <a:off x="4402" y="2750"/>
              <a:ext cx="116" cy="117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167" name="Group 263"/>
          <p:cNvGrpSpPr>
            <a:grpSpLocks/>
          </p:cNvGrpSpPr>
          <p:nvPr/>
        </p:nvGrpSpPr>
        <p:grpSpPr bwMode="auto">
          <a:xfrm>
            <a:off x="7127588" y="2982985"/>
            <a:ext cx="185737" cy="184150"/>
            <a:chOff x="4401" y="2956"/>
            <a:chExt cx="117" cy="116"/>
          </a:xfrm>
        </p:grpSpPr>
        <p:sp>
          <p:nvSpPr>
            <p:cNvPr id="229" name="Oval 261"/>
            <p:cNvSpPr>
              <a:spLocks noChangeArrowheads="1"/>
            </p:cNvSpPr>
            <p:nvPr/>
          </p:nvSpPr>
          <p:spPr bwMode="auto">
            <a:xfrm>
              <a:off x="4401" y="2956"/>
              <a:ext cx="117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30" name="Oval 262"/>
            <p:cNvSpPr>
              <a:spLocks noChangeArrowheads="1"/>
            </p:cNvSpPr>
            <p:nvPr/>
          </p:nvSpPr>
          <p:spPr bwMode="auto">
            <a:xfrm>
              <a:off x="4401" y="2956"/>
              <a:ext cx="117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168" name="Group 266"/>
          <p:cNvGrpSpPr>
            <a:grpSpLocks/>
          </p:cNvGrpSpPr>
          <p:nvPr/>
        </p:nvGrpSpPr>
        <p:grpSpPr bwMode="auto">
          <a:xfrm>
            <a:off x="7129175" y="3308423"/>
            <a:ext cx="184150" cy="184150"/>
            <a:chOff x="4402" y="3161"/>
            <a:chExt cx="116" cy="116"/>
          </a:xfrm>
        </p:grpSpPr>
        <p:sp>
          <p:nvSpPr>
            <p:cNvPr id="227" name="Oval 264"/>
            <p:cNvSpPr>
              <a:spLocks noChangeArrowheads="1"/>
            </p:cNvSpPr>
            <p:nvPr/>
          </p:nvSpPr>
          <p:spPr bwMode="auto">
            <a:xfrm>
              <a:off x="4402" y="3161"/>
              <a:ext cx="116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28" name="Oval 265"/>
            <p:cNvSpPr>
              <a:spLocks noChangeArrowheads="1"/>
            </p:cNvSpPr>
            <p:nvPr/>
          </p:nvSpPr>
          <p:spPr bwMode="auto">
            <a:xfrm>
              <a:off x="4402" y="3161"/>
              <a:ext cx="116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grpSp>
        <p:nvGrpSpPr>
          <p:cNvPr id="169" name="Group 269"/>
          <p:cNvGrpSpPr>
            <a:grpSpLocks/>
          </p:cNvGrpSpPr>
          <p:nvPr/>
        </p:nvGrpSpPr>
        <p:grpSpPr bwMode="auto">
          <a:xfrm>
            <a:off x="7129175" y="3633860"/>
            <a:ext cx="184150" cy="184150"/>
            <a:chOff x="4402" y="3366"/>
            <a:chExt cx="116" cy="116"/>
          </a:xfrm>
        </p:grpSpPr>
        <p:sp>
          <p:nvSpPr>
            <p:cNvPr id="225" name="Oval 267"/>
            <p:cNvSpPr>
              <a:spLocks noChangeArrowheads="1"/>
            </p:cNvSpPr>
            <p:nvPr/>
          </p:nvSpPr>
          <p:spPr bwMode="auto">
            <a:xfrm>
              <a:off x="4402" y="3366"/>
              <a:ext cx="116" cy="116"/>
            </a:xfrm>
            <a:prstGeom prst="ellipse">
              <a:avLst/>
            </a:prstGeom>
            <a:solidFill>
              <a:srgbClr val="006699"/>
            </a:solidFill>
            <a:ln w="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26" name="Oval 268"/>
            <p:cNvSpPr>
              <a:spLocks noChangeArrowheads="1"/>
            </p:cNvSpPr>
            <p:nvPr/>
          </p:nvSpPr>
          <p:spPr bwMode="auto">
            <a:xfrm>
              <a:off x="4402" y="3366"/>
              <a:ext cx="116" cy="116"/>
            </a:xfrm>
            <a:prstGeom prst="ellipse">
              <a:avLst/>
            </a:prstGeom>
            <a:noFill/>
            <a:ln w="6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sp>
        <p:nvSpPr>
          <p:cNvPr id="170" name="Freeform 271"/>
          <p:cNvSpPr>
            <a:spLocks/>
          </p:cNvSpPr>
          <p:nvPr/>
        </p:nvSpPr>
        <p:spPr bwMode="auto">
          <a:xfrm>
            <a:off x="6521163" y="3087760"/>
            <a:ext cx="441325" cy="280987"/>
          </a:xfrm>
          <a:custGeom>
            <a:avLst/>
            <a:gdLst>
              <a:gd name="T0" fmla="*/ 0 w 1704"/>
              <a:gd name="T1" fmla="*/ 0 h 1000"/>
              <a:gd name="T2" fmla="*/ 0 w 1704"/>
              <a:gd name="T3" fmla="*/ 0 h 1000"/>
              <a:gd name="T4" fmla="*/ 0 w 1704"/>
              <a:gd name="T5" fmla="*/ 0 h 1000"/>
              <a:gd name="T6" fmla="*/ 0 w 1704"/>
              <a:gd name="T7" fmla="*/ 0 h 1000"/>
              <a:gd name="T8" fmla="*/ 0 w 1704"/>
              <a:gd name="T9" fmla="*/ 0 h 1000"/>
              <a:gd name="T10" fmla="*/ 0 w 1704"/>
              <a:gd name="T11" fmla="*/ 0 h 1000"/>
              <a:gd name="T12" fmla="*/ 0 w 1704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1000"/>
              <a:gd name="T23" fmla="*/ 1704 w 1704"/>
              <a:gd name="T24" fmla="*/ 1000 h 10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1000">
                <a:moveTo>
                  <a:pt x="0" y="500"/>
                </a:moveTo>
                <a:cubicBezTo>
                  <a:pt x="0" y="776"/>
                  <a:pt x="127" y="1000"/>
                  <a:pt x="283" y="1000"/>
                </a:cubicBezTo>
                <a:lnTo>
                  <a:pt x="1422" y="1000"/>
                </a:lnTo>
                <a:cubicBezTo>
                  <a:pt x="1578" y="1000"/>
                  <a:pt x="1704" y="776"/>
                  <a:pt x="1704" y="500"/>
                </a:cubicBezTo>
                <a:cubicBezTo>
                  <a:pt x="1704" y="224"/>
                  <a:pt x="1578" y="0"/>
                  <a:pt x="1422" y="0"/>
                </a:cubicBezTo>
                <a:lnTo>
                  <a:pt x="283" y="0"/>
                </a:lnTo>
                <a:cubicBezTo>
                  <a:pt x="127" y="0"/>
                  <a:pt x="0" y="224"/>
                  <a:pt x="0" y="500"/>
                </a:cubicBezTo>
                <a:close/>
              </a:path>
            </a:pathLst>
          </a:cu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1" name="Freeform 272"/>
          <p:cNvSpPr>
            <a:spLocks/>
          </p:cNvSpPr>
          <p:nvPr/>
        </p:nvSpPr>
        <p:spPr bwMode="auto">
          <a:xfrm>
            <a:off x="6521163" y="3087760"/>
            <a:ext cx="441325" cy="280987"/>
          </a:xfrm>
          <a:custGeom>
            <a:avLst/>
            <a:gdLst>
              <a:gd name="T0" fmla="*/ 0 w 1704"/>
              <a:gd name="T1" fmla="*/ 0 h 1000"/>
              <a:gd name="T2" fmla="*/ 0 w 1704"/>
              <a:gd name="T3" fmla="*/ 0 h 1000"/>
              <a:gd name="T4" fmla="*/ 0 w 1704"/>
              <a:gd name="T5" fmla="*/ 0 h 1000"/>
              <a:gd name="T6" fmla="*/ 0 w 1704"/>
              <a:gd name="T7" fmla="*/ 0 h 1000"/>
              <a:gd name="T8" fmla="*/ 0 w 1704"/>
              <a:gd name="T9" fmla="*/ 0 h 1000"/>
              <a:gd name="T10" fmla="*/ 0 w 1704"/>
              <a:gd name="T11" fmla="*/ 0 h 1000"/>
              <a:gd name="T12" fmla="*/ 0 w 1704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1000"/>
              <a:gd name="T23" fmla="*/ 1704 w 1704"/>
              <a:gd name="T24" fmla="*/ 1000 h 10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1000">
                <a:moveTo>
                  <a:pt x="0" y="500"/>
                </a:moveTo>
                <a:cubicBezTo>
                  <a:pt x="0" y="776"/>
                  <a:pt x="127" y="1000"/>
                  <a:pt x="283" y="1000"/>
                </a:cubicBezTo>
                <a:lnTo>
                  <a:pt x="1422" y="1000"/>
                </a:lnTo>
                <a:cubicBezTo>
                  <a:pt x="1578" y="1000"/>
                  <a:pt x="1704" y="776"/>
                  <a:pt x="1704" y="500"/>
                </a:cubicBezTo>
                <a:cubicBezTo>
                  <a:pt x="1704" y="224"/>
                  <a:pt x="1578" y="0"/>
                  <a:pt x="1422" y="0"/>
                </a:cubicBezTo>
                <a:lnTo>
                  <a:pt x="283" y="0"/>
                </a:lnTo>
                <a:cubicBezTo>
                  <a:pt x="127" y="0"/>
                  <a:pt x="0" y="224"/>
                  <a:pt x="0" y="500"/>
                </a:cubicBezTo>
                <a:close/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2" name="Freeform 273"/>
          <p:cNvSpPr>
            <a:spLocks/>
          </p:cNvSpPr>
          <p:nvPr/>
        </p:nvSpPr>
        <p:spPr bwMode="auto">
          <a:xfrm>
            <a:off x="6594188" y="3087760"/>
            <a:ext cx="73025" cy="280987"/>
          </a:xfrm>
          <a:custGeom>
            <a:avLst/>
            <a:gdLst>
              <a:gd name="T0" fmla="*/ 0 w 46"/>
              <a:gd name="T1" fmla="*/ 177 h 177"/>
              <a:gd name="T2" fmla="*/ 46 w 46"/>
              <a:gd name="T3" fmla="*/ 88 h 177"/>
              <a:gd name="T4" fmla="*/ 0 w 46"/>
              <a:gd name="T5" fmla="*/ 0 h 177"/>
              <a:gd name="T6" fmla="*/ 0 60000 65536"/>
              <a:gd name="T7" fmla="*/ 0 60000 65536"/>
              <a:gd name="T8" fmla="*/ 0 60000 65536"/>
              <a:gd name="T9" fmla="*/ 0 w 46"/>
              <a:gd name="T10" fmla="*/ 0 h 177"/>
              <a:gd name="T11" fmla="*/ 46 w 46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" h="177">
                <a:moveTo>
                  <a:pt x="0" y="177"/>
                </a:moveTo>
                <a:cubicBezTo>
                  <a:pt x="25" y="177"/>
                  <a:pt x="46" y="137"/>
                  <a:pt x="46" y="88"/>
                </a:cubicBezTo>
                <a:cubicBezTo>
                  <a:pt x="46" y="40"/>
                  <a:pt x="25" y="0"/>
                  <a:pt x="0" y="0"/>
                </a:cubicBezTo>
              </a:path>
            </a:pathLst>
          </a:cu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3" name="Line 275"/>
          <p:cNvSpPr>
            <a:spLocks noChangeShapeType="1"/>
          </p:cNvSpPr>
          <p:nvPr/>
        </p:nvSpPr>
        <p:spPr bwMode="auto">
          <a:xfrm>
            <a:off x="6316375" y="2749622"/>
            <a:ext cx="273050" cy="469900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" name="Line 276"/>
          <p:cNvSpPr>
            <a:spLocks noChangeShapeType="1"/>
          </p:cNvSpPr>
          <p:nvPr/>
        </p:nvSpPr>
        <p:spPr bwMode="auto">
          <a:xfrm>
            <a:off x="6313200" y="3079822"/>
            <a:ext cx="271463" cy="139700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5" name="Line 277"/>
          <p:cNvSpPr>
            <a:spLocks noChangeShapeType="1"/>
          </p:cNvSpPr>
          <p:nvPr/>
        </p:nvSpPr>
        <p:spPr bwMode="auto">
          <a:xfrm flipV="1">
            <a:off x="6316375" y="3219522"/>
            <a:ext cx="268288" cy="180975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6" name="Line 278"/>
          <p:cNvSpPr>
            <a:spLocks noChangeShapeType="1"/>
          </p:cNvSpPr>
          <p:nvPr/>
        </p:nvSpPr>
        <p:spPr bwMode="auto">
          <a:xfrm flipV="1">
            <a:off x="6316375" y="3219522"/>
            <a:ext cx="268288" cy="514350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7" name="Line 279"/>
          <p:cNvSpPr>
            <a:spLocks noChangeShapeType="1"/>
          </p:cNvSpPr>
          <p:nvPr/>
        </p:nvSpPr>
        <p:spPr bwMode="auto">
          <a:xfrm flipH="1">
            <a:off x="6894225" y="2741685"/>
            <a:ext cx="233363" cy="47783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8" name="Line 280"/>
          <p:cNvSpPr>
            <a:spLocks noChangeShapeType="1"/>
          </p:cNvSpPr>
          <p:nvPr/>
        </p:nvSpPr>
        <p:spPr bwMode="auto">
          <a:xfrm flipH="1">
            <a:off x="6894225" y="3071885"/>
            <a:ext cx="233363" cy="147637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9" name="Line 281"/>
          <p:cNvSpPr>
            <a:spLocks noChangeShapeType="1"/>
          </p:cNvSpPr>
          <p:nvPr/>
        </p:nvSpPr>
        <p:spPr bwMode="auto">
          <a:xfrm flipH="1" flipV="1">
            <a:off x="6894225" y="3219522"/>
            <a:ext cx="233363" cy="180975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0" name="Line 282"/>
          <p:cNvSpPr>
            <a:spLocks noChangeShapeType="1"/>
          </p:cNvSpPr>
          <p:nvPr/>
        </p:nvSpPr>
        <p:spPr bwMode="auto">
          <a:xfrm flipH="1" flipV="1">
            <a:off x="6894225" y="3219522"/>
            <a:ext cx="236538" cy="503238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1" name="Oval 283"/>
          <p:cNvSpPr>
            <a:spLocks noChangeArrowheads="1"/>
          </p:cNvSpPr>
          <p:nvPr/>
        </p:nvSpPr>
        <p:spPr bwMode="auto">
          <a:xfrm>
            <a:off x="6133813" y="2655960"/>
            <a:ext cx="184150" cy="185737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82" name="Oval 284"/>
          <p:cNvSpPr>
            <a:spLocks noChangeArrowheads="1"/>
          </p:cNvSpPr>
          <p:nvPr/>
        </p:nvSpPr>
        <p:spPr bwMode="auto">
          <a:xfrm>
            <a:off x="6133813" y="2655960"/>
            <a:ext cx="184150" cy="185737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83" name="Oval 286"/>
          <p:cNvSpPr>
            <a:spLocks noChangeArrowheads="1"/>
          </p:cNvSpPr>
          <p:nvPr/>
        </p:nvSpPr>
        <p:spPr bwMode="auto">
          <a:xfrm>
            <a:off x="6132225" y="2982985"/>
            <a:ext cx="184150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84" name="Oval 287"/>
          <p:cNvSpPr>
            <a:spLocks noChangeArrowheads="1"/>
          </p:cNvSpPr>
          <p:nvPr/>
        </p:nvSpPr>
        <p:spPr bwMode="auto">
          <a:xfrm>
            <a:off x="6132225" y="2982985"/>
            <a:ext cx="184150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85" name="Oval 289"/>
          <p:cNvSpPr>
            <a:spLocks noChangeArrowheads="1"/>
          </p:cNvSpPr>
          <p:nvPr/>
        </p:nvSpPr>
        <p:spPr bwMode="auto">
          <a:xfrm>
            <a:off x="6133813" y="3308422"/>
            <a:ext cx="184150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86" name="Oval 290"/>
          <p:cNvSpPr>
            <a:spLocks noChangeArrowheads="1"/>
          </p:cNvSpPr>
          <p:nvPr/>
        </p:nvSpPr>
        <p:spPr bwMode="auto">
          <a:xfrm>
            <a:off x="6133813" y="3308422"/>
            <a:ext cx="184150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87" name="Oval 292"/>
          <p:cNvSpPr>
            <a:spLocks noChangeArrowheads="1"/>
          </p:cNvSpPr>
          <p:nvPr/>
        </p:nvSpPr>
        <p:spPr bwMode="auto">
          <a:xfrm>
            <a:off x="6133813" y="3633860"/>
            <a:ext cx="184150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88" name="Oval 293"/>
          <p:cNvSpPr>
            <a:spLocks noChangeArrowheads="1"/>
          </p:cNvSpPr>
          <p:nvPr/>
        </p:nvSpPr>
        <p:spPr bwMode="auto">
          <a:xfrm>
            <a:off x="6133813" y="3633860"/>
            <a:ext cx="184150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89" name="Oval 295"/>
          <p:cNvSpPr>
            <a:spLocks noChangeArrowheads="1"/>
          </p:cNvSpPr>
          <p:nvPr/>
        </p:nvSpPr>
        <p:spPr bwMode="auto">
          <a:xfrm>
            <a:off x="6133813" y="2655287"/>
            <a:ext cx="184150" cy="185738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90" name="Oval 296"/>
          <p:cNvSpPr>
            <a:spLocks noChangeArrowheads="1"/>
          </p:cNvSpPr>
          <p:nvPr/>
        </p:nvSpPr>
        <p:spPr bwMode="auto">
          <a:xfrm>
            <a:off x="6133813" y="2655287"/>
            <a:ext cx="184150" cy="185738"/>
          </a:xfrm>
          <a:prstGeom prst="ellipse">
            <a:avLst/>
          </a:prstGeom>
          <a:solidFill>
            <a:schemeClr val="accent1"/>
          </a:solidFill>
          <a:ln w="6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91" name="Oval 298"/>
          <p:cNvSpPr>
            <a:spLocks noChangeArrowheads="1"/>
          </p:cNvSpPr>
          <p:nvPr/>
        </p:nvSpPr>
        <p:spPr bwMode="auto">
          <a:xfrm>
            <a:off x="6132226" y="2982312"/>
            <a:ext cx="184150" cy="18415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92" name="Oval 299"/>
          <p:cNvSpPr>
            <a:spLocks noChangeArrowheads="1"/>
          </p:cNvSpPr>
          <p:nvPr/>
        </p:nvSpPr>
        <p:spPr bwMode="auto">
          <a:xfrm>
            <a:off x="6132226" y="2982312"/>
            <a:ext cx="184150" cy="184150"/>
          </a:xfrm>
          <a:prstGeom prst="ellipse">
            <a:avLst/>
          </a:prstGeom>
          <a:solidFill>
            <a:schemeClr val="accent1"/>
          </a:solidFill>
          <a:ln w="6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93" name="Oval 301"/>
          <p:cNvSpPr>
            <a:spLocks noChangeArrowheads="1"/>
          </p:cNvSpPr>
          <p:nvPr/>
        </p:nvSpPr>
        <p:spPr bwMode="auto">
          <a:xfrm>
            <a:off x="6133813" y="3307749"/>
            <a:ext cx="184150" cy="18415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94" name="Oval 302"/>
          <p:cNvSpPr>
            <a:spLocks noChangeArrowheads="1"/>
          </p:cNvSpPr>
          <p:nvPr/>
        </p:nvSpPr>
        <p:spPr bwMode="auto">
          <a:xfrm>
            <a:off x="6133813" y="3307749"/>
            <a:ext cx="184150" cy="184150"/>
          </a:xfrm>
          <a:prstGeom prst="ellipse">
            <a:avLst/>
          </a:prstGeom>
          <a:solidFill>
            <a:schemeClr val="accent1"/>
          </a:solidFill>
          <a:ln w="6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95" name="Oval 304"/>
          <p:cNvSpPr>
            <a:spLocks noChangeArrowheads="1"/>
          </p:cNvSpPr>
          <p:nvPr/>
        </p:nvSpPr>
        <p:spPr bwMode="auto">
          <a:xfrm>
            <a:off x="6133813" y="3633187"/>
            <a:ext cx="184150" cy="18415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96" name="Oval 305"/>
          <p:cNvSpPr>
            <a:spLocks noChangeArrowheads="1"/>
          </p:cNvSpPr>
          <p:nvPr/>
        </p:nvSpPr>
        <p:spPr bwMode="auto">
          <a:xfrm>
            <a:off x="6133813" y="3633187"/>
            <a:ext cx="184150" cy="184150"/>
          </a:xfrm>
          <a:prstGeom prst="ellipse">
            <a:avLst/>
          </a:prstGeom>
          <a:solidFill>
            <a:schemeClr val="accent1"/>
          </a:solidFill>
          <a:ln w="6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97" name="Oval 307"/>
          <p:cNvSpPr>
            <a:spLocks noChangeArrowheads="1"/>
          </p:cNvSpPr>
          <p:nvPr/>
        </p:nvSpPr>
        <p:spPr bwMode="auto">
          <a:xfrm>
            <a:off x="7129175" y="2655960"/>
            <a:ext cx="184150" cy="185737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98" name="Oval 308"/>
          <p:cNvSpPr>
            <a:spLocks noChangeArrowheads="1"/>
          </p:cNvSpPr>
          <p:nvPr/>
        </p:nvSpPr>
        <p:spPr bwMode="auto">
          <a:xfrm>
            <a:off x="7129175" y="2655960"/>
            <a:ext cx="184150" cy="185737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99" name="Oval 310"/>
          <p:cNvSpPr>
            <a:spLocks noChangeArrowheads="1"/>
          </p:cNvSpPr>
          <p:nvPr/>
        </p:nvSpPr>
        <p:spPr bwMode="auto">
          <a:xfrm>
            <a:off x="7127588" y="2982985"/>
            <a:ext cx="185737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00" name="Oval 311"/>
          <p:cNvSpPr>
            <a:spLocks noChangeArrowheads="1"/>
          </p:cNvSpPr>
          <p:nvPr/>
        </p:nvSpPr>
        <p:spPr bwMode="auto">
          <a:xfrm>
            <a:off x="7127588" y="2982985"/>
            <a:ext cx="185737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01" name="Oval 313"/>
          <p:cNvSpPr>
            <a:spLocks noChangeArrowheads="1"/>
          </p:cNvSpPr>
          <p:nvPr/>
        </p:nvSpPr>
        <p:spPr bwMode="auto">
          <a:xfrm>
            <a:off x="7129175" y="3308422"/>
            <a:ext cx="184150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02" name="Oval 314"/>
          <p:cNvSpPr>
            <a:spLocks noChangeArrowheads="1"/>
          </p:cNvSpPr>
          <p:nvPr/>
        </p:nvSpPr>
        <p:spPr bwMode="auto">
          <a:xfrm>
            <a:off x="7129175" y="3308422"/>
            <a:ext cx="184150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03" name="Oval 316"/>
          <p:cNvSpPr>
            <a:spLocks noChangeArrowheads="1"/>
          </p:cNvSpPr>
          <p:nvPr/>
        </p:nvSpPr>
        <p:spPr bwMode="auto">
          <a:xfrm>
            <a:off x="7129175" y="3633860"/>
            <a:ext cx="184150" cy="184150"/>
          </a:xfrm>
          <a:prstGeom prst="ellipse">
            <a:avLst/>
          </a:prstGeom>
          <a:solidFill>
            <a:srgbClr val="006699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04" name="Oval 317"/>
          <p:cNvSpPr>
            <a:spLocks noChangeArrowheads="1"/>
          </p:cNvSpPr>
          <p:nvPr/>
        </p:nvSpPr>
        <p:spPr bwMode="auto">
          <a:xfrm>
            <a:off x="7129175" y="3633860"/>
            <a:ext cx="184150" cy="184150"/>
          </a:xfrm>
          <a:prstGeom prst="ellipse">
            <a:avLst/>
          </a:prstGeom>
          <a:noFill/>
          <a:ln w="6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05" name="Oval 319"/>
          <p:cNvSpPr>
            <a:spLocks noChangeArrowheads="1"/>
          </p:cNvSpPr>
          <p:nvPr/>
        </p:nvSpPr>
        <p:spPr bwMode="auto">
          <a:xfrm>
            <a:off x="7129176" y="2655287"/>
            <a:ext cx="184150" cy="185738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06" name="Oval 320"/>
          <p:cNvSpPr>
            <a:spLocks noChangeArrowheads="1"/>
          </p:cNvSpPr>
          <p:nvPr/>
        </p:nvSpPr>
        <p:spPr bwMode="auto">
          <a:xfrm>
            <a:off x="7129176" y="2655287"/>
            <a:ext cx="184150" cy="185738"/>
          </a:xfrm>
          <a:prstGeom prst="ellipse">
            <a:avLst/>
          </a:prstGeom>
          <a:solidFill>
            <a:schemeClr val="accent1"/>
          </a:solidFill>
          <a:ln w="6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07" name="Oval 322"/>
          <p:cNvSpPr>
            <a:spLocks noChangeArrowheads="1"/>
          </p:cNvSpPr>
          <p:nvPr/>
        </p:nvSpPr>
        <p:spPr bwMode="auto">
          <a:xfrm>
            <a:off x="7127588" y="2982312"/>
            <a:ext cx="185738" cy="18415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08" name="Oval 323"/>
          <p:cNvSpPr>
            <a:spLocks noChangeArrowheads="1"/>
          </p:cNvSpPr>
          <p:nvPr/>
        </p:nvSpPr>
        <p:spPr bwMode="auto">
          <a:xfrm>
            <a:off x="7127588" y="2982312"/>
            <a:ext cx="185738" cy="184150"/>
          </a:xfrm>
          <a:prstGeom prst="ellipse">
            <a:avLst/>
          </a:prstGeom>
          <a:solidFill>
            <a:schemeClr val="accent1"/>
          </a:solidFill>
          <a:ln w="6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09" name="Oval 325"/>
          <p:cNvSpPr>
            <a:spLocks noChangeArrowheads="1"/>
          </p:cNvSpPr>
          <p:nvPr/>
        </p:nvSpPr>
        <p:spPr bwMode="auto">
          <a:xfrm>
            <a:off x="7129176" y="3307749"/>
            <a:ext cx="184150" cy="18415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10" name="Oval 326"/>
          <p:cNvSpPr>
            <a:spLocks noChangeArrowheads="1"/>
          </p:cNvSpPr>
          <p:nvPr/>
        </p:nvSpPr>
        <p:spPr bwMode="auto">
          <a:xfrm>
            <a:off x="7129176" y="3307749"/>
            <a:ext cx="184150" cy="184150"/>
          </a:xfrm>
          <a:prstGeom prst="ellipse">
            <a:avLst/>
          </a:prstGeom>
          <a:solidFill>
            <a:schemeClr val="accent1"/>
          </a:solidFill>
          <a:ln w="6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11" name="Oval 328"/>
          <p:cNvSpPr>
            <a:spLocks noChangeArrowheads="1"/>
          </p:cNvSpPr>
          <p:nvPr/>
        </p:nvSpPr>
        <p:spPr bwMode="auto">
          <a:xfrm>
            <a:off x="7129176" y="3633187"/>
            <a:ext cx="184150" cy="18415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12" name="Oval 329"/>
          <p:cNvSpPr>
            <a:spLocks noChangeArrowheads="1"/>
          </p:cNvSpPr>
          <p:nvPr/>
        </p:nvSpPr>
        <p:spPr bwMode="auto">
          <a:xfrm>
            <a:off x="7129176" y="3633187"/>
            <a:ext cx="184150" cy="184150"/>
          </a:xfrm>
          <a:prstGeom prst="ellipse">
            <a:avLst/>
          </a:prstGeom>
          <a:solidFill>
            <a:schemeClr val="accent1"/>
          </a:solidFill>
          <a:ln w="6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13" name="Freeform 331"/>
          <p:cNvSpPr>
            <a:spLocks/>
          </p:cNvSpPr>
          <p:nvPr/>
        </p:nvSpPr>
        <p:spPr bwMode="auto">
          <a:xfrm>
            <a:off x="6521163" y="3087087"/>
            <a:ext cx="441325" cy="280988"/>
          </a:xfrm>
          <a:custGeom>
            <a:avLst/>
            <a:gdLst>
              <a:gd name="T0" fmla="*/ 0 w 1704"/>
              <a:gd name="T1" fmla="*/ 0 h 1000"/>
              <a:gd name="T2" fmla="*/ 0 w 1704"/>
              <a:gd name="T3" fmla="*/ 0 h 1000"/>
              <a:gd name="T4" fmla="*/ 0 w 1704"/>
              <a:gd name="T5" fmla="*/ 0 h 1000"/>
              <a:gd name="T6" fmla="*/ 0 w 1704"/>
              <a:gd name="T7" fmla="*/ 0 h 1000"/>
              <a:gd name="T8" fmla="*/ 0 w 1704"/>
              <a:gd name="T9" fmla="*/ 0 h 1000"/>
              <a:gd name="T10" fmla="*/ 0 w 1704"/>
              <a:gd name="T11" fmla="*/ 0 h 1000"/>
              <a:gd name="T12" fmla="*/ 0 w 1704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1000"/>
              <a:gd name="T23" fmla="*/ 1704 w 1704"/>
              <a:gd name="T24" fmla="*/ 1000 h 10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1000">
                <a:moveTo>
                  <a:pt x="0" y="500"/>
                </a:moveTo>
                <a:cubicBezTo>
                  <a:pt x="0" y="776"/>
                  <a:pt x="127" y="1000"/>
                  <a:pt x="283" y="1000"/>
                </a:cubicBezTo>
                <a:lnTo>
                  <a:pt x="1422" y="1000"/>
                </a:lnTo>
                <a:cubicBezTo>
                  <a:pt x="1578" y="1000"/>
                  <a:pt x="1704" y="776"/>
                  <a:pt x="1704" y="500"/>
                </a:cubicBezTo>
                <a:cubicBezTo>
                  <a:pt x="1704" y="224"/>
                  <a:pt x="1578" y="0"/>
                  <a:pt x="1422" y="0"/>
                </a:cubicBezTo>
                <a:lnTo>
                  <a:pt x="283" y="0"/>
                </a:lnTo>
                <a:cubicBezTo>
                  <a:pt x="127" y="0"/>
                  <a:pt x="0" y="224"/>
                  <a:pt x="0" y="500"/>
                </a:cubicBez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14" name="Freeform 332"/>
          <p:cNvSpPr>
            <a:spLocks/>
          </p:cNvSpPr>
          <p:nvPr/>
        </p:nvSpPr>
        <p:spPr bwMode="auto">
          <a:xfrm>
            <a:off x="6521163" y="3087087"/>
            <a:ext cx="441325" cy="280988"/>
          </a:xfrm>
          <a:custGeom>
            <a:avLst/>
            <a:gdLst>
              <a:gd name="T0" fmla="*/ 0 w 1704"/>
              <a:gd name="T1" fmla="*/ 0 h 1000"/>
              <a:gd name="T2" fmla="*/ 0 w 1704"/>
              <a:gd name="T3" fmla="*/ 0 h 1000"/>
              <a:gd name="T4" fmla="*/ 0 w 1704"/>
              <a:gd name="T5" fmla="*/ 0 h 1000"/>
              <a:gd name="T6" fmla="*/ 0 w 1704"/>
              <a:gd name="T7" fmla="*/ 0 h 1000"/>
              <a:gd name="T8" fmla="*/ 0 w 1704"/>
              <a:gd name="T9" fmla="*/ 0 h 1000"/>
              <a:gd name="T10" fmla="*/ 0 w 1704"/>
              <a:gd name="T11" fmla="*/ 0 h 1000"/>
              <a:gd name="T12" fmla="*/ 0 w 1704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1000"/>
              <a:gd name="T23" fmla="*/ 1704 w 1704"/>
              <a:gd name="T24" fmla="*/ 1000 h 10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1000">
                <a:moveTo>
                  <a:pt x="0" y="500"/>
                </a:moveTo>
                <a:cubicBezTo>
                  <a:pt x="0" y="776"/>
                  <a:pt x="127" y="1000"/>
                  <a:pt x="283" y="1000"/>
                </a:cubicBezTo>
                <a:lnTo>
                  <a:pt x="1422" y="1000"/>
                </a:lnTo>
                <a:cubicBezTo>
                  <a:pt x="1578" y="1000"/>
                  <a:pt x="1704" y="776"/>
                  <a:pt x="1704" y="500"/>
                </a:cubicBezTo>
                <a:cubicBezTo>
                  <a:pt x="1704" y="224"/>
                  <a:pt x="1578" y="0"/>
                  <a:pt x="1422" y="0"/>
                </a:cubicBezTo>
                <a:lnTo>
                  <a:pt x="283" y="0"/>
                </a:lnTo>
                <a:cubicBezTo>
                  <a:pt x="127" y="0"/>
                  <a:pt x="0" y="224"/>
                  <a:pt x="0" y="500"/>
                </a:cubicBezTo>
                <a:close/>
              </a:path>
            </a:pathLst>
          </a:custGeom>
          <a:solidFill>
            <a:schemeClr val="accent1"/>
          </a:solidFill>
          <a:ln w="6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15" name="Freeform 333"/>
          <p:cNvSpPr>
            <a:spLocks/>
          </p:cNvSpPr>
          <p:nvPr/>
        </p:nvSpPr>
        <p:spPr bwMode="auto">
          <a:xfrm>
            <a:off x="6594188" y="3087087"/>
            <a:ext cx="73025" cy="280988"/>
          </a:xfrm>
          <a:custGeom>
            <a:avLst/>
            <a:gdLst>
              <a:gd name="T0" fmla="*/ 0 w 46"/>
              <a:gd name="T1" fmla="*/ 177 h 177"/>
              <a:gd name="T2" fmla="*/ 46 w 46"/>
              <a:gd name="T3" fmla="*/ 88 h 177"/>
              <a:gd name="T4" fmla="*/ 0 w 46"/>
              <a:gd name="T5" fmla="*/ 0 h 177"/>
              <a:gd name="T6" fmla="*/ 0 60000 65536"/>
              <a:gd name="T7" fmla="*/ 0 60000 65536"/>
              <a:gd name="T8" fmla="*/ 0 60000 65536"/>
              <a:gd name="T9" fmla="*/ 0 w 46"/>
              <a:gd name="T10" fmla="*/ 0 h 177"/>
              <a:gd name="T11" fmla="*/ 46 w 46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" h="177">
                <a:moveTo>
                  <a:pt x="0" y="177"/>
                </a:moveTo>
                <a:cubicBezTo>
                  <a:pt x="25" y="177"/>
                  <a:pt x="46" y="137"/>
                  <a:pt x="46" y="88"/>
                </a:cubicBezTo>
                <a:cubicBezTo>
                  <a:pt x="46" y="40"/>
                  <a:pt x="25" y="0"/>
                  <a:pt x="0" y="0"/>
                </a:cubicBezTo>
              </a:path>
            </a:pathLst>
          </a:custGeom>
          <a:solidFill>
            <a:schemeClr val="accent1"/>
          </a:solidFill>
          <a:ln w="6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16" name="Line 335"/>
          <p:cNvSpPr>
            <a:spLocks noChangeShapeType="1"/>
          </p:cNvSpPr>
          <p:nvPr/>
        </p:nvSpPr>
        <p:spPr bwMode="auto">
          <a:xfrm>
            <a:off x="6316375" y="2749622"/>
            <a:ext cx="273050" cy="469900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7" name="Line 336"/>
          <p:cNvSpPr>
            <a:spLocks noChangeShapeType="1"/>
          </p:cNvSpPr>
          <p:nvPr/>
        </p:nvSpPr>
        <p:spPr bwMode="auto">
          <a:xfrm>
            <a:off x="6313200" y="3079822"/>
            <a:ext cx="271463" cy="139700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8" name="Line 337"/>
          <p:cNvSpPr>
            <a:spLocks noChangeShapeType="1"/>
          </p:cNvSpPr>
          <p:nvPr/>
        </p:nvSpPr>
        <p:spPr bwMode="auto">
          <a:xfrm flipV="1">
            <a:off x="6316375" y="3219522"/>
            <a:ext cx="268288" cy="180975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9" name="Line 338"/>
          <p:cNvSpPr>
            <a:spLocks noChangeShapeType="1"/>
          </p:cNvSpPr>
          <p:nvPr/>
        </p:nvSpPr>
        <p:spPr bwMode="auto">
          <a:xfrm flipV="1">
            <a:off x="6316375" y="3219522"/>
            <a:ext cx="268288" cy="514350"/>
          </a:xfrm>
          <a:prstGeom prst="line">
            <a:avLst/>
          </a:prstGeom>
          <a:noFill/>
          <a:ln w="6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0" name="Rectangle 339"/>
          <p:cNvSpPr>
            <a:spLocks noChangeArrowheads="1"/>
          </p:cNvSpPr>
          <p:nvPr/>
        </p:nvSpPr>
        <p:spPr bwMode="auto">
          <a:xfrm>
            <a:off x="5768374" y="3940631"/>
            <a:ext cx="1011786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119063" indent="-119063" algn="ctr">
              <a:lnSpc>
                <a:spcPct val="50000"/>
              </a:lnSpc>
              <a:spcBef>
                <a:spcPct val="5000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Content</a:t>
            </a:r>
          </a:p>
          <a:p>
            <a:pPr marL="119063" indent="-119063" algn="ctr">
              <a:lnSpc>
                <a:spcPct val="50000"/>
              </a:lnSpc>
              <a:spcBef>
                <a:spcPct val="5000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 Origination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1" name="Rectangle 341"/>
          <p:cNvSpPr>
            <a:spLocks noChangeArrowheads="1"/>
          </p:cNvSpPr>
          <p:nvPr/>
        </p:nvSpPr>
        <p:spPr bwMode="auto">
          <a:xfrm>
            <a:off x="7013288" y="3902147"/>
            <a:ext cx="42123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119063" indent="-119063">
              <a:spcBef>
                <a:spcPct val="5000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Viewers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384996" y="1917508"/>
            <a:ext cx="64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Past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205513" y="1905179"/>
            <a:ext cx="98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Present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6284983" y="1917508"/>
            <a:ext cx="851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Future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85113" y="979488"/>
            <a:ext cx="790648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The Opportunity: Scale Content Distribution and Delivery via the Cloud With Process &amp; Technology: </a:t>
            </a:r>
            <a:endParaRPr lang="en-US" sz="2400" b="1" dirty="0">
              <a:solidFill>
                <a:srgbClr val="000000"/>
              </a:solidFill>
              <a:ea typeface="Aller Display" charset="0"/>
              <a:cs typeface="Arial"/>
            </a:endParaRPr>
          </a:p>
          <a:p>
            <a:pPr>
              <a:lnSpc>
                <a:spcPts val="3175"/>
              </a:lnSpc>
            </a:pPr>
            <a:endParaRPr lang="en-US" sz="2400" b="1" dirty="0">
              <a:solidFill>
                <a:srgbClr val="000000"/>
              </a:solidFill>
              <a:latin typeface="Arial"/>
              <a:ea typeface="Aller Display" charset="0"/>
              <a:cs typeface="Arial"/>
            </a:endParaRPr>
          </a:p>
        </p:txBody>
      </p:sp>
      <p:pic>
        <p:nvPicPr>
          <p:cNvPr id="289" name="Picture 12" descr="C:\Users\arthur_scott\Desktop\app_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003737"/>
            <a:ext cx="742674" cy="748863"/>
          </a:xfrm>
          <a:prstGeom prst="rect">
            <a:avLst/>
          </a:prstGeom>
          <a:noFill/>
        </p:spPr>
      </p:pic>
      <p:grpSp>
        <p:nvGrpSpPr>
          <p:cNvPr id="290" name="Group 87"/>
          <p:cNvGrpSpPr>
            <a:grpSpLocks/>
          </p:cNvGrpSpPr>
          <p:nvPr/>
        </p:nvGrpSpPr>
        <p:grpSpPr bwMode="auto">
          <a:xfrm>
            <a:off x="2617640" y="2657237"/>
            <a:ext cx="185738" cy="185738"/>
            <a:chOff x="1869" y="2754"/>
            <a:chExt cx="117" cy="117"/>
          </a:xfrm>
          <a:solidFill>
            <a:srgbClr val="FFFFFF"/>
          </a:solidFill>
        </p:grpSpPr>
        <p:sp>
          <p:nvSpPr>
            <p:cNvPr id="291" name="Oval 85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92" name="Oval 86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293" name="Group 87"/>
          <p:cNvGrpSpPr>
            <a:grpSpLocks/>
          </p:cNvGrpSpPr>
          <p:nvPr/>
        </p:nvGrpSpPr>
        <p:grpSpPr bwMode="auto">
          <a:xfrm>
            <a:off x="2620360" y="2986517"/>
            <a:ext cx="185738" cy="185738"/>
            <a:chOff x="1869" y="2754"/>
            <a:chExt cx="117" cy="117"/>
          </a:xfrm>
          <a:solidFill>
            <a:srgbClr val="FFFFFF"/>
          </a:solidFill>
        </p:grpSpPr>
        <p:sp>
          <p:nvSpPr>
            <p:cNvPr id="294" name="Oval 85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95" name="Oval 86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296" name="Group 87"/>
          <p:cNvGrpSpPr>
            <a:grpSpLocks/>
          </p:cNvGrpSpPr>
          <p:nvPr/>
        </p:nvGrpSpPr>
        <p:grpSpPr bwMode="auto">
          <a:xfrm>
            <a:off x="2619017" y="3312997"/>
            <a:ext cx="185738" cy="185738"/>
            <a:chOff x="1869" y="2754"/>
            <a:chExt cx="117" cy="117"/>
          </a:xfrm>
          <a:solidFill>
            <a:srgbClr val="FFFFFF"/>
          </a:solidFill>
        </p:grpSpPr>
        <p:sp>
          <p:nvSpPr>
            <p:cNvPr id="297" name="Oval 85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98" name="Oval 86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grpSp>
        <p:nvGrpSpPr>
          <p:cNvPr id="299" name="Group 87"/>
          <p:cNvGrpSpPr>
            <a:grpSpLocks/>
          </p:cNvGrpSpPr>
          <p:nvPr/>
        </p:nvGrpSpPr>
        <p:grpSpPr bwMode="auto">
          <a:xfrm>
            <a:off x="2615921" y="3640357"/>
            <a:ext cx="185738" cy="185738"/>
            <a:chOff x="1869" y="2754"/>
            <a:chExt cx="117" cy="117"/>
          </a:xfrm>
          <a:solidFill>
            <a:srgbClr val="FFFFFF"/>
          </a:solidFill>
        </p:grpSpPr>
        <p:sp>
          <p:nvSpPr>
            <p:cNvPr id="300" name="Oval 85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301" name="Oval 86"/>
            <p:cNvSpPr>
              <a:spLocks noChangeArrowheads="1"/>
            </p:cNvSpPr>
            <p:nvPr/>
          </p:nvSpPr>
          <p:spPr bwMode="auto">
            <a:xfrm>
              <a:off x="1869" y="2754"/>
              <a:ext cx="117" cy="117"/>
            </a:xfrm>
            <a:prstGeom prst="ellipse">
              <a:avLst/>
            </a:prstGeom>
            <a:grpFill/>
            <a:ln w="6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endParaRPr>
            </a:p>
          </p:txBody>
        </p:sp>
      </p:grpSp>
      <p:sp>
        <p:nvSpPr>
          <p:cNvPr id="302" name="Oval 199"/>
          <p:cNvSpPr>
            <a:spLocks noChangeArrowheads="1"/>
          </p:cNvSpPr>
          <p:nvPr/>
        </p:nvSpPr>
        <p:spPr bwMode="auto">
          <a:xfrm>
            <a:off x="4481562" y="3359508"/>
            <a:ext cx="73158" cy="9299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03" name="Oval 199"/>
          <p:cNvSpPr>
            <a:spLocks noChangeArrowheads="1"/>
          </p:cNvSpPr>
          <p:nvPr/>
        </p:nvSpPr>
        <p:spPr bwMode="auto">
          <a:xfrm>
            <a:off x="4489278" y="3672668"/>
            <a:ext cx="73158" cy="9299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04" name="Oval 199"/>
          <p:cNvSpPr>
            <a:spLocks noChangeArrowheads="1"/>
          </p:cNvSpPr>
          <p:nvPr/>
        </p:nvSpPr>
        <p:spPr bwMode="auto">
          <a:xfrm>
            <a:off x="4899538" y="3029950"/>
            <a:ext cx="73158" cy="9299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05" name="Oval 199"/>
          <p:cNvSpPr>
            <a:spLocks noChangeArrowheads="1"/>
          </p:cNvSpPr>
          <p:nvPr/>
        </p:nvSpPr>
        <p:spPr bwMode="auto">
          <a:xfrm>
            <a:off x="4481562" y="2700392"/>
            <a:ext cx="73158" cy="92990"/>
          </a:xfrm>
          <a:prstGeom prst="ellipse">
            <a:avLst/>
          </a:prstGeom>
          <a:solidFill>
            <a:srgbClr val="FF0000"/>
          </a:solidFill>
          <a:ln w="6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06" name="Line 235"/>
          <p:cNvSpPr>
            <a:spLocks noChangeShapeType="1"/>
          </p:cNvSpPr>
          <p:nvPr/>
        </p:nvSpPr>
        <p:spPr bwMode="auto">
          <a:xfrm flipV="1">
            <a:off x="4507420" y="3079822"/>
            <a:ext cx="411162" cy="336550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7" name="Line 235"/>
          <p:cNvSpPr>
            <a:spLocks noChangeShapeType="1"/>
          </p:cNvSpPr>
          <p:nvPr/>
        </p:nvSpPr>
        <p:spPr bwMode="auto">
          <a:xfrm flipV="1">
            <a:off x="4516692" y="3394872"/>
            <a:ext cx="411162" cy="336550"/>
          </a:xfrm>
          <a:prstGeom prst="line">
            <a:avLst/>
          </a:prstGeom>
          <a:noFill/>
          <a:ln w="6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92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1752600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spcBef>
                <a:spcPct val="30000"/>
              </a:spcBef>
              <a:buClrTx/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Cloud Providers for: 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000" dirty="0" smtClean="0">
                <a:solidFill>
                  <a:srgbClr val="000000"/>
                </a:solidFill>
              </a:rPr>
              <a:t>Distribution </a:t>
            </a:r>
            <a:r>
              <a:rPr lang="en-US" sz="6000" dirty="0">
                <a:solidFill>
                  <a:srgbClr val="000000"/>
                </a:solidFill>
              </a:rPr>
              <a:t>and Delivery: </a:t>
            </a:r>
          </a:p>
          <a:p>
            <a:pPr marL="1200150" lvl="2" indent="-285750" algn="l">
              <a:spcBef>
                <a:spcPct val="30000"/>
              </a:spcBef>
              <a:buFont typeface="Arial"/>
              <a:buChar char="•"/>
            </a:pPr>
            <a:r>
              <a:rPr lang="en-US" sz="5600" dirty="0">
                <a:solidFill>
                  <a:srgbClr val="000000"/>
                </a:solidFill>
              </a:rPr>
              <a:t>Amazon, Microsoft, CDNs: Akamai, </a:t>
            </a:r>
            <a:r>
              <a:rPr lang="en-US" sz="5600" dirty="0" smtClean="0">
                <a:solidFill>
                  <a:srgbClr val="000000"/>
                </a:solidFill>
              </a:rPr>
              <a:t>Limelight</a:t>
            </a:r>
            <a:r>
              <a:rPr lang="en-US" sz="5600" dirty="0">
                <a:solidFill>
                  <a:srgbClr val="000000"/>
                </a:solidFill>
              </a:rPr>
              <a:t>, </a:t>
            </a:r>
            <a:r>
              <a:rPr lang="en-US" sz="5600" dirty="0" smtClean="0">
                <a:solidFill>
                  <a:srgbClr val="000000"/>
                </a:solidFill>
              </a:rPr>
              <a:t>at&amp;t, Verizon,1000s </a:t>
            </a:r>
            <a:r>
              <a:rPr lang="en-US" sz="5600" dirty="0">
                <a:solidFill>
                  <a:srgbClr val="000000"/>
                </a:solidFill>
              </a:rPr>
              <a:t>more. </a:t>
            </a:r>
            <a:endParaRPr lang="en-US" sz="6000" dirty="0" smtClean="0">
              <a:solidFill>
                <a:srgbClr val="000000"/>
              </a:solidFill>
            </a:endParaRP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000" dirty="0" smtClean="0">
                <a:solidFill>
                  <a:srgbClr val="000000"/>
                </a:solidFill>
              </a:rPr>
              <a:t>Users and Viewers: </a:t>
            </a:r>
          </a:p>
          <a:p>
            <a:pPr marL="1200150" lvl="2" indent="-285750" algn="l">
              <a:spcBef>
                <a:spcPct val="30000"/>
              </a:spcBef>
              <a:buFont typeface="Arial"/>
              <a:buChar char="•"/>
            </a:pPr>
            <a:r>
              <a:rPr lang="en-US" sz="5600" dirty="0" smtClean="0">
                <a:solidFill>
                  <a:srgbClr val="000000"/>
                </a:solidFill>
              </a:rPr>
              <a:t>Apple, Amazon, Hulu, Netflix, EQ Network, 100s more. </a:t>
            </a:r>
          </a:p>
          <a:p>
            <a:pPr lvl="1" algn="l">
              <a:spcBef>
                <a:spcPct val="30000"/>
              </a:spcBef>
            </a:pPr>
            <a:r>
              <a:rPr lang="en-US" sz="6000" dirty="0" smtClean="0">
                <a:solidFill>
                  <a:srgbClr val="000000"/>
                </a:solidFill>
              </a:rPr>
              <a:t>   </a:t>
            </a:r>
          </a:p>
          <a:p>
            <a:pPr marL="285750" indent="-285750" algn="l">
              <a:spcBef>
                <a:spcPct val="30000"/>
              </a:spcBef>
              <a:buClrTx/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Not Everyone Benefits: 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000" dirty="0" smtClean="0">
                <a:solidFill>
                  <a:srgbClr val="000000"/>
                </a:solidFill>
              </a:rPr>
              <a:t>Manual workflow </a:t>
            </a:r>
            <a:r>
              <a:rPr lang="en-US" sz="6000" dirty="0">
                <a:solidFill>
                  <a:srgbClr val="000000"/>
                </a:solidFill>
              </a:rPr>
              <a:t>b</a:t>
            </a:r>
            <a:r>
              <a:rPr lang="en-US" sz="6000" dirty="0" smtClean="0">
                <a:solidFill>
                  <a:srgbClr val="000000"/>
                </a:solidFill>
              </a:rPr>
              <a:t>ased </a:t>
            </a:r>
            <a:r>
              <a:rPr lang="en-US" sz="6000" dirty="0">
                <a:solidFill>
                  <a:srgbClr val="000000"/>
                </a:solidFill>
              </a:rPr>
              <a:t>b</a:t>
            </a:r>
            <a:r>
              <a:rPr lang="en-US" sz="6000" dirty="0" smtClean="0">
                <a:solidFill>
                  <a:srgbClr val="000000"/>
                </a:solidFill>
              </a:rPr>
              <a:t>usiness—e.g. traditional </a:t>
            </a:r>
            <a:r>
              <a:rPr lang="en-US" sz="6000" dirty="0">
                <a:solidFill>
                  <a:srgbClr val="000000"/>
                </a:solidFill>
              </a:rPr>
              <a:t>p</a:t>
            </a:r>
            <a:r>
              <a:rPr lang="en-US" sz="6000" dirty="0" smtClean="0">
                <a:solidFill>
                  <a:srgbClr val="000000"/>
                </a:solidFill>
              </a:rPr>
              <a:t>ublishing, theatrical </a:t>
            </a:r>
            <a:r>
              <a:rPr lang="en-US" sz="6000" dirty="0">
                <a:solidFill>
                  <a:srgbClr val="000000"/>
                </a:solidFill>
              </a:rPr>
              <a:t>f</a:t>
            </a:r>
            <a:r>
              <a:rPr lang="en-US" sz="6000" dirty="0" smtClean="0">
                <a:solidFill>
                  <a:srgbClr val="000000"/>
                </a:solidFill>
              </a:rPr>
              <a:t>ilm, traditional and cable </a:t>
            </a:r>
            <a:r>
              <a:rPr lang="en-US" sz="6000" dirty="0">
                <a:solidFill>
                  <a:srgbClr val="000000"/>
                </a:solidFill>
              </a:rPr>
              <a:t>b</a:t>
            </a:r>
            <a:r>
              <a:rPr lang="en-US" sz="6000" dirty="0" smtClean="0">
                <a:solidFill>
                  <a:srgbClr val="000000"/>
                </a:solidFill>
              </a:rPr>
              <a:t>roadcasting all must compete with video </a:t>
            </a:r>
            <a:r>
              <a:rPr lang="en-US" sz="6000" dirty="0">
                <a:solidFill>
                  <a:srgbClr val="000000"/>
                </a:solidFill>
              </a:rPr>
              <a:t>e</a:t>
            </a:r>
            <a:r>
              <a:rPr lang="en-US" sz="6000" dirty="0" smtClean="0">
                <a:solidFill>
                  <a:srgbClr val="000000"/>
                </a:solidFill>
              </a:rPr>
              <a:t>verywhere enabled by the Cloud 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Traditional advertising </a:t>
            </a:r>
            <a:r>
              <a:rPr lang="en-US" sz="6400" dirty="0">
                <a:solidFill>
                  <a:srgbClr val="000000"/>
                </a:solidFill>
              </a:rPr>
              <a:t>i</a:t>
            </a:r>
            <a:r>
              <a:rPr lang="en-US" sz="6400" dirty="0" smtClean="0">
                <a:solidFill>
                  <a:srgbClr val="000000"/>
                </a:solidFill>
              </a:rPr>
              <a:t>ndustry must continue to adapt or become irrelevant.</a:t>
            </a:r>
            <a:endParaRPr lang="en-US" sz="6400" dirty="0">
              <a:solidFill>
                <a:srgbClr val="000000"/>
              </a:solidFill>
            </a:endParaRPr>
          </a:p>
          <a:p>
            <a:pPr marL="285750" indent="-285750" algn="l">
              <a:spcBef>
                <a:spcPct val="30000"/>
              </a:spcBef>
              <a:buClrTx/>
              <a:buFont typeface="Arial"/>
              <a:buChar char="•"/>
            </a:pPr>
            <a:endParaRPr lang="en-US" sz="6400" dirty="0" smtClean="0">
              <a:solidFill>
                <a:srgbClr val="000000"/>
              </a:solidFill>
            </a:endParaRPr>
          </a:p>
          <a:p>
            <a:pPr marL="285750" indent="-285750" algn="l">
              <a:spcBef>
                <a:spcPct val="30000"/>
              </a:spcBef>
              <a:buClrTx/>
              <a:buFont typeface="Arial"/>
              <a:buChar char="•"/>
            </a:pPr>
            <a:r>
              <a:rPr lang="en-US" sz="6400" dirty="0" smtClean="0">
                <a:solidFill>
                  <a:srgbClr val="000000"/>
                </a:solidFill>
              </a:rPr>
              <a:t>Economies of scale: </a:t>
            </a:r>
            <a:r>
              <a:rPr lang="en-US" sz="6400" dirty="0">
                <a:solidFill>
                  <a:srgbClr val="000000"/>
                </a:solidFill>
              </a:rPr>
              <a:t>b</a:t>
            </a:r>
            <a:r>
              <a:rPr lang="en-US" sz="6400" dirty="0" smtClean="0">
                <a:solidFill>
                  <a:srgbClr val="000000"/>
                </a:solidFill>
              </a:rPr>
              <a:t>enefiting from </a:t>
            </a:r>
            <a:r>
              <a:rPr lang="en-US" sz="6400" dirty="0">
                <a:solidFill>
                  <a:srgbClr val="000000"/>
                </a:solidFill>
              </a:rPr>
              <a:t>c</a:t>
            </a:r>
            <a:r>
              <a:rPr lang="en-US" sz="6400" dirty="0" smtClean="0">
                <a:solidFill>
                  <a:srgbClr val="000000"/>
                </a:solidFill>
              </a:rPr>
              <a:t>ontent in the Cloud </a:t>
            </a:r>
          </a:p>
          <a:p>
            <a:pPr marL="742950" lvl="1" indent="-285750" algn="l">
              <a:spcBef>
                <a:spcPct val="30000"/>
              </a:spcBef>
              <a:buFont typeface="Arial"/>
              <a:buChar char="•"/>
            </a:pPr>
            <a:r>
              <a:rPr lang="en-US" sz="6000" dirty="0" smtClean="0">
                <a:solidFill>
                  <a:srgbClr val="000000"/>
                </a:solidFill>
              </a:rPr>
              <a:t>Studios, Broadcasters, Publishers, Social Networks, Everyday Businesses, Non-profits, .Orgs and the Advertising industry all benefit from greater flexibility, lower costs and improved performance </a:t>
            </a:r>
            <a:endParaRPr lang="en-US" sz="3600" dirty="0">
              <a:solidFill>
                <a:srgbClr val="000000"/>
              </a:solidFill>
            </a:endParaRPr>
          </a:p>
          <a:p>
            <a:pPr>
              <a:spcBef>
                <a:spcPct val="30000"/>
              </a:spcBef>
            </a:pPr>
            <a:endParaRPr lang="en-US" sz="3600" dirty="0" smtClean="0">
              <a:solidFill>
                <a:srgbClr val="000000"/>
              </a:solidFill>
            </a:endParaRPr>
          </a:p>
          <a:p>
            <a:pPr>
              <a:spcBef>
                <a:spcPct val="30000"/>
              </a:spcBef>
            </a:pPr>
            <a:r>
              <a:rPr lang="en-US" sz="3600" dirty="0" smtClean="0">
                <a:solidFill>
                  <a:srgbClr val="000000"/>
                </a:solidFill>
              </a:rPr>
              <a:t>Equilibrium 2012</a:t>
            </a:r>
          </a:p>
          <a:p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" name="Picture 3" descr="CCW 2012 Banner.jpg"/>
          <p:cNvPicPr>
            <a:picLocks noChangeAspect="1"/>
          </p:cNvPicPr>
          <p:nvPr/>
        </p:nvPicPr>
        <p:blipFill>
          <a:blip r:embed="rId3" cstate="print"/>
          <a:srcRect l="2510" t="44706" r="23850" b="17647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85112" y="979488"/>
            <a:ext cx="80588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Beneficiaries: Studios, Broadcasters, Publishers, Advertising, Social Networks, Business, .Orgs, Users</a:t>
            </a:r>
          </a:p>
        </p:txBody>
      </p:sp>
      <p:pic>
        <p:nvPicPr>
          <p:cNvPr id="7" name="Picture 12" descr="C:\Users\arthur_scott\Desktop\app_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003737"/>
            <a:ext cx="742674" cy="748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407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 descr="Clou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905000"/>
            <a:ext cx="1372399" cy="124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 descr="Clou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380" y="1905000"/>
            <a:ext cx="142561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CCW 2012 Banner.jpg"/>
          <p:cNvPicPr>
            <a:picLocks noChangeAspect="1"/>
          </p:cNvPicPr>
          <p:nvPr/>
        </p:nvPicPr>
        <p:blipFill>
          <a:blip r:embed="rId3" cstate="print"/>
          <a:srcRect l="2510" t="44706" r="23850" b="17647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216240" y="1020620"/>
            <a:ext cx="7504053" cy="0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  <a:alpha val="6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35014" y="914400"/>
            <a:ext cx="7932786" cy="512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ea typeface="Aller Display" charset="0"/>
                <a:cs typeface="Arial"/>
              </a:rPr>
              <a:t>EQ Network: Shoot, Upload, Share or Broadcast on a </a:t>
            </a:r>
            <a:r>
              <a:rPr lang="en-US" sz="2400" b="1" dirty="0" smtClean="0">
                <a:solidFill>
                  <a:srgbClr val="000000"/>
                </a:solidFill>
                <a:cs typeface="Arial"/>
              </a:rPr>
              <a:t>Cloud </a:t>
            </a:r>
            <a:r>
              <a:rPr lang="en-US" sz="2400" b="1" dirty="0">
                <a:solidFill>
                  <a:srgbClr val="000000"/>
                </a:solidFill>
                <a:cs typeface="Arial"/>
              </a:rPr>
              <a:t>B</a:t>
            </a:r>
            <a:r>
              <a:rPr lang="en-US" sz="2400" b="1" dirty="0" smtClean="0">
                <a:solidFill>
                  <a:srgbClr val="000000"/>
                </a:solidFill>
                <a:cs typeface="Arial"/>
              </a:rPr>
              <a:t>ased </a:t>
            </a:r>
            <a:r>
              <a:rPr lang="en-US" sz="2400" b="1" dirty="0">
                <a:solidFill>
                  <a:srgbClr val="000000"/>
                </a:solidFill>
                <a:cs typeface="Arial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cs typeface="Arial"/>
              </a:rPr>
              <a:t>latform </a:t>
            </a:r>
            <a:r>
              <a:rPr lang="en-US" sz="2400" b="1" dirty="0">
                <a:solidFill>
                  <a:srgbClr val="000000"/>
                </a:solidFill>
                <a:cs typeface="Arial"/>
              </a:rPr>
              <a:t>for HD Video </a:t>
            </a:r>
            <a:r>
              <a:rPr lang="en-US" sz="2400" b="1" dirty="0" smtClean="0">
                <a:solidFill>
                  <a:srgbClr val="000000"/>
                </a:solidFill>
                <a:cs typeface="Arial"/>
              </a:rPr>
              <a:t>Everywhere</a:t>
            </a:r>
            <a:endParaRPr lang="en-US" sz="2400" b="1" dirty="0">
              <a:solidFill>
                <a:srgbClr val="000000"/>
              </a:solidFill>
              <a:cs typeface="Arial"/>
            </a:endParaRPr>
          </a:p>
          <a:p>
            <a:pPr>
              <a:lnSpc>
                <a:spcPts val="3175"/>
              </a:lnSpc>
            </a:pPr>
            <a:endParaRPr lang="en-US" sz="2400" b="1" dirty="0">
              <a:solidFill>
                <a:srgbClr val="000000"/>
              </a:solidFill>
              <a:latin typeface="Arial"/>
              <a:ea typeface="Aller Display" charset="0"/>
              <a:cs typeface="Arial"/>
            </a:endParaRPr>
          </a:p>
        </p:txBody>
      </p:sp>
      <p:sp>
        <p:nvSpPr>
          <p:cNvPr id="7" name="L-Shape 6">
            <a:hlinkClick r:id="" action="ppaction://hlinkshowjump?jump=nextslide"/>
          </p:cNvPr>
          <p:cNvSpPr>
            <a:spLocks noChangeAspect="1"/>
          </p:cNvSpPr>
          <p:nvPr/>
        </p:nvSpPr>
        <p:spPr>
          <a:xfrm rot="2584374" flipH="1" flipV="1">
            <a:off x="8791575" y="6615113"/>
            <a:ext cx="103188" cy="109537"/>
          </a:xfrm>
          <a:prstGeom prst="corner">
            <a:avLst>
              <a:gd name="adj1" fmla="val 27778"/>
              <a:gd name="adj2" fmla="val 2619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17"/>
          <p:cNvSpPr txBox="1">
            <a:spLocks/>
          </p:cNvSpPr>
          <p:nvPr/>
        </p:nvSpPr>
        <p:spPr>
          <a:xfrm>
            <a:off x="687705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BC34EB-9E13-F04C-9D92-83AAC4190F9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98795" y="6474881"/>
            <a:ext cx="3175000" cy="365125"/>
          </a:xfrm>
        </p:spPr>
        <p:txBody>
          <a:bodyPr/>
          <a:lstStyle/>
          <a:p>
            <a:pPr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Equilibrium 2012</a:t>
            </a:r>
            <a:endParaRPr lang="en-US" sz="900" dirty="0">
              <a:solidFill>
                <a:srgbClr val="000000"/>
              </a:solidFill>
            </a:endParaRPr>
          </a:p>
        </p:txBody>
      </p:sp>
      <p:pic>
        <p:nvPicPr>
          <p:cNvPr id="12" name="Picture 12" descr="C:\Users\arthur_scott\Desktop\app_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606" y="961418"/>
            <a:ext cx="753716" cy="759998"/>
          </a:xfrm>
          <a:prstGeom prst="rect">
            <a:avLst/>
          </a:prstGeom>
          <a:noFill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2212" y="5628977"/>
            <a:ext cx="2555629" cy="46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"/>
                <a:cs typeface="Arial"/>
              </a:rPr>
              <a:t>Premium and Social Video Library: </a:t>
            </a:r>
            <a:r>
              <a:rPr lang="en-US" sz="1100" dirty="0" smtClean="0">
                <a:solidFill>
                  <a:srgbClr val="000000"/>
                </a:solidFill>
              </a:rPr>
              <a:t>EQN </a:t>
            </a:r>
            <a:r>
              <a:rPr lang="en-US" sz="1100" dirty="0">
                <a:solidFill>
                  <a:srgbClr val="000000"/>
                </a:solidFill>
              </a:rPr>
              <a:t>accepts </a:t>
            </a:r>
            <a:r>
              <a:rPr lang="en-US" sz="1100" dirty="0" smtClean="0">
                <a:solidFill>
                  <a:srgbClr val="000000"/>
                </a:solidFill>
              </a:rPr>
              <a:t>files from just </a:t>
            </a:r>
            <a:r>
              <a:rPr lang="en-US" sz="1100" dirty="0">
                <a:solidFill>
                  <a:srgbClr val="000000"/>
                </a:solidFill>
              </a:rPr>
              <a:t>about any video </a:t>
            </a:r>
            <a:r>
              <a:rPr lang="en-US" sz="1100" dirty="0" smtClean="0">
                <a:solidFill>
                  <a:srgbClr val="000000"/>
                </a:solidFill>
              </a:rPr>
              <a:t>source</a:t>
            </a:r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80702" y="5664902"/>
            <a:ext cx="29986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"/>
                <a:cs typeface="Arial"/>
              </a:rPr>
              <a:t>Instant Global-Local Video Share &amp;</a:t>
            </a:r>
          </a:p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"/>
                <a:cs typeface="Arial"/>
              </a:rPr>
              <a:t> Portable DVR for Premium &amp; Social</a:t>
            </a:r>
          </a:p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"/>
                <a:cs typeface="Arial"/>
              </a:rPr>
              <a:t> Cloud Enabled Video Service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37740" y="2044048"/>
            <a:ext cx="12362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+mj-lt"/>
                <a:ea typeface="Arial" charset="0"/>
                <a:cs typeface="Arial" charset="0"/>
                <a:sym typeface="Arial" charset="0"/>
              </a:rPr>
              <a:t>Video</a:t>
            </a:r>
          </a:p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+mj-lt"/>
                <a:ea typeface="Arial" charset="0"/>
                <a:cs typeface="Arial" charset="0"/>
                <a:sym typeface="Arial" charset="0"/>
              </a:rPr>
              <a:t>Library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66005" y="2056876"/>
            <a:ext cx="248491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+mj-lt"/>
                <a:ea typeface="Arial" charset="0"/>
                <a:cs typeface="Arial" charset="0"/>
                <a:sym typeface="Arial" charset="0"/>
              </a:rPr>
              <a:t>Syndicate, Broadcast, Share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23119" y="2063515"/>
            <a:ext cx="27449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+mj-lt"/>
                <a:ea typeface="Arial" charset="0"/>
                <a:cs typeface="Arial" charset="0"/>
                <a:sym typeface="Arial" charset="0"/>
              </a:rPr>
              <a:t>Monetize Everywhere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978403" y="5668749"/>
            <a:ext cx="2741890" cy="46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algn="ctr">
              <a:spcBef>
                <a:spcPct val="30000"/>
              </a:spcBef>
              <a:buClrTx/>
            </a:pPr>
            <a:r>
              <a:rPr lang="en-US" sz="1100" dirty="0" smtClean="0">
                <a:solidFill>
                  <a:srgbClr val="000000"/>
                </a:solidFill>
              </a:rPr>
              <a:t>Video Everywhere – via the Cloud simultaneous </a:t>
            </a:r>
            <a:r>
              <a:rPr lang="en-US" sz="1100" dirty="0">
                <a:solidFill>
                  <a:srgbClr val="000000"/>
                </a:solidFill>
              </a:rPr>
              <a:t>viewing </a:t>
            </a:r>
            <a:r>
              <a:rPr lang="en-US" sz="1100" dirty="0" smtClean="0">
                <a:solidFill>
                  <a:srgbClr val="000000"/>
                </a:solidFill>
              </a:rPr>
              <a:t>on; phones</a:t>
            </a:r>
            <a:r>
              <a:rPr lang="en-US" sz="1100" dirty="0">
                <a:solidFill>
                  <a:srgbClr val="000000"/>
                </a:solidFill>
              </a:rPr>
              <a:t>, tablets, </a:t>
            </a:r>
            <a:r>
              <a:rPr lang="en-US" sz="1100" dirty="0" smtClean="0">
                <a:solidFill>
                  <a:srgbClr val="000000"/>
                </a:solidFill>
              </a:rPr>
              <a:t>Web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smtClean="0">
                <a:solidFill>
                  <a:srgbClr val="000000"/>
                </a:solidFill>
              </a:rPr>
              <a:t>&amp; OTT TV</a:t>
            </a:r>
            <a:endParaRPr lang="en-US" sz="1100" dirty="0">
              <a:solidFill>
                <a:srgbClr val="000000"/>
              </a:solidFill>
            </a:endParaRPr>
          </a:p>
          <a:p>
            <a:pPr algn="ctr"/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9" name="Right Triangle 18"/>
          <p:cNvSpPr/>
          <p:nvPr/>
        </p:nvSpPr>
        <p:spPr>
          <a:xfrm rot="13470324">
            <a:off x="2943254" y="2351646"/>
            <a:ext cx="211102" cy="208898"/>
          </a:xfrm>
          <a:prstGeom prst="rtTriangle">
            <a:avLst/>
          </a:prstGeom>
          <a:solidFill>
            <a:srgbClr val="D81F27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" name="Picture 3" descr="C:\Users\arthur_scott\Documents\Daniel Kenyon\Broadway video graphics\broadway-video-graphic_v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36259"/>
            <a:ext cx="7162800" cy="240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ight Triangle 20"/>
          <p:cNvSpPr/>
          <p:nvPr/>
        </p:nvSpPr>
        <p:spPr>
          <a:xfrm rot="13470324">
            <a:off x="5819221" y="2353638"/>
            <a:ext cx="211102" cy="208898"/>
          </a:xfrm>
          <a:prstGeom prst="rtTriangle">
            <a:avLst/>
          </a:prstGeom>
          <a:solidFill>
            <a:srgbClr val="D81F27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2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9-2012_CCW-2012 Keynote PPT Scalability_EQN_Dkeny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11-9-2012_CCW-2012 Keynote PPT Scalability_EQN_Dkenyon1</Template>
  <TotalTime>4</TotalTime>
  <Words>657</Words>
  <Application>Microsoft Office PowerPoint</Application>
  <PresentationFormat>On-screen Show (4:3)</PresentationFormat>
  <Paragraphs>124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11-9-2012_CCW-2012 Keynote PPT Scalability_EQN_Dkenyon1</vt:lpstr>
      <vt:lpstr>Content in the Cloud  Scalability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in the Cloud  Scalability</dc:title>
  <dc:creator>Marty Lafferty</dc:creator>
  <cp:lastModifiedBy>Eventex Rentals</cp:lastModifiedBy>
  <cp:revision>2</cp:revision>
  <dcterms:created xsi:type="dcterms:W3CDTF">2012-11-06T01:12:43Z</dcterms:created>
  <dcterms:modified xsi:type="dcterms:W3CDTF">2012-11-09T16:06:40Z</dcterms:modified>
</cp:coreProperties>
</file>