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docProps/custom.xml" ContentType="application/vnd.openxmlformats-officedocument.custom-propertie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tags/tag7.xml" ContentType="application/vnd.openxmlformats-officedocument.presentationml.tags+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345" r:id="rId2"/>
    <p:sldId id="429" r:id="rId3"/>
    <p:sldId id="389" r:id="rId4"/>
    <p:sldId id="350" r:id="rId5"/>
    <p:sldId id="372" r:id="rId6"/>
    <p:sldId id="390" r:id="rId7"/>
    <p:sldId id="435" r:id="rId8"/>
    <p:sldId id="434" r:id="rId9"/>
    <p:sldId id="423" r:id="rId10"/>
    <p:sldId id="346" r:id="rId11"/>
    <p:sldId id="265" r:id="rId12"/>
  </p:sldIdLst>
  <p:sldSz cx="9144000" cy="6858000" type="screen4x3"/>
  <p:notesSz cx="6858000" cy="9144000"/>
  <p:custDataLst>
    <p:tags r:id="rId15"/>
  </p:custDataLst>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1" autoAdjust="0"/>
    <p:restoredTop sz="93782" autoAdjust="0"/>
  </p:normalViewPr>
  <p:slideViewPr>
    <p:cSldViewPr snapToGrid="0" showGuides="1">
      <p:cViewPr varScale="1">
        <p:scale>
          <a:sx n="73" d="100"/>
          <a:sy n="73" d="100"/>
        </p:scale>
        <p:origin x="-1158" y="-108"/>
      </p:cViewPr>
      <p:guideLst>
        <p:guide orient="horz" pos="4117"/>
        <p:guide orient="horz" pos="206"/>
        <p:guide orient="horz" pos="3834"/>
        <p:guide orient="horz" pos="1065"/>
        <p:guide orient="horz" pos="777"/>
        <p:guide pos="5556"/>
        <p:guide pos="206"/>
        <p:guide pos="2886"/>
      </p:guideLst>
    </p:cSldViewPr>
  </p:slideViewPr>
  <p:notesTextViewPr>
    <p:cViewPr>
      <p:scale>
        <a:sx n="100" d="100"/>
        <a:sy n="100" d="100"/>
      </p:scale>
      <p:origin x="0" y="0"/>
    </p:cViewPr>
  </p:notesTextViewPr>
  <p:sorterViewPr>
    <p:cViewPr>
      <p:scale>
        <a:sx n="65" d="100"/>
        <a:sy n="65" d="100"/>
      </p:scale>
      <p:origin x="0" y="0"/>
    </p:cViewPr>
  </p:sorterViewPr>
  <p:notesViewPr>
    <p:cSldViewPr snapToGrid="0" showGuides="1">
      <p:cViewPr varScale="1">
        <p:scale>
          <a:sx n="77" d="100"/>
          <a:sy n="77" d="100"/>
        </p:scale>
        <p:origin x="-204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xmlns="" val="3780670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xmlns="" val="1908748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xfrm>
            <a:off x="534967" y="391460"/>
            <a:ext cx="5788066" cy="4018141"/>
          </a:xfrm>
          <a:noFill/>
          <a:ln>
            <a:solidFill>
              <a:srgbClr val="000000"/>
            </a:solidFill>
            <a:miter lim="800000"/>
            <a:headEnd/>
            <a:tailEnd/>
          </a:ln>
        </p:spPr>
      </p:sp>
      <p:sp>
        <p:nvSpPr>
          <p:cNvPr id="983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indent="0">
              <a:buFont typeface="Arial"/>
              <a:buNone/>
            </a:pPr>
            <a:r>
              <a:rPr lang="en-US" b="1" i="1" u="sng" dirty="0" smtClean="0"/>
              <a:t>KEY POINTS:  </a:t>
            </a:r>
            <a:r>
              <a:rPr lang="en-US" b="1" i="0" u="none" dirty="0" smtClean="0"/>
              <a:t>How the convergence</a:t>
            </a:r>
            <a:r>
              <a:rPr lang="en-US" b="1" i="0" u="none" baseline="0" dirty="0" smtClean="0"/>
              <a:t> of trends is creating an opportunity for us to rethink the future</a:t>
            </a:r>
            <a:endParaRPr lang="en-US" b="1" i="0" u="none" dirty="0" smtClean="0"/>
          </a:p>
          <a:p>
            <a:pPr marL="498600" marR="0" lvl="1" indent="-228600" algn="l" defTabSz="914400" rtl="0" eaLnBrk="1" fontAlgn="auto" latinLnBrk="0" hangingPunct="1">
              <a:lnSpc>
                <a:spcPct val="100000"/>
              </a:lnSpc>
              <a:spcBef>
                <a:spcPts val="0"/>
              </a:spcBef>
              <a:spcAft>
                <a:spcPts val="0"/>
              </a:spcAft>
              <a:buClrTx/>
              <a:buSzTx/>
              <a:buFont typeface="+mj-lt"/>
              <a:buNone/>
              <a:tabLst/>
              <a:defRPr/>
            </a:pPr>
            <a:endParaRPr lang="en-US" b="0" baseline="0" dirty="0" smtClean="0"/>
          </a:p>
          <a:p>
            <a:pPr marL="4986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smtClean="0"/>
              <a:t>By sharing the undisputable facts of accelerating and converging changes, we communicate a sense of urgency for customers to embrace change, and view this as a unique opportunity to rethink the future. </a:t>
            </a:r>
          </a:p>
          <a:p>
            <a:pPr marL="0" indent="0">
              <a:buFont typeface="Arial"/>
              <a:buNone/>
            </a:pPr>
            <a:endParaRPr lang="en-US" b="0" dirty="0" smtClean="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i="1" u="sng" dirty="0" smtClean="0"/>
              <a:t>SUGGESTED SOUND BITES: </a:t>
            </a:r>
            <a:endParaRPr lang="en-US" b="0" i="1" u="sng" dirty="0" smtClean="0"/>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0" i="1" u="sng" dirty="0" smtClean="0"/>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smtClean="0"/>
              <a:t>Accelerating Change</a:t>
            </a:r>
          </a:p>
          <a:p>
            <a:r>
              <a:rPr lang="en-US" b="0" dirty="0" smtClean="0"/>
              <a:t>Today, we are</a:t>
            </a:r>
            <a:r>
              <a:rPr lang="en-US" b="0" baseline="0" dirty="0" smtClean="0"/>
              <a:t> </a:t>
            </a:r>
            <a:r>
              <a:rPr lang="en-US" b="0" dirty="0" smtClean="0"/>
              <a:t>in the middle of a once-in-a-generation shift characterized by the most profound and rapid changes unseen so far in the entire history of mankind. </a:t>
            </a:r>
            <a:r>
              <a:rPr lang="en-US" sz="2000" kern="1200" baseline="0" dirty="0" smtClean="0">
                <a:solidFill>
                  <a:schemeClr val="tx1"/>
                </a:solidFill>
                <a:latin typeface="+mn-lt"/>
                <a:ea typeface="+mn-ea"/>
                <a:cs typeface="+mn-cs"/>
              </a:rPr>
              <a:t> There are three types of changes converging - </a:t>
            </a:r>
          </a:p>
          <a:p>
            <a:endParaRPr lang="en-US" sz="2000" kern="1200" baseline="0" dirty="0" smtClean="0">
              <a:solidFill>
                <a:schemeClr val="tx1"/>
              </a:solidFill>
              <a:latin typeface="+mn-lt"/>
              <a:ea typeface="+mn-ea"/>
              <a:cs typeface="+mn-cs"/>
            </a:endParaRPr>
          </a:p>
          <a:p>
            <a:r>
              <a:rPr lang="en-US" sz="2000" kern="1200" baseline="0" dirty="0" smtClean="0">
                <a:solidFill>
                  <a:schemeClr val="tx1"/>
                </a:solidFill>
                <a:latin typeface="+mn-lt"/>
                <a:ea typeface="+mn-ea"/>
                <a:cs typeface="+mn-cs"/>
              </a:rPr>
              <a:t>Middle Class  Consequently every aspect of your business strategy and execution such as existing manufacturing, supply chains, employee base will get stretched and overloaded.   Implication:  Businesses will need to find a way to manage existing and shared resources better.</a:t>
            </a:r>
          </a:p>
          <a:p>
            <a:endParaRPr lang="en-US" sz="2000" kern="1200" baseline="0" dirty="0" smtClean="0">
              <a:solidFill>
                <a:schemeClr val="tx1"/>
              </a:solidFill>
              <a:latin typeface="+mn-lt"/>
              <a:ea typeface="+mn-ea"/>
              <a:cs typeface="+mn-cs"/>
            </a:endParaRPr>
          </a:p>
          <a:p>
            <a:r>
              <a:rPr lang="en-US" sz="20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By 2013, more than 15 billion devices will be capable of connecting to the Internet,  ( the Internet of things…. from cars, to washing machines, to the clothes we wear. Both factors are resulting in an explosion in the amount of data – creating a phenomenon called “big data”. Implications . Unlocking the secrets inside this data presents breakthrough opportunities for businesses.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Third, the way the information is created and consuming has changed. There are now more mobile phones than people. This combined with social and device connectivity has created an era of “always-on”. Implication : Business will need to run in “real-time” to facilitate personalized engagement with their customers and consumers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 result of these trends is the unprecedented empowerment of people – as consumers, as employees, as citizens, and as societies. They are fundamentally changing how people work, communicate with each other and how businesses sell to our consumers. This is an opportunity to rethink the future  </a:t>
            </a:r>
            <a:endParaRPr lang="en-US" b="0" dirty="0" smtClean="0"/>
          </a:p>
          <a:p>
            <a:pPr marL="0" indent="0">
              <a:buFont typeface="Arial"/>
              <a:buNone/>
            </a:pPr>
            <a:endParaRPr lang="en-US" b="0" dirty="0" smtClean="0"/>
          </a:p>
          <a:p>
            <a:pPr marL="0" indent="0">
              <a:buFont typeface="Arial"/>
              <a:buNone/>
            </a:pPr>
            <a:endParaRPr lang="en-US" b="0" dirty="0" smtClean="0"/>
          </a:p>
        </p:txBody>
      </p:sp>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Tree>
    <p:extLst>
      <p:ext uri="{BB962C8B-B14F-4D97-AF65-F5344CB8AC3E}">
        <p14:creationId xmlns:p14="http://schemas.microsoft.com/office/powerpoint/2010/main" xmlns="" val="463319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lvl="0">
              <a:spcBef>
                <a:spcPts val="0"/>
              </a:spcBef>
              <a:spcAft>
                <a:spcPts val="600"/>
              </a:spcAft>
            </a:pPr>
            <a:r>
              <a:rPr lang="en-US" dirty="0" smtClean="0"/>
              <a:t>There are four key technology trends impacting the technology stack, which is the hardware, software, and middleware elements taken together. Each of these trends is not stand-alone. They are all converging and causing a significant disruption to the stack. Each of these tends is driven by the “consumerization of IT”  where enterprises are being forced to adopt technologies that consumers are using in their personal life.</a:t>
            </a:r>
          </a:p>
          <a:p>
            <a:pPr lvl="0">
              <a:spcBef>
                <a:spcPts val="0"/>
              </a:spcBef>
              <a:spcAft>
                <a:spcPts val="600"/>
              </a:spcAft>
            </a:pPr>
            <a:r>
              <a:rPr lang="en-US" b="1" dirty="0" smtClean="0"/>
              <a:t>Connectivity</a:t>
            </a:r>
            <a:r>
              <a:rPr lang="en-US" dirty="0" smtClean="0"/>
              <a:t> goes beyond what we know as mobility today. The number of connected devices is expected to reach over 100 billion by 2020. This will impact the way business processes are architected. Supply chains will have a knowledge of shipments in real time. In the enterprise, connectivity is driven by employees bringing their own device to the workplace and demanding connectivity to office applications.</a:t>
            </a:r>
          </a:p>
          <a:p>
            <a:pPr lvl="0">
              <a:spcBef>
                <a:spcPts val="0"/>
              </a:spcBef>
              <a:spcAft>
                <a:spcPts val="600"/>
              </a:spcAft>
            </a:pPr>
            <a:r>
              <a:rPr lang="en-US" dirty="0" smtClean="0"/>
              <a:t>All this connectivity will create significant volume of data – which is now referred to as </a:t>
            </a:r>
            <a:r>
              <a:rPr lang="en-US" b="1" dirty="0" smtClean="0"/>
              <a:t>Big Data</a:t>
            </a:r>
            <a:r>
              <a:rPr lang="en-US" dirty="0" smtClean="0"/>
              <a:t>. Billions of connected devices and people will generate a tremendous amount of information on their location and their behavior. The availability of massive amount of data will require a rethink of technology architecture and database structures.  IT budgets are growing only at 5% every year, while data is growing at 40% every year. </a:t>
            </a:r>
          </a:p>
          <a:p>
            <a:pPr marR="0" lvl="0" defTabSz="914400" latinLnBrk="0">
              <a:lnSpc>
                <a:spcPct val="100000"/>
              </a:lnSpc>
              <a:spcBef>
                <a:spcPts val="0"/>
              </a:spcBef>
              <a:spcAft>
                <a:spcPts val="600"/>
              </a:spcAft>
              <a:tabLst/>
              <a:defRPr/>
            </a:pPr>
            <a:r>
              <a:rPr lang="en-US" dirty="0" smtClean="0"/>
              <a:t>Consumerization is also driving the way users are accessing data and applications as well as the way they users interact with each other. In the enterprise space, the initial </a:t>
            </a:r>
            <a:r>
              <a:rPr lang="en-US" b="1" dirty="0" smtClean="0"/>
              <a:t>cloud</a:t>
            </a:r>
            <a:r>
              <a:rPr lang="en-US" dirty="0" smtClean="0"/>
              <a:t> adoption was in the mid-market space but there is now increasing traction in the large enterprise space. There are a number of large companies that are moving to the cloud and they are looking at multiple options for the cloud – both private and public cloud. </a:t>
            </a:r>
            <a:r>
              <a:rPr lang="en-US" b="1" dirty="0" smtClean="0"/>
              <a:t>Social technologies </a:t>
            </a:r>
            <a:r>
              <a:rPr lang="en-US" dirty="0" smtClean="0"/>
              <a:t>are also intrinsically connected with cloud. A number of social collaboration offerings are offered on the cloud to improve the user experience with the data being available on the cloud.</a:t>
            </a:r>
            <a:endParaRPr lang="en-US" kern="1200" dirty="0" smtClean="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368300"/>
            <a:ext cx="5411788" cy="4059238"/>
          </a:xfrm>
        </p:spPr>
      </p:sp>
      <p:sp>
        <p:nvSpPr>
          <p:cNvPr id="3" name="Notes Placeholder 2"/>
          <p:cNvSpPr>
            <a:spLocks noGrp="1"/>
          </p:cNvSpPr>
          <p:nvPr>
            <p:ph type="body" idx="1"/>
          </p:nvPr>
        </p:nvSpPr>
        <p:spPr/>
        <p:txBody>
          <a:bodyPr/>
          <a:lstStyle/>
          <a:p>
            <a:r>
              <a:rPr lang="en-US" dirty="0">
                <a:latin typeface="Arial" charset="0"/>
                <a:ea typeface="Arial Unicode MS" pitchFamily="34" charset="-128"/>
                <a:cs typeface="Arial Unicode MS" pitchFamily="34" charset="-128"/>
              </a:rPr>
              <a:t>We understand the big technological trends and have reacted. SAP has now the most complete portfolio of solutions, products and technologies in the market</a:t>
            </a:r>
          </a:p>
          <a:p>
            <a:endParaRPr lang="en-US" dirty="0">
              <a:latin typeface="Arial" charset="0"/>
              <a:ea typeface="Arial Unicode MS" pitchFamily="34" charset="-128"/>
              <a:cs typeface="Arial Unicode MS" pitchFamily="34" charset="-128"/>
            </a:endParaRPr>
          </a:p>
          <a:p>
            <a:r>
              <a:rPr lang="en-US" dirty="0">
                <a:latin typeface="Arial" charset="0"/>
                <a:ea typeface="Arial Unicode MS" pitchFamily="34" charset="-128"/>
                <a:cs typeface="Arial Unicode MS" pitchFamily="34" charset="-128"/>
              </a:rPr>
              <a:t>We also understand, that you are not interested in our portfolio categories – you need to understand how all of this comes together in the context of your business through industries and lines of business</a:t>
            </a:r>
          </a:p>
          <a:p>
            <a:endParaRPr lang="en-US" dirty="0">
              <a:latin typeface="Arial" charset="0"/>
              <a:ea typeface="Arial Unicode MS" pitchFamily="34" charset="-128"/>
              <a:cs typeface="Arial Unicode MS" pitchFamily="34" charset="-128"/>
            </a:endParaRPr>
          </a:p>
          <a:p>
            <a:r>
              <a:rPr lang="en-US" dirty="0">
                <a:latin typeface="Arial" charset="0"/>
                <a:ea typeface="Arial Unicode MS" pitchFamily="34" charset="-128"/>
                <a:cs typeface="Arial Unicode MS" pitchFamily="34" charset="-128"/>
              </a:rPr>
              <a:t>We understand the industry / LoB you are in, what makes you best run amongst your peers and by which specific KOIs you measure success</a:t>
            </a:r>
          </a:p>
          <a:p>
            <a:endParaRPr lang="en-US" dirty="0">
              <a:latin typeface="Arial" charset="0"/>
              <a:ea typeface="Arial Unicode MS" pitchFamily="34" charset="-128"/>
              <a:cs typeface="Arial Unicode MS" pitchFamily="34" charset="-128"/>
            </a:endParaRPr>
          </a:p>
          <a:p>
            <a:r>
              <a:rPr lang="en-US" dirty="0">
                <a:latin typeface="Arial" charset="0"/>
                <a:ea typeface="Arial Unicode MS" pitchFamily="34" charset="-128"/>
                <a:cs typeface="Arial Unicode MS" pitchFamily="34" charset="-128"/>
              </a:rPr>
              <a:t>And we build solutions for LOBs in Industries and across that leverage the breadth of our portfolio to solve your business problems</a:t>
            </a:r>
          </a:p>
          <a:p>
            <a:endParaRPr lang="en-US" dirty="0"/>
          </a:p>
          <a:p>
            <a:r>
              <a:rPr lang="en-US" dirty="0"/>
              <a:t>----- Meeting Notes (11.05.12 11:24) -----</a:t>
            </a:r>
          </a:p>
          <a:p>
            <a:r>
              <a:rPr lang="en-US" dirty="0"/>
              <a:t>Examples:</a:t>
            </a:r>
          </a:p>
          <a:p>
            <a:r>
              <a:rPr lang="en-US" dirty="0"/>
              <a:t>1 mobile</a:t>
            </a:r>
          </a:p>
          <a:p>
            <a:r>
              <a:rPr lang="en-US" dirty="0"/>
              <a:t>1 HANA: </a:t>
            </a:r>
          </a:p>
          <a:p>
            <a:endParaRPr lang="en-US" dirty="0"/>
          </a:p>
          <a:p>
            <a:r>
              <a:rPr lang="en-US" dirty="0"/>
              <a:t>Proximity marketing in Retail - combines mobile and HANA and analytics </a:t>
            </a:r>
          </a:p>
        </p:txBody>
      </p:sp>
    </p:spTree>
    <p:extLst>
      <p:ext uri="{BB962C8B-B14F-4D97-AF65-F5344CB8AC3E}">
        <p14:creationId xmlns:p14="http://schemas.microsoft.com/office/powerpoint/2010/main" xmlns="" val="1336642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390525"/>
            <a:ext cx="5359400" cy="4019550"/>
          </a:xfrm>
        </p:spPr>
      </p:sp>
      <p:sp>
        <p:nvSpPr>
          <p:cNvPr id="3" name="Notes Placeholder 2"/>
          <p:cNvSpPr>
            <a:spLocks noGrp="1"/>
          </p:cNvSpPr>
          <p:nvPr>
            <p:ph type="body" idx="1"/>
          </p:nvPr>
        </p:nvSpPr>
        <p:spPr/>
        <p:txBody>
          <a:bodyPr>
            <a:noAutofit/>
          </a:bodyPr>
          <a:lstStyle/>
          <a:p>
            <a:pPr>
              <a:spcAft>
                <a:spcPts val="600"/>
              </a:spcAft>
            </a:pPr>
            <a:endParaRPr lang="en-US"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kern="1200" dirty="0" smtClean="0">
                <a:solidFill>
                  <a:schemeClr val="tx1"/>
                </a:solidFill>
              </a:rPr>
              <a:t>Our customers want </a:t>
            </a:r>
            <a:r>
              <a:rPr lang="en-US" b="1" kern="1200" dirty="0" smtClean="0">
                <a:solidFill>
                  <a:schemeClr val="tx1"/>
                </a:solidFill>
              </a:rPr>
              <a:t>instant use and instant value </a:t>
            </a:r>
            <a:r>
              <a:rPr lang="en-US" kern="1200" dirty="0" smtClean="0">
                <a:solidFill>
                  <a:schemeClr val="tx1"/>
                </a:solidFill>
              </a:rPr>
              <a:t>from investments. Line-of- </a:t>
            </a:r>
            <a:r>
              <a:rPr lang="en-US" dirty="0" smtClean="0"/>
              <a:t>b</a:t>
            </a:r>
            <a:r>
              <a:rPr lang="en-US" kern="1200" dirty="0" smtClean="0">
                <a:solidFill>
                  <a:schemeClr val="tx1"/>
                </a:solidFill>
              </a:rPr>
              <a:t>usiness (LoB) and knowledge workers continue to gain influence in </a:t>
            </a:r>
            <a:r>
              <a:rPr lang="en-US" dirty="0"/>
              <a:t>purchasing decisions for business </a:t>
            </a:r>
            <a:r>
              <a:rPr lang="en-US" dirty="0" smtClean="0"/>
              <a:t>applications. </a:t>
            </a:r>
            <a:r>
              <a:rPr lang="en-US" kern="1200" dirty="0" smtClean="0">
                <a:solidFill>
                  <a:schemeClr val="tx1"/>
                </a:solidFill>
              </a:rPr>
              <a:t>These savvy users require and expect instant access to information across diverse channels ranging from more desktops to mobile devices. </a:t>
            </a:r>
          </a:p>
          <a:p>
            <a:endParaRPr lang="en-US" kern="1200" dirty="0" smtClean="0">
              <a:solidFill>
                <a:schemeClr val="tx1"/>
              </a:solidFill>
            </a:endParaRPr>
          </a:p>
          <a:p>
            <a:r>
              <a:rPr lang="en-US" kern="1200" dirty="0" smtClean="0">
                <a:solidFill>
                  <a:schemeClr val="tx1"/>
                </a:solidFill>
              </a:rPr>
              <a:t>CIOs are closely examining all aspects of their IT budgets and are looking for leadership from companies like SAP to not only deliver value from business solutions but to also help reduce their IT spend. Our job is not just to lower the cost of SAP, instead we want to lower the overall </a:t>
            </a:r>
            <a:r>
              <a:rPr lang="en-US" b="1" kern="1200" dirty="0" smtClean="0">
                <a:solidFill>
                  <a:schemeClr val="tx1"/>
                </a:solidFill>
              </a:rPr>
              <a:t>cost of IT</a:t>
            </a:r>
            <a:r>
              <a:rPr lang="en-US" kern="1200" dirty="0" smtClean="0">
                <a:solidFill>
                  <a:schemeClr val="tx1"/>
                </a:solidFill>
              </a:rPr>
              <a:t> and gain share with our customers. Our innovative technologies and application platform are beautifully positioned to do this. </a:t>
            </a:r>
          </a:p>
          <a:p>
            <a:endParaRPr lang="en-US" kern="1200" dirty="0" smtClean="0">
              <a:solidFill>
                <a:schemeClr val="tx1"/>
              </a:solidFill>
            </a:endParaRPr>
          </a:p>
          <a:p>
            <a:r>
              <a:rPr lang="en-US" kern="1200" dirty="0" smtClean="0">
                <a:solidFill>
                  <a:schemeClr val="tx1"/>
                </a:solidFill>
              </a:rPr>
              <a:t>Our end</a:t>
            </a:r>
            <a:r>
              <a:rPr lang="en-US" kern="1200" baseline="0" dirty="0" smtClean="0">
                <a:solidFill>
                  <a:schemeClr val="tx1"/>
                </a:solidFill>
              </a:rPr>
              <a:t> users are used to </a:t>
            </a:r>
            <a:r>
              <a:rPr lang="en-US" b="1" kern="1200" baseline="0" dirty="0" smtClean="0">
                <a:solidFill>
                  <a:schemeClr val="tx1"/>
                </a:solidFill>
              </a:rPr>
              <a:t>intuitive user experience </a:t>
            </a:r>
            <a:r>
              <a:rPr lang="en-US" kern="1200" baseline="0" dirty="0" smtClean="0">
                <a:solidFill>
                  <a:schemeClr val="tx1"/>
                </a:solidFill>
              </a:rPr>
              <a:t>with applications they use in their private lives. The shift from power users to business users even increases the need for intuitive enterprise applications. </a:t>
            </a:r>
            <a:r>
              <a:rPr lang="en-US" kern="1200" dirty="0" smtClean="0">
                <a:solidFill>
                  <a:schemeClr val="tx1"/>
                </a:solidFill>
              </a:rPr>
              <a:t>The demand for </a:t>
            </a:r>
            <a:r>
              <a:rPr lang="en-US" b="1" kern="1200" dirty="0" smtClean="0">
                <a:solidFill>
                  <a:schemeClr val="tx1"/>
                </a:solidFill>
              </a:rPr>
              <a:t>beautiful product experience </a:t>
            </a:r>
            <a:r>
              <a:rPr lang="en-US" kern="1200" dirty="0" smtClean="0">
                <a:solidFill>
                  <a:schemeClr val="tx1"/>
                </a:solidFill>
              </a:rPr>
              <a:t>with our enterprise software is higher than ever and we need to keep the business consumer in focus when designing products that delight them.</a:t>
            </a:r>
            <a:endParaRPr lang="en-US" dirty="0" smtClean="0"/>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smtClean="0"/>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smtClean="0"/>
              <a:t>Click to add content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2" name="Title 1"/>
          <p:cNvSpPr>
            <a:spLocks noGrp="1"/>
          </p:cNvSpPr>
          <p:nvPr>
            <p:ph type="title" hasCustomPrompt="1"/>
          </p:nvPr>
        </p:nvSpPr>
        <p:spPr/>
        <p:txBody>
          <a:bodyPr/>
          <a:lstStyle/>
          <a:p>
            <a:r>
              <a:rPr lang="en-US" noProof="0" dirty="0" smtClean="0"/>
              <a:t>Insert page title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2012 SAP AG. All rights reserved.</a:t>
            </a:r>
          </a:p>
        </p:txBody>
      </p:sp>
      <p:sp>
        <p:nvSpPr>
          <p:cNvPr id="5" name="TextBox 4"/>
          <p:cNvSpPr txBox="1"/>
          <p:nvPr userDrawn="1"/>
        </p:nvSpPr>
        <p:spPr bwMode="gray">
          <a:xfrm>
            <a:off x="324000" y="1673528"/>
            <a:ext cx="4165200" cy="4370427"/>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Some software products marketed by SAP AG and its distributors contain proprietary software components of other software vendors.</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Microsoft, Windows, Excel, Outlook, PowerPoint, Silverlight, and Visual Studio are registered trademarks of Microsoft Corporation. </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IBM, DB2, DB2 Universal Database, System i, System i5, System p, System p5, System x, System z, System z10, z10, z/VM, z/OS, OS/390, zEnterprise, PowerVM, Power Architecture, Power Systems, POWER7, POWER6+, POWER6, POWER, PowerHA, pureScale, PowerPC, BladeCenter, System Storage, Storwize, XIV, GPFS, HACMP, RETAIN, DB2 Connect, RACF, Redbooks, OS/2, AIX, Intelligent Miner, WebSphere, Tivoli, Informix, and Smarter Planet are trademarks or registered trademarks of IBM Corporation.</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Linux is the registered trademark of Linus Torvalds in the United States and other countries.</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Adobe, the Adobe logo, Acrobat, PostScript, and Reader are trademarks or registered trademarks of Adobe Systems Incorporated in the United States and other countries.</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Oracle and Java are registered trademarks of Oracle and its affiliates.</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UNIX, X/Open, OSF/1, and Motif are registered trademarks of the Open Group.</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Citrix, ICA, Program Neighborhood, MetaFrame, WinFrame, VideoFrame, and MultiWin </a:t>
            </a:r>
            <a:br>
              <a:rPr lang="en-GB" sz="800" kern="1200" noProof="1" smtClean="0">
                <a:solidFill>
                  <a:schemeClr val="tx1"/>
                </a:solidFill>
                <a:latin typeface="Arial"/>
                <a:ea typeface="MS PGothic" pitchFamily="34" charset="-128"/>
                <a:cs typeface="+mn-cs"/>
              </a:rPr>
            </a:br>
            <a:r>
              <a:rPr lang="en-GB" sz="800" kern="1200" noProof="1" smtClean="0">
                <a:solidFill>
                  <a:schemeClr val="tx1"/>
                </a:solidFill>
                <a:latin typeface="Arial"/>
                <a:ea typeface="MS PGothic" pitchFamily="34" charset="-128"/>
                <a:cs typeface="+mn-cs"/>
              </a:rPr>
              <a:t>are trademarks or registered trademarks of Citrix Systems Inc.</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HTML, XML, XHTML, and W3C are trademarks or registered trademarks of W3C</a:t>
            </a:r>
            <a:r>
              <a:rPr lang="en-GB" sz="800" kern="1200" baseline="30000" noProof="1" smtClean="0">
                <a:solidFill>
                  <a:schemeClr val="tx1"/>
                </a:solidFill>
                <a:latin typeface="Arial"/>
                <a:ea typeface="MS PGothic" pitchFamily="34" charset="-128"/>
                <a:cs typeface="+mn-cs"/>
              </a:rPr>
              <a:t>®</a:t>
            </a:r>
            <a:r>
              <a:rPr lang="en-GB" sz="800" kern="1200" noProof="1" smtClean="0">
                <a:solidFill>
                  <a:schemeClr val="tx1"/>
                </a:solidFill>
                <a:latin typeface="Arial"/>
                <a:ea typeface="MS PGothic" pitchFamily="34" charset="-128"/>
                <a:cs typeface="+mn-cs"/>
              </a:rPr>
              <a:t>, </a:t>
            </a:r>
            <a:br>
              <a:rPr lang="en-GB" sz="800" kern="1200" noProof="1" smtClean="0">
                <a:solidFill>
                  <a:schemeClr val="tx1"/>
                </a:solidFill>
                <a:latin typeface="Arial"/>
                <a:ea typeface="MS PGothic" pitchFamily="34" charset="-128"/>
                <a:cs typeface="+mn-cs"/>
              </a:rPr>
            </a:br>
            <a:r>
              <a:rPr lang="en-GB" sz="800" kern="1200" noProof="1" smtClean="0">
                <a:solidFill>
                  <a:schemeClr val="tx1"/>
                </a:solidFill>
                <a:latin typeface="Arial"/>
                <a:ea typeface="MS PGothic" pitchFamily="34" charset="-128"/>
                <a:cs typeface="+mn-cs"/>
              </a:rPr>
              <a:t>World Wide Web Consortium, Massachusetts Institute of Technology. </a:t>
            </a:r>
          </a:p>
          <a:p>
            <a:pPr marL="0" marR="0" indent="0" algn="l" defTabSz="914400" rtl="0" eaLnBrk="1" fontAlgn="auto" latinLnBrk="0" hangingPunct="1">
              <a:lnSpc>
                <a:spcPct val="100000"/>
              </a:lnSpc>
              <a:spcBef>
                <a:spcPts val="600"/>
              </a:spcBef>
              <a:spcAft>
                <a:spcPts val="0"/>
              </a:spcAft>
              <a:buClrTx/>
              <a:buSzTx/>
              <a:buFontTx/>
              <a:buNone/>
              <a:tabLst/>
              <a:defRPr/>
            </a:pPr>
            <a:r>
              <a:rPr lang="en-GB" sz="800" kern="1200" noProof="1" smtClean="0">
                <a:solidFill>
                  <a:schemeClr val="tx1"/>
                </a:solidFill>
                <a:latin typeface="Arial"/>
                <a:ea typeface="MS PGothic" pitchFamily="34" charset="-128"/>
                <a:cs typeface="+mn-cs"/>
              </a:rPr>
              <a:t>Apple, App Store, iBooks, iPad, iPhone, iPhoto, iPod, iTunes, Multi-Touch, Objective-C, Retina, Safari, Siri, and Xcode are trademarks or registered trademarks of Apple Inc.</a:t>
            </a:r>
          </a:p>
          <a:p>
            <a:pPr marL="0" marR="0" indent="0" algn="l" defTabSz="914400" rtl="0" eaLnBrk="1" fontAlgn="auto" latinLnBrk="0" hangingPunct="1">
              <a:lnSpc>
                <a:spcPct val="100000"/>
              </a:lnSpc>
              <a:spcBef>
                <a:spcPts val="600"/>
              </a:spcBef>
              <a:spcAft>
                <a:spcPts val="0"/>
              </a:spcAft>
              <a:buClrTx/>
              <a:buSzTx/>
              <a:buFontTx/>
              <a:buNone/>
              <a:tabLst/>
              <a:defRPr/>
            </a:pPr>
            <a:r>
              <a:rPr lang="en-GB" sz="800" kern="1200" noProof="1" smtClean="0">
                <a:solidFill>
                  <a:schemeClr val="tx1"/>
                </a:solidFill>
                <a:latin typeface="Arial"/>
                <a:ea typeface="MS PGothic" pitchFamily="34" charset="-128"/>
                <a:cs typeface="+mn-cs"/>
              </a:rPr>
              <a:t>IOS is a registered trademark of Cisco Systems Inc.</a:t>
            </a:r>
          </a:p>
          <a:p>
            <a:pPr marL="0" marR="0" indent="0" algn="l" defTabSz="914400" rtl="0" eaLnBrk="1" fontAlgn="auto" latinLnBrk="0" hangingPunct="1">
              <a:lnSpc>
                <a:spcPct val="100000"/>
              </a:lnSpc>
              <a:spcBef>
                <a:spcPts val="600"/>
              </a:spcBef>
              <a:spcAft>
                <a:spcPts val="0"/>
              </a:spcAft>
              <a:buClrTx/>
              <a:buSzTx/>
              <a:buFontTx/>
              <a:buNone/>
              <a:tabLst/>
              <a:defRPr/>
            </a:pPr>
            <a:r>
              <a:rPr lang="en-GB" sz="800" kern="1200" noProof="1" smtClean="0">
                <a:solidFill>
                  <a:schemeClr val="tx1"/>
                </a:solidFill>
                <a:latin typeface="Arial"/>
                <a:ea typeface="MS PGothic" pitchFamily="34" charset="-128"/>
                <a:cs typeface="+mn-cs"/>
              </a:rPr>
              <a:t>RIM, BlackBerry, BBM, BlackBerry Curve, BlackBerry Bold, BlackBerry Pearl, BlackBerry Torch, BlackBerry Storm, BlackBerry Storm2, BlackBerry PlayBook, and BlackBerry App World are trademarks or registered trademarks of Research in Motion Limited.</a:t>
            </a:r>
          </a:p>
        </p:txBody>
      </p:sp>
      <p:sp>
        <p:nvSpPr>
          <p:cNvPr id="8" name="TextBox 7"/>
          <p:cNvSpPr txBox="1"/>
          <p:nvPr userDrawn="1"/>
        </p:nvSpPr>
        <p:spPr bwMode="gray">
          <a:xfrm>
            <a:off x="4654800" y="1673528"/>
            <a:ext cx="4165200" cy="4293483"/>
          </a:xfrm>
          <a:prstGeom prst="rect">
            <a:avLst/>
          </a:prstGeom>
          <a:noFill/>
        </p:spPr>
        <p:txBody>
          <a:bodyPr wrap="square" lIns="0" tIns="0" rIns="0" bIns="0" rtlCol="0">
            <a:spAutoFit/>
          </a:bodyPr>
          <a:lstStyle/>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Google App Engine, Google Apps, Google Checkout, Google Data API, Google Maps, Google Mobile Ads, Google Mobile Updater, Google Mobile, Google Store, Google Sync, Google Updater, Google Voice, Google Mail, Gmail, YouTube, Dalvik and Android are trademarks or registered trademarks of Google Inc.</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INTERMEC is a registered trademark of Intermec Technologies Corporation.</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Wi-Fi is a registered trademark of Wi-Fi Alliance.</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Bluetooth is a registered trademark of Bluetooth SIG Inc.</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Motorola is a registered trademark of Motorola Trademark Holdings LLC. </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Computop is a registered trademark of Computop Wirtschaftsinformatik GmbH.</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SAP, R/3, SAP NetWeaver, Duet, PartnerEdge, ByDesign, SAP BusinessObjects Explorer, StreamWork, SAP HANA, and other SAP products and services mentioned herein as well as their respective logos are trademarks or registered trademarks of SAP AG in Germany and other countries.</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Crossgate, m@gic EDDY, B2B 360°, and B2B 360° Services are registered trademarks of Crossgate AG in Germany and other countries. Crossgate is an SAP company.</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p>
          <a:p>
            <a:pPr marL="0" indent="0" algn="l" defTabSz="914400" rtl="0" eaLnBrk="1" latinLnBrk="0" hangingPunct="1">
              <a:lnSpc>
                <a:spcPct val="100000"/>
              </a:lnSpc>
              <a:spcBef>
                <a:spcPts val="600"/>
              </a:spcBef>
            </a:pPr>
            <a:r>
              <a:rPr lang="en-GB" sz="800" kern="1200" noProof="1" smtClean="0">
                <a:solidFill>
                  <a:schemeClr val="tx1"/>
                </a:solidFill>
                <a:latin typeface="Arial"/>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735950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2012 SAP AG. Alle Rechte vorbehalten.</a:t>
            </a:r>
          </a:p>
        </p:txBody>
      </p:sp>
      <p:sp>
        <p:nvSpPr>
          <p:cNvPr id="5" name="TextBox 4"/>
          <p:cNvSpPr txBox="1"/>
          <p:nvPr userDrawn="1"/>
        </p:nvSpPr>
        <p:spPr bwMode="gray">
          <a:xfrm>
            <a:off x="324000" y="1692000"/>
            <a:ext cx="4165200" cy="4308872"/>
          </a:xfrm>
          <a:prstGeom prst="rect">
            <a:avLst/>
          </a:prstGeom>
          <a:noFill/>
        </p:spPr>
        <p:txBody>
          <a:bodyPr wrap="square" lIns="0" tIns="0" rIns="0" bIns="0" rtlCol="0">
            <a:spAutoFit/>
          </a:bodyPr>
          <a:lstStyle>
            <a:defPPr>
              <a:defRPr lang="de-DE"/>
            </a:defPPr>
            <a:lvl1pPr indent="0">
              <a:lnSpc>
                <a:spcPct val="100000"/>
              </a:lnSpc>
              <a:spcBef>
                <a:spcPts val="400"/>
              </a:spcBef>
              <a:defRPr sz="800">
                <a:ea typeface="MS PGothic" pitchFamily="34" charset="-128"/>
              </a:defRPr>
            </a:lvl1pPr>
          </a:lstStyle>
          <a:p>
            <a:pPr lvl="0"/>
            <a:r>
              <a:rPr lang="de-DE" dirty="0" smtClean="0"/>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lvl="0"/>
            <a:r>
              <a:rPr lang="de-DE" dirty="0" smtClean="0"/>
              <a:t>Die von SAP AG oder deren Vertriebsfirmen angebotenen Softwareprodukte können Softwarekomponenten auch anderer Softwarehersteller enthalten.</a:t>
            </a:r>
          </a:p>
          <a:p>
            <a:pPr lvl="0"/>
            <a:r>
              <a:rPr lang="en-US" dirty="0" smtClean="0"/>
              <a:t>Microsoft, Windows, Excel, Outlook, PowerPoint, </a:t>
            </a:r>
            <a:r>
              <a:rPr lang="en-GB" dirty="0" smtClean="0"/>
              <a:t>Silverlight und Visual Studio</a:t>
            </a:r>
            <a:r>
              <a:rPr lang="en-US" dirty="0" smtClean="0"/>
              <a:t> </a:t>
            </a:r>
            <a:r>
              <a:rPr lang="en-US" dirty="0" err="1" smtClean="0"/>
              <a:t>sind</a:t>
            </a:r>
            <a:r>
              <a:rPr lang="en-US" dirty="0" smtClean="0"/>
              <a:t> </a:t>
            </a:r>
            <a:r>
              <a:rPr lang="en-US" dirty="0" err="1" smtClean="0"/>
              <a:t>eingetragene</a:t>
            </a:r>
            <a:r>
              <a:rPr lang="en-US" dirty="0" smtClean="0"/>
              <a:t> </a:t>
            </a:r>
            <a:r>
              <a:rPr lang="en-US" dirty="0" err="1" smtClean="0"/>
              <a:t>Marken</a:t>
            </a:r>
            <a:r>
              <a:rPr lang="en-US" dirty="0" smtClean="0"/>
              <a:t> der Microsoft Corporation. </a:t>
            </a:r>
            <a:endParaRPr lang="de-DE" dirty="0" smtClean="0"/>
          </a:p>
          <a:p>
            <a:pPr lvl="0"/>
            <a:r>
              <a:rPr lang="de-DE" dirty="0" smtClean="0"/>
              <a:t>IBM, DB2, DB2 Universal Database, System i, System i5, System p, System p5, System x, System z, System z10, z10, z/VM, z/OS, OS/390, </a:t>
            </a:r>
            <a:r>
              <a:rPr lang="de-DE" dirty="0" err="1" smtClean="0"/>
              <a:t>zEnterprise</a:t>
            </a:r>
            <a:r>
              <a:rPr lang="de-DE" dirty="0" smtClean="0"/>
              <a:t>, </a:t>
            </a:r>
            <a:r>
              <a:rPr lang="de-DE" dirty="0" err="1" smtClean="0"/>
              <a:t>PowerVM</a:t>
            </a:r>
            <a:r>
              <a:rPr lang="de-DE" dirty="0" smtClean="0"/>
              <a:t>, Power </a:t>
            </a:r>
            <a:r>
              <a:rPr lang="de-DE" dirty="0" err="1" smtClean="0"/>
              <a:t>Architecture</a:t>
            </a:r>
            <a:r>
              <a:rPr lang="de-DE" dirty="0" smtClean="0"/>
              <a:t>, Power Systems, POWER7, POWER6+, POWER6, POWER, </a:t>
            </a:r>
            <a:r>
              <a:rPr lang="de-DE" dirty="0" err="1" smtClean="0"/>
              <a:t>PowerHA</a:t>
            </a:r>
            <a:r>
              <a:rPr lang="de-DE" dirty="0" smtClean="0"/>
              <a:t>, </a:t>
            </a:r>
            <a:r>
              <a:rPr lang="de-DE" dirty="0" err="1" smtClean="0"/>
              <a:t>pureScale</a:t>
            </a:r>
            <a:r>
              <a:rPr lang="de-DE" dirty="0" smtClean="0"/>
              <a:t>, PowerPC, </a:t>
            </a:r>
            <a:r>
              <a:rPr lang="de-DE" dirty="0" err="1" smtClean="0"/>
              <a:t>BladeCenter</a:t>
            </a:r>
            <a:r>
              <a:rPr lang="de-DE" dirty="0" smtClean="0"/>
              <a:t>, System Storage, </a:t>
            </a:r>
            <a:r>
              <a:rPr lang="de-DE" dirty="0" err="1" smtClean="0"/>
              <a:t>Storwize</a:t>
            </a:r>
            <a:r>
              <a:rPr lang="de-DE" dirty="0" smtClean="0"/>
              <a:t>, XIV, GPFS, HACMP, RETAIN, DB2 Connect, RACF, </a:t>
            </a:r>
            <a:r>
              <a:rPr lang="de-DE" dirty="0" err="1" smtClean="0"/>
              <a:t>Redbooks</a:t>
            </a:r>
            <a:r>
              <a:rPr lang="de-DE" dirty="0" smtClean="0"/>
              <a:t>, OS/2, AIX, Intelligent </a:t>
            </a:r>
            <a:r>
              <a:rPr lang="de-DE" dirty="0" err="1" smtClean="0"/>
              <a:t>Miner</a:t>
            </a:r>
            <a:r>
              <a:rPr lang="de-DE" dirty="0" smtClean="0"/>
              <a:t>, </a:t>
            </a:r>
            <a:r>
              <a:rPr lang="de-DE" dirty="0" err="1" smtClean="0"/>
              <a:t>WebSphere</a:t>
            </a:r>
            <a:r>
              <a:rPr lang="de-DE" dirty="0" smtClean="0"/>
              <a:t>, Tivoli, Informix und Smarter Planet sind Marken oder eingetragene Marken der IBM Corporation.</a:t>
            </a:r>
          </a:p>
          <a:p>
            <a:pPr lvl="0"/>
            <a:r>
              <a:rPr lang="de-DE" dirty="0" smtClean="0"/>
              <a:t>Linux ist eine eingetragene Marke von Linus </a:t>
            </a:r>
            <a:r>
              <a:rPr lang="de-DE" dirty="0" err="1" smtClean="0"/>
              <a:t>Torvalds</a:t>
            </a:r>
            <a:r>
              <a:rPr lang="de-DE" dirty="0" smtClean="0"/>
              <a:t> in den USA und anderen Ländern.</a:t>
            </a:r>
          </a:p>
          <a:p>
            <a:pPr lvl="0"/>
            <a:r>
              <a:rPr lang="de-DE" dirty="0" smtClean="0"/>
              <a:t>Adobe, das Adobe-Logo, Acrobat, PostScript und Reader sind Marken oder eingetragene Marken von Adobe Systems Incorporated in den USA und/oder anderen Ländern.</a:t>
            </a:r>
          </a:p>
          <a:p>
            <a:pPr lvl="0"/>
            <a:r>
              <a:rPr lang="de-DE" dirty="0" smtClean="0"/>
              <a:t>Oracle und Java sind eingetragene Marken von Oracle und/oder ihrer Tochtergesellschaften. </a:t>
            </a:r>
          </a:p>
          <a:p>
            <a:pPr lvl="0"/>
            <a:r>
              <a:rPr lang="de-DE" dirty="0" smtClean="0"/>
              <a:t>UNIX, X/Open, OSF/1 und </a:t>
            </a:r>
            <a:r>
              <a:rPr lang="de-DE" dirty="0" err="1" smtClean="0"/>
              <a:t>Motif</a:t>
            </a:r>
            <a:r>
              <a:rPr lang="de-DE" dirty="0" smtClean="0"/>
              <a:t> sind eingetragene Marken der Open Group.</a:t>
            </a:r>
          </a:p>
          <a:p>
            <a:pPr lvl="0"/>
            <a:r>
              <a:rPr lang="de-DE" dirty="0" smtClean="0"/>
              <a:t>Citrix, ICA, </a:t>
            </a:r>
            <a:r>
              <a:rPr lang="de-DE" dirty="0" err="1" smtClean="0"/>
              <a:t>Program</a:t>
            </a:r>
            <a:r>
              <a:rPr lang="de-DE" dirty="0" smtClean="0"/>
              <a:t> </a:t>
            </a:r>
            <a:r>
              <a:rPr lang="de-DE" dirty="0" err="1" smtClean="0"/>
              <a:t>Neighborhood</a:t>
            </a:r>
            <a:r>
              <a:rPr lang="de-DE" dirty="0" smtClean="0"/>
              <a:t>, </a:t>
            </a:r>
            <a:r>
              <a:rPr lang="de-DE" dirty="0" err="1" smtClean="0"/>
              <a:t>MetaFrame</a:t>
            </a:r>
            <a:r>
              <a:rPr lang="de-DE" dirty="0" smtClean="0"/>
              <a:t>, </a:t>
            </a:r>
            <a:r>
              <a:rPr lang="de-DE" dirty="0" err="1" smtClean="0"/>
              <a:t>WinFrame</a:t>
            </a:r>
            <a:r>
              <a:rPr lang="de-DE" dirty="0" smtClean="0"/>
              <a:t>, </a:t>
            </a:r>
            <a:r>
              <a:rPr lang="de-DE" dirty="0" err="1" smtClean="0"/>
              <a:t>VideoFrame</a:t>
            </a:r>
            <a:r>
              <a:rPr lang="de-DE" dirty="0" smtClean="0"/>
              <a:t> und </a:t>
            </a:r>
            <a:r>
              <a:rPr lang="de-DE" dirty="0" err="1" smtClean="0"/>
              <a:t>MultiWin</a:t>
            </a:r>
            <a:r>
              <a:rPr lang="de-DE" dirty="0" smtClean="0"/>
              <a:t> </a:t>
            </a:r>
            <a:br>
              <a:rPr lang="de-DE" dirty="0" smtClean="0"/>
            </a:br>
            <a:r>
              <a:rPr lang="de-DE" dirty="0" smtClean="0"/>
              <a:t>sind Marken oder eingetragene Marken von Citrix Systems, Inc.</a:t>
            </a:r>
          </a:p>
          <a:p>
            <a:pPr lvl="0"/>
            <a:r>
              <a:rPr lang="de-DE" dirty="0" smtClean="0"/>
              <a:t>HTML, XML, XHTML und W3C sind Marken oder eingetragene Marken des W3C</a:t>
            </a:r>
            <a:r>
              <a:rPr lang="de-DE" baseline="30000" dirty="0" smtClean="0"/>
              <a:t>®</a:t>
            </a:r>
            <a:r>
              <a:rPr lang="de-DE" dirty="0" smtClean="0"/>
              <a:t>, </a:t>
            </a:r>
            <a:br>
              <a:rPr lang="de-DE" dirty="0" smtClean="0"/>
            </a:br>
            <a:r>
              <a:rPr lang="de-DE" dirty="0" smtClean="0"/>
              <a:t>World Wide Web </a:t>
            </a:r>
            <a:r>
              <a:rPr lang="de-DE" dirty="0" err="1" smtClean="0"/>
              <a:t>Consortium</a:t>
            </a:r>
            <a:r>
              <a:rPr lang="de-DE" dirty="0" smtClean="0"/>
              <a:t>, Massachusetts Institute </a:t>
            </a:r>
            <a:r>
              <a:rPr lang="de-DE" dirty="0" err="1" smtClean="0"/>
              <a:t>of</a:t>
            </a:r>
            <a:r>
              <a:rPr lang="de-DE" dirty="0" smtClean="0"/>
              <a:t> Technology. </a:t>
            </a:r>
          </a:p>
          <a:p>
            <a:pPr lvl="0"/>
            <a:r>
              <a:rPr lang="de-DE" dirty="0" smtClean="0"/>
              <a:t>Apple, App Store, </a:t>
            </a:r>
            <a:r>
              <a:rPr lang="de-DE" dirty="0" err="1" smtClean="0"/>
              <a:t>iBooks</a:t>
            </a:r>
            <a:r>
              <a:rPr lang="de-DE" dirty="0" smtClean="0"/>
              <a:t>, </a:t>
            </a:r>
            <a:r>
              <a:rPr lang="de-DE" dirty="0" err="1" smtClean="0"/>
              <a:t>iPad</a:t>
            </a:r>
            <a:r>
              <a:rPr lang="de-DE" dirty="0" smtClean="0"/>
              <a:t>, </a:t>
            </a:r>
            <a:r>
              <a:rPr lang="de-DE" dirty="0" err="1" smtClean="0"/>
              <a:t>iPhone</a:t>
            </a:r>
            <a:r>
              <a:rPr lang="de-DE" dirty="0" smtClean="0"/>
              <a:t>, </a:t>
            </a:r>
            <a:r>
              <a:rPr lang="de-DE" dirty="0" err="1" smtClean="0"/>
              <a:t>iPhoto</a:t>
            </a:r>
            <a:r>
              <a:rPr lang="de-DE" dirty="0" smtClean="0"/>
              <a:t>, iPod, iTunes, Multi-Touch, </a:t>
            </a:r>
            <a:r>
              <a:rPr lang="de-DE" dirty="0" err="1" smtClean="0"/>
              <a:t>Objective</a:t>
            </a:r>
            <a:r>
              <a:rPr lang="de-DE" dirty="0" smtClean="0"/>
              <a:t>-C, Retina, Safari, Siri und </a:t>
            </a:r>
            <a:r>
              <a:rPr lang="de-DE" dirty="0" err="1" smtClean="0"/>
              <a:t>Xcode</a:t>
            </a:r>
            <a:r>
              <a:rPr lang="de-DE" dirty="0" smtClean="0"/>
              <a:t> sind Marken oder eingetragene Marken der Apple Inc.</a:t>
            </a:r>
          </a:p>
          <a:p>
            <a:pPr lvl="0"/>
            <a:r>
              <a:rPr lang="de-DE" dirty="0" smtClean="0"/>
              <a:t>IOS ist eine eingetragene Marke von Cisco Systems Inc.</a:t>
            </a:r>
          </a:p>
          <a:p>
            <a:pPr lvl="0"/>
            <a:r>
              <a:rPr lang="en-US" dirty="0" smtClean="0"/>
              <a:t>RIM, BlackBerry, BBM, BlackBerry Curve, BlackBerry Bold, BlackBerry Pearl, BlackBerry Torch, BlackBerry Storm, BlackBerry Storm2, BlackBerry </a:t>
            </a:r>
            <a:r>
              <a:rPr lang="en-US" dirty="0" err="1" smtClean="0"/>
              <a:t>PlayBook</a:t>
            </a:r>
            <a:r>
              <a:rPr lang="en-US" dirty="0" smtClean="0"/>
              <a:t> und BlackBerry App World </a:t>
            </a:r>
            <a:r>
              <a:rPr lang="en-US" dirty="0" err="1" smtClean="0"/>
              <a:t>sind</a:t>
            </a:r>
            <a:r>
              <a:rPr lang="en-US" dirty="0" smtClean="0"/>
              <a:t> </a:t>
            </a:r>
            <a:r>
              <a:rPr lang="en-US" dirty="0" err="1" smtClean="0"/>
              <a:t>Marken</a:t>
            </a:r>
            <a:r>
              <a:rPr lang="en-US" dirty="0" smtClean="0"/>
              <a:t> </a:t>
            </a:r>
            <a:r>
              <a:rPr lang="en-US" dirty="0" err="1" smtClean="0"/>
              <a:t>oder</a:t>
            </a:r>
            <a:r>
              <a:rPr lang="en-US" dirty="0" smtClean="0"/>
              <a:t> </a:t>
            </a:r>
            <a:r>
              <a:rPr lang="en-US" dirty="0" err="1" smtClean="0"/>
              <a:t>eingetragene</a:t>
            </a:r>
            <a:r>
              <a:rPr lang="en-US" dirty="0" smtClean="0"/>
              <a:t> </a:t>
            </a:r>
            <a:r>
              <a:rPr lang="en-US" dirty="0" err="1" smtClean="0"/>
              <a:t>Marken</a:t>
            </a:r>
            <a:r>
              <a:rPr lang="en-US" dirty="0" smtClean="0"/>
              <a:t> von Research in Motion Limited.</a:t>
            </a:r>
            <a:endParaRPr lang="de-DE" noProof="1" smtClean="0"/>
          </a:p>
        </p:txBody>
      </p:sp>
      <p:sp>
        <p:nvSpPr>
          <p:cNvPr id="8" name="TextBox 7"/>
          <p:cNvSpPr txBox="1"/>
          <p:nvPr userDrawn="1"/>
        </p:nvSpPr>
        <p:spPr bwMode="gray">
          <a:xfrm>
            <a:off x="4654800" y="1692000"/>
            <a:ext cx="4165200" cy="4678204"/>
          </a:xfrm>
          <a:prstGeom prst="rect">
            <a:avLst/>
          </a:prstGeom>
          <a:noFill/>
        </p:spPr>
        <p:txBody>
          <a:bodyPr wrap="square" lIns="0" tIns="0" rIns="0" bIns="0" rtlCol="0">
            <a:spAutoFit/>
          </a:bodyPr>
          <a:lstStyle>
            <a:defPPr>
              <a:defRPr lang="de-DE"/>
            </a:defPPr>
            <a:lvl1pPr indent="0">
              <a:lnSpc>
                <a:spcPct val="100000"/>
              </a:lnSpc>
              <a:spcBef>
                <a:spcPts val="400"/>
              </a:spcBef>
              <a:defRPr sz="800">
                <a:ea typeface="MS PGothic" pitchFamily="34" charset="-128"/>
              </a:defRPr>
            </a:lvl1pPr>
          </a:lstStyle>
          <a:p>
            <a:pPr lvl="0"/>
            <a:r>
              <a:rPr lang="en-US" dirty="0" smtClean="0"/>
              <a:t>Google App Engine, Google Apps, Google Checkout, Google Data API, Google Maps, Google Mobile Ads, Google Mobile Updater, Google Mobile, Google Store, Google Sync, Google Updater, Google Voice, Google Mail, Gmail, YouTube, </a:t>
            </a:r>
            <a:r>
              <a:rPr lang="en-US" dirty="0" err="1" smtClean="0"/>
              <a:t>Dalvik</a:t>
            </a:r>
            <a:r>
              <a:rPr lang="en-US" dirty="0" smtClean="0"/>
              <a:t> und Android </a:t>
            </a:r>
            <a:r>
              <a:rPr lang="en-US" dirty="0" err="1" smtClean="0"/>
              <a:t>sind</a:t>
            </a:r>
            <a:r>
              <a:rPr lang="en-US" dirty="0" smtClean="0"/>
              <a:t> </a:t>
            </a:r>
            <a:r>
              <a:rPr lang="en-US" dirty="0" err="1" smtClean="0"/>
              <a:t>Marken</a:t>
            </a:r>
            <a:r>
              <a:rPr lang="en-US" dirty="0" smtClean="0"/>
              <a:t> </a:t>
            </a:r>
            <a:r>
              <a:rPr lang="en-US" dirty="0" err="1" smtClean="0"/>
              <a:t>oder</a:t>
            </a:r>
            <a:r>
              <a:rPr lang="en-US" dirty="0" smtClean="0"/>
              <a:t> </a:t>
            </a:r>
            <a:r>
              <a:rPr lang="en-US" dirty="0" err="1" smtClean="0"/>
              <a:t>eingetragene</a:t>
            </a:r>
            <a:r>
              <a:rPr lang="en-US" dirty="0" smtClean="0"/>
              <a:t> </a:t>
            </a:r>
            <a:r>
              <a:rPr lang="en-US" dirty="0" err="1" smtClean="0"/>
              <a:t>Marken</a:t>
            </a:r>
            <a:r>
              <a:rPr lang="en-US" dirty="0" smtClean="0"/>
              <a:t> von Google Inc.</a:t>
            </a:r>
            <a:endParaRPr lang="de-DE" dirty="0" smtClean="0"/>
          </a:p>
          <a:p>
            <a:pPr lvl="0"/>
            <a:r>
              <a:rPr lang="de-DE" dirty="0" smtClean="0"/>
              <a:t>INTERMEC ist eine eingetragene Marke der </a:t>
            </a:r>
            <a:r>
              <a:rPr lang="de-DE" dirty="0" err="1" smtClean="0"/>
              <a:t>Intermec</a:t>
            </a:r>
            <a:r>
              <a:rPr lang="de-DE" dirty="0" smtClean="0"/>
              <a:t> Technologies Corporation.</a:t>
            </a:r>
          </a:p>
          <a:p>
            <a:pPr lvl="0"/>
            <a:r>
              <a:rPr lang="de-DE" dirty="0" err="1" smtClean="0"/>
              <a:t>Wi-Fi</a:t>
            </a:r>
            <a:r>
              <a:rPr lang="de-DE" dirty="0" smtClean="0"/>
              <a:t> ist eine eingetragene Marke der </a:t>
            </a:r>
            <a:r>
              <a:rPr lang="de-DE" dirty="0" err="1" smtClean="0"/>
              <a:t>Wi-Fi</a:t>
            </a:r>
            <a:r>
              <a:rPr lang="de-DE" dirty="0" smtClean="0"/>
              <a:t> Alliance.</a:t>
            </a:r>
          </a:p>
          <a:p>
            <a:pPr lvl="0"/>
            <a:r>
              <a:rPr lang="de-DE" dirty="0" smtClean="0"/>
              <a:t>Bluetooth ist eine eingetragene Marke von Bluetooth SIG Inc.</a:t>
            </a:r>
          </a:p>
          <a:p>
            <a:pPr lvl="0"/>
            <a:r>
              <a:rPr lang="de-DE" dirty="0" smtClean="0"/>
              <a:t>Motorola ist eine eingetragene Marke von Motorola Trademark Holdings, LLC. </a:t>
            </a:r>
          </a:p>
          <a:p>
            <a:pPr lvl="0"/>
            <a:r>
              <a:rPr lang="de-DE" dirty="0" err="1" smtClean="0"/>
              <a:t>Computop</a:t>
            </a:r>
            <a:r>
              <a:rPr lang="de-DE" dirty="0" smtClean="0"/>
              <a:t> ist eine eingetragene Marke der </a:t>
            </a:r>
            <a:r>
              <a:rPr lang="de-DE" dirty="0" err="1" smtClean="0"/>
              <a:t>Computop</a:t>
            </a:r>
            <a:r>
              <a:rPr lang="de-DE" dirty="0" smtClean="0"/>
              <a:t> Wirtschaftsinformatik GmbH.</a:t>
            </a:r>
          </a:p>
          <a:p>
            <a:pPr lvl="0"/>
            <a:r>
              <a:rPr lang="de-DE" dirty="0" smtClean="0"/>
              <a:t>SAP, R/3, SAP NetWeaver, </a:t>
            </a:r>
            <a:r>
              <a:rPr lang="de-DE" dirty="0" err="1" smtClean="0"/>
              <a:t>Duet</a:t>
            </a:r>
            <a:r>
              <a:rPr lang="de-DE" dirty="0" smtClean="0"/>
              <a:t>, </a:t>
            </a:r>
            <a:r>
              <a:rPr lang="de-DE" dirty="0" err="1" smtClean="0"/>
              <a:t>PartnerEdge</a:t>
            </a:r>
            <a:r>
              <a:rPr lang="de-DE" dirty="0" smtClean="0"/>
              <a:t>, </a:t>
            </a:r>
            <a:r>
              <a:rPr lang="de-DE" dirty="0" err="1" smtClean="0"/>
              <a:t>ByDesign</a:t>
            </a:r>
            <a:r>
              <a:rPr lang="de-DE" dirty="0" smtClean="0"/>
              <a:t>, SAP </a:t>
            </a:r>
            <a:r>
              <a:rPr lang="de-DE" dirty="0" err="1" smtClean="0"/>
              <a:t>BusinessObjects</a:t>
            </a:r>
            <a:r>
              <a:rPr lang="de-DE" dirty="0" smtClean="0"/>
              <a:t> Explorer, </a:t>
            </a:r>
            <a:r>
              <a:rPr lang="de-DE" dirty="0" err="1" smtClean="0"/>
              <a:t>StreamWork</a:t>
            </a:r>
            <a:r>
              <a:rPr lang="de-DE" dirty="0" smtClean="0"/>
              <a:t>, SAP HANA und weitere im Text erwähnte SAP-Produkte und</a:t>
            </a:r>
            <a:r>
              <a:rPr lang="de-DE" baseline="0" dirty="0" smtClean="0"/>
              <a:t> </a:t>
            </a:r>
            <a:r>
              <a:rPr lang="de-DE" dirty="0" smtClean="0"/>
              <a:t>-Dienst-leistungen sowie die entsprechenden Logos sind Marken oder eingetragene Marken der SAP AG in Deutschland und anderen Ländern.</a:t>
            </a:r>
          </a:p>
          <a:p>
            <a:pPr lvl="0"/>
            <a:r>
              <a:rPr lang="de-DE" dirty="0" smtClean="0"/>
              <a:t>Business Objects und das Business-Objects-Logo, </a:t>
            </a:r>
            <a:r>
              <a:rPr lang="de-DE" dirty="0" err="1" smtClean="0"/>
              <a:t>BusinessObjects</a:t>
            </a:r>
            <a:r>
              <a:rPr lang="de-DE" dirty="0" smtClean="0"/>
              <a:t>, Crystal Reports, Crystal </a:t>
            </a:r>
            <a:r>
              <a:rPr lang="de-DE" dirty="0" err="1" smtClean="0"/>
              <a:t>Decisions</a:t>
            </a:r>
            <a:r>
              <a:rPr lang="de-DE" dirty="0" smtClean="0"/>
              <a:t>, Web </a:t>
            </a:r>
            <a:r>
              <a:rPr lang="de-DE" dirty="0" err="1" smtClean="0"/>
              <a:t>Intelligence</a:t>
            </a:r>
            <a:r>
              <a:rPr lang="de-DE" dirty="0" smtClean="0"/>
              <a:t>, </a:t>
            </a:r>
            <a:r>
              <a:rPr lang="de-DE" dirty="0" err="1" smtClean="0"/>
              <a:t>Xcelsius</a:t>
            </a:r>
            <a:r>
              <a:rPr lang="de-DE" dirty="0" smtClean="0"/>
              <a:t> und andere im Text erwähnte Business-Objects-Produkte und ­Dienstleistungen sowie die entsprechenden Logos sind Marken </a:t>
            </a:r>
            <a:br>
              <a:rPr lang="de-DE" dirty="0" smtClean="0"/>
            </a:br>
            <a:r>
              <a:rPr lang="de-DE" dirty="0" smtClean="0"/>
              <a:t>oder eingetragene Marken der Business Objects Software Ltd. Business Objects ist ein Unternehmen der SAP AG.</a:t>
            </a:r>
          </a:p>
          <a:p>
            <a:pPr lvl="0"/>
            <a:r>
              <a:rPr lang="de-DE" dirty="0" err="1" smtClean="0"/>
              <a:t>Sybase</a:t>
            </a:r>
            <a:r>
              <a:rPr lang="de-DE" dirty="0" smtClean="0"/>
              <a:t> und Adaptive Server, </a:t>
            </a:r>
            <a:r>
              <a:rPr lang="de-DE" dirty="0" err="1" smtClean="0"/>
              <a:t>iAnywhere</a:t>
            </a:r>
            <a:r>
              <a:rPr lang="de-DE" dirty="0" smtClean="0"/>
              <a:t>, </a:t>
            </a:r>
            <a:r>
              <a:rPr lang="de-DE" dirty="0" err="1" smtClean="0"/>
              <a:t>Sybase</a:t>
            </a:r>
            <a:r>
              <a:rPr lang="de-DE" dirty="0" smtClean="0"/>
              <a:t> 365, SQL Anywhere und weitere im Text erwähnte </a:t>
            </a:r>
            <a:r>
              <a:rPr lang="de-DE" dirty="0" err="1" smtClean="0"/>
              <a:t>Sybase</a:t>
            </a:r>
            <a:r>
              <a:rPr lang="de-DE" dirty="0" smtClean="0"/>
              <a:t>-Produkte und -Dienstleistungen sowie die entsprechenden Logos sind Marken oder eingetragene Marken der </a:t>
            </a:r>
            <a:r>
              <a:rPr lang="de-DE" dirty="0" err="1" smtClean="0"/>
              <a:t>Sybase</a:t>
            </a:r>
            <a:r>
              <a:rPr lang="de-DE" dirty="0" smtClean="0"/>
              <a:t> Inc. </a:t>
            </a:r>
            <a:r>
              <a:rPr lang="de-DE" dirty="0" err="1" smtClean="0"/>
              <a:t>Sybase</a:t>
            </a:r>
            <a:r>
              <a:rPr lang="de-DE" dirty="0" smtClean="0"/>
              <a:t> ist ein Unternehmen der</a:t>
            </a:r>
            <a:br>
              <a:rPr lang="de-DE" dirty="0" smtClean="0"/>
            </a:br>
            <a:r>
              <a:rPr lang="de-DE" dirty="0" smtClean="0"/>
              <a:t>SAP AG.</a:t>
            </a:r>
          </a:p>
          <a:p>
            <a:pPr lvl="0"/>
            <a:r>
              <a:rPr lang="de-DE" dirty="0" err="1" smtClean="0"/>
              <a:t>Crossgate</a:t>
            </a:r>
            <a:r>
              <a:rPr lang="de-DE" dirty="0" smtClean="0"/>
              <a:t>, </a:t>
            </a:r>
            <a:r>
              <a:rPr lang="de-DE" dirty="0" err="1" smtClean="0"/>
              <a:t>m@gic</a:t>
            </a:r>
            <a:r>
              <a:rPr lang="de-DE" dirty="0" smtClean="0"/>
              <a:t> EDDY, B2B 360°, B2B 360° Services sind eingetragene Marken </a:t>
            </a:r>
            <a:br>
              <a:rPr lang="de-DE" dirty="0" smtClean="0"/>
            </a:br>
            <a:r>
              <a:rPr lang="de-DE" dirty="0" smtClean="0"/>
              <a:t>der </a:t>
            </a:r>
            <a:r>
              <a:rPr lang="de-DE" dirty="0" err="1" smtClean="0"/>
              <a:t>Crossgate</a:t>
            </a:r>
            <a:r>
              <a:rPr lang="de-DE" dirty="0" smtClean="0"/>
              <a:t> AG in Deutschland und anderen Ländern. </a:t>
            </a:r>
            <a:r>
              <a:rPr lang="de-DE" dirty="0" err="1" smtClean="0"/>
              <a:t>Crossgate</a:t>
            </a:r>
            <a:r>
              <a:rPr lang="de-DE" dirty="0" smtClean="0"/>
              <a:t> ist ein Unternehmen der SAP AG.</a:t>
            </a:r>
          </a:p>
          <a:p>
            <a:pPr lvl="0"/>
            <a:r>
              <a:rPr lang="de-DE" dirty="0" smtClean="0"/>
              <a:t>Alle anderen Namen von Produkten und Dienstleistungen sind Marken der jeweiligen Firmen. Die Angaben im Text sind unverbindlich und dienen lediglich zu Informations-zwecken. Produkte können länderspezifische Unterschiede aufweisen.</a:t>
            </a:r>
          </a:p>
          <a:p>
            <a:pPr lvl="0"/>
            <a:r>
              <a:rPr lang="de-DE" dirty="0" smtClean="0"/>
              <a:t>Die in dieser Publikation enthaltene Information ist Eigentum der SAP. Weitergabe und Vervielfältigung dieser Publikation oder von Teilen daraus sind, zu welchem Zweck und </a:t>
            </a:r>
            <a:br>
              <a:rPr lang="de-DE" dirty="0" smtClean="0"/>
            </a:br>
            <a:r>
              <a:rPr lang="de-DE" dirty="0" smtClean="0"/>
              <a:t>in welcher Form auch immer, nur mit ausdrücklicher schriftlicher Genehmigung durch </a:t>
            </a:r>
            <a:br>
              <a:rPr lang="de-DE" dirty="0" smtClean="0"/>
            </a:br>
            <a:r>
              <a:rPr lang="de-DE" dirty="0" smtClean="0"/>
              <a:t>SAP AG gestattet.</a:t>
            </a:r>
            <a:endParaRPr lang="de-D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el with picture - short">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55528" y="0"/>
            <a:ext cx="10287000" cy="6858000"/>
          </a:xfrm>
          <a:prstGeom prst="rect">
            <a:avLst/>
          </a:prstGeom>
        </p:spPr>
      </p:pic>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89985" tIns="71987" rIns="89985" bIns="71987" rtlCol="0" anchor="ctr"/>
          <a:lstStyle/>
          <a:p>
            <a:pPr marR="0" algn="ctr" defTabSz="914245"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1" y="324001"/>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328614" y="6081714"/>
            <a:ext cx="916953" cy="454025"/>
          </a:xfrm>
          <a:prstGeom prst="rect">
            <a:avLst/>
          </a:prstGeom>
        </p:spPr>
      </p:pic>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89985" tIns="71987" rIns="89985" bIns="71987" rtlCol="0" anchor="ctr"/>
          <a:lstStyle/>
          <a:p>
            <a:pPr marR="0" algn="ctr" defTabSz="914245"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1" y="1499871"/>
            <a:ext cx="8280000" cy="492443"/>
          </a:xfrm>
        </p:spPr>
        <p:txBody>
          <a:bodyPr anchor="t" anchorCtr="0">
            <a:noAutofit/>
          </a:bodyPr>
          <a:lstStyle>
            <a:lvl1pPr marL="0" marR="0" indent="0" algn="l" defTabSz="914245"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123" indent="0" algn="ctr">
              <a:buNone/>
              <a:defRPr>
                <a:solidFill>
                  <a:schemeClr val="tx1">
                    <a:tint val="75000"/>
                  </a:schemeClr>
                </a:solidFill>
              </a:defRPr>
            </a:lvl2pPr>
            <a:lvl3pPr marL="914245" indent="0" algn="ctr">
              <a:buNone/>
              <a:defRPr>
                <a:solidFill>
                  <a:schemeClr val="tx1">
                    <a:tint val="75000"/>
                  </a:schemeClr>
                </a:solidFill>
              </a:defRPr>
            </a:lvl3pPr>
            <a:lvl4pPr marL="1371368" indent="0" algn="ctr">
              <a:buNone/>
              <a:defRPr>
                <a:solidFill>
                  <a:schemeClr val="tx1">
                    <a:tint val="75000"/>
                  </a:schemeClr>
                </a:solidFill>
              </a:defRPr>
            </a:lvl4pPr>
            <a:lvl5pPr marL="1828490" indent="0" algn="ctr">
              <a:buNone/>
              <a:defRPr>
                <a:solidFill>
                  <a:schemeClr val="tx1">
                    <a:tint val="75000"/>
                  </a:schemeClr>
                </a:solidFill>
              </a:defRPr>
            </a:lvl5pPr>
            <a:lvl6pPr marL="2285613" indent="0" algn="ctr">
              <a:buNone/>
              <a:defRPr>
                <a:solidFill>
                  <a:schemeClr val="tx1">
                    <a:tint val="75000"/>
                  </a:schemeClr>
                </a:solidFill>
              </a:defRPr>
            </a:lvl6pPr>
            <a:lvl7pPr marL="2742736" indent="0" algn="ctr">
              <a:buNone/>
              <a:defRPr>
                <a:solidFill>
                  <a:schemeClr val="tx1">
                    <a:tint val="75000"/>
                  </a:schemeClr>
                </a:solidFill>
              </a:defRPr>
            </a:lvl7pPr>
            <a:lvl8pPr marL="3199858" indent="0" algn="ctr">
              <a:buNone/>
              <a:defRPr>
                <a:solidFill>
                  <a:schemeClr val="tx1">
                    <a:tint val="75000"/>
                  </a:schemeClr>
                </a:solidFill>
              </a:defRPr>
            </a:lvl8pPr>
            <a:lvl9pPr marL="3656981"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extLst>
      <p:ext uri="{BB962C8B-B14F-4D97-AF65-F5344CB8AC3E}">
        <p14:creationId xmlns:p14="http://schemas.microsoft.com/office/powerpoint/2010/main" xmlns="" val="171889449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oadmap - Legal Disclaimer">
    <p:spTree>
      <p:nvGrpSpPr>
        <p:cNvPr id="1" name=""/>
        <p:cNvGrpSpPr/>
        <p:nvPr/>
      </p:nvGrpSpPr>
      <p:grpSpPr>
        <a:xfrm>
          <a:off x="0" y="0"/>
          <a:ext cx="0" cy="0"/>
          <a:chOff x="0" y="0"/>
          <a:chExt cx="0" cy="0"/>
        </a:xfrm>
      </p:grpSpPr>
      <p:sp>
        <p:nvSpPr>
          <p:cNvPr id="3" name="TextBox 2"/>
          <p:cNvSpPr txBox="1"/>
          <p:nvPr userDrawn="1"/>
        </p:nvSpPr>
        <p:spPr>
          <a:xfrm>
            <a:off x="324000" y="1688400"/>
            <a:ext cx="8496000" cy="3985706"/>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t>The information in this presentation is confidential and proprietary to SAP and may not be disclosed without the permission of SAP. This presentation is not subject to your license agreement or any other service or subscription agreement with SAP. SAP has no obligation to pursue any course of business outlined in this document or any related presentation, or to develop or release any functionality mentioned therein. This document, or any related presentation and SAP's strategy and possible future developments, products and or platforms directions and functionality are all subject to change and may be changed by SAP at any time for any reason without notice. The information in this document is not a commitment, promise or legal obligation to deliver any material, code or functionality.  This document is provided without a warranty of any kind, either express or implied, including but not limited to, the implied warranties of merchantability, fitness for a particular purpose, or non-infringement.  This document is for informational purposes and may not be incorporated into a contract. SAP assumes no responsibility for errors or omissions in this document, except if such damages were caused by SAP´s willful misconduct or gross negligence.</a:t>
            </a:r>
            <a:br>
              <a:rPr lang="en-US" sz="1400" b="0" dirty="0" smtClean="0"/>
            </a:br>
            <a:endParaRPr lang="en-US" sz="1400" b="0" dirty="0" smtClean="0"/>
          </a:p>
          <a:p>
            <a:pPr marL="0" indent="0" algn="l"/>
            <a:r>
              <a:rPr lang="en-US" sz="1400" b="0" dirty="0" smtClean="0"/>
              <a:t>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a:p>
            <a:pPr fontAlgn="base">
              <a:spcBef>
                <a:spcPct val="50000"/>
              </a:spcBef>
              <a:spcAft>
                <a:spcPct val="0"/>
              </a:spcAft>
              <a:buClr>
                <a:srgbClr val="F0AB00"/>
              </a:buClr>
              <a:buSzPct val="80000"/>
            </a:pPr>
            <a:endParaRPr lang="en-US" sz="1400" kern="0" dirty="0" smtClean="0">
              <a:ea typeface="Arial Unicode MS" pitchFamily="34" charset="-128"/>
              <a:cs typeface="Arial Unicode MS" pitchFamily="34" charset="-128"/>
            </a:endParaRPr>
          </a:p>
        </p:txBody>
      </p:sp>
      <p:sp>
        <p:nvSpPr>
          <p:cNvPr id="4" name="TextBox 3"/>
          <p:cNvSpPr txBox="1"/>
          <p:nvPr userDrawn="1"/>
        </p:nvSpPr>
        <p:spPr>
          <a:xfrm>
            <a:off x="324000" y="324000"/>
            <a:ext cx="2630848" cy="756000"/>
          </a:xfrm>
          <a:prstGeom prst="rect">
            <a:avLst/>
          </a:prstGeom>
        </p:spPr>
        <p:txBody>
          <a:bodyPr vert="horz" lIns="0" tIns="0" rIns="0" bIns="0" rtlCol="0" anchor="ctr" anchorCtr="0">
            <a:noAutofit/>
          </a:bodyPr>
          <a:lstStyle/>
          <a:p>
            <a:pPr algn="l" defTabSz="914400" rtl="0" eaLnBrk="1" fontAlgn="base" latinLnBrk="0" hangingPunct="1">
              <a:spcBef>
                <a:spcPct val="0"/>
              </a:spcBef>
              <a:spcAft>
                <a:spcPct val="0"/>
              </a:spcAft>
              <a:buClr>
                <a:srgbClr val="F0AB00"/>
              </a:buClr>
              <a:buSzPct val="80000"/>
              <a:buNone/>
            </a:pPr>
            <a:r>
              <a:rPr lang="en-US" sz="2400" b="1" kern="1200" dirty="0" smtClean="0">
                <a:solidFill>
                  <a:schemeClr val="accent2"/>
                </a:solidFill>
                <a:latin typeface="+mj-lt"/>
                <a:ea typeface="+mj-ea"/>
                <a:cs typeface="+mj-cs"/>
              </a:rPr>
              <a:t>Legal disclaimer</a:t>
            </a:r>
          </a:p>
        </p:txBody>
      </p:sp>
    </p:spTree>
    <p:extLst>
      <p:ext uri="{BB962C8B-B14F-4D97-AF65-F5344CB8AC3E}">
        <p14:creationId xmlns:p14="http://schemas.microsoft.com/office/powerpoint/2010/main" xmlns="" val="3787428872"/>
      </p:ext>
    </p:extLst>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smtClean="0"/>
              <a:t>Insert page title</a:t>
            </a:r>
            <a:endParaRPr lang="en-US" dirty="0"/>
          </a:p>
        </p:txBody>
      </p:sp>
    </p:spTree>
    <p:extLst>
      <p:ext uri="{BB962C8B-B14F-4D97-AF65-F5344CB8AC3E}">
        <p14:creationId xmlns:p14="http://schemas.microsoft.com/office/powerpoint/2010/main" xmlns="" val="388228399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14000" y="324000"/>
            <a:ext cx="8280000" cy="923330"/>
          </a:xfrm>
        </p:spPr>
        <p:txBody>
          <a:bodyPr anchor="t" anchorCtr="0">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smtClean="0"/>
              <a:t>Agenda Item/Divider Headline</a:t>
            </a:r>
          </a:p>
          <a:p>
            <a:pPr lvl="1"/>
            <a:r>
              <a:rPr lang="en-US" dirty="0" smtClean="0"/>
              <a:t>Details</a:t>
            </a:r>
          </a:p>
          <a:p>
            <a:pPr lvl="2"/>
            <a:r>
              <a:rPr lang="en-US" dirty="0" smtClean="0"/>
              <a:t>Third Level</a:t>
            </a:r>
          </a:p>
          <a:p>
            <a:pPr lvl="4"/>
            <a:r>
              <a:rPr lang="en-US" dirty="0" smtClean="0"/>
              <a:t>Fourth Level</a:t>
            </a:r>
          </a:p>
          <a:p>
            <a:endParaRPr lang="en-US"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6183"/>
            <a:ext cx="176226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2012 SAP AG. All rights reserved.</a:t>
            </a:r>
          </a:p>
        </p:txBody>
      </p:sp>
      <p:sp>
        <p:nvSpPr>
          <p:cNvPr id="34" name="TextBox 33"/>
          <p:cNvSpPr txBox="1"/>
          <p:nvPr/>
        </p:nvSpPr>
        <p:spPr bwMode="black">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 id="2147483711" r:id="rId22"/>
    <p:sldLayoutId id="2147483712" r:id="rId23"/>
    <p:sldLayoutId id="2147483713" r:id="rId2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image" Target="../media/image6.png"/><Relationship Id="rId5" Type="http://schemas.openxmlformats.org/officeDocument/2006/relationships/tags" Target="../tags/tag5.xml"/><Relationship Id="rId10" Type="http://schemas.openxmlformats.org/officeDocument/2006/relationships/oleObject" Target="../embeddings/oleObject1.bin"/><Relationship Id="rId4" Type="http://schemas.openxmlformats.org/officeDocument/2006/relationships/tags" Target="../tags/tag4.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9.xml"/><Relationship Id="rId7" Type="http://schemas.openxmlformats.org/officeDocument/2006/relationships/notesSlide" Target="../notesSlides/notesSlide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9.xml"/><Relationship Id="rId11" Type="http://schemas.openxmlformats.org/officeDocument/2006/relationships/image" Target="../media/image11.jpeg"/><Relationship Id="rId5" Type="http://schemas.openxmlformats.org/officeDocument/2006/relationships/tags" Target="../tags/tag11.xml"/><Relationship Id="rId10" Type="http://schemas.openxmlformats.org/officeDocument/2006/relationships/image" Target="../media/image10.jpeg"/><Relationship Id="rId4" Type="http://schemas.openxmlformats.org/officeDocument/2006/relationships/tags" Target="../tags/tag10.xml"/><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oleObject" Target="../embeddings/oleObject2.bin"/><Relationship Id="rId18" Type="http://schemas.openxmlformats.org/officeDocument/2006/relationships/image" Target="../media/image16.png"/><Relationship Id="rId3" Type="http://schemas.openxmlformats.org/officeDocument/2006/relationships/tags" Target="../tags/tag13.xml"/><Relationship Id="rId21" Type="http://schemas.openxmlformats.org/officeDocument/2006/relationships/image" Target="file://localhost/Users/kristenbannister/Documents/Work%20Zone/work%20for%20clients/sap/sap%20pictograms2/presentation/P-chartbar-white-all.png" TargetMode="External"/><Relationship Id="rId7" Type="http://schemas.openxmlformats.org/officeDocument/2006/relationships/tags" Target="../tags/tag17.xml"/><Relationship Id="rId12" Type="http://schemas.openxmlformats.org/officeDocument/2006/relationships/image" Target="../media/image13.jpeg"/><Relationship Id="rId17" Type="http://schemas.openxmlformats.org/officeDocument/2006/relationships/image" Target="file://localhost/Users/kristenbannister/Documents/Work%20Zone/work%20for%20clients/sap/sap%20pictograms2/presentation/P-swissarmyknife-white.png" TargetMode="External"/><Relationship Id="rId2" Type="http://schemas.openxmlformats.org/officeDocument/2006/relationships/tags" Target="../tags/tag12.xml"/><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notesSlide" Target="../notesSlides/notesSlide4.xml"/><Relationship Id="rId5" Type="http://schemas.openxmlformats.org/officeDocument/2006/relationships/tags" Target="../tags/tag15.xml"/><Relationship Id="rId15" Type="http://schemas.openxmlformats.org/officeDocument/2006/relationships/image" Target="file://localhost/Users/kristenbannister/Documents/Work%20Zone/work%20for%20clients/sap/sap%20pictograms2/presentation/P-tech+database.png" TargetMode="External"/><Relationship Id="rId23" Type="http://schemas.openxmlformats.org/officeDocument/2006/relationships/image" Target="file://localhost/Users/kristenbannister/Documents/Work%20Zone/work%20for%20clients/sap/sap%20pictograms2/presentation/P-iPad-upright-white-all.png" TargetMode="External"/><Relationship Id="rId10" Type="http://schemas.openxmlformats.org/officeDocument/2006/relationships/slideLayout" Target="../slideLayouts/slideLayout24.xml"/><Relationship Id="rId19" Type="http://schemas.openxmlformats.org/officeDocument/2006/relationships/image" Target="file://localhost/Users/kristenbannister/Documents/Work%20Zone/work%20for%20clients/sap/sap%20pictograms2/presentation/P-OnDemand-cloud1-white.png" TargetMode="Externa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14.png"/><Relationship Id="rId22"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tags" Target="../tags/tag31.xml"/><Relationship Id="rId18" Type="http://schemas.openxmlformats.org/officeDocument/2006/relationships/slideLayout" Target="../slideLayouts/slideLayout10.xml"/><Relationship Id="rId26" Type="http://schemas.openxmlformats.org/officeDocument/2006/relationships/image" Target="../media/image25.emf"/><Relationship Id="rId3" Type="http://schemas.openxmlformats.org/officeDocument/2006/relationships/tags" Target="../tags/tag21.xml"/><Relationship Id="rId21" Type="http://schemas.openxmlformats.org/officeDocument/2006/relationships/image" Target="../media/image20.jpeg"/><Relationship Id="rId7" Type="http://schemas.openxmlformats.org/officeDocument/2006/relationships/tags" Target="../tags/tag25.xml"/><Relationship Id="rId12" Type="http://schemas.openxmlformats.org/officeDocument/2006/relationships/tags" Target="../tags/tag30.xml"/><Relationship Id="rId17" Type="http://schemas.openxmlformats.org/officeDocument/2006/relationships/tags" Target="../tags/tag35.xml"/><Relationship Id="rId25" Type="http://schemas.openxmlformats.org/officeDocument/2006/relationships/image" Target="../media/image24.png"/><Relationship Id="rId2" Type="http://schemas.openxmlformats.org/officeDocument/2006/relationships/tags" Target="../tags/tag20.xml"/><Relationship Id="rId16" Type="http://schemas.openxmlformats.org/officeDocument/2006/relationships/tags" Target="../tags/tag34.xml"/><Relationship Id="rId20" Type="http://schemas.openxmlformats.org/officeDocument/2006/relationships/oleObject" Target="../embeddings/oleObject3.bin"/><Relationship Id="rId1" Type="http://schemas.openxmlformats.org/officeDocument/2006/relationships/vmlDrawing" Target="../drawings/vmlDrawing3.vml"/><Relationship Id="rId6" Type="http://schemas.openxmlformats.org/officeDocument/2006/relationships/tags" Target="../tags/tag24.xml"/><Relationship Id="rId11" Type="http://schemas.openxmlformats.org/officeDocument/2006/relationships/tags" Target="../tags/tag29.xml"/><Relationship Id="rId24" Type="http://schemas.openxmlformats.org/officeDocument/2006/relationships/image" Target="../media/image23.png"/><Relationship Id="rId5" Type="http://schemas.openxmlformats.org/officeDocument/2006/relationships/tags" Target="../tags/tag23.xml"/><Relationship Id="rId15" Type="http://schemas.openxmlformats.org/officeDocument/2006/relationships/tags" Target="../tags/tag33.xml"/><Relationship Id="rId23" Type="http://schemas.openxmlformats.org/officeDocument/2006/relationships/image" Target="../media/image22.png"/><Relationship Id="rId10" Type="http://schemas.openxmlformats.org/officeDocument/2006/relationships/tags" Target="../tags/tag28.xml"/><Relationship Id="rId19" Type="http://schemas.openxmlformats.org/officeDocument/2006/relationships/notesSlide" Target="../notesSlides/notesSlide5.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tags" Target="../tags/tag32.xml"/><Relationship Id="rId22" Type="http://schemas.openxmlformats.org/officeDocument/2006/relationships/image" Target="../media/image21.gif"/><Relationship Id="rId27"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7.xml"/><Relationship Id="rId7" Type="http://schemas.openxmlformats.org/officeDocument/2006/relationships/slideLayout" Target="../slideLayouts/slideLayout9.xml"/><Relationship Id="rId12" Type="http://schemas.openxmlformats.org/officeDocument/2006/relationships/image" Target="../media/image30.jpeg"/><Relationship Id="rId2" Type="http://schemas.openxmlformats.org/officeDocument/2006/relationships/tags" Target="../tags/tag36.xml"/><Relationship Id="rId1" Type="http://schemas.openxmlformats.org/officeDocument/2006/relationships/vmlDrawing" Target="../drawings/vmlDrawing4.vml"/><Relationship Id="rId6" Type="http://schemas.openxmlformats.org/officeDocument/2006/relationships/tags" Target="../tags/tag40.xml"/><Relationship Id="rId11" Type="http://schemas.openxmlformats.org/officeDocument/2006/relationships/image" Target="../media/image29.jpeg"/><Relationship Id="rId5" Type="http://schemas.openxmlformats.org/officeDocument/2006/relationships/tags" Target="../tags/tag39.xml"/><Relationship Id="rId10" Type="http://schemas.openxmlformats.org/officeDocument/2006/relationships/image" Target="../media/image28.jpeg"/><Relationship Id="rId4" Type="http://schemas.openxmlformats.org/officeDocument/2006/relationships/tags" Target="../tags/tag38.xml"/><Relationship Id="rId9"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9" name="Picture 21"/>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0" y="80963"/>
            <a:ext cx="9144000" cy="6694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4" name="Object 3" hidden="1"/>
          <p:cNvGraphicFramePr>
            <a:graphicFrameLocks noChangeAspect="1"/>
          </p:cNvGraphicFramePr>
          <p:nvPr>
            <p:extLst>
              <p:ext uri="{D42A27DB-BD31-4B8C-83A1-F6EECF244321}">
                <p14:modId xmlns:p14="http://schemas.microsoft.com/office/powerpoint/2010/main" xmlns="" val="3891801482"/>
              </p:ext>
            </p:extLst>
          </p:nvPr>
        </p:nvGraphicFramePr>
        <p:xfrm>
          <a:off x="1588" y="1588"/>
          <a:ext cx="1587" cy="1587"/>
        </p:xfrm>
        <a:graphic>
          <a:graphicData uri="http://schemas.openxmlformats.org/presentationml/2006/ole">
            <p:oleObj spid="_x0000_s7194" name="think-cell Slide" r:id="rId10" imgW="360" imgH="360" progId="">
              <p:embed/>
            </p:oleObj>
          </a:graphicData>
        </a:graphic>
      </p:graphicFrame>
      <p:sp>
        <p:nvSpPr>
          <p:cNvPr id="5" name="Rectangle 4"/>
          <p:cNvSpPr/>
          <p:nvPr>
            <p:custDataLst>
              <p:tags r:id="rId2"/>
            </p:custDataLst>
          </p:nvPr>
        </p:nvSpPr>
        <p:spPr bwMode="gray">
          <a:xfrm>
            <a:off x="324000" y="-1"/>
            <a:ext cx="8496000" cy="2143126"/>
          </a:xfrm>
          <a:prstGeom prst="rect">
            <a:avLst/>
          </a:prstGeom>
          <a:solidFill>
            <a:schemeClr val="bg1">
              <a:alpha val="75000"/>
            </a:schemeClr>
          </a:solidFill>
          <a:ln w="6350" algn="ctr">
            <a:noFill/>
            <a:miter lim="800000"/>
            <a:headEnd/>
            <a:tailEnd/>
          </a:ln>
        </p:spPr>
        <p:txBody>
          <a:bodyPr lIns="89985" tIns="71987" rIns="89985" bIns="71987" rtlCol="0" anchor="ctr"/>
          <a:lstStyle/>
          <a:p>
            <a:pPr algn="ctr" defTabSz="914245" fontAlgn="base">
              <a:spcBef>
                <a:spcPct val="50000"/>
              </a:spcBef>
              <a:spcAft>
                <a:spcPct val="0"/>
              </a:spcAft>
              <a:buClr>
                <a:srgbClr val="F0AB00"/>
              </a:buClr>
              <a:buSzPct val="80000"/>
            </a:pPr>
            <a:endParaRPr lang="en-US" kern="0" dirty="0" smtClean="0">
              <a:ea typeface="Arial Unicode MS" pitchFamily="34" charset="-128"/>
              <a:cs typeface="Arial Unicode MS" pitchFamily="34" charset="-128"/>
            </a:endParaRPr>
          </a:p>
        </p:txBody>
      </p:sp>
      <p:sp>
        <p:nvSpPr>
          <p:cNvPr id="7" name="Rectangle 6"/>
          <p:cNvSpPr/>
          <p:nvPr>
            <p:custDataLst>
              <p:tags r:id="rId3"/>
            </p:custDataLst>
          </p:nvPr>
        </p:nvSpPr>
        <p:spPr bwMode="gray">
          <a:xfrm>
            <a:off x="324000" y="0"/>
            <a:ext cx="8496000" cy="162000"/>
          </a:xfrm>
          <a:prstGeom prst="rect">
            <a:avLst/>
          </a:prstGeom>
          <a:solidFill>
            <a:schemeClr val="accent1"/>
          </a:solidFill>
          <a:ln w="9525" algn="ctr">
            <a:noFill/>
            <a:miter lim="800000"/>
            <a:headEnd/>
            <a:tailEnd/>
          </a:ln>
        </p:spPr>
        <p:txBody>
          <a:bodyPr lIns="89985" tIns="71987" rIns="89985" bIns="71987" rtlCol="0" anchor="ctr"/>
          <a:lstStyle/>
          <a:p>
            <a:pPr algn="ctr" defTabSz="914245" fontAlgn="base">
              <a:spcBef>
                <a:spcPct val="50000"/>
              </a:spcBef>
              <a:spcAft>
                <a:spcPct val="0"/>
              </a:spcAft>
              <a:buClr>
                <a:srgbClr val="F0AB00"/>
              </a:buClr>
              <a:buSzPct val="80000"/>
            </a:pPr>
            <a:endParaRPr lang="en-US" sz="1600" kern="0" dirty="0">
              <a:ea typeface="Arial Unicode MS" pitchFamily="34" charset="-128"/>
              <a:cs typeface="Arial Unicode MS" pitchFamily="34" charset="-128"/>
            </a:endParaRPr>
          </a:p>
        </p:txBody>
      </p:sp>
      <p:sp>
        <p:nvSpPr>
          <p:cNvPr id="9" name="Subtitle 2"/>
          <p:cNvSpPr>
            <a:spLocks noGrp="1"/>
          </p:cNvSpPr>
          <p:nvPr>
            <p:ph type="subTitle" idx="1"/>
            <p:custDataLst>
              <p:tags r:id="rId4"/>
            </p:custDataLst>
          </p:nvPr>
        </p:nvSpPr>
        <p:spPr/>
        <p:txBody>
          <a:bodyPr/>
          <a:lstStyle/>
          <a:p>
            <a:pPr lvl="0">
              <a:buClr>
                <a:srgbClr val="F0AB00"/>
              </a:buClr>
            </a:pPr>
            <a:r>
              <a:rPr lang="en-US" dirty="0" smtClean="0"/>
              <a:t>Kurt Kyle, Industry Principal Media</a:t>
            </a:r>
          </a:p>
          <a:p>
            <a:pPr lvl="0">
              <a:buClr>
                <a:srgbClr val="F0AB00"/>
              </a:buClr>
            </a:pPr>
            <a:r>
              <a:rPr lang="de-DE" dirty="0" smtClean="0"/>
              <a:t>November </a:t>
            </a:r>
            <a:r>
              <a:rPr lang="de-DE" dirty="0"/>
              <a:t>9</a:t>
            </a:r>
            <a:r>
              <a:rPr lang="de-DE" baseline="30000" dirty="0" smtClean="0"/>
              <a:t>th</a:t>
            </a:r>
            <a:r>
              <a:rPr lang="de-DE" dirty="0" smtClean="0"/>
              <a:t>, 2012</a:t>
            </a:r>
            <a:endParaRPr lang="de-DE" dirty="0"/>
          </a:p>
        </p:txBody>
      </p:sp>
      <p:sp>
        <p:nvSpPr>
          <p:cNvPr id="11" name="Title 1"/>
          <p:cNvSpPr>
            <a:spLocks noGrp="1"/>
          </p:cNvSpPr>
          <p:nvPr>
            <p:ph type="ctrTitle"/>
            <p:custDataLst>
              <p:tags r:id="rId5"/>
            </p:custDataLst>
          </p:nvPr>
        </p:nvSpPr>
        <p:spPr/>
        <p:txBody>
          <a:bodyPr/>
          <a:lstStyle/>
          <a:p>
            <a:r>
              <a:rPr lang="en-US" sz="3200" dirty="0"/>
              <a:t>SAP </a:t>
            </a:r>
            <a:r>
              <a:rPr lang="en-US" sz="3200" dirty="0" smtClean="0"/>
              <a:t>– Data in the Cloud </a:t>
            </a:r>
            <a:r>
              <a:rPr lang="en-US" sz="2400" dirty="0" smtClean="0"/>
              <a:t/>
            </a:r>
            <a:br>
              <a:rPr lang="en-US" sz="2400" dirty="0" smtClean="0"/>
            </a:br>
            <a:r>
              <a:rPr lang="en-US" sz="2400" dirty="0" err="1" smtClean="0">
                <a:solidFill>
                  <a:schemeClr val="tx1"/>
                </a:solidFill>
              </a:rPr>
              <a:t>Cloud</a:t>
            </a:r>
            <a:r>
              <a:rPr lang="en-US" sz="2400" dirty="0" smtClean="0">
                <a:solidFill>
                  <a:schemeClr val="tx1"/>
                </a:solidFill>
              </a:rPr>
              <a:t> Computing West – Entertainment Track</a:t>
            </a:r>
            <a:r>
              <a:rPr lang="en-US" sz="2400" dirty="0">
                <a:solidFill>
                  <a:schemeClr val="tx1"/>
                </a:solidFill>
              </a:rPr>
              <a:t/>
            </a:r>
            <a:br>
              <a:rPr lang="en-US" sz="2400" dirty="0">
                <a:solidFill>
                  <a:schemeClr val="tx1"/>
                </a:solidFill>
              </a:rPr>
            </a:br>
            <a:endParaRPr lang="de-DE" sz="2000" dirty="0">
              <a:solidFill>
                <a:schemeClr val="tx1"/>
              </a:solidFill>
            </a:endParaRPr>
          </a:p>
        </p:txBody>
      </p:sp>
      <p:sp>
        <p:nvSpPr>
          <p:cNvPr id="8" name="Title 1"/>
          <p:cNvSpPr txBox="1">
            <a:spLocks/>
          </p:cNvSpPr>
          <p:nvPr>
            <p:custDataLst>
              <p:tags r:id="rId6"/>
            </p:custDataLst>
          </p:nvPr>
        </p:nvSpPr>
        <p:spPr bwMode="gray">
          <a:xfrm>
            <a:off x="432000" y="1214400"/>
            <a:ext cx="8280000" cy="738000"/>
          </a:xfrm>
          <a:prstGeom prst="rect">
            <a:avLst/>
          </a:prstGeom>
        </p:spPr>
        <p:txBody>
          <a:bodyPr vert="horz" lIns="0" tIns="0" rIns="0" bIns="0" rtlCol="0" anchor="t" anchorCtr="0">
            <a:noAutofit/>
          </a:bodyPr>
          <a:lstStyle>
            <a:lvl1pPr algn="l" defTabSz="914400" rtl="0" eaLnBrk="1" latinLnBrk="0" hangingPunct="1">
              <a:spcBef>
                <a:spcPct val="0"/>
              </a:spcBef>
              <a:buNone/>
              <a:defRPr sz="4800" b="1" kern="1200">
                <a:solidFill>
                  <a:schemeClr val="tx1"/>
                </a:solidFill>
                <a:latin typeface="+mj-lt"/>
                <a:ea typeface="+mj-ea"/>
                <a:cs typeface="+mj-cs"/>
              </a:defRPr>
            </a:lvl1pPr>
          </a:lstStyle>
          <a:p>
            <a:endParaRPr lang="de-DE" sz="2200" dirty="0"/>
          </a:p>
        </p:txBody>
      </p:sp>
      <p:pic>
        <p:nvPicPr>
          <p:cNvPr id="7191" name="Picture 23"/>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45680" y="6191324"/>
            <a:ext cx="920750" cy="450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19570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9525980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73908-lg(2).jpg"/>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0" y="0"/>
            <a:ext cx="9144000" cy="6858000"/>
          </a:xfrm>
          <a:prstGeom prst="rect">
            <a:avLst/>
          </a:prstGeom>
        </p:spPr>
      </p:pic>
      <p:sp>
        <p:nvSpPr>
          <p:cNvPr id="75" name="Rectangle 74"/>
          <p:cNvSpPr/>
          <p:nvPr/>
        </p:nvSpPr>
        <p:spPr bwMode="gray">
          <a:xfrm>
            <a:off x="0" y="0"/>
            <a:ext cx="9144000" cy="6858000"/>
          </a:xfrm>
          <a:prstGeom prst="rect">
            <a:avLst/>
          </a:prstGeom>
          <a:no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92" name="Oval 91"/>
          <p:cNvSpPr>
            <a:spLocks/>
          </p:cNvSpPr>
          <p:nvPr/>
        </p:nvSpPr>
        <p:spPr bwMode="gray">
          <a:xfrm>
            <a:off x="228600" y="1600199"/>
            <a:ext cx="1828800" cy="1828800"/>
          </a:xfrm>
          <a:prstGeom prst="ellipse">
            <a:avLst/>
          </a:prstGeom>
          <a:solidFill>
            <a:schemeClr val="accent3">
              <a:alpha val="85000"/>
            </a:schemeClr>
          </a:solidFill>
          <a:ln w="6350" algn="ctr">
            <a:noFill/>
            <a:miter lim="800000"/>
            <a:headEnd/>
            <a:tailEnd/>
          </a:ln>
        </p:spPr>
        <p:txBody>
          <a:bodyPr lIns="0" tIns="72000" rIns="0" bIns="72000" rtlCol="0" anchor="ctr"/>
          <a:lstStyle/>
          <a:p>
            <a:pPr algn="ctr" fontAlgn="base">
              <a:spcAft>
                <a:spcPct val="0"/>
              </a:spcAft>
              <a:buClr>
                <a:srgbClr val="F0AB00"/>
              </a:buClr>
              <a:buSzPct val="80000"/>
            </a:pPr>
            <a:r>
              <a:rPr lang="en-US" sz="1200" dirty="0">
                <a:solidFill>
                  <a:srgbClr val="F0AB00"/>
                </a:solidFill>
                <a:latin typeface="+mj-lt"/>
                <a:cs typeface="Arial Narrow"/>
              </a:rPr>
              <a:t>An emerging middle class </a:t>
            </a:r>
            <a:r>
              <a:rPr lang="en-US" sz="1200" dirty="0" smtClean="0">
                <a:solidFill>
                  <a:srgbClr val="F0AB00"/>
                </a:solidFill>
                <a:latin typeface="+mj-lt"/>
                <a:cs typeface="Arial Narrow"/>
              </a:rPr>
              <a:t>growing </a:t>
            </a:r>
            <a:r>
              <a:rPr lang="en-US" sz="1200" dirty="0">
                <a:solidFill>
                  <a:srgbClr val="F0AB00"/>
                </a:solidFill>
                <a:latin typeface="+mj-lt"/>
                <a:cs typeface="Arial Narrow"/>
              </a:rPr>
              <a:t>to </a:t>
            </a:r>
            <a:r>
              <a:rPr lang="en-US" sz="1200" dirty="0" smtClean="0">
                <a:solidFill>
                  <a:srgbClr val="F0AB00"/>
                </a:solidFill>
                <a:latin typeface="+mj-lt"/>
                <a:cs typeface="Arial Narrow"/>
              </a:rPr>
              <a:t>5B</a:t>
            </a:r>
            <a:endParaRPr lang="en-US" sz="1200" dirty="0">
              <a:solidFill>
                <a:srgbClr val="F0AB00"/>
              </a:solidFill>
              <a:latin typeface="+mj-lt"/>
              <a:cs typeface="Arial Narrow"/>
            </a:endParaRPr>
          </a:p>
          <a:p>
            <a:pPr algn="ctr" fontAlgn="base">
              <a:spcAft>
                <a:spcPct val="0"/>
              </a:spcAft>
              <a:buClr>
                <a:srgbClr val="F0AB00"/>
              </a:buClr>
              <a:buSzPct val="80000"/>
            </a:pPr>
            <a:r>
              <a:rPr lang="en-US" sz="1000" dirty="0">
                <a:solidFill>
                  <a:srgbClr val="FFFFFF"/>
                </a:solidFill>
                <a:latin typeface="+mj-lt"/>
                <a:cs typeface="Arial Narrow"/>
              </a:rPr>
              <a:t>will strain already diminishing </a:t>
            </a:r>
            <a:r>
              <a:rPr lang="en-US" sz="1000" dirty="0" smtClean="0">
                <a:solidFill>
                  <a:srgbClr val="FFFFFF"/>
                </a:solidFill>
                <a:latin typeface="+mj-lt"/>
                <a:cs typeface="Arial Narrow"/>
              </a:rPr>
              <a:t>resources</a:t>
            </a:r>
          </a:p>
          <a:p>
            <a:pPr algn="ctr" fontAlgn="base">
              <a:spcAft>
                <a:spcPct val="0"/>
              </a:spcAft>
              <a:buClr>
                <a:srgbClr val="F0AB00"/>
              </a:buClr>
              <a:buSzPct val="80000"/>
            </a:pPr>
            <a:r>
              <a:rPr lang="en-US" sz="1000" dirty="0" smtClean="0">
                <a:solidFill>
                  <a:srgbClr val="FFFFFF"/>
                </a:solidFill>
                <a:latin typeface="+mj-lt"/>
                <a:cs typeface="Arial Narrow"/>
              </a:rPr>
              <a:t> </a:t>
            </a:r>
            <a:endParaRPr lang="en-US" sz="1200" dirty="0">
              <a:solidFill>
                <a:srgbClr val="FFFFFF"/>
              </a:solidFill>
              <a:latin typeface="+mj-lt"/>
              <a:cs typeface="Arial Narrow"/>
            </a:endParaRPr>
          </a:p>
        </p:txBody>
      </p:sp>
      <p:sp>
        <p:nvSpPr>
          <p:cNvPr id="93" name="Oval 92"/>
          <p:cNvSpPr>
            <a:spLocks/>
          </p:cNvSpPr>
          <p:nvPr/>
        </p:nvSpPr>
        <p:spPr bwMode="gray">
          <a:xfrm>
            <a:off x="1947289" y="1600199"/>
            <a:ext cx="1828800" cy="1828800"/>
          </a:xfrm>
          <a:prstGeom prst="ellipse">
            <a:avLst/>
          </a:prstGeom>
          <a:solidFill>
            <a:schemeClr val="accent3">
              <a:alpha val="85000"/>
            </a:schemeClr>
          </a:solidFill>
          <a:ln w="6350" algn="ctr">
            <a:noFill/>
            <a:miter lim="800000"/>
            <a:headEnd/>
            <a:tailEnd/>
          </a:ln>
        </p:spPr>
        <p:txBody>
          <a:bodyPr lIns="0" tIns="72000" rIns="0" bIns="72000" rtlCol="0" anchor="ctr"/>
          <a:lstStyle/>
          <a:p>
            <a:pPr algn="ctr" fontAlgn="base">
              <a:spcAft>
                <a:spcPct val="0"/>
              </a:spcAft>
              <a:buClr>
                <a:srgbClr val="F0AB00"/>
              </a:buClr>
              <a:buSzPct val="80000"/>
            </a:pPr>
            <a:r>
              <a:rPr lang="en-US" sz="1200" dirty="0">
                <a:solidFill>
                  <a:srgbClr val="F0AB00"/>
                </a:solidFill>
                <a:latin typeface="+mj-lt"/>
                <a:cs typeface="Arial Narrow"/>
              </a:rPr>
              <a:t>Data doubling </a:t>
            </a:r>
            <a:endParaRPr lang="en-US" sz="1200" dirty="0" smtClean="0">
              <a:solidFill>
                <a:srgbClr val="F0AB00"/>
              </a:solidFill>
              <a:latin typeface="+mj-lt"/>
              <a:cs typeface="Arial Narrow"/>
            </a:endParaRPr>
          </a:p>
          <a:p>
            <a:pPr algn="ctr" fontAlgn="base">
              <a:spcAft>
                <a:spcPct val="0"/>
              </a:spcAft>
              <a:buClr>
                <a:srgbClr val="F0AB00"/>
              </a:buClr>
              <a:buSzPct val="80000"/>
            </a:pPr>
            <a:r>
              <a:rPr lang="en-US" sz="1200" dirty="0" smtClean="0">
                <a:solidFill>
                  <a:srgbClr val="F0AB00"/>
                </a:solidFill>
                <a:latin typeface="+mj-lt"/>
                <a:cs typeface="Arial Narrow"/>
              </a:rPr>
              <a:t>every </a:t>
            </a:r>
            <a:r>
              <a:rPr lang="en-US" sz="1200" dirty="0">
                <a:solidFill>
                  <a:srgbClr val="F0AB00"/>
                </a:solidFill>
                <a:latin typeface="+mj-lt"/>
                <a:cs typeface="Arial Narrow"/>
              </a:rPr>
              <a:t>18 months </a:t>
            </a:r>
            <a:endParaRPr lang="en-US" sz="1200" dirty="0" smtClean="0">
              <a:solidFill>
                <a:srgbClr val="F0AB00"/>
              </a:solidFill>
              <a:latin typeface="+mj-lt"/>
              <a:cs typeface="Arial Narrow"/>
            </a:endParaRPr>
          </a:p>
          <a:p>
            <a:pPr algn="ctr" fontAlgn="base">
              <a:spcAft>
                <a:spcPct val="0"/>
              </a:spcAft>
              <a:buClr>
                <a:srgbClr val="F0AB00"/>
              </a:buClr>
              <a:buSzPct val="80000"/>
            </a:pPr>
            <a:r>
              <a:rPr lang="en-US" sz="1000" dirty="0" smtClean="0">
                <a:solidFill>
                  <a:srgbClr val="FFFFFF"/>
                </a:solidFill>
                <a:latin typeface="+mj-lt"/>
                <a:cs typeface="Arial Narrow"/>
              </a:rPr>
              <a:t>will </a:t>
            </a:r>
            <a:r>
              <a:rPr lang="en-US" sz="1000" dirty="0">
                <a:solidFill>
                  <a:srgbClr val="FFFFFF"/>
                </a:solidFill>
                <a:latin typeface="+mj-lt"/>
                <a:cs typeface="Arial Narrow"/>
              </a:rPr>
              <a:t>create new opportunities and risks for value creation </a:t>
            </a:r>
          </a:p>
        </p:txBody>
      </p:sp>
      <p:sp>
        <p:nvSpPr>
          <p:cNvPr id="94" name="Oval 93"/>
          <p:cNvSpPr>
            <a:spLocks/>
          </p:cNvSpPr>
          <p:nvPr/>
        </p:nvSpPr>
        <p:spPr bwMode="gray">
          <a:xfrm>
            <a:off x="7067304" y="1600199"/>
            <a:ext cx="1828800" cy="1828800"/>
          </a:xfrm>
          <a:prstGeom prst="ellipse">
            <a:avLst/>
          </a:prstGeom>
          <a:solidFill>
            <a:schemeClr val="accent3">
              <a:alpha val="85000"/>
            </a:schemeClr>
          </a:solidFill>
          <a:ln w="6350" algn="ctr">
            <a:noFill/>
            <a:miter lim="800000"/>
            <a:headEnd/>
            <a:tailEnd/>
          </a:ln>
        </p:spPr>
        <p:txBody>
          <a:bodyPr lIns="0" tIns="72000" rIns="0" bIns="72000" rtlCol="0" anchor="ctr"/>
          <a:lstStyle/>
          <a:p>
            <a:pPr algn="ctr" fontAlgn="base">
              <a:spcAft>
                <a:spcPct val="0"/>
              </a:spcAft>
              <a:buClr>
                <a:srgbClr val="F0AB00"/>
              </a:buClr>
              <a:buSzPct val="80000"/>
            </a:pPr>
            <a:r>
              <a:rPr lang="en-US" sz="1200" dirty="0">
                <a:solidFill>
                  <a:srgbClr val="F0AB00"/>
                </a:solidFill>
                <a:latin typeface="+mj-lt"/>
                <a:cs typeface="Arial Narrow"/>
              </a:rPr>
              <a:t>More mobile devices </a:t>
            </a:r>
            <a:endParaRPr lang="en-US" sz="1200" dirty="0" smtClean="0">
              <a:solidFill>
                <a:srgbClr val="F0AB00"/>
              </a:solidFill>
              <a:latin typeface="+mj-lt"/>
              <a:cs typeface="Arial Narrow"/>
            </a:endParaRPr>
          </a:p>
          <a:p>
            <a:pPr algn="ctr" fontAlgn="base">
              <a:spcAft>
                <a:spcPct val="0"/>
              </a:spcAft>
              <a:buClr>
                <a:srgbClr val="F0AB00"/>
              </a:buClr>
              <a:buSzPct val="80000"/>
            </a:pPr>
            <a:r>
              <a:rPr lang="en-US" sz="1200" dirty="0" smtClean="0">
                <a:solidFill>
                  <a:srgbClr val="F0AB00"/>
                </a:solidFill>
                <a:latin typeface="+mj-lt"/>
                <a:cs typeface="Arial Narrow"/>
              </a:rPr>
              <a:t>than </a:t>
            </a:r>
            <a:r>
              <a:rPr lang="en-US" sz="1200" dirty="0">
                <a:solidFill>
                  <a:srgbClr val="F0AB00"/>
                </a:solidFill>
                <a:latin typeface="+mj-lt"/>
                <a:cs typeface="Arial Narrow"/>
              </a:rPr>
              <a:t>people </a:t>
            </a:r>
          </a:p>
          <a:p>
            <a:pPr algn="ctr" fontAlgn="base">
              <a:spcAft>
                <a:spcPct val="0"/>
              </a:spcAft>
              <a:buClr>
                <a:srgbClr val="F0AB00"/>
              </a:buClr>
              <a:buSzPct val="80000"/>
            </a:pPr>
            <a:r>
              <a:rPr lang="en-US" sz="1000" dirty="0">
                <a:solidFill>
                  <a:srgbClr val="FFFFFF"/>
                </a:solidFill>
                <a:latin typeface="+mj-lt"/>
                <a:cs typeface="Arial Narrow"/>
              </a:rPr>
              <a:t>will require fresh thinking designed for an “always-on” world </a:t>
            </a:r>
          </a:p>
        </p:txBody>
      </p:sp>
      <p:sp>
        <p:nvSpPr>
          <p:cNvPr id="95" name="Oval 94"/>
          <p:cNvSpPr>
            <a:spLocks/>
          </p:cNvSpPr>
          <p:nvPr/>
        </p:nvSpPr>
        <p:spPr bwMode="gray">
          <a:xfrm>
            <a:off x="5373557" y="1600199"/>
            <a:ext cx="1828800" cy="1828800"/>
          </a:xfrm>
          <a:prstGeom prst="ellipse">
            <a:avLst/>
          </a:prstGeom>
          <a:solidFill>
            <a:schemeClr val="accent3">
              <a:alpha val="85000"/>
            </a:schemeClr>
          </a:solidFill>
          <a:ln w="6350" algn="ctr">
            <a:noFill/>
            <a:miter lim="800000"/>
            <a:headEnd/>
            <a:tailEnd/>
          </a:ln>
        </p:spPr>
        <p:txBody>
          <a:bodyPr lIns="90000" tIns="72000" rIns="90000" bIns="72000" rtlCol="0" anchor="ctr"/>
          <a:lstStyle/>
          <a:p>
            <a:pPr algn="ctr" fontAlgn="base">
              <a:spcAft>
                <a:spcPct val="0"/>
              </a:spcAft>
              <a:buClr>
                <a:srgbClr val="F0AB00"/>
              </a:buClr>
              <a:buSzPct val="80000"/>
            </a:pPr>
            <a:r>
              <a:rPr lang="en-US" sz="1200" dirty="0">
                <a:solidFill>
                  <a:srgbClr val="F0AB00"/>
                </a:solidFill>
                <a:latin typeface="+mj-lt"/>
                <a:cs typeface="Arial Narrow"/>
              </a:rPr>
              <a:t>1 billion people </a:t>
            </a:r>
            <a:r>
              <a:rPr lang="en-US" sz="1200" dirty="0" smtClean="0">
                <a:solidFill>
                  <a:srgbClr val="F0AB00"/>
                </a:solidFill>
                <a:latin typeface="+mj-lt"/>
                <a:cs typeface="Arial Narrow"/>
              </a:rPr>
              <a:t>in </a:t>
            </a:r>
            <a:r>
              <a:rPr lang="en-US" sz="1200" dirty="0">
                <a:solidFill>
                  <a:srgbClr val="F0AB00"/>
                </a:solidFill>
                <a:latin typeface="+mj-lt"/>
                <a:cs typeface="Arial Narrow"/>
              </a:rPr>
              <a:t>social networks </a:t>
            </a:r>
            <a:endParaRPr lang="en-US" sz="1200" dirty="0" smtClean="0">
              <a:solidFill>
                <a:srgbClr val="F0AB00"/>
              </a:solidFill>
              <a:latin typeface="+mj-lt"/>
              <a:cs typeface="Arial Narrow"/>
            </a:endParaRPr>
          </a:p>
          <a:p>
            <a:pPr algn="ctr" fontAlgn="base">
              <a:spcAft>
                <a:spcPct val="0"/>
              </a:spcAft>
              <a:buClr>
                <a:srgbClr val="F0AB00"/>
              </a:buClr>
              <a:buSzPct val="80000"/>
            </a:pPr>
            <a:r>
              <a:rPr lang="en-US" sz="1000" dirty="0" smtClean="0">
                <a:solidFill>
                  <a:schemeClr val="bg1"/>
                </a:solidFill>
                <a:latin typeface="+mj-lt"/>
                <a:cs typeface="Arial Narrow"/>
              </a:rPr>
              <a:t>will </a:t>
            </a:r>
            <a:r>
              <a:rPr lang="en-US" sz="1000" dirty="0">
                <a:solidFill>
                  <a:schemeClr val="bg1"/>
                </a:solidFill>
                <a:latin typeface="+mj-lt"/>
                <a:cs typeface="Arial Narrow"/>
              </a:rPr>
              <a:t>rewire business and personal boundaries </a:t>
            </a:r>
            <a:endParaRPr kumimoji="0" lang="en-US" sz="1000" i="0" u="none" strike="noStrike" kern="0" cap="none" spc="0" normalizeH="0" baseline="0" noProof="0" dirty="0" smtClean="0">
              <a:ln>
                <a:noFill/>
              </a:ln>
              <a:solidFill>
                <a:schemeClr val="bg1"/>
              </a:solidFill>
              <a:effectLst/>
              <a:uLnTx/>
              <a:uFillTx/>
              <a:latin typeface="+mj-lt"/>
              <a:ea typeface="Arial Unicode MS" pitchFamily="34" charset="-128"/>
              <a:cs typeface="Arial Narrow"/>
            </a:endParaRPr>
          </a:p>
        </p:txBody>
      </p:sp>
      <p:sp>
        <p:nvSpPr>
          <p:cNvPr id="96" name="Oval 95"/>
          <p:cNvSpPr>
            <a:spLocks/>
          </p:cNvSpPr>
          <p:nvPr/>
        </p:nvSpPr>
        <p:spPr bwMode="gray">
          <a:xfrm>
            <a:off x="3657600" y="1600200"/>
            <a:ext cx="1828800" cy="1828800"/>
          </a:xfrm>
          <a:prstGeom prst="ellipse">
            <a:avLst/>
          </a:prstGeom>
          <a:solidFill>
            <a:schemeClr val="accent3">
              <a:alpha val="85000"/>
            </a:schemeClr>
          </a:solidFill>
          <a:ln w="6350" algn="ctr">
            <a:noFill/>
            <a:miter lim="800000"/>
            <a:headEnd/>
            <a:tailEnd/>
          </a:ln>
        </p:spPr>
        <p:txBody>
          <a:bodyPr lIns="0" tIns="72000" rIns="0" bIns="72000" rtlCol="0" anchor="ctr"/>
          <a:lstStyle/>
          <a:p>
            <a:pPr algn="ctr" fontAlgn="base">
              <a:spcAft>
                <a:spcPct val="0"/>
              </a:spcAft>
              <a:buClr>
                <a:srgbClr val="F0AB00"/>
              </a:buClr>
              <a:buSzPct val="80000"/>
            </a:pPr>
            <a:r>
              <a:rPr lang="en-US" sz="1200" dirty="0">
                <a:solidFill>
                  <a:srgbClr val="F0AB00"/>
                </a:solidFill>
                <a:latin typeface="+mj-lt"/>
                <a:cs typeface="Arial Narrow"/>
              </a:rPr>
              <a:t>15 billion web-enabled devices by 2013 </a:t>
            </a:r>
            <a:endParaRPr lang="en-US" sz="1200" dirty="0" smtClean="0">
              <a:solidFill>
                <a:srgbClr val="F0AB00"/>
              </a:solidFill>
              <a:latin typeface="+mj-lt"/>
              <a:cs typeface="Arial Narrow"/>
            </a:endParaRPr>
          </a:p>
          <a:p>
            <a:pPr algn="ctr" fontAlgn="base">
              <a:spcAft>
                <a:spcPct val="0"/>
              </a:spcAft>
              <a:buClr>
                <a:srgbClr val="F0AB00"/>
              </a:buClr>
              <a:buSzPct val="80000"/>
            </a:pPr>
            <a:r>
              <a:rPr lang="en-US" sz="1000" dirty="0" smtClean="0">
                <a:solidFill>
                  <a:schemeClr val="bg1"/>
                </a:solidFill>
                <a:latin typeface="+mj-lt"/>
                <a:cs typeface="Arial Narrow"/>
              </a:rPr>
              <a:t>will </a:t>
            </a:r>
            <a:r>
              <a:rPr lang="en-US" sz="1000" dirty="0">
                <a:solidFill>
                  <a:schemeClr val="bg1"/>
                </a:solidFill>
                <a:latin typeface="+mj-lt"/>
                <a:cs typeface="Arial Narrow"/>
              </a:rPr>
              <a:t>create </a:t>
            </a:r>
            <a:r>
              <a:rPr lang="en-US" sz="1000" dirty="0" smtClean="0">
                <a:solidFill>
                  <a:schemeClr val="bg1"/>
                </a:solidFill>
                <a:latin typeface="+mj-lt"/>
                <a:cs typeface="Arial Narrow"/>
              </a:rPr>
              <a:t>a universe of intelligence </a:t>
            </a:r>
            <a:r>
              <a:rPr lang="en-US" sz="1000" dirty="0">
                <a:solidFill>
                  <a:schemeClr val="bg1"/>
                </a:solidFill>
                <a:latin typeface="+mj-lt"/>
                <a:cs typeface="Arial Narrow"/>
              </a:rPr>
              <a:t>everywhere </a:t>
            </a:r>
          </a:p>
        </p:txBody>
      </p:sp>
      <p:sp>
        <p:nvSpPr>
          <p:cNvPr id="39" name="Title 1"/>
          <p:cNvSpPr txBox="1">
            <a:spLocks/>
          </p:cNvSpPr>
          <p:nvPr/>
        </p:nvSpPr>
        <p:spPr bwMode="gray">
          <a:xfrm>
            <a:off x="170848" y="339289"/>
            <a:ext cx="8579747" cy="407139"/>
          </a:xfrm>
          <a:prstGeom prst="rect">
            <a:avLst/>
          </a:prstGeom>
        </p:spPr>
        <p:txBody>
          <a:bodyPr vert="horz" lIns="0" tIns="0" rIns="0" bIns="0" rtlCol="0" anchor="t" anchorCtr="0">
            <a:noAutofit/>
          </a:bodyPr>
          <a:lstStyle>
            <a:lvl1pPr algn="l" defTabSz="914400" rtl="0" eaLnBrk="1" latinLnBrk="0" hangingPunct="1">
              <a:spcBef>
                <a:spcPct val="0"/>
              </a:spcBef>
              <a:buNone/>
              <a:defRPr sz="4800" b="1" kern="1200">
                <a:solidFill>
                  <a:schemeClr val="tx1"/>
                </a:solidFill>
                <a:latin typeface="+mj-lt"/>
                <a:ea typeface="+mj-ea"/>
                <a:cs typeface="+mj-cs"/>
              </a:defRPr>
            </a:lvl1pPr>
          </a:lstStyle>
          <a:p>
            <a:pPr algn="ctr" fontAlgn="base">
              <a:spcBef>
                <a:spcPct val="50000"/>
              </a:spcBef>
              <a:spcAft>
                <a:spcPct val="0"/>
              </a:spcAft>
              <a:buClr>
                <a:srgbClr val="F0AB00"/>
              </a:buClr>
              <a:buSzPct val="80000"/>
            </a:pPr>
            <a:r>
              <a:rPr lang="en-US" sz="3000" b="0" dirty="0" smtClean="0">
                <a:solidFill>
                  <a:schemeClr val="bg1"/>
                </a:solidFill>
              </a:rPr>
              <a:t>In a world of accelerated change, we are at an inflection point… </a:t>
            </a:r>
            <a:endParaRPr lang="en-US" sz="3000" b="0" dirty="0">
              <a:solidFill>
                <a:schemeClr val="bg1"/>
              </a:solidFill>
            </a:endParaRPr>
          </a:p>
        </p:txBody>
      </p:sp>
    </p:spTree>
    <p:extLst>
      <p:ext uri="{BB962C8B-B14F-4D97-AF65-F5344CB8AC3E}">
        <p14:creationId xmlns:p14="http://schemas.microsoft.com/office/powerpoint/2010/main" xmlns="" val="22098263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32385" y="5818145"/>
            <a:ext cx="8412480" cy="315884"/>
          </a:xfrm>
          <a:prstGeom prst="rect">
            <a:avLst/>
          </a:prstGeom>
          <a:no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b="1" kern="0" dirty="0" smtClean="0">
                <a:solidFill>
                  <a:srgbClr val="000000"/>
                </a:solidFill>
              </a:rPr>
              <a:t>Data is born in the device and application, lives in the Cloud</a:t>
            </a:r>
            <a:endParaRPr lang="en-US" b="1" kern="0" dirty="0">
              <a:solidFill>
                <a:srgbClr val="000000"/>
              </a:solidFill>
            </a:endParaRPr>
          </a:p>
        </p:txBody>
      </p:sp>
      <p:pic>
        <p:nvPicPr>
          <p:cNvPr id="26" name="Picture 3" descr="C:\Users\I826935\AppData\Local\Microsoft\Windows\Temporary Internet Files\Content.IE5\M2V40CF7\273306_l_srgb_s_gl.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528959" y="1608984"/>
            <a:ext cx="1919286" cy="1279278"/>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5" descr="C:\Users\I826935\AppData\Local\Microsoft\Windows\Temporary Internet Files\Content.IE5\W7FBHF6U\273643_l_srgb_s_gl.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1433" y="1607807"/>
            <a:ext cx="1921052" cy="128045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Chevron 12"/>
          <p:cNvSpPr/>
          <p:nvPr/>
        </p:nvSpPr>
        <p:spPr bwMode="gray">
          <a:xfrm rot="5400000">
            <a:off x="4435540" y="1296521"/>
            <a:ext cx="373220" cy="8496000"/>
          </a:xfrm>
          <a:prstGeom prst="chevron">
            <a:avLst>
              <a:gd name="adj" fmla="val 76899"/>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solidFill>
                <a:srgbClr val="000000"/>
              </a:solidFill>
              <a:ea typeface="Arial Unicode MS" pitchFamily="34" charset="-128"/>
              <a:cs typeface="Arial Unicode MS" pitchFamily="34" charset="-128"/>
            </a:endParaRPr>
          </a:p>
        </p:txBody>
      </p:sp>
      <p:sp>
        <p:nvSpPr>
          <p:cNvPr id="14" name="TextBox 13"/>
          <p:cNvSpPr txBox="1"/>
          <p:nvPr>
            <p:custDataLst>
              <p:tags r:id="rId1"/>
            </p:custDataLst>
          </p:nvPr>
        </p:nvSpPr>
        <p:spPr>
          <a:xfrm>
            <a:off x="370674" y="3054344"/>
            <a:ext cx="1980000" cy="2536592"/>
          </a:xfrm>
          <a:prstGeom prst="rect">
            <a:avLst/>
          </a:prstGeom>
          <a:noFill/>
        </p:spPr>
        <p:txBody>
          <a:bodyPr wrap="square" lIns="0" rIns="0" rtlCol="0">
            <a:spAutoFit/>
          </a:bodyPr>
          <a:lstStyle/>
          <a:p>
            <a:pPr>
              <a:spcBef>
                <a:spcPts val="200"/>
              </a:spcBef>
              <a:buClr>
                <a:srgbClr val="F0AB00"/>
              </a:buClr>
              <a:buSzPct val="80000"/>
            </a:pPr>
            <a:r>
              <a:rPr lang="en-US" b="1" dirty="0">
                <a:solidFill>
                  <a:srgbClr val="000000"/>
                </a:solidFill>
                <a:cs typeface="BentonSans Medium"/>
              </a:rPr>
              <a:t>Connectivity</a:t>
            </a:r>
          </a:p>
          <a:p>
            <a:pPr marL="176213" indent="-176213">
              <a:spcBef>
                <a:spcPts val="200"/>
              </a:spcBef>
              <a:spcAft>
                <a:spcPts val="300"/>
              </a:spcAft>
              <a:buClr>
                <a:srgbClr val="F0AB00"/>
              </a:buClr>
              <a:buSzPct val="110000"/>
              <a:buFont typeface="Arial" pitchFamily="34" charset="0"/>
              <a:buChar char="•"/>
            </a:pPr>
            <a:r>
              <a:rPr lang="en-US" sz="1400" kern="0" dirty="0">
                <a:solidFill>
                  <a:srgbClr val="000000"/>
                </a:solidFill>
                <a:cs typeface="BentonSans Regular"/>
              </a:rPr>
              <a:t>Smartphones </a:t>
            </a:r>
            <a:br>
              <a:rPr lang="en-US" sz="1400" kern="0" dirty="0">
                <a:solidFill>
                  <a:srgbClr val="000000"/>
                </a:solidFill>
                <a:cs typeface="BentonSans Regular"/>
              </a:rPr>
            </a:br>
            <a:r>
              <a:rPr lang="en-US" sz="1400" kern="0" dirty="0">
                <a:solidFill>
                  <a:srgbClr val="000000"/>
                </a:solidFill>
                <a:cs typeface="BentonSans Regular"/>
              </a:rPr>
              <a:t>outsell PCs</a:t>
            </a:r>
          </a:p>
          <a:p>
            <a:pPr marL="176213" indent="-176213">
              <a:spcBef>
                <a:spcPts val="100"/>
              </a:spcBef>
              <a:spcAft>
                <a:spcPts val="600"/>
              </a:spcAft>
              <a:buClr>
                <a:srgbClr val="F0AB00"/>
              </a:buClr>
              <a:buSzPct val="110000"/>
              <a:buFont typeface="Arial" pitchFamily="34" charset="0"/>
              <a:buChar char="•"/>
            </a:pPr>
            <a:r>
              <a:rPr lang="en-US" sz="1400" kern="0" dirty="0">
                <a:solidFill>
                  <a:srgbClr val="000000"/>
                </a:solidFill>
                <a:cs typeface="BentonSans Regular"/>
              </a:rPr>
              <a:t>By 2013, more than </a:t>
            </a:r>
            <a:br>
              <a:rPr lang="en-US" sz="1400" kern="0" dirty="0">
                <a:solidFill>
                  <a:srgbClr val="000000"/>
                </a:solidFill>
                <a:cs typeface="BentonSans Regular"/>
              </a:rPr>
            </a:br>
            <a:r>
              <a:rPr lang="en-US" sz="1400" kern="0" dirty="0">
                <a:solidFill>
                  <a:srgbClr val="000000"/>
                </a:solidFill>
                <a:cs typeface="BentonSans Regular"/>
              </a:rPr>
              <a:t>15 billion devices will be connected to the Internet using a mobile </a:t>
            </a:r>
            <a:r>
              <a:rPr lang="en-US" sz="1400" kern="0" dirty="0" smtClean="0">
                <a:solidFill>
                  <a:srgbClr val="000000"/>
                </a:solidFill>
                <a:cs typeface="BentonSans Regular"/>
              </a:rPr>
              <a:t>device</a:t>
            </a:r>
          </a:p>
          <a:p>
            <a:pPr marL="176213" indent="-176213">
              <a:spcBef>
                <a:spcPts val="100"/>
              </a:spcBef>
              <a:spcAft>
                <a:spcPts val="600"/>
              </a:spcAft>
              <a:buClr>
                <a:srgbClr val="F0AB00"/>
              </a:buClr>
              <a:buSzPct val="110000"/>
              <a:buFont typeface="Arial" pitchFamily="34" charset="0"/>
              <a:buChar char="•"/>
            </a:pPr>
            <a:r>
              <a:rPr lang="en-US" sz="1400" kern="0" dirty="0" smtClean="0">
                <a:solidFill>
                  <a:srgbClr val="000000"/>
                </a:solidFill>
                <a:cs typeface="BentonSans Regular"/>
              </a:rPr>
              <a:t>Me2E data</a:t>
            </a:r>
            <a:r>
              <a:rPr lang="en-US" sz="1600" kern="0" dirty="0">
                <a:solidFill>
                  <a:srgbClr val="000000"/>
                </a:solidFill>
                <a:cs typeface="BentonSans Regular"/>
              </a:rPr>
              <a:t/>
            </a:r>
            <a:br>
              <a:rPr lang="en-US" sz="1600" kern="0" dirty="0">
                <a:solidFill>
                  <a:srgbClr val="000000"/>
                </a:solidFill>
                <a:cs typeface="BentonSans Regular"/>
              </a:rPr>
            </a:br>
            <a:endParaRPr lang="en-US" sz="1600" kern="0" dirty="0">
              <a:solidFill>
                <a:srgbClr val="FF0000"/>
              </a:solidFill>
              <a:cs typeface="BentonSans Regular"/>
            </a:endParaRPr>
          </a:p>
        </p:txBody>
      </p:sp>
      <p:grpSp>
        <p:nvGrpSpPr>
          <p:cNvPr id="2" name="Group 1"/>
          <p:cNvGrpSpPr/>
          <p:nvPr/>
        </p:nvGrpSpPr>
        <p:grpSpPr>
          <a:xfrm>
            <a:off x="6820625" y="1622202"/>
            <a:ext cx="1980000" cy="3986687"/>
            <a:chOff x="4725006" y="1622202"/>
            <a:chExt cx="1980000" cy="3986687"/>
          </a:xfrm>
        </p:grpSpPr>
        <p:pic>
          <p:nvPicPr>
            <p:cNvPr id="27" name="Picture 4" descr="C:\Users\I826935\AppData\Local\Microsoft\Windows\Temporary Internet Files\Content.IE5\M2V40CF7\271577_l_srgb_s_gl.jpg"/>
            <p:cNvPicPr>
              <a:picLocks noChangeAspect="1" noChangeArrowheads="1"/>
            </p:cNvPicPr>
            <p:nvPr/>
          </p:nvPicPr>
          <p:blipFill rotWithShape="1">
            <a:blip r:embed="rId10" cstate="print">
              <a:extLst>
                <a:ext uri="{28A0092B-C50C-407E-A947-70E740481C1C}">
                  <a14:useLocalDpi xmlns:a14="http://schemas.microsoft.com/office/drawing/2010/main" xmlns="" val="0"/>
                </a:ext>
              </a:extLst>
            </a:blip>
            <a:srcRect t="34610" r="57626" b="22675"/>
            <a:stretch/>
          </p:blipFill>
          <p:spPr bwMode="auto">
            <a:xfrm>
              <a:off x="4770782" y="1622202"/>
              <a:ext cx="1877391" cy="126606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custDataLst>
                <p:tags r:id="rId5"/>
              </p:custDataLst>
            </p:nvPr>
          </p:nvSpPr>
          <p:spPr>
            <a:xfrm>
              <a:off x="4725006" y="3054344"/>
              <a:ext cx="1980000" cy="2554545"/>
            </a:xfrm>
            <a:prstGeom prst="rect">
              <a:avLst/>
            </a:prstGeom>
            <a:noFill/>
          </p:spPr>
          <p:txBody>
            <a:bodyPr wrap="square" lIns="0" rIns="0" rtlCol="0">
              <a:spAutoFit/>
            </a:bodyPr>
            <a:lstStyle/>
            <a:p>
              <a:pPr>
                <a:spcBef>
                  <a:spcPts val="200"/>
                </a:spcBef>
                <a:buClr>
                  <a:srgbClr val="F0AB00"/>
                </a:buClr>
                <a:buSzPct val="80000"/>
              </a:pPr>
              <a:r>
                <a:rPr lang="en-US" b="1" dirty="0">
                  <a:solidFill>
                    <a:srgbClr val="000000"/>
                  </a:solidFill>
                  <a:cs typeface="BentonSans Medium"/>
                </a:rPr>
                <a:t>Cloud</a:t>
              </a:r>
            </a:p>
            <a:p>
              <a:pPr marL="176213" indent="-176213">
                <a:buClr>
                  <a:srgbClr val="F0AB00"/>
                </a:buClr>
                <a:buSzPct val="110000"/>
                <a:buFont typeface="Arial" pitchFamily="34" charset="0"/>
                <a:buChar char="•"/>
              </a:pPr>
              <a:r>
                <a:rPr lang="en-US" sz="1400" kern="0" dirty="0">
                  <a:solidFill>
                    <a:srgbClr val="000000"/>
                  </a:solidFill>
                  <a:cs typeface="BentonSans Regular"/>
                </a:rPr>
                <a:t>80% of new software offerings were available as cloud services in </a:t>
              </a:r>
              <a:r>
                <a:rPr lang="en-US" sz="1400" kern="0" dirty="0" smtClean="0">
                  <a:solidFill>
                    <a:srgbClr val="000000"/>
                  </a:solidFill>
                  <a:cs typeface="BentonSans Regular"/>
                </a:rPr>
                <a:t>2011</a:t>
              </a:r>
            </a:p>
            <a:p>
              <a:pPr marL="176213" indent="-176213">
                <a:buClr>
                  <a:srgbClr val="F0AB00"/>
                </a:buClr>
                <a:buSzPct val="110000"/>
                <a:buFont typeface="Arial" pitchFamily="34" charset="0"/>
                <a:buChar char="•"/>
              </a:pPr>
              <a:r>
                <a:rPr lang="en-US" sz="1400" kern="0" dirty="0" smtClean="0">
                  <a:solidFill>
                    <a:srgbClr val="000000"/>
                  </a:solidFill>
                  <a:cs typeface="BentonSans Regular"/>
                </a:rPr>
                <a:t>Most entertainment will use some form of digital technology in the customer interaction</a:t>
              </a:r>
              <a:r>
                <a:rPr lang="en-US" sz="1600" kern="0" dirty="0">
                  <a:solidFill>
                    <a:srgbClr val="000000"/>
                  </a:solidFill>
                  <a:cs typeface="BentonSans Regular"/>
                </a:rPr>
                <a:t/>
              </a:r>
              <a:br>
                <a:rPr lang="en-US" sz="1600" kern="0" dirty="0">
                  <a:solidFill>
                    <a:srgbClr val="000000"/>
                  </a:solidFill>
                  <a:cs typeface="BentonSans Regular"/>
                </a:rPr>
              </a:br>
              <a:endParaRPr lang="en-US" sz="1600" kern="0" dirty="0">
                <a:solidFill>
                  <a:srgbClr val="000000"/>
                </a:solidFill>
                <a:cs typeface="BentonSans Regular"/>
              </a:endParaRPr>
            </a:p>
          </p:txBody>
        </p:sp>
      </p:grpSp>
      <p:grpSp>
        <p:nvGrpSpPr>
          <p:cNvPr id="3" name="Group 2"/>
          <p:cNvGrpSpPr/>
          <p:nvPr/>
        </p:nvGrpSpPr>
        <p:grpSpPr>
          <a:xfrm>
            <a:off x="4691763" y="1622202"/>
            <a:ext cx="1980000" cy="3932827"/>
            <a:chOff x="6902173" y="1622202"/>
            <a:chExt cx="1980000" cy="3932827"/>
          </a:xfrm>
        </p:grpSpPr>
        <p:pic>
          <p:nvPicPr>
            <p:cNvPr id="22" name="Picture 2" descr="C:\Users\I826935\AppData\Local\Microsoft\Windows\Temporary Internet Files\Content.IE5\EAZ1ISAP\273679_l_srgb_s_gl.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6902174" y="1622202"/>
              <a:ext cx="1943474" cy="1295400"/>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custDataLst>
                <p:tags r:id="rId4"/>
              </p:custDataLst>
            </p:nvPr>
          </p:nvSpPr>
          <p:spPr>
            <a:xfrm>
              <a:off x="6902173" y="3054344"/>
              <a:ext cx="1980000" cy="2500685"/>
            </a:xfrm>
            <a:prstGeom prst="rect">
              <a:avLst/>
            </a:prstGeom>
            <a:noFill/>
          </p:spPr>
          <p:txBody>
            <a:bodyPr wrap="square" lIns="0" rIns="0" rtlCol="0">
              <a:spAutoFit/>
            </a:bodyPr>
            <a:lstStyle/>
            <a:p>
              <a:pPr>
                <a:spcBef>
                  <a:spcPts val="200"/>
                </a:spcBef>
                <a:buClr>
                  <a:srgbClr val="F0AB00"/>
                </a:buClr>
                <a:buSzPct val="80000"/>
              </a:pPr>
              <a:r>
                <a:rPr lang="en-US" b="1" dirty="0">
                  <a:solidFill>
                    <a:srgbClr val="000000"/>
                  </a:solidFill>
                  <a:cs typeface="BentonSans Medium"/>
                </a:rPr>
                <a:t>Social Media</a:t>
              </a:r>
            </a:p>
            <a:p>
              <a:pPr marL="176213" indent="-176213">
                <a:spcBef>
                  <a:spcPts val="200"/>
                </a:spcBef>
                <a:spcAft>
                  <a:spcPts val="300"/>
                </a:spcAft>
                <a:buClr>
                  <a:srgbClr val="F0AB00"/>
                </a:buClr>
                <a:buSzPct val="110000"/>
                <a:buFont typeface="Arial" pitchFamily="34" charset="0"/>
                <a:buChar char="•"/>
              </a:pPr>
              <a:r>
                <a:rPr lang="en-US" sz="1400" kern="0" dirty="0">
                  <a:solidFill>
                    <a:srgbClr val="000000"/>
                  </a:solidFill>
                  <a:cs typeface="BentonSans Regular"/>
                </a:rPr>
                <a:t>More than 1 billion people access</a:t>
              </a:r>
              <a:br>
                <a:rPr lang="en-US" sz="1400" kern="0" dirty="0">
                  <a:solidFill>
                    <a:srgbClr val="000000"/>
                  </a:solidFill>
                  <a:cs typeface="BentonSans Regular"/>
                </a:rPr>
              </a:br>
              <a:r>
                <a:rPr lang="en-US" sz="1400" kern="0" dirty="0">
                  <a:solidFill>
                    <a:srgbClr val="000000"/>
                  </a:solidFill>
                  <a:cs typeface="BentonSans Regular"/>
                </a:rPr>
                <a:t>social networks</a:t>
              </a:r>
            </a:p>
            <a:p>
              <a:pPr marL="176213" indent="-176213">
                <a:spcBef>
                  <a:spcPts val="200"/>
                </a:spcBef>
                <a:spcAft>
                  <a:spcPts val="600"/>
                </a:spcAft>
                <a:buClr>
                  <a:srgbClr val="F0AB00"/>
                </a:buClr>
                <a:buSzPct val="110000"/>
                <a:buFont typeface="Arial" pitchFamily="34" charset="0"/>
                <a:buChar char="•"/>
              </a:pPr>
              <a:r>
                <a:rPr lang="en-US" sz="1400" kern="0" dirty="0">
                  <a:solidFill>
                    <a:srgbClr val="000000"/>
                  </a:solidFill>
                  <a:cs typeface="BentonSans Regular"/>
                </a:rPr>
                <a:t>Facebook overtakes Google as the most visited Web </a:t>
              </a:r>
              <a:r>
                <a:rPr lang="en-US" sz="1400" kern="0" dirty="0" smtClean="0">
                  <a:solidFill>
                    <a:srgbClr val="000000"/>
                  </a:solidFill>
                  <a:cs typeface="BentonSans Regular"/>
                </a:rPr>
                <a:t>site</a:t>
              </a:r>
            </a:p>
            <a:p>
              <a:pPr marL="176213" indent="-176213">
                <a:spcBef>
                  <a:spcPts val="200"/>
                </a:spcBef>
                <a:spcAft>
                  <a:spcPts val="600"/>
                </a:spcAft>
                <a:buClr>
                  <a:srgbClr val="F0AB00"/>
                </a:buClr>
                <a:buSzPct val="110000"/>
                <a:buFont typeface="Arial" pitchFamily="34" charset="0"/>
                <a:buChar char="•"/>
              </a:pPr>
              <a:r>
                <a:rPr lang="en-US" sz="1400" kern="0" dirty="0" smtClean="0">
                  <a:solidFill>
                    <a:srgbClr val="000000"/>
                  </a:solidFill>
                  <a:cs typeface="BentonSans Regular"/>
                </a:rPr>
                <a:t>Monetization is through Advertising and Audience Data</a:t>
              </a:r>
              <a:endParaRPr lang="en-US" sz="1400" kern="0" dirty="0">
                <a:solidFill>
                  <a:srgbClr val="000000"/>
                </a:solidFill>
                <a:cs typeface="BentonSans Regular"/>
              </a:endParaRPr>
            </a:p>
          </p:txBody>
        </p:sp>
      </p:grpSp>
      <p:sp>
        <p:nvSpPr>
          <p:cNvPr id="17" name="TextBox 16"/>
          <p:cNvSpPr txBox="1"/>
          <p:nvPr>
            <p:custDataLst>
              <p:tags r:id="rId2"/>
            </p:custDataLst>
          </p:nvPr>
        </p:nvSpPr>
        <p:spPr>
          <a:xfrm>
            <a:off x="2547840" y="3054344"/>
            <a:ext cx="1980000" cy="2436564"/>
          </a:xfrm>
          <a:prstGeom prst="rect">
            <a:avLst/>
          </a:prstGeom>
          <a:noFill/>
        </p:spPr>
        <p:txBody>
          <a:bodyPr wrap="square" lIns="0" rIns="0" rtlCol="0">
            <a:spAutoFit/>
          </a:bodyPr>
          <a:lstStyle/>
          <a:p>
            <a:pPr>
              <a:spcBef>
                <a:spcPts val="200"/>
              </a:spcBef>
              <a:buClr>
                <a:srgbClr val="F0AB00"/>
              </a:buClr>
              <a:buSzPct val="80000"/>
            </a:pPr>
            <a:r>
              <a:rPr lang="en-US" b="1" dirty="0">
                <a:solidFill>
                  <a:srgbClr val="000000"/>
                </a:solidFill>
                <a:cs typeface="BentonSans Medium"/>
              </a:rPr>
              <a:t>Big Data</a:t>
            </a:r>
          </a:p>
          <a:p>
            <a:pPr marL="176213" indent="-176213">
              <a:spcBef>
                <a:spcPts val="200"/>
              </a:spcBef>
              <a:spcAft>
                <a:spcPts val="600"/>
              </a:spcAft>
              <a:buClr>
                <a:srgbClr val="F0AB00"/>
              </a:buClr>
              <a:buSzPct val="110000"/>
              <a:buFont typeface="Arial" pitchFamily="34" charset="0"/>
              <a:buChar char="•"/>
            </a:pPr>
            <a:r>
              <a:rPr lang="en-US" sz="1400" kern="0" dirty="0">
                <a:solidFill>
                  <a:srgbClr val="000000"/>
                </a:solidFill>
                <a:cs typeface="BentonSans Regular"/>
              </a:rPr>
              <a:t>Data volume doubles </a:t>
            </a:r>
            <a:r>
              <a:rPr lang="en-US" sz="1400" kern="0" dirty="0" smtClean="0">
                <a:solidFill>
                  <a:srgbClr val="000000"/>
                </a:solidFill>
                <a:cs typeface="BentonSans Regular"/>
              </a:rPr>
              <a:t>every 18 months, </a:t>
            </a:r>
            <a:r>
              <a:rPr lang="en-US" sz="1400" kern="0" dirty="0">
                <a:solidFill>
                  <a:srgbClr val="000000"/>
                </a:solidFill>
                <a:cs typeface="BentonSans Regular"/>
              </a:rPr>
              <a:t>with </a:t>
            </a:r>
            <a:r>
              <a:rPr lang="en-US" sz="1400" kern="0" dirty="0" smtClean="0">
                <a:solidFill>
                  <a:srgbClr val="000000"/>
                </a:solidFill>
                <a:cs typeface="BentonSans Regular"/>
              </a:rPr>
              <a:t>15</a:t>
            </a:r>
            <a:r>
              <a:rPr lang="en-US" sz="1400" kern="0" dirty="0">
                <a:solidFill>
                  <a:srgbClr val="000000"/>
                </a:solidFill>
                <a:cs typeface="BentonSans Regular"/>
              </a:rPr>
              <a:t>% of that data </a:t>
            </a:r>
            <a:r>
              <a:rPr lang="en-US" sz="1400" kern="0" dirty="0" smtClean="0">
                <a:solidFill>
                  <a:srgbClr val="000000"/>
                </a:solidFill>
                <a:cs typeface="BentonSans Regular"/>
              </a:rPr>
              <a:t>created </a:t>
            </a:r>
            <a:r>
              <a:rPr lang="en-US" sz="1400" kern="0" dirty="0">
                <a:solidFill>
                  <a:srgbClr val="000000"/>
                </a:solidFill>
                <a:cs typeface="BentonSans Regular"/>
              </a:rPr>
              <a:t>in </a:t>
            </a:r>
            <a:r>
              <a:rPr lang="en-US" sz="1400" kern="0" dirty="0" smtClean="0">
                <a:solidFill>
                  <a:srgbClr val="000000"/>
                </a:solidFill>
                <a:cs typeface="BentonSans Regular"/>
              </a:rPr>
              <a:t>consumer apps</a:t>
            </a:r>
          </a:p>
          <a:p>
            <a:pPr marL="176213" indent="-176213">
              <a:spcBef>
                <a:spcPts val="200"/>
              </a:spcBef>
              <a:spcAft>
                <a:spcPts val="600"/>
              </a:spcAft>
              <a:buClr>
                <a:srgbClr val="F0AB00"/>
              </a:buClr>
              <a:buSzPct val="110000"/>
              <a:buFont typeface="Arial" pitchFamily="34" charset="0"/>
              <a:buChar char="•"/>
            </a:pPr>
            <a:r>
              <a:rPr lang="en-US" sz="1400" kern="0" dirty="0" smtClean="0">
                <a:solidFill>
                  <a:srgbClr val="000000"/>
                </a:solidFill>
                <a:cs typeface="BentonSans Regular"/>
              </a:rPr>
              <a:t>Every Entertainment company needs to know the audience and behavior</a:t>
            </a:r>
            <a:endParaRPr lang="en-US" sz="1400" kern="0" dirty="0">
              <a:solidFill>
                <a:srgbClr val="000000"/>
              </a:solidFill>
              <a:cs typeface="BentonSans Regular"/>
            </a:endParaRPr>
          </a:p>
        </p:txBody>
      </p:sp>
      <p:sp>
        <p:nvSpPr>
          <p:cNvPr id="20" name="Title 1"/>
          <p:cNvSpPr>
            <a:spLocks noGrp="1"/>
          </p:cNvSpPr>
          <p:nvPr>
            <p:ph type="title"/>
            <p:custDataLst>
              <p:tags r:id="rId3"/>
            </p:custDataLst>
          </p:nvPr>
        </p:nvSpPr>
        <p:spPr/>
        <p:txBody>
          <a:bodyPr/>
          <a:lstStyle/>
          <a:p>
            <a:r>
              <a:rPr lang="en-US" dirty="0" smtClean="0"/>
              <a:t>Technology Mega Trends – Media POV</a:t>
            </a:r>
            <a:endParaRPr lang="en-US" dirty="0"/>
          </a:p>
        </p:txBody>
      </p:sp>
    </p:spTree>
    <p:extLst>
      <p:ext uri="{BB962C8B-B14F-4D97-AF65-F5344CB8AC3E}">
        <p14:creationId xmlns:p14="http://schemas.microsoft.com/office/powerpoint/2010/main" xmlns="" val="7074585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11"/>
          <p:cNvPicPr>
            <a:picLocks noChangeAspect="1" noChangeArrowheads="1"/>
          </p:cNvPicPr>
          <p:nvPr/>
        </p:nvPicPr>
        <p:blipFill>
          <a:blip r:embed="rId12" cstate="print">
            <a:extLst>
              <a:ext uri="{28A0092B-C50C-407E-A947-70E740481C1C}">
                <a14:useLocalDpi xmlns:a14="http://schemas.microsoft.com/office/drawing/2010/main" xmlns=""/>
              </a:ext>
            </a:extLst>
          </a:blip>
          <a:srcRect/>
          <a:stretch>
            <a:fillRect/>
          </a:stretch>
        </p:blipFill>
        <p:spPr bwMode="auto">
          <a:xfrm>
            <a:off x="6914815" y="3392674"/>
            <a:ext cx="860474" cy="16099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9" name="Object 8" hidden="1"/>
          <p:cNvGraphicFramePr>
            <a:graphicFrameLocks noChangeAspect="1"/>
          </p:cNvGraphicFramePr>
          <p:nvPr>
            <p:extLst>
              <p:ext uri="{D42A27DB-BD31-4B8C-83A1-F6EECF244321}">
                <p14:modId xmlns:p14="http://schemas.microsoft.com/office/powerpoint/2010/main" xmlns="" val="490450088"/>
              </p:ext>
            </p:extLst>
          </p:nvPr>
        </p:nvGraphicFramePr>
        <p:xfrm>
          <a:off x="0" y="6"/>
          <a:ext cx="158750" cy="158751"/>
        </p:xfrm>
        <a:graphic>
          <a:graphicData uri="http://schemas.openxmlformats.org/presentationml/2006/ole">
            <p:oleObj spid="_x0000_s2171" name="think-cell Slide" r:id="rId13" imgW="360" imgH="360" progId="">
              <p:embed/>
            </p:oleObj>
          </a:graphicData>
        </a:graphic>
      </p:graphicFrame>
      <p:sp>
        <p:nvSpPr>
          <p:cNvPr id="2" name="Title 1"/>
          <p:cNvSpPr>
            <a:spLocks noGrp="1"/>
          </p:cNvSpPr>
          <p:nvPr>
            <p:ph type="title"/>
            <p:custDataLst>
              <p:tags r:id="rId2"/>
            </p:custDataLst>
          </p:nvPr>
        </p:nvSpPr>
        <p:spPr bwMode="gray"/>
        <p:txBody>
          <a:bodyPr/>
          <a:lstStyle/>
          <a:p>
            <a:r>
              <a:rPr lang="en-US" dirty="0" smtClean="0"/>
              <a:t>The New SAP</a:t>
            </a:r>
            <a:br>
              <a:rPr lang="en-US" dirty="0" smtClean="0"/>
            </a:br>
            <a:r>
              <a:rPr lang="en-US" sz="2000" b="0" dirty="0"/>
              <a:t>Aligning the portfolio for customer success</a:t>
            </a:r>
          </a:p>
        </p:txBody>
      </p:sp>
      <p:sp>
        <p:nvSpPr>
          <p:cNvPr id="52" name="Rectangle 51"/>
          <p:cNvSpPr/>
          <p:nvPr/>
        </p:nvSpPr>
        <p:spPr bwMode="gray">
          <a:xfrm>
            <a:off x="326310" y="2009305"/>
            <a:ext cx="4664790" cy="3430631"/>
          </a:xfrm>
          <a:prstGeom prst="rect">
            <a:avLst/>
          </a:prstGeom>
          <a:solidFill>
            <a:srgbClr val="D7D7D7"/>
          </a:solidFill>
          <a:ln w="6350" algn="ctr">
            <a:noFill/>
            <a:miter lim="800000"/>
            <a:headEnd/>
            <a:tailEnd/>
          </a:ln>
        </p:spPr>
        <p:txBody>
          <a:bodyPr lIns="75573" tIns="60458" rIns="75573" bIns="60458" rtlCol="0" anchor="ctr"/>
          <a:lstStyle/>
          <a:p>
            <a:pPr algn="ctr">
              <a:spcBef>
                <a:spcPct val="50000"/>
              </a:spcBef>
              <a:buClr>
                <a:srgbClr val="F0AB00"/>
              </a:buClr>
              <a:buSzPct val="80000"/>
            </a:pPr>
            <a:endParaRPr lang="en-US" kern="0" dirty="0" smtClean="0">
              <a:solidFill>
                <a:srgbClr val="000000"/>
              </a:solidFill>
            </a:endParaRPr>
          </a:p>
        </p:txBody>
      </p:sp>
      <p:sp>
        <p:nvSpPr>
          <p:cNvPr id="55" name="Isosceles Triangle 54"/>
          <p:cNvSpPr/>
          <p:nvPr>
            <p:custDataLst>
              <p:tags r:id="rId3"/>
            </p:custDataLst>
          </p:nvPr>
        </p:nvSpPr>
        <p:spPr bwMode="gray">
          <a:xfrm rot="5400000">
            <a:off x="3760202" y="3225764"/>
            <a:ext cx="3428206" cy="988757"/>
          </a:xfrm>
          <a:prstGeom prst="triangle">
            <a:avLst/>
          </a:prstGeom>
          <a:solidFill>
            <a:schemeClr val="tx1">
              <a:lumMod val="50000"/>
              <a:lumOff val="50000"/>
            </a:schemeClr>
          </a:solidFill>
          <a:ln w="6350" algn="ctr">
            <a:noFill/>
            <a:miter lim="800000"/>
            <a:headEnd/>
            <a:tailEnd/>
          </a:ln>
        </p:spPr>
        <p:txBody>
          <a:bodyPr lIns="0" tIns="0" rIns="0" bIns="0" rtlCol="0" anchor="ctr"/>
          <a:lstStyle/>
          <a:p>
            <a:pPr algn="ctr">
              <a:spcBef>
                <a:spcPct val="50000"/>
              </a:spcBef>
              <a:buClr>
                <a:srgbClr val="F0AB00"/>
              </a:buClr>
              <a:buSzPct val="80000"/>
            </a:pPr>
            <a:endParaRPr lang="en-US" sz="1200" b="1" kern="0" dirty="0">
              <a:solidFill>
                <a:srgbClr val="FFFFFF"/>
              </a:solidFill>
            </a:endParaRPr>
          </a:p>
        </p:txBody>
      </p:sp>
      <p:sp>
        <p:nvSpPr>
          <p:cNvPr id="56" name="Rectangle 55"/>
          <p:cNvSpPr/>
          <p:nvPr>
            <p:custDataLst>
              <p:tags r:id="rId4"/>
            </p:custDataLst>
          </p:nvPr>
        </p:nvSpPr>
        <p:spPr bwMode="gray">
          <a:xfrm>
            <a:off x="3307062" y="2427138"/>
            <a:ext cx="1686591" cy="2566529"/>
          </a:xfrm>
          <a:prstGeom prst="rect">
            <a:avLst/>
          </a:prstGeom>
          <a:solidFill>
            <a:schemeClr val="tx1">
              <a:lumMod val="50000"/>
              <a:lumOff val="50000"/>
            </a:schemeClr>
          </a:solidFill>
          <a:ln w="12700" algn="ctr">
            <a:noFill/>
            <a:miter lim="800000"/>
            <a:headEnd/>
            <a:tailEnd/>
          </a:ln>
        </p:spPr>
        <p:txBody>
          <a:bodyPr lIns="0" tIns="0" rIns="0" bIns="0" rtlCol="0" anchor="ctr"/>
          <a:lstStyle/>
          <a:p>
            <a:pPr algn="ctr">
              <a:spcBef>
                <a:spcPct val="50000"/>
              </a:spcBef>
              <a:buClr>
                <a:srgbClr val="F0AB00"/>
              </a:buClr>
              <a:buSzPct val="80000"/>
            </a:pPr>
            <a:endParaRPr lang="en-US" sz="1200" kern="0" dirty="0">
              <a:solidFill>
                <a:srgbClr val="FFFFFF"/>
              </a:solidFill>
            </a:endParaRPr>
          </a:p>
        </p:txBody>
      </p:sp>
      <p:grpSp>
        <p:nvGrpSpPr>
          <p:cNvPr id="3" name="Group 56"/>
          <p:cNvGrpSpPr/>
          <p:nvPr/>
        </p:nvGrpSpPr>
        <p:grpSpPr>
          <a:xfrm>
            <a:off x="3493855" y="2563503"/>
            <a:ext cx="1263610" cy="1947479"/>
            <a:chOff x="5061037" y="2557163"/>
            <a:chExt cx="1685253" cy="1947930"/>
          </a:xfrm>
        </p:grpSpPr>
        <p:cxnSp>
          <p:nvCxnSpPr>
            <p:cNvPr id="58" name="Straight Connector 57"/>
            <p:cNvCxnSpPr/>
            <p:nvPr/>
          </p:nvCxnSpPr>
          <p:spPr>
            <a:xfrm>
              <a:off x="5456172" y="2938270"/>
              <a:ext cx="0" cy="155448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775177" y="2950607"/>
              <a:ext cx="0" cy="155448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094181" y="2941795"/>
              <a:ext cx="0" cy="155448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13185" y="2932982"/>
              <a:ext cx="0" cy="155448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732190" y="2924169"/>
              <a:ext cx="0" cy="156682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rot="16200000">
              <a:off x="4424020" y="3593167"/>
              <a:ext cx="1540843" cy="266810"/>
            </a:xfrm>
            <a:prstGeom prst="rect">
              <a:avLst/>
            </a:prstGeom>
            <a:noFill/>
          </p:spPr>
          <p:txBody>
            <a:bodyPr wrap="none" lIns="0" tIns="0" rIns="0" bIns="0" rtlCol="0">
              <a:spAutoFit/>
            </a:bodyPr>
            <a:lstStyle/>
            <a:p>
              <a:pPr>
                <a:spcBef>
                  <a:spcPct val="50000"/>
                </a:spcBef>
                <a:buClr>
                  <a:srgbClr val="F0AB00"/>
                </a:buClr>
                <a:buSzPct val="80000"/>
              </a:pPr>
              <a:r>
                <a:rPr lang="en-US" sz="1300" kern="0" dirty="0">
                  <a:solidFill>
                    <a:srgbClr val="FFFFFF"/>
                  </a:solidFill>
                </a:rPr>
                <a:t>11 Lines of Business</a:t>
              </a:r>
            </a:p>
          </p:txBody>
        </p:sp>
        <p:sp>
          <p:nvSpPr>
            <p:cNvPr id="68" name="TextBox 67"/>
            <p:cNvSpPr txBox="1"/>
            <p:nvPr/>
          </p:nvSpPr>
          <p:spPr>
            <a:xfrm>
              <a:off x="5460388" y="2557163"/>
              <a:ext cx="1276324" cy="200101"/>
            </a:xfrm>
            <a:prstGeom prst="rect">
              <a:avLst/>
            </a:prstGeom>
            <a:noFill/>
          </p:spPr>
          <p:txBody>
            <a:bodyPr wrap="none" lIns="0" tIns="0" rIns="0" bIns="0" rtlCol="0">
              <a:spAutoFit/>
            </a:bodyPr>
            <a:lstStyle/>
            <a:p>
              <a:pPr>
                <a:spcBef>
                  <a:spcPct val="50000"/>
                </a:spcBef>
                <a:buClr>
                  <a:srgbClr val="F0AB00"/>
                </a:buClr>
                <a:buSzPct val="80000"/>
              </a:pPr>
              <a:r>
                <a:rPr lang="en-US" sz="1300" kern="0" dirty="0">
                  <a:solidFill>
                    <a:srgbClr val="FFFFFF"/>
                  </a:solidFill>
                </a:rPr>
                <a:t>24 Industries</a:t>
              </a:r>
            </a:p>
          </p:txBody>
        </p:sp>
        <p:cxnSp>
          <p:nvCxnSpPr>
            <p:cNvPr id="69" name="Straight Connector 68"/>
            <p:cNvCxnSpPr/>
            <p:nvPr/>
          </p:nvCxnSpPr>
          <p:spPr>
            <a:xfrm flipV="1">
              <a:off x="5453683" y="3287237"/>
              <a:ext cx="1279544" cy="1057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V="1">
              <a:off x="5457934" y="3595666"/>
              <a:ext cx="1279544" cy="1057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5449121" y="3904095"/>
              <a:ext cx="1279544" cy="1057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5445598" y="4228385"/>
              <a:ext cx="130069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5449121" y="2936651"/>
              <a:ext cx="1288357" cy="10646"/>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bwMode="gray">
            <a:xfrm>
              <a:off x="5708556" y="3230110"/>
              <a:ext cx="171946" cy="142300"/>
            </a:xfrm>
            <a:prstGeom prst="rect">
              <a:avLst/>
            </a:prstGeom>
            <a:solidFill>
              <a:schemeClr val="bg1">
                <a:lumMod val="8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de-DE" kern="0" dirty="0" smtClean="0">
                <a:solidFill>
                  <a:srgbClr val="000000"/>
                </a:solidFill>
              </a:endParaRPr>
            </a:p>
          </p:txBody>
        </p:sp>
        <p:sp>
          <p:nvSpPr>
            <p:cNvPr id="81" name="Rectangle 80"/>
            <p:cNvSpPr/>
            <p:nvPr/>
          </p:nvSpPr>
          <p:spPr bwMode="gray">
            <a:xfrm>
              <a:off x="6028732" y="3556215"/>
              <a:ext cx="148230" cy="444690"/>
            </a:xfrm>
            <a:prstGeom prst="rect">
              <a:avLst/>
            </a:prstGeom>
            <a:solidFill>
              <a:schemeClr val="bg1">
                <a:lumMod val="8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de-DE" kern="0" dirty="0" smtClean="0">
                <a:solidFill>
                  <a:srgbClr val="000000"/>
                </a:solidFill>
              </a:endParaRPr>
            </a:p>
          </p:txBody>
        </p:sp>
        <p:sp>
          <p:nvSpPr>
            <p:cNvPr id="82" name="Rectangle 81"/>
            <p:cNvSpPr/>
            <p:nvPr/>
          </p:nvSpPr>
          <p:spPr bwMode="gray">
            <a:xfrm>
              <a:off x="5878864" y="2883679"/>
              <a:ext cx="764865" cy="130442"/>
            </a:xfrm>
            <a:prstGeom prst="rect">
              <a:avLst/>
            </a:prstGeom>
            <a:solidFill>
              <a:schemeClr val="bg1">
                <a:lumMod val="8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de-DE" kern="0" dirty="0" smtClean="0">
                <a:solidFill>
                  <a:srgbClr val="000000"/>
                </a:solidFill>
              </a:endParaRPr>
            </a:p>
          </p:txBody>
        </p:sp>
        <p:sp>
          <p:nvSpPr>
            <p:cNvPr id="83" name="Rectangle 82"/>
            <p:cNvSpPr/>
            <p:nvPr/>
          </p:nvSpPr>
          <p:spPr bwMode="gray">
            <a:xfrm>
              <a:off x="5707569" y="3555227"/>
              <a:ext cx="148230" cy="736207"/>
            </a:xfrm>
            <a:prstGeom prst="rect">
              <a:avLst/>
            </a:prstGeom>
            <a:solidFill>
              <a:schemeClr val="bg1">
                <a:lumMod val="8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de-DE" kern="0" dirty="0" smtClean="0">
                <a:solidFill>
                  <a:srgbClr val="000000"/>
                </a:solidFill>
              </a:endParaRPr>
            </a:p>
          </p:txBody>
        </p:sp>
        <p:sp>
          <p:nvSpPr>
            <p:cNvPr id="84" name="Rectangle 83"/>
            <p:cNvSpPr/>
            <p:nvPr/>
          </p:nvSpPr>
          <p:spPr bwMode="gray">
            <a:xfrm>
              <a:off x="5731284" y="4169529"/>
              <a:ext cx="764865" cy="130442"/>
            </a:xfrm>
            <a:prstGeom prst="rect">
              <a:avLst/>
            </a:prstGeom>
            <a:solidFill>
              <a:schemeClr val="bg1">
                <a:lumMod val="8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de-DE" kern="0" dirty="0" smtClean="0">
                <a:solidFill>
                  <a:srgbClr val="000000"/>
                </a:solidFill>
              </a:endParaRPr>
            </a:p>
          </p:txBody>
        </p:sp>
        <p:cxnSp>
          <p:nvCxnSpPr>
            <p:cNvPr id="85" name="Straight Connector 84"/>
            <p:cNvCxnSpPr/>
            <p:nvPr/>
          </p:nvCxnSpPr>
          <p:spPr>
            <a:xfrm flipV="1">
              <a:off x="5449121" y="4485707"/>
              <a:ext cx="1279544" cy="10574"/>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5" name="TextBox 94"/>
          <p:cNvSpPr txBox="1"/>
          <p:nvPr/>
        </p:nvSpPr>
        <p:spPr>
          <a:xfrm>
            <a:off x="945093" y="5718053"/>
            <a:ext cx="888064"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de-DE" sz="1600" b="1" kern="0" dirty="0">
                <a:ea typeface="Arial Unicode MS" pitchFamily="34" charset="-128"/>
                <a:cs typeface="Arial Unicode MS" pitchFamily="34" charset="-128"/>
              </a:rPr>
              <a:t>Products</a:t>
            </a:r>
          </a:p>
        </p:txBody>
      </p:sp>
      <p:sp>
        <p:nvSpPr>
          <p:cNvPr id="96" name="TextBox 95"/>
          <p:cNvSpPr txBox="1"/>
          <p:nvPr/>
        </p:nvSpPr>
        <p:spPr>
          <a:xfrm>
            <a:off x="3772302" y="5718053"/>
            <a:ext cx="934551"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de-DE" sz="1600" b="1" kern="0" dirty="0">
                <a:ea typeface="Arial Unicode MS" pitchFamily="34" charset="-128"/>
                <a:cs typeface="Arial Unicode MS" pitchFamily="34" charset="-128"/>
              </a:rPr>
              <a:t>Solutions</a:t>
            </a:r>
          </a:p>
        </p:txBody>
      </p:sp>
      <p:sp>
        <p:nvSpPr>
          <p:cNvPr id="97" name="TextBox 96"/>
          <p:cNvSpPr txBox="1"/>
          <p:nvPr/>
        </p:nvSpPr>
        <p:spPr>
          <a:xfrm>
            <a:off x="6527130" y="5718052"/>
            <a:ext cx="1538883"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de-DE" sz="1600" b="1" kern="0" dirty="0">
                <a:ea typeface="Arial Unicode MS" pitchFamily="34" charset="-128"/>
                <a:cs typeface="Arial Unicode MS" pitchFamily="34" charset="-128"/>
              </a:rPr>
              <a:t>Customer value</a:t>
            </a:r>
          </a:p>
        </p:txBody>
      </p:sp>
      <p:sp>
        <p:nvSpPr>
          <p:cNvPr id="98" name="TextBox 97"/>
          <p:cNvSpPr txBox="1"/>
          <p:nvPr/>
        </p:nvSpPr>
        <p:spPr>
          <a:xfrm>
            <a:off x="1904184" y="5116618"/>
            <a:ext cx="1768113" cy="200055"/>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300" kern="0" dirty="0">
                <a:solidFill>
                  <a:schemeClr val="tx1">
                    <a:lumMod val="65000"/>
                    <a:lumOff val="35000"/>
                  </a:schemeClr>
                </a:solidFill>
                <a:ea typeface="Arial Unicode MS" pitchFamily="34" charset="-128"/>
                <a:cs typeface="Arial Unicode MS" pitchFamily="34" charset="-128"/>
              </a:rPr>
              <a:t>Powered by SAP HANA</a:t>
            </a:r>
          </a:p>
        </p:txBody>
      </p:sp>
      <p:sp>
        <p:nvSpPr>
          <p:cNvPr id="99" name="TextBox 98"/>
          <p:cNvSpPr txBox="1"/>
          <p:nvPr/>
        </p:nvSpPr>
        <p:spPr>
          <a:xfrm>
            <a:off x="1089602" y="4637502"/>
            <a:ext cx="1950855" cy="200055"/>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300" kern="0" dirty="0">
                <a:solidFill>
                  <a:schemeClr val="bg1"/>
                </a:solidFill>
                <a:ea typeface="Arial Unicode MS" pitchFamily="34" charset="-128"/>
                <a:cs typeface="Arial Unicode MS" pitchFamily="34" charset="-128"/>
              </a:rPr>
              <a:t>Database and Technology</a:t>
            </a:r>
          </a:p>
        </p:txBody>
      </p:sp>
      <p:sp>
        <p:nvSpPr>
          <p:cNvPr id="100" name="Pentagon 99"/>
          <p:cNvSpPr/>
          <p:nvPr>
            <p:custDataLst>
              <p:tags r:id="rId5"/>
            </p:custDataLst>
          </p:nvPr>
        </p:nvSpPr>
        <p:spPr bwMode="gray">
          <a:xfrm>
            <a:off x="472261" y="2451330"/>
            <a:ext cx="2718614" cy="446297"/>
          </a:xfrm>
          <a:prstGeom prst="homePlate">
            <a:avLst/>
          </a:prstGeom>
          <a:solidFill>
            <a:schemeClr val="accent1"/>
          </a:solidFill>
        </p:spPr>
        <p:txBody>
          <a:bodyPr wrap="square" lIns="57564" tIns="28782" rIns="57564" bIns="28782" rtlCol="0" anchor="ctr" anchorCtr="0">
            <a:noAutofit/>
          </a:bodyPr>
          <a:lstStyle/>
          <a:p>
            <a:pPr fontAlgn="base">
              <a:spcBef>
                <a:spcPct val="50000"/>
              </a:spcBef>
              <a:spcAft>
                <a:spcPct val="0"/>
              </a:spcAft>
              <a:buClr>
                <a:srgbClr val="F0AB00"/>
              </a:buClr>
              <a:buSzPct val="80000"/>
            </a:pPr>
            <a:endParaRPr lang="en-US" sz="1200" dirty="0">
              <a:solidFill>
                <a:srgbClr val="000000"/>
              </a:solidFill>
              <a:cs typeface="Arial"/>
            </a:endParaRPr>
          </a:p>
        </p:txBody>
      </p:sp>
      <p:sp>
        <p:nvSpPr>
          <p:cNvPr id="101" name="Pentagon 100"/>
          <p:cNvSpPr/>
          <p:nvPr>
            <p:custDataLst>
              <p:tags r:id="rId6"/>
            </p:custDataLst>
          </p:nvPr>
        </p:nvSpPr>
        <p:spPr bwMode="gray">
          <a:xfrm>
            <a:off x="472261" y="4547261"/>
            <a:ext cx="2718614" cy="446297"/>
          </a:xfrm>
          <a:prstGeom prst="homePlate">
            <a:avLst/>
          </a:prstGeom>
          <a:solidFill>
            <a:schemeClr val="accent1"/>
          </a:solidFill>
        </p:spPr>
        <p:txBody>
          <a:bodyPr wrap="square" lIns="57564" tIns="28782" rIns="57564" bIns="28782" rtlCol="0" anchor="ctr" anchorCtr="0">
            <a:noAutofit/>
          </a:bodyPr>
          <a:lstStyle/>
          <a:p>
            <a:pPr fontAlgn="base">
              <a:spcBef>
                <a:spcPct val="50000"/>
              </a:spcBef>
              <a:spcAft>
                <a:spcPct val="0"/>
              </a:spcAft>
              <a:buClr>
                <a:srgbClr val="F0AB00"/>
              </a:buClr>
              <a:buSzPct val="80000"/>
            </a:pPr>
            <a:endParaRPr lang="en-US" sz="1200" dirty="0">
              <a:solidFill>
                <a:srgbClr val="000000"/>
              </a:solidFill>
              <a:cs typeface="Arial"/>
            </a:endParaRPr>
          </a:p>
        </p:txBody>
      </p:sp>
      <p:sp>
        <p:nvSpPr>
          <p:cNvPr id="102" name="Pentagon 101"/>
          <p:cNvSpPr/>
          <p:nvPr>
            <p:custDataLst>
              <p:tags r:id="rId7"/>
            </p:custDataLst>
          </p:nvPr>
        </p:nvSpPr>
        <p:spPr bwMode="gray">
          <a:xfrm>
            <a:off x="472261" y="2974918"/>
            <a:ext cx="2718614" cy="446297"/>
          </a:xfrm>
          <a:prstGeom prst="homePlate">
            <a:avLst/>
          </a:prstGeom>
          <a:solidFill>
            <a:schemeClr val="tx2"/>
          </a:solidFill>
        </p:spPr>
        <p:txBody>
          <a:bodyPr wrap="square" lIns="57564" tIns="28782" rIns="57564" bIns="28782" rtlCol="0" anchor="ctr" anchorCtr="0">
            <a:noAutofit/>
          </a:bodyPr>
          <a:lstStyle/>
          <a:p>
            <a:pPr fontAlgn="base">
              <a:spcBef>
                <a:spcPct val="50000"/>
              </a:spcBef>
              <a:spcAft>
                <a:spcPct val="0"/>
              </a:spcAft>
              <a:buClr>
                <a:srgbClr val="F0AB00"/>
              </a:buClr>
              <a:buSzPct val="80000"/>
            </a:pPr>
            <a:endParaRPr lang="en-US" sz="1200" dirty="0">
              <a:solidFill>
                <a:srgbClr val="000000"/>
              </a:solidFill>
              <a:cs typeface="Arial"/>
            </a:endParaRPr>
          </a:p>
        </p:txBody>
      </p:sp>
      <p:sp>
        <p:nvSpPr>
          <p:cNvPr id="103" name="Pentagon 102"/>
          <p:cNvSpPr/>
          <p:nvPr>
            <p:custDataLst>
              <p:tags r:id="rId8"/>
            </p:custDataLst>
          </p:nvPr>
        </p:nvSpPr>
        <p:spPr bwMode="gray">
          <a:xfrm>
            <a:off x="472261" y="3498505"/>
            <a:ext cx="2718614" cy="446297"/>
          </a:xfrm>
          <a:prstGeom prst="homePlate">
            <a:avLst/>
          </a:prstGeom>
          <a:solidFill>
            <a:schemeClr val="tx2"/>
          </a:solidFill>
        </p:spPr>
        <p:txBody>
          <a:bodyPr wrap="square" lIns="57564" tIns="28782" rIns="57564" bIns="28782" rtlCol="0" anchor="ctr" anchorCtr="0">
            <a:noAutofit/>
          </a:bodyPr>
          <a:lstStyle/>
          <a:p>
            <a:pPr fontAlgn="base">
              <a:spcBef>
                <a:spcPct val="50000"/>
              </a:spcBef>
              <a:spcAft>
                <a:spcPct val="0"/>
              </a:spcAft>
              <a:buClr>
                <a:srgbClr val="F0AB00"/>
              </a:buClr>
              <a:buSzPct val="80000"/>
            </a:pPr>
            <a:endParaRPr lang="en-US" sz="1200" dirty="0">
              <a:solidFill>
                <a:srgbClr val="000000"/>
              </a:solidFill>
              <a:cs typeface="Arial"/>
            </a:endParaRPr>
          </a:p>
        </p:txBody>
      </p:sp>
      <p:sp>
        <p:nvSpPr>
          <p:cNvPr id="104" name="Pentagon 103"/>
          <p:cNvSpPr/>
          <p:nvPr>
            <p:custDataLst>
              <p:tags r:id="rId9"/>
            </p:custDataLst>
          </p:nvPr>
        </p:nvSpPr>
        <p:spPr bwMode="gray">
          <a:xfrm>
            <a:off x="472261" y="4022092"/>
            <a:ext cx="2718614" cy="446297"/>
          </a:xfrm>
          <a:prstGeom prst="homePlate">
            <a:avLst/>
          </a:prstGeom>
          <a:solidFill>
            <a:schemeClr val="tx2"/>
          </a:solidFill>
        </p:spPr>
        <p:txBody>
          <a:bodyPr wrap="square" lIns="57564" tIns="28782" rIns="57564" bIns="28782" rtlCol="0" anchor="ctr" anchorCtr="0">
            <a:noAutofit/>
          </a:bodyPr>
          <a:lstStyle/>
          <a:p>
            <a:pPr fontAlgn="base">
              <a:spcBef>
                <a:spcPct val="50000"/>
              </a:spcBef>
              <a:spcAft>
                <a:spcPct val="0"/>
              </a:spcAft>
              <a:buClr>
                <a:srgbClr val="F0AB00"/>
              </a:buClr>
              <a:buSzPct val="80000"/>
            </a:pPr>
            <a:endParaRPr lang="en-US" sz="1200" dirty="0">
              <a:solidFill>
                <a:srgbClr val="000000"/>
              </a:solidFill>
              <a:cs typeface="Arial"/>
            </a:endParaRPr>
          </a:p>
        </p:txBody>
      </p:sp>
      <p:sp>
        <p:nvSpPr>
          <p:cNvPr id="105" name="TextBox 104"/>
          <p:cNvSpPr txBox="1"/>
          <p:nvPr/>
        </p:nvSpPr>
        <p:spPr>
          <a:xfrm>
            <a:off x="1064202" y="2541261"/>
            <a:ext cx="436017" cy="200055"/>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300" kern="0" dirty="0">
                <a:solidFill>
                  <a:schemeClr val="bg1"/>
                </a:solidFill>
                <a:ea typeface="Arial Unicode MS" pitchFamily="34" charset="-128"/>
                <a:cs typeface="Arial Unicode MS" pitchFamily="34" charset="-128"/>
              </a:rPr>
              <a:t>Cloud</a:t>
            </a:r>
          </a:p>
        </p:txBody>
      </p:sp>
      <p:sp>
        <p:nvSpPr>
          <p:cNvPr id="106" name="TextBox 105"/>
          <p:cNvSpPr txBox="1"/>
          <p:nvPr/>
        </p:nvSpPr>
        <p:spPr>
          <a:xfrm>
            <a:off x="1064202" y="4142820"/>
            <a:ext cx="899285" cy="200055"/>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300" kern="0" dirty="0">
                <a:solidFill>
                  <a:schemeClr val="bg1"/>
                </a:solidFill>
                <a:ea typeface="Arial Unicode MS" pitchFamily="34" charset="-128"/>
                <a:cs typeface="Arial Unicode MS" pitchFamily="34" charset="-128"/>
              </a:rPr>
              <a:t>Applications</a:t>
            </a:r>
          </a:p>
        </p:txBody>
      </p:sp>
      <p:sp>
        <p:nvSpPr>
          <p:cNvPr id="107" name="TextBox 106"/>
          <p:cNvSpPr txBox="1"/>
          <p:nvPr/>
        </p:nvSpPr>
        <p:spPr>
          <a:xfrm>
            <a:off x="1064202" y="3595104"/>
            <a:ext cx="666849" cy="200055"/>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300" kern="0" dirty="0">
                <a:solidFill>
                  <a:schemeClr val="bg1"/>
                </a:solidFill>
                <a:ea typeface="Arial Unicode MS" pitchFamily="34" charset="-128"/>
                <a:cs typeface="Arial Unicode MS" pitchFamily="34" charset="-128"/>
              </a:rPr>
              <a:t>Analytics</a:t>
            </a:r>
          </a:p>
        </p:txBody>
      </p:sp>
      <p:sp>
        <p:nvSpPr>
          <p:cNvPr id="108" name="TextBox 107"/>
          <p:cNvSpPr txBox="1"/>
          <p:nvPr/>
        </p:nvSpPr>
        <p:spPr>
          <a:xfrm>
            <a:off x="1064202" y="3063746"/>
            <a:ext cx="492122" cy="200055"/>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300" kern="0" dirty="0">
                <a:solidFill>
                  <a:schemeClr val="bg1"/>
                </a:solidFill>
                <a:ea typeface="Arial Unicode MS" pitchFamily="34" charset="-128"/>
                <a:cs typeface="Arial Unicode MS" pitchFamily="34" charset="-128"/>
              </a:rPr>
              <a:t>Mobile</a:t>
            </a:r>
          </a:p>
        </p:txBody>
      </p:sp>
      <p:pic>
        <p:nvPicPr>
          <p:cNvPr id="109" name="P-tech+database.png" descr="/Users/kristenbannister/Documents/Work Zone/work for clients/sap/sap pictograms2/presentation/P-tech+database.png"/>
          <p:cNvPicPr>
            <a:picLocks noChangeAspect="1"/>
          </p:cNvPicPr>
          <p:nvPr/>
        </p:nvPicPr>
        <p:blipFill>
          <a:blip r:embed="rId14" r:link="rId15" cstate="print">
            <a:extLst>
              <a:ext uri="{28A0092B-C50C-407E-A947-70E740481C1C}">
                <a14:useLocalDpi xmlns:a14="http://schemas.microsoft.com/office/drawing/2010/main" xmlns="" val="0"/>
              </a:ext>
            </a:extLst>
          </a:blip>
          <a:stretch>
            <a:fillRect/>
          </a:stretch>
        </p:blipFill>
        <p:spPr>
          <a:xfrm>
            <a:off x="541769" y="4626076"/>
            <a:ext cx="375630" cy="327909"/>
          </a:xfrm>
          <a:prstGeom prst="rect">
            <a:avLst/>
          </a:prstGeom>
        </p:spPr>
      </p:pic>
      <p:pic>
        <p:nvPicPr>
          <p:cNvPr id="110" name="P-swissarmyknife-white.png" descr="/Users/kristenbannister/Documents/Work Zone/work for clients/sap/sap pictograms2/presentation/P-swissarmyknife-white.png"/>
          <p:cNvPicPr>
            <a:picLocks noChangeAspect="1"/>
          </p:cNvPicPr>
          <p:nvPr/>
        </p:nvPicPr>
        <p:blipFill>
          <a:blip r:embed="rId16" r:link="rId17" cstate="print">
            <a:extLst>
              <a:ext uri="{28A0092B-C50C-407E-A947-70E740481C1C}">
                <a14:useLocalDpi xmlns:a14="http://schemas.microsoft.com/office/drawing/2010/main" xmlns="" val="0"/>
              </a:ext>
            </a:extLst>
          </a:blip>
          <a:stretch>
            <a:fillRect/>
          </a:stretch>
        </p:blipFill>
        <p:spPr>
          <a:xfrm>
            <a:off x="583379" y="4067861"/>
            <a:ext cx="292411" cy="365675"/>
          </a:xfrm>
          <a:prstGeom prst="rect">
            <a:avLst/>
          </a:prstGeom>
        </p:spPr>
      </p:pic>
      <p:pic>
        <p:nvPicPr>
          <p:cNvPr id="111" name="P-OnDemand-cloud1-white.png" descr="/Users/kristenbannister/Documents/Work Zone/work for clients/sap/sap pictograms2/presentation/P-OnDemand-cloud1-white.png"/>
          <p:cNvPicPr>
            <a:picLocks noChangeAspect="1"/>
          </p:cNvPicPr>
          <p:nvPr/>
        </p:nvPicPr>
        <p:blipFill>
          <a:blip r:embed="rId18" r:link="rId19" cstate="print">
            <a:extLst>
              <a:ext uri="{28A0092B-C50C-407E-A947-70E740481C1C}">
                <a14:useLocalDpi xmlns:a14="http://schemas.microsoft.com/office/drawing/2010/main" xmlns="" val="0"/>
              </a:ext>
            </a:extLst>
          </a:blip>
          <a:stretch>
            <a:fillRect/>
          </a:stretch>
        </p:blipFill>
        <p:spPr>
          <a:xfrm>
            <a:off x="490908" y="2542051"/>
            <a:ext cx="477353" cy="236789"/>
          </a:xfrm>
          <a:prstGeom prst="rect">
            <a:avLst/>
          </a:prstGeom>
        </p:spPr>
      </p:pic>
      <p:pic>
        <p:nvPicPr>
          <p:cNvPr id="112" name="P-chartbar-white-all.png" descr="/Users/kristenbannister/Documents/Work Zone/work for clients/sap/sap pictograms2/presentation/P-chartbar-white-all.png"/>
          <p:cNvPicPr>
            <a:picLocks noChangeAspect="1"/>
          </p:cNvPicPr>
          <p:nvPr/>
        </p:nvPicPr>
        <p:blipFill>
          <a:blip r:embed="rId20" r:link="rId21" cstate="print">
            <a:extLst>
              <a:ext uri="{28A0092B-C50C-407E-A947-70E740481C1C}">
                <a14:useLocalDpi xmlns:a14="http://schemas.microsoft.com/office/drawing/2010/main" xmlns="" val="0"/>
              </a:ext>
            </a:extLst>
          </a:blip>
          <a:stretch>
            <a:fillRect/>
          </a:stretch>
        </p:blipFill>
        <p:spPr>
          <a:xfrm>
            <a:off x="582016" y="3578012"/>
            <a:ext cx="295137" cy="332504"/>
          </a:xfrm>
          <a:prstGeom prst="rect">
            <a:avLst/>
          </a:prstGeom>
        </p:spPr>
      </p:pic>
      <p:pic>
        <p:nvPicPr>
          <p:cNvPr id="113" name="P-iPad-upright-white-all.png" descr="/Users/kristenbannister/Documents/Work Zone/work for clients/sap/sap pictograms2/presentation/P-iPad-upright-white-all.png"/>
          <p:cNvPicPr>
            <a:picLocks noChangeAspect="1"/>
          </p:cNvPicPr>
          <p:nvPr/>
        </p:nvPicPr>
        <p:blipFill>
          <a:blip r:embed="rId22" r:link="rId23" cstate="print">
            <a:extLst>
              <a:ext uri="{28A0092B-C50C-407E-A947-70E740481C1C}">
                <a14:useLocalDpi xmlns:a14="http://schemas.microsoft.com/office/drawing/2010/main" xmlns="" val="0"/>
              </a:ext>
            </a:extLst>
          </a:blip>
          <a:stretch>
            <a:fillRect/>
          </a:stretch>
        </p:blipFill>
        <p:spPr>
          <a:xfrm>
            <a:off x="643273" y="3040784"/>
            <a:ext cx="172622" cy="294967"/>
          </a:xfrm>
          <a:prstGeom prst="rect">
            <a:avLst/>
          </a:prstGeom>
        </p:spPr>
      </p:pic>
      <p:sp>
        <p:nvSpPr>
          <p:cNvPr id="114" name="TextBox 113"/>
          <p:cNvSpPr txBox="1"/>
          <p:nvPr/>
        </p:nvSpPr>
        <p:spPr>
          <a:xfrm>
            <a:off x="1064202" y="4657500"/>
            <a:ext cx="1950855" cy="200055"/>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300" kern="0" dirty="0">
                <a:solidFill>
                  <a:srgbClr val="FFFFFF"/>
                </a:solidFill>
                <a:ea typeface="Arial Unicode MS" pitchFamily="34" charset="-128"/>
                <a:cs typeface="Arial Unicode MS" pitchFamily="34" charset="-128"/>
              </a:rPr>
              <a:t>Database and Technology</a:t>
            </a:r>
          </a:p>
        </p:txBody>
      </p:sp>
    </p:spTree>
    <p:extLst>
      <p:ext uri="{BB962C8B-B14F-4D97-AF65-F5344CB8AC3E}">
        <p14:creationId xmlns:p14="http://schemas.microsoft.com/office/powerpoint/2010/main" xmlns="" val="23806159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extLst>
              <p:ext uri="{D42A27DB-BD31-4B8C-83A1-F6EECF244321}">
                <p14:modId xmlns:p14="http://schemas.microsoft.com/office/powerpoint/2010/main" xmlns="" val="551837674"/>
              </p:ext>
            </p:extLst>
          </p:nvPr>
        </p:nvGraphicFramePr>
        <p:xfrm>
          <a:off x="0" y="1"/>
          <a:ext cx="158750" cy="158750"/>
        </p:xfrm>
        <a:graphic>
          <a:graphicData uri="http://schemas.openxmlformats.org/presentationml/2006/ole">
            <p:oleObj spid="_x0000_s4217" name="think-cell Slide" r:id="rId20" imgW="360" imgH="360" progId="">
              <p:embed/>
            </p:oleObj>
          </a:graphicData>
        </a:graphic>
      </p:graphicFrame>
      <p:sp>
        <p:nvSpPr>
          <p:cNvPr id="2" name="Title 1"/>
          <p:cNvSpPr>
            <a:spLocks noGrp="1"/>
          </p:cNvSpPr>
          <p:nvPr>
            <p:ph type="title"/>
            <p:custDataLst>
              <p:tags r:id="rId2"/>
            </p:custDataLst>
          </p:nvPr>
        </p:nvSpPr>
        <p:spPr/>
        <p:txBody>
          <a:bodyPr/>
          <a:lstStyle/>
          <a:p>
            <a:r>
              <a:rPr lang="en-US" dirty="0" smtClean="0"/>
              <a:t>SAP’s Strategy – Expanding the Addressable Market  </a:t>
            </a:r>
            <a:br>
              <a:rPr lang="en-US" dirty="0" smtClean="0"/>
            </a:br>
            <a:r>
              <a:rPr lang="en-US" sz="2000" b="0" dirty="0" smtClean="0"/>
              <a:t>Winning in the markets </a:t>
            </a:r>
            <a:r>
              <a:rPr lang="en-US" sz="2000" b="0" dirty="0"/>
              <a:t>w</a:t>
            </a:r>
            <a:r>
              <a:rPr lang="en-US" sz="2000" b="0" dirty="0" smtClean="0"/>
              <a:t>e play in through </a:t>
            </a:r>
            <a:r>
              <a:rPr lang="en-US" sz="2000" b="0" dirty="0"/>
              <a:t>o</a:t>
            </a:r>
            <a:r>
              <a:rPr lang="en-US" sz="2000" b="0" dirty="0" smtClean="0"/>
              <a:t>rganic </a:t>
            </a:r>
            <a:r>
              <a:rPr lang="en-US" sz="2000" b="0" dirty="0"/>
              <a:t>i</a:t>
            </a:r>
            <a:r>
              <a:rPr lang="en-US" sz="2000" b="0" dirty="0" smtClean="0"/>
              <a:t>nnovation and M&amp;A</a:t>
            </a:r>
            <a:endParaRPr lang="en-US" dirty="0"/>
          </a:p>
        </p:txBody>
      </p:sp>
      <p:sp>
        <p:nvSpPr>
          <p:cNvPr id="46" name="TextBox 45"/>
          <p:cNvSpPr txBox="1"/>
          <p:nvPr>
            <p:custDataLst>
              <p:tags r:id="rId3"/>
            </p:custDataLst>
          </p:nvPr>
        </p:nvSpPr>
        <p:spPr>
          <a:xfrm>
            <a:off x="325440" y="1460379"/>
            <a:ext cx="4243813"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b="1" dirty="0">
                <a:latin typeface="+mj-lt"/>
                <a:cs typeface="BentonSans Medium"/>
              </a:rPr>
              <a:t>SAP’s Addressable Market</a:t>
            </a:r>
            <a:endParaRPr lang="en-US" b="1" dirty="0">
              <a:latin typeface="+mj-lt"/>
              <a:cs typeface="BentonSans Regular"/>
            </a:endParaRPr>
          </a:p>
        </p:txBody>
      </p:sp>
      <p:sp>
        <p:nvSpPr>
          <p:cNvPr id="48" name="Rectangle 47"/>
          <p:cNvSpPr/>
          <p:nvPr>
            <p:custDataLst>
              <p:tags r:id="rId4"/>
            </p:custDataLst>
          </p:nvPr>
        </p:nvSpPr>
        <p:spPr bwMode="gray">
          <a:xfrm>
            <a:off x="2445472" y="2167471"/>
            <a:ext cx="1498644" cy="494493"/>
          </a:xfrm>
          <a:prstGeom prst="rect">
            <a:avLst/>
          </a:prstGeom>
          <a:solidFill>
            <a:schemeClr val="bg1">
              <a:lumMod val="85000"/>
            </a:schemeClr>
          </a:solidFill>
          <a:ln w="6350" algn="ctr">
            <a:noFill/>
            <a:miter lim="800000"/>
            <a:headEnd/>
            <a:tailEnd/>
          </a:ln>
        </p:spPr>
        <p:txBody>
          <a:bodyPr lIns="35994" tIns="71987" rIns="35994" bIns="71987" rtlCol="0" anchor="ctr"/>
          <a:lstStyle/>
          <a:p>
            <a:pPr algn="ctr" fontAlgn="base">
              <a:spcBef>
                <a:spcPct val="50000"/>
              </a:spcBef>
              <a:spcAft>
                <a:spcPct val="0"/>
              </a:spcAft>
              <a:buClr>
                <a:srgbClr val="F0AB00"/>
              </a:buClr>
              <a:buSzPct val="80000"/>
            </a:pPr>
            <a:r>
              <a:rPr lang="en-US" sz="1400" kern="0" dirty="0" smtClean="0">
                <a:latin typeface="+mj-lt"/>
                <a:cs typeface="BentonSans Regular"/>
              </a:rPr>
              <a:t>Cloud</a:t>
            </a:r>
            <a:endParaRPr lang="en-US" sz="1400" kern="0" dirty="0">
              <a:latin typeface="+mj-lt"/>
              <a:cs typeface="BentonSans Regular"/>
            </a:endParaRPr>
          </a:p>
        </p:txBody>
      </p:sp>
      <p:sp>
        <p:nvSpPr>
          <p:cNvPr id="49" name="Rectangle 48"/>
          <p:cNvSpPr/>
          <p:nvPr>
            <p:custDataLst>
              <p:tags r:id="rId5"/>
            </p:custDataLst>
          </p:nvPr>
        </p:nvSpPr>
        <p:spPr bwMode="gray">
          <a:xfrm>
            <a:off x="2445472" y="2687812"/>
            <a:ext cx="1498644" cy="494493"/>
          </a:xfrm>
          <a:prstGeom prst="rect">
            <a:avLst/>
          </a:prstGeom>
          <a:solidFill>
            <a:schemeClr val="bg1">
              <a:lumMod val="85000"/>
            </a:schemeClr>
          </a:solidFill>
          <a:ln w="6350" algn="ctr">
            <a:noFill/>
            <a:miter lim="800000"/>
            <a:headEnd/>
            <a:tailEnd/>
          </a:ln>
        </p:spPr>
        <p:txBody>
          <a:bodyPr lIns="89985" tIns="71987" rIns="89985" bIns="71987" rtlCol="0" anchor="ctr"/>
          <a:lstStyle/>
          <a:p>
            <a:pPr algn="ctr" fontAlgn="base">
              <a:spcBef>
                <a:spcPct val="50000"/>
              </a:spcBef>
              <a:spcAft>
                <a:spcPct val="0"/>
              </a:spcAft>
              <a:buClr>
                <a:srgbClr val="F0AB00"/>
              </a:buClr>
              <a:buSzPct val="80000"/>
            </a:pPr>
            <a:r>
              <a:rPr lang="en-US" sz="1400" kern="0" dirty="0" smtClean="0">
                <a:latin typeface="+mj-lt"/>
                <a:cs typeface="BentonSans Regular"/>
              </a:rPr>
              <a:t>Database &amp; Technology</a:t>
            </a:r>
            <a:endParaRPr lang="en-US" sz="1400" kern="0" dirty="0">
              <a:latin typeface="+mj-lt"/>
              <a:cs typeface="BentonSans Regular"/>
            </a:endParaRPr>
          </a:p>
        </p:txBody>
      </p:sp>
      <p:sp>
        <p:nvSpPr>
          <p:cNvPr id="50" name="Rectangle 49"/>
          <p:cNvSpPr/>
          <p:nvPr>
            <p:custDataLst>
              <p:tags r:id="rId6"/>
            </p:custDataLst>
          </p:nvPr>
        </p:nvSpPr>
        <p:spPr bwMode="gray">
          <a:xfrm>
            <a:off x="2445472" y="3208151"/>
            <a:ext cx="1498644" cy="494493"/>
          </a:xfrm>
          <a:prstGeom prst="rect">
            <a:avLst/>
          </a:prstGeom>
          <a:solidFill>
            <a:schemeClr val="bg1">
              <a:lumMod val="85000"/>
            </a:schemeClr>
          </a:solidFill>
          <a:ln w="6350" algn="ctr">
            <a:noFill/>
            <a:miter lim="800000"/>
            <a:headEnd/>
            <a:tailEnd/>
          </a:ln>
        </p:spPr>
        <p:txBody>
          <a:bodyPr lIns="89985" tIns="71987" rIns="89985" bIns="71987" rtlCol="0" anchor="ctr"/>
          <a:lstStyle/>
          <a:p>
            <a:pPr algn="ctr" fontAlgn="base">
              <a:spcBef>
                <a:spcPct val="50000"/>
              </a:spcBef>
              <a:spcAft>
                <a:spcPct val="0"/>
              </a:spcAft>
              <a:buClr>
                <a:srgbClr val="F0AB00"/>
              </a:buClr>
              <a:buSzPct val="80000"/>
            </a:pPr>
            <a:r>
              <a:rPr lang="en-US" sz="1400" kern="0" dirty="0" smtClean="0">
                <a:latin typeface="+mj-lt"/>
                <a:cs typeface="BentonSans Regular"/>
              </a:rPr>
              <a:t>Mobile</a:t>
            </a:r>
            <a:endParaRPr lang="en-US" sz="1400" kern="0" dirty="0">
              <a:latin typeface="+mj-lt"/>
              <a:cs typeface="BentonSans Regular"/>
            </a:endParaRPr>
          </a:p>
        </p:txBody>
      </p:sp>
      <p:sp>
        <p:nvSpPr>
          <p:cNvPr id="51" name="Rectangle 50"/>
          <p:cNvSpPr/>
          <p:nvPr>
            <p:custDataLst>
              <p:tags r:id="rId7"/>
            </p:custDataLst>
          </p:nvPr>
        </p:nvSpPr>
        <p:spPr bwMode="gray">
          <a:xfrm>
            <a:off x="2445472" y="3728487"/>
            <a:ext cx="1498644" cy="910188"/>
          </a:xfrm>
          <a:prstGeom prst="rect">
            <a:avLst/>
          </a:prstGeom>
          <a:solidFill>
            <a:schemeClr val="tx1">
              <a:lumMod val="50000"/>
              <a:lumOff val="50000"/>
            </a:schemeClr>
          </a:solidFill>
          <a:ln w="6350" algn="ctr">
            <a:noFill/>
            <a:miter lim="800000"/>
            <a:headEnd/>
            <a:tailEnd/>
          </a:ln>
        </p:spPr>
        <p:txBody>
          <a:bodyPr lIns="89985" tIns="71987" rIns="17997" bIns="71987" rtlCol="0" anchor="ctr"/>
          <a:lstStyle/>
          <a:p>
            <a:pPr lvl="0" algn="ctr" fontAlgn="base">
              <a:spcBef>
                <a:spcPct val="50000"/>
              </a:spcBef>
              <a:spcAft>
                <a:spcPct val="0"/>
              </a:spcAft>
              <a:buClr>
                <a:srgbClr val="F0AB00"/>
              </a:buClr>
              <a:buSzPct val="80000"/>
            </a:pPr>
            <a:r>
              <a:rPr lang="en-US" sz="1400" kern="0" dirty="0" smtClean="0">
                <a:solidFill>
                  <a:srgbClr val="FFFFFF"/>
                </a:solidFill>
                <a:latin typeface="+mj-lt"/>
                <a:cs typeface="BentonSans Regular"/>
              </a:rPr>
              <a:t>Analytics</a:t>
            </a:r>
            <a:endParaRPr lang="en-US" sz="1400" kern="0" dirty="0">
              <a:solidFill>
                <a:srgbClr val="FFFFFF"/>
              </a:solidFill>
              <a:latin typeface="+mj-lt"/>
              <a:cs typeface="BentonSans Regular"/>
            </a:endParaRPr>
          </a:p>
        </p:txBody>
      </p:sp>
      <p:sp>
        <p:nvSpPr>
          <p:cNvPr id="53" name="Rectangle 52"/>
          <p:cNvSpPr/>
          <p:nvPr>
            <p:custDataLst>
              <p:tags r:id="rId8"/>
            </p:custDataLst>
          </p:nvPr>
        </p:nvSpPr>
        <p:spPr bwMode="gray">
          <a:xfrm>
            <a:off x="2445472" y="4667250"/>
            <a:ext cx="1498644" cy="1067134"/>
          </a:xfrm>
          <a:prstGeom prst="rect">
            <a:avLst/>
          </a:prstGeom>
          <a:solidFill>
            <a:schemeClr val="tx1">
              <a:lumMod val="50000"/>
              <a:lumOff val="50000"/>
            </a:schemeClr>
          </a:solidFill>
          <a:ln w="6350" algn="ctr">
            <a:noFill/>
            <a:miter lim="800000"/>
            <a:headEnd/>
            <a:tailEnd/>
          </a:ln>
        </p:spPr>
        <p:txBody>
          <a:bodyPr lIns="89985" tIns="71987" rIns="89985" bIns="71987" rtlCol="0" anchor="ctr"/>
          <a:lstStyle/>
          <a:p>
            <a:pPr lvl="0" algn="ctr" fontAlgn="base">
              <a:spcBef>
                <a:spcPct val="50000"/>
              </a:spcBef>
              <a:spcAft>
                <a:spcPct val="0"/>
              </a:spcAft>
              <a:buClr>
                <a:srgbClr val="F0AB00"/>
              </a:buClr>
              <a:buSzPct val="80000"/>
            </a:pPr>
            <a:r>
              <a:rPr lang="en-US" sz="1400" kern="0" dirty="0" smtClean="0">
                <a:solidFill>
                  <a:srgbClr val="FFFFFF"/>
                </a:solidFill>
                <a:latin typeface="+mj-lt"/>
                <a:cs typeface="BentonSans Regular"/>
              </a:rPr>
              <a:t>Applications</a:t>
            </a:r>
            <a:endParaRPr lang="en-US" sz="1400" kern="0" dirty="0">
              <a:solidFill>
                <a:srgbClr val="FFFFFF"/>
              </a:solidFill>
              <a:latin typeface="+mj-lt"/>
              <a:cs typeface="BentonSans Regular"/>
            </a:endParaRPr>
          </a:p>
        </p:txBody>
      </p:sp>
      <p:grpSp>
        <p:nvGrpSpPr>
          <p:cNvPr id="54" name="Group 53"/>
          <p:cNvGrpSpPr/>
          <p:nvPr>
            <p:custDataLst>
              <p:tags r:id="rId9"/>
            </p:custDataLst>
          </p:nvPr>
        </p:nvGrpSpPr>
        <p:grpSpPr>
          <a:xfrm>
            <a:off x="681444" y="3736876"/>
            <a:ext cx="1498644" cy="1997507"/>
            <a:chOff x="681444" y="3997121"/>
            <a:chExt cx="1498644" cy="1997507"/>
          </a:xfrm>
        </p:grpSpPr>
        <p:sp>
          <p:nvSpPr>
            <p:cNvPr id="55" name="Rectangle 54"/>
            <p:cNvSpPr/>
            <p:nvPr>
              <p:custDataLst>
                <p:tags r:id="rId14"/>
              </p:custDataLst>
            </p:nvPr>
          </p:nvSpPr>
          <p:spPr bwMode="gray">
            <a:xfrm>
              <a:off x="681444" y="4356512"/>
              <a:ext cx="1498644" cy="455693"/>
            </a:xfrm>
            <a:prstGeom prst="rect">
              <a:avLst/>
            </a:prstGeom>
            <a:solidFill>
              <a:schemeClr val="tx1">
                <a:lumMod val="50000"/>
                <a:lumOff val="50000"/>
              </a:schemeClr>
            </a:solidFill>
            <a:ln w="6350" algn="ctr">
              <a:noFill/>
              <a:miter lim="800000"/>
              <a:headEnd/>
              <a:tailEnd/>
            </a:ln>
          </p:spPr>
          <p:txBody>
            <a:bodyPr lIns="18000" tIns="72000" rIns="18000" bIns="72000" rtlCol="0" anchor="ctr"/>
            <a:lstStyle/>
            <a:p>
              <a:pPr algn="ctr" fontAlgn="base">
                <a:spcBef>
                  <a:spcPct val="50000"/>
                </a:spcBef>
                <a:spcAft>
                  <a:spcPct val="0"/>
                </a:spcAft>
                <a:buClr>
                  <a:srgbClr val="F0AB00"/>
                </a:buClr>
                <a:buSzPct val="80000"/>
              </a:pPr>
              <a:r>
                <a:rPr lang="en-US" sz="1400" kern="0" dirty="0">
                  <a:solidFill>
                    <a:schemeClr val="bg1"/>
                  </a:solidFill>
                  <a:latin typeface="+mj-lt"/>
                  <a:cs typeface="BentonSans Regular"/>
                </a:rPr>
                <a:t>BI/Analytics</a:t>
              </a:r>
            </a:p>
          </p:txBody>
        </p:sp>
        <p:sp>
          <p:nvSpPr>
            <p:cNvPr id="56" name="Rectangle 55"/>
            <p:cNvSpPr/>
            <p:nvPr>
              <p:custDataLst>
                <p:tags r:id="rId15"/>
              </p:custDataLst>
            </p:nvPr>
          </p:nvSpPr>
          <p:spPr bwMode="gray">
            <a:xfrm>
              <a:off x="681444" y="4826099"/>
              <a:ext cx="1498644" cy="252000"/>
            </a:xfrm>
            <a:prstGeom prst="rect">
              <a:avLst/>
            </a:prstGeom>
            <a:solidFill>
              <a:schemeClr val="tx1">
                <a:lumMod val="50000"/>
                <a:lumOff val="50000"/>
              </a:schemeClr>
            </a:solidFill>
            <a:ln w="6350" algn="ctr">
              <a:noFill/>
              <a:miter lim="800000"/>
              <a:headEnd/>
              <a:tailEnd/>
            </a:ln>
          </p:spPr>
          <p:txBody>
            <a:bodyPr lIns="18000" tIns="72000" rIns="18000" bIns="72000" rtlCol="0" anchor="ctr"/>
            <a:lstStyle/>
            <a:p>
              <a:pPr algn="ctr" fontAlgn="base">
                <a:spcBef>
                  <a:spcPct val="50000"/>
                </a:spcBef>
                <a:spcAft>
                  <a:spcPct val="0"/>
                </a:spcAft>
                <a:buClr>
                  <a:srgbClr val="F0AB00"/>
                </a:buClr>
                <a:buSzPct val="80000"/>
              </a:pPr>
              <a:r>
                <a:rPr lang="en-US" sz="1400" kern="0" dirty="0">
                  <a:solidFill>
                    <a:schemeClr val="bg1"/>
                  </a:solidFill>
                  <a:latin typeface="+mj-lt"/>
                  <a:cs typeface="BentonSans Regular"/>
                </a:rPr>
                <a:t>Middleware</a:t>
              </a:r>
            </a:p>
          </p:txBody>
        </p:sp>
        <p:sp>
          <p:nvSpPr>
            <p:cNvPr id="57" name="Rectangle 56"/>
            <p:cNvSpPr/>
            <p:nvPr>
              <p:custDataLst>
                <p:tags r:id="rId16"/>
              </p:custDataLst>
            </p:nvPr>
          </p:nvSpPr>
          <p:spPr bwMode="gray">
            <a:xfrm>
              <a:off x="681444" y="5091993"/>
              <a:ext cx="1498644" cy="902635"/>
            </a:xfrm>
            <a:prstGeom prst="rect">
              <a:avLst/>
            </a:prstGeom>
            <a:solidFill>
              <a:schemeClr val="tx1">
                <a:lumMod val="50000"/>
                <a:lumOff val="50000"/>
              </a:scheme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r>
                <a:rPr lang="en-US" sz="1400" kern="0" dirty="0">
                  <a:solidFill>
                    <a:schemeClr val="bg1"/>
                  </a:solidFill>
                  <a:latin typeface="+mj-lt"/>
                  <a:cs typeface="BentonSans Regular"/>
                </a:rPr>
                <a:t>Core ERP + Suite</a:t>
              </a:r>
            </a:p>
          </p:txBody>
        </p:sp>
        <p:sp>
          <p:nvSpPr>
            <p:cNvPr id="58" name="TextBox 44"/>
            <p:cNvSpPr txBox="1"/>
            <p:nvPr>
              <p:custDataLst>
                <p:tags r:id="rId17"/>
              </p:custDataLst>
            </p:nvPr>
          </p:nvSpPr>
          <p:spPr>
            <a:xfrm>
              <a:off x="681444" y="3997121"/>
              <a:ext cx="1498644" cy="307777"/>
            </a:xfrm>
            <a:prstGeom prst="rect">
              <a:avLst/>
            </a:prstGeom>
            <a:noFill/>
          </p:spPr>
          <p:txBody>
            <a:bodyPr wrap="square" rtlCol="0">
              <a:spAutoFit/>
            </a:bodyPr>
            <a:lstStyle/>
            <a:p>
              <a:pPr algn="ctr" fontAlgn="base">
                <a:spcBef>
                  <a:spcPct val="50000"/>
                </a:spcBef>
                <a:spcAft>
                  <a:spcPct val="0"/>
                </a:spcAft>
                <a:buClr>
                  <a:srgbClr val="F0AB00"/>
                </a:buClr>
                <a:buSzPct val="80000"/>
              </a:pPr>
              <a:r>
                <a:rPr lang="en-US" sz="1400" kern="0" dirty="0">
                  <a:solidFill>
                    <a:schemeClr val="tx1">
                      <a:lumMod val="75000"/>
                      <a:lumOff val="25000"/>
                    </a:schemeClr>
                  </a:solidFill>
                  <a:latin typeface="+mj-lt"/>
                  <a:cs typeface="BentonSans Medium"/>
                </a:rPr>
                <a:t>U.S. $110 billion</a:t>
              </a:r>
            </a:p>
          </p:txBody>
        </p:sp>
      </p:grpSp>
      <p:sp>
        <p:nvSpPr>
          <p:cNvPr id="59" name="TextBox 44"/>
          <p:cNvSpPr txBox="1"/>
          <p:nvPr>
            <p:custDataLst>
              <p:tags r:id="rId10"/>
            </p:custDataLst>
          </p:nvPr>
        </p:nvSpPr>
        <p:spPr>
          <a:xfrm>
            <a:off x="2445472" y="1808607"/>
            <a:ext cx="1498644" cy="307760"/>
          </a:xfrm>
          <a:prstGeom prst="rect">
            <a:avLst/>
          </a:prstGeom>
          <a:noFill/>
        </p:spPr>
        <p:txBody>
          <a:bodyPr wrap="square" lIns="91425" tIns="45712" rIns="91425" bIns="45712" rtlCol="0">
            <a:spAutoFit/>
          </a:bodyPr>
          <a:lstStyle/>
          <a:p>
            <a:pPr algn="ctr" fontAlgn="base">
              <a:spcBef>
                <a:spcPct val="50000"/>
              </a:spcBef>
              <a:spcAft>
                <a:spcPct val="0"/>
              </a:spcAft>
              <a:buClr>
                <a:srgbClr val="F0AB00"/>
              </a:buClr>
              <a:buSzPct val="80000"/>
            </a:pPr>
            <a:r>
              <a:rPr lang="en-US" sz="1400" kern="0" dirty="0">
                <a:solidFill>
                  <a:schemeClr val="tx1">
                    <a:lumMod val="75000"/>
                    <a:lumOff val="25000"/>
                  </a:schemeClr>
                </a:solidFill>
                <a:latin typeface="+mj-lt"/>
                <a:cs typeface="BentonSans Medium"/>
              </a:rPr>
              <a:t>U.S. $220 billion</a:t>
            </a:r>
          </a:p>
        </p:txBody>
      </p:sp>
      <p:sp>
        <p:nvSpPr>
          <p:cNvPr id="60" name="TextBox 44"/>
          <p:cNvSpPr txBox="1"/>
          <p:nvPr>
            <p:custDataLst>
              <p:tags r:id="rId11"/>
            </p:custDataLst>
          </p:nvPr>
        </p:nvSpPr>
        <p:spPr>
          <a:xfrm>
            <a:off x="681444" y="5738766"/>
            <a:ext cx="1498644" cy="276983"/>
          </a:xfrm>
          <a:prstGeom prst="rect">
            <a:avLst/>
          </a:prstGeom>
          <a:noFill/>
        </p:spPr>
        <p:txBody>
          <a:bodyPr wrap="square" lIns="91425" tIns="45712" rIns="91425" bIns="45712" rtlCol="0">
            <a:spAutoFit/>
          </a:bodyPr>
          <a:lstStyle/>
          <a:p>
            <a:pPr algn="ctr" fontAlgn="base">
              <a:spcBef>
                <a:spcPct val="50000"/>
              </a:spcBef>
              <a:spcAft>
                <a:spcPct val="0"/>
              </a:spcAft>
              <a:buClr>
                <a:srgbClr val="F0AB00"/>
              </a:buClr>
              <a:buSzPct val="80000"/>
            </a:pPr>
            <a:r>
              <a:rPr lang="en-US" sz="1200" b="1" kern="0" dirty="0">
                <a:solidFill>
                  <a:schemeClr val="tx1">
                    <a:lumMod val="75000"/>
                    <a:lumOff val="25000"/>
                  </a:schemeClr>
                </a:solidFill>
                <a:latin typeface="+mj-lt"/>
                <a:cs typeface="BentonSans Medium"/>
              </a:rPr>
              <a:t>2010</a:t>
            </a:r>
          </a:p>
        </p:txBody>
      </p:sp>
      <p:sp>
        <p:nvSpPr>
          <p:cNvPr id="61" name="TextBox 45"/>
          <p:cNvSpPr txBox="1"/>
          <p:nvPr>
            <p:custDataLst>
              <p:tags r:id="rId12"/>
            </p:custDataLst>
          </p:nvPr>
        </p:nvSpPr>
        <p:spPr>
          <a:xfrm>
            <a:off x="2445472" y="5738766"/>
            <a:ext cx="1498644" cy="276983"/>
          </a:xfrm>
          <a:prstGeom prst="rect">
            <a:avLst/>
          </a:prstGeom>
          <a:noFill/>
        </p:spPr>
        <p:txBody>
          <a:bodyPr wrap="square" lIns="91425" tIns="45712" rIns="91425" bIns="45712" rtlCol="0">
            <a:spAutoFit/>
          </a:bodyPr>
          <a:lstStyle/>
          <a:p>
            <a:pPr algn="ctr" fontAlgn="base">
              <a:spcBef>
                <a:spcPct val="50000"/>
              </a:spcBef>
              <a:spcAft>
                <a:spcPct val="0"/>
              </a:spcAft>
              <a:buClr>
                <a:srgbClr val="F0AB00"/>
              </a:buClr>
              <a:buSzPct val="80000"/>
            </a:pPr>
            <a:r>
              <a:rPr lang="en-US" sz="1200" b="1" kern="0" dirty="0">
                <a:solidFill>
                  <a:schemeClr val="tx1">
                    <a:lumMod val="75000"/>
                    <a:lumOff val="25000"/>
                  </a:schemeClr>
                </a:solidFill>
                <a:latin typeface="+mj-lt"/>
                <a:cs typeface="BentonSans Medium"/>
              </a:rPr>
              <a:t>2015</a:t>
            </a:r>
          </a:p>
        </p:txBody>
      </p:sp>
      <p:sp>
        <p:nvSpPr>
          <p:cNvPr id="69" name="Chevron 68"/>
          <p:cNvSpPr/>
          <p:nvPr>
            <p:custDataLst>
              <p:tags r:id="rId13"/>
            </p:custDataLst>
          </p:nvPr>
        </p:nvSpPr>
        <p:spPr bwMode="gray">
          <a:xfrm>
            <a:off x="4067246" y="2379335"/>
            <a:ext cx="420438" cy="3168352"/>
          </a:xfrm>
          <a:prstGeom prst="chevron">
            <a:avLst>
              <a:gd name="adj" fmla="val 64634"/>
            </a:avLst>
          </a:prstGeom>
          <a:solidFill>
            <a:schemeClr val="bg1">
              <a:lumMod val="75000"/>
            </a:schemeClr>
          </a:solidFill>
          <a:ln w="6350" algn="ctr">
            <a:noFill/>
            <a:miter lim="800000"/>
            <a:headEnd/>
            <a:tailEnd/>
          </a:ln>
        </p:spPr>
        <p:txBody>
          <a:bodyPr lIns="89985" tIns="71987" rIns="89985" bIns="71987" rtlCol="0" anchor="ctr"/>
          <a:lstStyle/>
          <a:p>
            <a:pPr algn="ctr" defTabSz="914245" fontAlgn="base">
              <a:spcBef>
                <a:spcPct val="50000"/>
              </a:spcBef>
              <a:spcAft>
                <a:spcPct val="0"/>
              </a:spcAft>
              <a:buClr>
                <a:srgbClr val="F0AB00"/>
              </a:buClr>
              <a:buSzPct val="80000"/>
            </a:pPr>
            <a:endParaRPr lang="en-US" kern="0" dirty="0">
              <a:latin typeface="+mj-lt"/>
              <a:ea typeface="Arial Unicode MS" pitchFamily="34" charset="-128"/>
              <a:cs typeface="Arial Unicode MS" pitchFamily="34" charset="-128"/>
            </a:endParaRPr>
          </a:p>
        </p:txBody>
      </p:sp>
      <p:pic>
        <p:nvPicPr>
          <p:cNvPr id="36" name="Picture 35" descr="sybase_logo.jpg"/>
          <p:cNvPicPr>
            <a:picLocks noChangeAspect="1"/>
          </p:cNvPicPr>
          <p:nvPr/>
        </p:nvPicPr>
        <p:blipFill>
          <a:blip r:embed="rId21" cstate="email">
            <a:extLst>
              <a:ext uri="{28A0092B-C50C-407E-A947-70E740481C1C}">
                <a14:useLocalDpi xmlns:a14="http://schemas.microsoft.com/office/drawing/2010/main" xmlns=""/>
              </a:ext>
            </a:extLst>
          </a:blip>
          <a:stretch>
            <a:fillRect/>
          </a:stretch>
        </p:blipFill>
        <p:spPr>
          <a:xfrm>
            <a:off x="4742674" y="3269119"/>
            <a:ext cx="808515" cy="281633"/>
          </a:xfrm>
          <a:prstGeom prst="rect">
            <a:avLst/>
          </a:prstGeom>
        </p:spPr>
      </p:pic>
      <p:pic>
        <p:nvPicPr>
          <p:cNvPr id="37" name="Picture 36" descr="Success_factors_logo_only.gif"/>
          <p:cNvPicPr>
            <a:picLocks noChangeAspect="1"/>
          </p:cNvPicPr>
          <p:nvPr/>
        </p:nvPicPr>
        <p:blipFill>
          <a:blip r:embed="rId22" cstate="print">
            <a:extLst>
              <a:ext uri="{28A0092B-C50C-407E-A947-70E740481C1C}">
                <a14:useLocalDpi xmlns:a14="http://schemas.microsoft.com/office/drawing/2010/main" xmlns=""/>
              </a:ext>
            </a:extLst>
          </a:blip>
          <a:stretch>
            <a:fillRect/>
          </a:stretch>
        </p:blipFill>
        <p:spPr>
          <a:xfrm>
            <a:off x="4744643" y="2215656"/>
            <a:ext cx="1230615" cy="281131"/>
          </a:xfrm>
          <a:prstGeom prst="rect">
            <a:avLst/>
          </a:prstGeom>
        </p:spPr>
      </p:pic>
      <p:pic>
        <p:nvPicPr>
          <p:cNvPr id="38" name="Picture 37" descr="logo_ariba_vertical_withtagline_1000x717.png"/>
          <p:cNvPicPr>
            <a:picLocks noChangeAspect="1"/>
          </p:cNvPicPr>
          <p:nvPr/>
        </p:nvPicPr>
        <p:blipFill>
          <a:blip r:embed="rId23" cstate="email">
            <a:extLst>
              <a:ext uri="{28A0092B-C50C-407E-A947-70E740481C1C}">
                <a14:useLocalDpi xmlns:a14="http://schemas.microsoft.com/office/drawing/2010/main" xmlns=""/>
              </a:ext>
            </a:extLst>
          </a:blip>
          <a:stretch>
            <a:fillRect/>
          </a:stretch>
        </p:blipFill>
        <p:spPr>
          <a:xfrm>
            <a:off x="6105858" y="2196362"/>
            <a:ext cx="589513" cy="422422"/>
          </a:xfrm>
          <a:prstGeom prst="rect">
            <a:avLst/>
          </a:prstGeom>
        </p:spPr>
      </p:pic>
      <p:pic>
        <p:nvPicPr>
          <p:cNvPr id="39" name="Picture 2"/>
          <p:cNvPicPr>
            <a:picLocks noChangeAspect="1" noChangeArrowheads="1"/>
          </p:cNvPicPr>
          <p:nvPr/>
        </p:nvPicPr>
        <p:blipFill>
          <a:blip r:embed="rId24" cstate="print">
            <a:extLst>
              <a:ext uri="{28A0092B-C50C-407E-A947-70E740481C1C}">
                <a14:useLocalDpi xmlns:a14="http://schemas.microsoft.com/office/drawing/2010/main" xmlns=""/>
              </a:ext>
            </a:extLst>
          </a:blip>
          <a:srcRect/>
          <a:stretch>
            <a:fillRect/>
          </a:stretch>
        </p:blipFill>
        <p:spPr bwMode="auto">
          <a:xfrm>
            <a:off x="6156435" y="3290730"/>
            <a:ext cx="406382" cy="238410"/>
          </a:xfrm>
          <a:prstGeom prst="rect">
            <a:avLst/>
          </a:prstGeom>
          <a:noFill/>
          <a:ln w="9525">
            <a:noFill/>
            <a:miter lim="800000"/>
            <a:headEnd/>
            <a:tailEnd/>
          </a:ln>
        </p:spPr>
      </p:pic>
      <p:pic>
        <p:nvPicPr>
          <p:cNvPr id="42" name="Picture 3"/>
          <p:cNvPicPr>
            <a:picLocks noChangeAspect="1" noChangeArrowheads="1"/>
          </p:cNvPicPr>
          <p:nvPr/>
        </p:nvPicPr>
        <p:blipFill>
          <a:blip r:embed="rId25" cstate="print">
            <a:extLst>
              <a:ext uri="{28A0092B-C50C-407E-A947-70E740481C1C}">
                <a14:useLocalDpi xmlns:a14="http://schemas.microsoft.com/office/drawing/2010/main" xmlns=""/>
              </a:ext>
            </a:extLst>
          </a:blip>
          <a:srcRect/>
          <a:stretch>
            <a:fillRect/>
          </a:stretch>
        </p:blipFill>
        <p:spPr bwMode="auto">
          <a:xfrm>
            <a:off x="6656711" y="4681261"/>
            <a:ext cx="1088907" cy="246545"/>
          </a:xfrm>
          <a:prstGeom prst="rect">
            <a:avLst/>
          </a:prstGeom>
          <a:noFill/>
          <a:ln w="9525">
            <a:noFill/>
            <a:miter lim="800000"/>
            <a:headEnd/>
            <a:tailEnd/>
          </a:ln>
        </p:spPr>
      </p:pic>
      <p:pic>
        <p:nvPicPr>
          <p:cNvPr id="45" name="Picture 44"/>
          <p:cNvPicPr>
            <a:picLocks noChangeAspect="1"/>
          </p:cNvPicPr>
          <p:nvPr/>
        </p:nvPicPr>
        <p:blipFill>
          <a:blip r:embed="rId26" cstate="email">
            <a:alphaModFix/>
          </a:blip>
          <a:stretch>
            <a:fillRect/>
          </a:stretch>
        </p:blipFill>
        <p:spPr>
          <a:xfrm>
            <a:off x="4537385" y="4672547"/>
            <a:ext cx="1996225" cy="1067546"/>
          </a:xfrm>
          <a:prstGeom prst="rect">
            <a:avLst/>
          </a:prstGeom>
        </p:spPr>
      </p:pic>
      <p:sp>
        <p:nvSpPr>
          <p:cNvPr id="47" name="TextBox 46"/>
          <p:cNvSpPr txBox="1"/>
          <p:nvPr/>
        </p:nvSpPr>
        <p:spPr>
          <a:xfrm>
            <a:off x="6576809" y="4944552"/>
            <a:ext cx="2197963" cy="907941"/>
          </a:xfrm>
          <a:prstGeom prst="rect">
            <a:avLst/>
          </a:prstGeom>
          <a:noFill/>
        </p:spPr>
        <p:txBody>
          <a:bodyPr wrap="square" rtlCol="0">
            <a:spAutoFit/>
          </a:bodyPr>
          <a:lstStyle/>
          <a:p>
            <a:pPr marL="171450" indent="-171450" fontAlgn="base">
              <a:spcBef>
                <a:spcPts val="300"/>
              </a:spcBef>
              <a:spcAft>
                <a:spcPct val="0"/>
              </a:spcAft>
              <a:buClr>
                <a:srgbClr val="F0AB00"/>
              </a:buClr>
              <a:buSzPct val="80000"/>
              <a:buFont typeface="Wingdings" pitchFamily="2" charset="2"/>
              <a:buChar char="§"/>
            </a:pPr>
            <a:r>
              <a:rPr lang="en-US" sz="1200" kern="0" dirty="0" smtClean="0">
                <a:ea typeface="Arial Unicode MS" pitchFamily="34" charset="-128"/>
                <a:cs typeface="Arial Unicode MS" pitchFamily="34" charset="-128"/>
              </a:rPr>
              <a:t>Geographic expansion </a:t>
            </a:r>
          </a:p>
          <a:p>
            <a:pPr marL="171450" indent="-171450" fontAlgn="base">
              <a:spcBef>
                <a:spcPts val="300"/>
              </a:spcBef>
              <a:spcAft>
                <a:spcPct val="0"/>
              </a:spcAft>
              <a:buClr>
                <a:srgbClr val="F0AB00"/>
              </a:buClr>
              <a:buSzPct val="80000"/>
              <a:buFont typeface="Wingdings" pitchFamily="2" charset="2"/>
              <a:buChar char="§"/>
            </a:pPr>
            <a:r>
              <a:rPr lang="en-US" sz="1200" kern="0" dirty="0">
                <a:ea typeface="Arial Unicode MS" pitchFamily="34" charset="-128"/>
                <a:cs typeface="Arial Unicode MS" pitchFamily="34" charset="-128"/>
              </a:rPr>
              <a:t>SAP Business Suite on SAP HANA</a:t>
            </a:r>
          </a:p>
          <a:p>
            <a:pPr marL="171450" indent="-171450" fontAlgn="base">
              <a:spcBef>
                <a:spcPts val="300"/>
              </a:spcBef>
              <a:spcAft>
                <a:spcPct val="0"/>
              </a:spcAft>
              <a:buClr>
                <a:srgbClr val="F0AB00"/>
              </a:buClr>
              <a:buSzPct val="80000"/>
              <a:buFont typeface="Wingdings" pitchFamily="2" charset="2"/>
              <a:buChar char="§"/>
            </a:pPr>
            <a:r>
              <a:rPr lang="en-US" sz="1200" kern="0" dirty="0">
                <a:ea typeface="Arial Unicode MS" pitchFamily="34" charset="-128"/>
                <a:cs typeface="Arial Unicode MS" pitchFamily="34" charset="-128"/>
              </a:rPr>
              <a:t>Continuous </a:t>
            </a:r>
            <a:r>
              <a:rPr lang="en-US" sz="1200" kern="0" dirty="0" smtClean="0">
                <a:ea typeface="Arial Unicode MS" pitchFamily="34" charset="-128"/>
                <a:cs typeface="Arial Unicode MS" pitchFamily="34" charset="-128"/>
              </a:rPr>
              <a:t>Innovation</a:t>
            </a:r>
            <a:endParaRPr lang="en-US" sz="1200" kern="0" dirty="0">
              <a:ea typeface="Arial Unicode MS" pitchFamily="34" charset="-128"/>
              <a:cs typeface="Arial Unicode MS" pitchFamily="34" charset="-128"/>
            </a:endParaRPr>
          </a:p>
        </p:txBody>
      </p:sp>
      <p:cxnSp>
        <p:nvCxnSpPr>
          <p:cNvPr id="70" name="Straight Connector 69"/>
          <p:cNvCxnSpPr/>
          <p:nvPr/>
        </p:nvCxnSpPr>
        <p:spPr>
          <a:xfrm>
            <a:off x="4562006" y="2684070"/>
            <a:ext cx="390320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585617" y="3180175"/>
            <a:ext cx="390320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609228" y="3714380"/>
            <a:ext cx="390320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581323" y="4590278"/>
            <a:ext cx="3903208"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4651149" y="2732199"/>
            <a:ext cx="2550016" cy="338554"/>
          </a:xfrm>
          <a:prstGeom prst="rect">
            <a:avLst/>
          </a:prstGeom>
          <a:noFill/>
        </p:spPr>
        <p:txBody>
          <a:bodyPr wrap="square" rtlCol="0">
            <a:spAutoFit/>
          </a:bodyPr>
          <a:lstStyle/>
          <a:p>
            <a:pPr marL="157163" indent="-157163" fontAlgn="base">
              <a:spcBef>
                <a:spcPct val="50000"/>
              </a:spcBef>
              <a:spcAft>
                <a:spcPct val="0"/>
              </a:spcAft>
              <a:buClr>
                <a:srgbClr val="F0AB00"/>
              </a:buClr>
              <a:buSzPct val="80000"/>
            </a:pPr>
            <a:r>
              <a:rPr lang="en-US" b="1" kern="0" dirty="0" smtClean="0">
                <a:ea typeface="Arial Unicode MS" pitchFamily="34" charset="-128"/>
                <a:cs typeface="Arial Unicode MS" pitchFamily="34" charset="-128"/>
              </a:rPr>
              <a:t>SAP HANA</a:t>
            </a:r>
          </a:p>
        </p:txBody>
      </p:sp>
      <p:pic>
        <p:nvPicPr>
          <p:cNvPr id="80" name="Picture 79" descr="sybase_logo.jpg"/>
          <p:cNvPicPr>
            <a:picLocks noChangeAspect="1"/>
          </p:cNvPicPr>
          <p:nvPr/>
        </p:nvPicPr>
        <p:blipFill>
          <a:blip r:embed="rId21" cstate="email">
            <a:extLst>
              <a:ext uri="{28A0092B-C50C-407E-A947-70E740481C1C}">
                <a14:useLocalDpi xmlns:a14="http://schemas.microsoft.com/office/drawing/2010/main" xmlns=""/>
              </a:ext>
            </a:extLst>
          </a:blip>
          <a:stretch>
            <a:fillRect/>
          </a:stretch>
        </p:blipFill>
        <p:spPr>
          <a:xfrm>
            <a:off x="6105858" y="2780374"/>
            <a:ext cx="750431" cy="261400"/>
          </a:xfrm>
          <a:prstGeom prst="rect">
            <a:avLst/>
          </a:prstGeom>
        </p:spPr>
      </p:pic>
      <p:pic>
        <p:nvPicPr>
          <p:cNvPr id="81" name="Picture 11"/>
          <p:cNvPicPr>
            <a:picLocks noChangeAspect="1" noChangeArrowheads="1"/>
          </p:cNvPicPr>
          <p:nvPr/>
        </p:nvPicPr>
        <p:blipFill>
          <a:blip r:embed="rId27" cstate="print">
            <a:extLst>
              <a:ext uri="{28A0092B-C50C-407E-A947-70E740481C1C}">
                <a14:useLocalDpi xmlns:a14="http://schemas.microsoft.com/office/drawing/2010/main" xmlns=""/>
              </a:ext>
            </a:extLst>
          </a:blip>
          <a:srcRect/>
          <a:stretch>
            <a:fillRect/>
          </a:stretch>
        </p:blipFill>
        <p:spPr bwMode="auto">
          <a:xfrm>
            <a:off x="7600406" y="2300045"/>
            <a:ext cx="1041016" cy="199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2" name="TextBox 81"/>
          <p:cNvSpPr txBox="1"/>
          <p:nvPr/>
        </p:nvSpPr>
        <p:spPr>
          <a:xfrm>
            <a:off x="6913830" y="2238296"/>
            <a:ext cx="655735" cy="307777"/>
          </a:xfrm>
          <a:prstGeom prst="rect">
            <a:avLst/>
          </a:prstGeom>
          <a:noFill/>
        </p:spPr>
        <p:txBody>
          <a:bodyPr wrap="square" rtlCol="0">
            <a:spAutoFit/>
          </a:bodyPr>
          <a:lstStyle/>
          <a:p>
            <a:pPr marL="157163" indent="-157163" fontAlgn="base">
              <a:spcBef>
                <a:spcPct val="50000"/>
              </a:spcBef>
              <a:spcAft>
                <a:spcPct val="0"/>
              </a:spcAft>
              <a:buClr>
                <a:srgbClr val="F0AB00"/>
              </a:buClr>
              <a:buSzPct val="80000"/>
            </a:pPr>
            <a:r>
              <a:rPr lang="en-US" sz="1400" b="1" kern="0" dirty="0" err="1" smtClean="0">
                <a:ea typeface="Arial Unicode MS" pitchFamily="34" charset="-128"/>
                <a:cs typeface="Arial Unicode MS" pitchFamily="34" charset="-128"/>
              </a:rPr>
              <a:t>ByD</a:t>
            </a:r>
            <a:endParaRPr lang="en-US" sz="1400" b="1" kern="0" dirty="0" smtClean="0">
              <a:ea typeface="Arial Unicode MS" pitchFamily="34" charset="-128"/>
              <a:cs typeface="Arial Unicode MS" pitchFamily="34" charset="-128"/>
            </a:endParaRPr>
          </a:p>
        </p:txBody>
      </p:sp>
      <p:sp>
        <p:nvSpPr>
          <p:cNvPr id="83" name="TextBox 82"/>
          <p:cNvSpPr txBox="1"/>
          <p:nvPr/>
        </p:nvSpPr>
        <p:spPr>
          <a:xfrm>
            <a:off x="7060741" y="3256047"/>
            <a:ext cx="1143539" cy="307777"/>
          </a:xfrm>
          <a:prstGeom prst="rect">
            <a:avLst/>
          </a:prstGeom>
          <a:noFill/>
        </p:spPr>
        <p:txBody>
          <a:bodyPr wrap="square" rtlCol="0">
            <a:spAutoFit/>
          </a:bodyPr>
          <a:lstStyle/>
          <a:p>
            <a:pPr marL="157163" indent="-157163" fontAlgn="base">
              <a:spcBef>
                <a:spcPct val="50000"/>
              </a:spcBef>
              <a:spcAft>
                <a:spcPct val="0"/>
              </a:spcAft>
              <a:buClr>
                <a:srgbClr val="F0AB00"/>
              </a:buClr>
              <a:buSzPct val="80000"/>
            </a:pPr>
            <a:r>
              <a:rPr lang="en-US" sz="1400" kern="0" dirty="0" smtClean="0">
                <a:ea typeface="Arial Unicode MS" pitchFamily="34" charset="-128"/>
                <a:cs typeface="Arial Unicode MS" pitchFamily="34" charset="-128"/>
              </a:rPr>
              <a:t>Gateway</a:t>
            </a:r>
          </a:p>
        </p:txBody>
      </p:sp>
      <p:sp>
        <p:nvSpPr>
          <p:cNvPr id="84" name="TextBox 83"/>
          <p:cNvSpPr txBox="1"/>
          <p:nvPr/>
        </p:nvSpPr>
        <p:spPr>
          <a:xfrm>
            <a:off x="6566422" y="3813361"/>
            <a:ext cx="1445964" cy="307777"/>
          </a:xfrm>
          <a:prstGeom prst="rect">
            <a:avLst/>
          </a:prstGeom>
          <a:noFill/>
        </p:spPr>
        <p:txBody>
          <a:bodyPr wrap="square" rtlCol="0">
            <a:spAutoFit/>
          </a:bodyPr>
          <a:lstStyle/>
          <a:p>
            <a:pPr marL="157163" indent="-157163" fontAlgn="base">
              <a:spcBef>
                <a:spcPct val="50000"/>
              </a:spcBef>
              <a:spcAft>
                <a:spcPct val="0"/>
              </a:spcAft>
              <a:buClr>
                <a:srgbClr val="F0AB00"/>
              </a:buClr>
              <a:buSzPct val="80000"/>
            </a:pPr>
            <a:r>
              <a:rPr lang="en-US" sz="1400" kern="0" dirty="0" smtClean="0">
                <a:ea typeface="Arial Unicode MS" pitchFamily="34" charset="-128"/>
                <a:cs typeface="Arial Unicode MS" pitchFamily="34" charset="-128"/>
              </a:rPr>
              <a:t>Visualization</a:t>
            </a:r>
          </a:p>
        </p:txBody>
      </p:sp>
      <p:sp>
        <p:nvSpPr>
          <p:cNvPr id="85" name="TextBox 84"/>
          <p:cNvSpPr txBox="1"/>
          <p:nvPr/>
        </p:nvSpPr>
        <p:spPr>
          <a:xfrm>
            <a:off x="6566422" y="4089653"/>
            <a:ext cx="1071857" cy="307777"/>
          </a:xfrm>
          <a:prstGeom prst="rect">
            <a:avLst/>
          </a:prstGeom>
          <a:noFill/>
        </p:spPr>
        <p:txBody>
          <a:bodyPr wrap="square" rtlCol="0">
            <a:spAutoFit/>
          </a:bodyPr>
          <a:lstStyle/>
          <a:p>
            <a:pPr marL="157163" indent="-157163" fontAlgn="base">
              <a:spcBef>
                <a:spcPct val="50000"/>
              </a:spcBef>
              <a:spcAft>
                <a:spcPct val="0"/>
              </a:spcAft>
              <a:buClr>
                <a:srgbClr val="F0AB00"/>
              </a:buClr>
              <a:buSzPct val="80000"/>
            </a:pPr>
            <a:r>
              <a:rPr lang="en-US" sz="1400" kern="0" dirty="0" smtClean="0">
                <a:ea typeface="Arial Unicode MS" pitchFamily="34" charset="-128"/>
                <a:cs typeface="Arial Unicode MS" pitchFamily="34" charset="-128"/>
              </a:rPr>
              <a:t>Predictive</a:t>
            </a:r>
          </a:p>
        </p:txBody>
      </p:sp>
      <p:sp>
        <p:nvSpPr>
          <p:cNvPr id="86" name="TextBox 85"/>
          <p:cNvSpPr txBox="1"/>
          <p:nvPr/>
        </p:nvSpPr>
        <p:spPr>
          <a:xfrm>
            <a:off x="7719628" y="3813361"/>
            <a:ext cx="722982" cy="307777"/>
          </a:xfrm>
          <a:prstGeom prst="rect">
            <a:avLst/>
          </a:prstGeom>
          <a:noFill/>
        </p:spPr>
        <p:txBody>
          <a:bodyPr wrap="square" rtlCol="0">
            <a:spAutoFit/>
          </a:bodyPr>
          <a:lstStyle/>
          <a:p>
            <a:pPr marL="157163" indent="-157163" fontAlgn="base">
              <a:spcBef>
                <a:spcPct val="50000"/>
              </a:spcBef>
              <a:spcAft>
                <a:spcPct val="0"/>
              </a:spcAft>
              <a:buClr>
                <a:srgbClr val="F0AB00"/>
              </a:buClr>
              <a:buSzPct val="80000"/>
            </a:pPr>
            <a:r>
              <a:rPr lang="en-US" sz="1400" kern="0" dirty="0" smtClean="0">
                <a:ea typeface="Arial Unicode MS" pitchFamily="34" charset="-128"/>
                <a:cs typeface="Arial Unicode MS" pitchFamily="34" charset="-128"/>
              </a:rPr>
              <a:t>BPC</a:t>
            </a:r>
          </a:p>
        </p:txBody>
      </p:sp>
      <p:sp>
        <p:nvSpPr>
          <p:cNvPr id="87" name="TextBox 86"/>
          <p:cNvSpPr txBox="1"/>
          <p:nvPr/>
        </p:nvSpPr>
        <p:spPr>
          <a:xfrm>
            <a:off x="7719628" y="4089653"/>
            <a:ext cx="584042" cy="307777"/>
          </a:xfrm>
          <a:prstGeom prst="rect">
            <a:avLst/>
          </a:prstGeom>
          <a:noFill/>
        </p:spPr>
        <p:txBody>
          <a:bodyPr wrap="square" rtlCol="0">
            <a:spAutoFit/>
          </a:bodyPr>
          <a:lstStyle/>
          <a:p>
            <a:pPr marL="157163" indent="-157163" fontAlgn="base">
              <a:spcBef>
                <a:spcPct val="50000"/>
              </a:spcBef>
              <a:spcAft>
                <a:spcPct val="0"/>
              </a:spcAft>
              <a:buClr>
                <a:srgbClr val="F0AB00"/>
              </a:buClr>
              <a:buSzPct val="80000"/>
            </a:pPr>
            <a:r>
              <a:rPr lang="en-US" sz="1400" kern="0" dirty="0" smtClean="0">
                <a:ea typeface="Arial Unicode MS" pitchFamily="34" charset="-128"/>
                <a:cs typeface="Arial Unicode MS" pitchFamily="34" charset="-128"/>
              </a:rPr>
              <a:t>GRC</a:t>
            </a:r>
          </a:p>
        </p:txBody>
      </p:sp>
      <p:sp>
        <p:nvSpPr>
          <p:cNvPr id="90" name="TextBox 89"/>
          <p:cNvSpPr txBox="1"/>
          <p:nvPr/>
        </p:nvSpPr>
        <p:spPr>
          <a:xfrm>
            <a:off x="4673789" y="4087305"/>
            <a:ext cx="1769670" cy="307777"/>
          </a:xfrm>
          <a:prstGeom prst="rect">
            <a:avLst/>
          </a:prstGeom>
          <a:noFill/>
        </p:spPr>
        <p:txBody>
          <a:bodyPr wrap="square" rtlCol="0">
            <a:spAutoFit/>
          </a:bodyPr>
          <a:lstStyle/>
          <a:p>
            <a:pPr marL="157163" indent="-157163" fontAlgn="base">
              <a:spcBef>
                <a:spcPct val="50000"/>
              </a:spcBef>
              <a:spcAft>
                <a:spcPct val="0"/>
              </a:spcAft>
              <a:buClr>
                <a:srgbClr val="F0AB00"/>
              </a:buClr>
              <a:buSzPct val="80000"/>
            </a:pPr>
            <a:r>
              <a:rPr lang="en-US" sz="1400" kern="0" dirty="0" smtClean="0">
                <a:ea typeface="Arial Unicode MS" pitchFamily="34" charset="-128"/>
                <a:cs typeface="Arial Unicode MS" pitchFamily="34" charset="-128"/>
              </a:rPr>
              <a:t>BW on SAP HANA</a:t>
            </a:r>
          </a:p>
        </p:txBody>
      </p:sp>
      <p:sp>
        <p:nvSpPr>
          <p:cNvPr id="91" name="TextBox 90"/>
          <p:cNvSpPr txBox="1"/>
          <p:nvPr/>
        </p:nvSpPr>
        <p:spPr>
          <a:xfrm>
            <a:off x="4682713" y="3798478"/>
            <a:ext cx="1973998" cy="307777"/>
          </a:xfrm>
          <a:prstGeom prst="rect">
            <a:avLst/>
          </a:prstGeom>
          <a:noFill/>
        </p:spPr>
        <p:txBody>
          <a:bodyPr wrap="square" rtlCol="0">
            <a:spAutoFit/>
          </a:bodyPr>
          <a:lstStyle/>
          <a:p>
            <a:pPr marL="157163" indent="-157163" fontAlgn="base">
              <a:spcBef>
                <a:spcPct val="50000"/>
              </a:spcBef>
              <a:spcAft>
                <a:spcPct val="0"/>
              </a:spcAft>
              <a:buClr>
                <a:srgbClr val="F0AB00"/>
              </a:buClr>
              <a:buSzPct val="80000"/>
            </a:pPr>
            <a:r>
              <a:rPr lang="en-US" sz="1400" kern="0" dirty="0" smtClean="0">
                <a:ea typeface="Arial Unicode MS" pitchFamily="34" charset="-128"/>
                <a:cs typeface="Arial Unicode MS" pitchFamily="34" charset="-128"/>
              </a:rPr>
              <a:t>SAP </a:t>
            </a:r>
            <a:r>
              <a:rPr lang="en-US" sz="1400" kern="0" dirty="0" err="1" smtClean="0">
                <a:ea typeface="Arial Unicode MS" pitchFamily="34" charset="-128"/>
                <a:cs typeface="Arial Unicode MS" pitchFamily="34" charset="-128"/>
              </a:rPr>
              <a:t>BusinessObjects</a:t>
            </a:r>
            <a:r>
              <a:rPr lang="en-US" sz="1400" kern="0" dirty="0" smtClean="0">
                <a:ea typeface="Arial Unicode MS" pitchFamily="34" charset="-128"/>
                <a:cs typeface="Arial Unicode MS" pitchFamily="34" charset="-128"/>
              </a:rPr>
              <a:t> </a:t>
            </a:r>
          </a:p>
        </p:txBody>
      </p:sp>
    </p:spTree>
    <p:extLst>
      <p:ext uri="{BB962C8B-B14F-4D97-AF65-F5344CB8AC3E}">
        <p14:creationId xmlns:p14="http://schemas.microsoft.com/office/powerpoint/2010/main" xmlns="" val="12086866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p:cNvGraphicFramePr>
          <p:nvPr>
            <p:extLst>
              <p:ext uri="{D42A27DB-BD31-4B8C-83A1-F6EECF244321}">
                <p14:modId xmlns:p14="http://schemas.microsoft.com/office/powerpoint/2010/main" xmlns="" val="2866690671"/>
              </p:ext>
            </p:extLst>
          </p:nvPr>
        </p:nvGraphicFramePr>
        <p:xfrm>
          <a:off x="0" y="0"/>
          <a:ext cx="158750" cy="158750"/>
        </p:xfrm>
        <a:graphic>
          <a:graphicData uri="http://schemas.openxmlformats.org/presentationml/2006/ole">
            <p:oleObj spid="_x0000_s5218" name="think-cell Slide" r:id="rId9" imgW="360" imgH="360" progId="">
              <p:embed/>
            </p:oleObj>
          </a:graphicData>
        </a:graphic>
      </p:graphicFrame>
      <p:sp>
        <p:nvSpPr>
          <p:cNvPr id="2" name="Title 1"/>
          <p:cNvSpPr>
            <a:spLocks noGrp="1"/>
          </p:cNvSpPr>
          <p:nvPr>
            <p:ph type="title"/>
            <p:custDataLst>
              <p:tags r:id="rId2"/>
            </p:custDataLst>
          </p:nvPr>
        </p:nvSpPr>
        <p:spPr/>
        <p:txBody>
          <a:bodyPr/>
          <a:lstStyle/>
          <a:p>
            <a:r>
              <a:rPr lang="en-US" dirty="0" smtClean="0"/>
              <a:t>What consumers and businesses customers want</a:t>
            </a:r>
            <a:endParaRPr lang="en-US" dirty="0"/>
          </a:p>
        </p:txBody>
      </p:sp>
      <p:sp>
        <p:nvSpPr>
          <p:cNvPr id="6" name="Rectangle 4"/>
          <p:cNvSpPr>
            <a:spLocks noChangeArrowheads="1"/>
          </p:cNvSpPr>
          <p:nvPr>
            <p:custDataLst>
              <p:tags r:id="rId3"/>
            </p:custDataLst>
          </p:nvPr>
        </p:nvSpPr>
        <p:spPr bwMode="gray">
          <a:xfrm>
            <a:off x="327025" y="3393355"/>
            <a:ext cx="2700000" cy="1956158"/>
          </a:xfrm>
          <a:prstGeom prst="rect">
            <a:avLst/>
          </a:prstGeom>
          <a:noFill/>
          <a:ln w="9525" algn="ctr">
            <a:noFill/>
            <a:miter lim="800000"/>
            <a:headEnd/>
            <a:tailEnd/>
          </a:ln>
        </p:spPr>
        <p:txBody>
          <a:bodyPr lIns="90000" tIns="72000" rIns="90000" bIns="72000" anchor="t" anchorCtr="0">
            <a:spAutoFit/>
          </a:bodyPr>
          <a:lstStyle/>
          <a:p>
            <a:pPr marL="4763" indent="-4763">
              <a:spcBef>
                <a:spcPct val="50000"/>
              </a:spcBef>
              <a:buClr>
                <a:srgbClr val="F0AB00"/>
              </a:buClr>
            </a:pPr>
            <a:r>
              <a:rPr lang="en-US" sz="1800" b="1" dirty="0" smtClean="0">
                <a:latin typeface="+mj-lt"/>
                <a:cs typeface="BentonSans Medium"/>
              </a:rPr>
              <a:t>Instant use and instant value everywhere</a:t>
            </a:r>
          </a:p>
          <a:p>
            <a:pPr lvl="0">
              <a:spcBef>
                <a:spcPts val="200"/>
              </a:spcBef>
              <a:spcAft>
                <a:spcPts val="600"/>
              </a:spcAft>
              <a:buClr>
                <a:srgbClr val="F0AB00"/>
              </a:buClr>
              <a:buSzPct val="110000"/>
            </a:pPr>
            <a:r>
              <a:rPr lang="en-US" sz="1600" kern="0" dirty="0" smtClean="0">
                <a:solidFill>
                  <a:srgbClr val="000000"/>
                </a:solidFill>
                <a:latin typeface="Arial"/>
                <a:cs typeface="BentonSans Regular"/>
              </a:rPr>
              <a:t>Consumers expect </a:t>
            </a:r>
            <a:r>
              <a:rPr lang="en-US" sz="1600" kern="0" dirty="0">
                <a:solidFill>
                  <a:srgbClr val="000000"/>
                </a:solidFill>
                <a:latin typeface="Arial"/>
                <a:cs typeface="BentonSans Regular"/>
              </a:rPr>
              <a:t>instant access to </a:t>
            </a:r>
            <a:r>
              <a:rPr lang="en-US" sz="1600" kern="0" dirty="0" smtClean="0">
                <a:solidFill>
                  <a:srgbClr val="000000"/>
                </a:solidFill>
                <a:latin typeface="Arial"/>
                <a:cs typeface="BentonSans Regular"/>
              </a:rPr>
              <a:t>information and entertainment libraries as well as an excellent out-of-the-box experience.</a:t>
            </a:r>
            <a:endParaRPr lang="en-US" sz="1600" kern="0" dirty="0">
              <a:solidFill>
                <a:srgbClr val="000000"/>
              </a:solidFill>
              <a:latin typeface="Arial"/>
              <a:cs typeface="BentonSans Regular"/>
            </a:endParaRPr>
          </a:p>
        </p:txBody>
      </p:sp>
      <p:sp>
        <p:nvSpPr>
          <p:cNvPr id="7" name="Rectangle 6"/>
          <p:cNvSpPr/>
          <p:nvPr>
            <p:custDataLst>
              <p:tags r:id="rId4"/>
            </p:custDataLst>
          </p:nvPr>
        </p:nvSpPr>
        <p:spPr bwMode="gray">
          <a:xfrm>
            <a:off x="398473" y="5728871"/>
            <a:ext cx="8421677" cy="563563"/>
          </a:xfrm>
          <a:prstGeom prst="rect">
            <a:avLst/>
          </a:prstGeom>
          <a:noFill/>
          <a:ln w="9525" algn="ctr">
            <a:noFill/>
            <a:miter lim="800000"/>
            <a:headEnd/>
            <a:tailEnd/>
          </a:ln>
        </p:spPr>
        <p:txBody>
          <a:bodyPr lIns="90000" tIns="72000" rIns="90000" bIns="72000" anchor="ctr"/>
          <a:lstStyle/>
          <a:p>
            <a:pPr algn="ctr">
              <a:spcBef>
                <a:spcPct val="50000"/>
              </a:spcBef>
              <a:buClr>
                <a:srgbClr val="F0AB00"/>
              </a:buClr>
              <a:buSzPct val="80000"/>
              <a:defRPr/>
            </a:pPr>
            <a:r>
              <a:rPr lang="en-US" sz="2000" b="1" dirty="0" smtClean="0">
                <a:latin typeface="+mj-lt"/>
                <a:ea typeface="+mj-ea"/>
                <a:cs typeface="+mj-cs"/>
              </a:rPr>
              <a:t>“The ultimate customer is the consumer.”</a:t>
            </a:r>
            <a:endParaRPr lang="en-US" sz="2000" b="1" dirty="0">
              <a:latin typeface="+mj-lt"/>
              <a:ea typeface="+mj-ea"/>
              <a:cs typeface="+mj-cs"/>
            </a:endParaRPr>
          </a:p>
        </p:txBody>
      </p:sp>
      <p:sp>
        <p:nvSpPr>
          <p:cNvPr id="8" name="Rectangle 7"/>
          <p:cNvSpPr/>
          <p:nvPr>
            <p:custDataLst>
              <p:tags r:id="rId5"/>
            </p:custDataLst>
          </p:nvPr>
        </p:nvSpPr>
        <p:spPr bwMode="gray">
          <a:xfrm>
            <a:off x="3221726" y="3393355"/>
            <a:ext cx="2700000" cy="1930510"/>
          </a:xfrm>
          <a:prstGeom prst="rect">
            <a:avLst/>
          </a:prstGeom>
          <a:noFill/>
          <a:ln w="9525" algn="ctr">
            <a:noFill/>
            <a:miter lim="800000"/>
            <a:headEnd/>
            <a:tailEnd/>
          </a:ln>
        </p:spPr>
        <p:txBody>
          <a:bodyPr lIns="90000" tIns="72000" rIns="90000" bIns="72000" anchor="t" anchorCtr="0">
            <a:spAutoFit/>
          </a:bodyPr>
          <a:lstStyle/>
          <a:p>
            <a:pPr marL="4763" indent="-4763">
              <a:spcBef>
                <a:spcPct val="50000"/>
              </a:spcBef>
              <a:buClr>
                <a:srgbClr val="F0AB00"/>
              </a:buClr>
            </a:pPr>
            <a:r>
              <a:rPr lang="en-US" sz="1800" b="1" dirty="0">
                <a:latin typeface="+mj-lt"/>
                <a:cs typeface="BentonSans Medium"/>
              </a:rPr>
              <a:t>Lower </a:t>
            </a:r>
            <a:r>
              <a:rPr lang="en-US" b="1" dirty="0" smtClean="0">
                <a:latin typeface="+mj-lt"/>
                <a:cs typeface="BentonSans Medium"/>
              </a:rPr>
              <a:t>price points, lower costs</a:t>
            </a:r>
            <a:r>
              <a:rPr lang="en-US" sz="1800" b="1" dirty="0" smtClean="0">
                <a:latin typeface="+mj-lt"/>
                <a:cs typeface="BentonSans Medium"/>
              </a:rPr>
              <a:t/>
            </a:r>
            <a:br>
              <a:rPr lang="en-US" sz="1800" b="1" dirty="0" smtClean="0">
                <a:latin typeface="+mj-lt"/>
                <a:cs typeface="BentonSans Medium"/>
              </a:rPr>
            </a:br>
            <a:r>
              <a:rPr lang="en-US" sz="1600" kern="0" dirty="0" smtClean="0">
                <a:solidFill>
                  <a:srgbClr val="000000"/>
                </a:solidFill>
                <a:latin typeface="Arial"/>
                <a:cs typeface="BentonSans Regular"/>
              </a:rPr>
              <a:t>Downward pressure on price will continue but digital delivery will cut costs. Premium prices for premium experiences.</a:t>
            </a:r>
          </a:p>
        </p:txBody>
      </p:sp>
      <p:sp>
        <p:nvSpPr>
          <p:cNvPr id="9" name="Rectangle 8"/>
          <p:cNvSpPr/>
          <p:nvPr>
            <p:custDataLst>
              <p:tags r:id="rId6"/>
            </p:custDataLst>
          </p:nvPr>
        </p:nvSpPr>
        <p:spPr bwMode="gray">
          <a:xfrm>
            <a:off x="6116428" y="3393355"/>
            <a:ext cx="2700000" cy="1961288"/>
          </a:xfrm>
          <a:prstGeom prst="rect">
            <a:avLst/>
          </a:prstGeom>
          <a:noFill/>
          <a:ln w="9525" algn="ctr">
            <a:noFill/>
            <a:miter lim="800000"/>
            <a:headEnd/>
            <a:tailEnd/>
          </a:ln>
        </p:spPr>
        <p:txBody>
          <a:bodyPr lIns="90000" tIns="72000" rIns="90000" bIns="72000" anchor="t" anchorCtr="0">
            <a:spAutoFit/>
          </a:bodyPr>
          <a:lstStyle/>
          <a:p>
            <a:pPr marL="4763" indent="-4763">
              <a:spcBef>
                <a:spcPct val="50000"/>
              </a:spcBef>
              <a:buClr>
                <a:srgbClr val="F0AB00"/>
              </a:buClr>
            </a:pPr>
            <a:r>
              <a:rPr lang="en-US" sz="1800" b="1" dirty="0" smtClean="0">
                <a:latin typeface="+mj-lt"/>
                <a:cs typeface="BentonSans Medium"/>
              </a:rPr>
              <a:t>Beautiful product experience</a:t>
            </a:r>
            <a:br>
              <a:rPr lang="en-US" sz="1800" b="1" dirty="0" smtClean="0">
                <a:latin typeface="+mj-lt"/>
                <a:cs typeface="BentonSans Medium"/>
              </a:rPr>
            </a:br>
            <a:r>
              <a:rPr lang="en-US" dirty="0">
                <a:latin typeface="+mj-lt"/>
                <a:cs typeface="BentonSans Medium"/>
              </a:rPr>
              <a:t>C</a:t>
            </a:r>
            <a:r>
              <a:rPr lang="en-US" sz="1600" kern="0" dirty="0" smtClean="0">
                <a:solidFill>
                  <a:srgbClr val="000000"/>
                </a:solidFill>
                <a:latin typeface="Arial"/>
                <a:cs typeface="BentonSans Regular"/>
              </a:rPr>
              <a:t>onsumers expect the same usability for entertainment apps that they are used to from retail and search apps. </a:t>
            </a:r>
            <a:endParaRPr lang="en-US" sz="1600" kern="0" dirty="0">
              <a:solidFill>
                <a:srgbClr val="000000"/>
              </a:solidFill>
              <a:latin typeface="Arial"/>
              <a:cs typeface="BentonSans Regular"/>
            </a:endParaRPr>
          </a:p>
        </p:txBody>
      </p:sp>
      <p:pic>
        <p:nvPicPr>
          <p:cNvPr id="391181" name="Picture 13"/>
          <p:cNvPicPr>
            <a:picLocks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3220516" y="1642083"/>
            <a:ext cx="2700000" cy="1691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1182" name="Picture 14"/>
          <p:cNvPicPr>
            <a:picLocks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25814" y="1642083"/>
            <a:ext cx="2700000" cy="1691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1185" name="Picture 17"/>
          <p:cNvPicPr>
            <a:picLocks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6115217" y="1642083"/>
            <a:ext cx="2700000" cy="1691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11239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SAP’s Real-Time Data Platform Vision</a:t>
            </a:r>
            <a:br>
              <a:rPr lang="en-US" dirty="0" smtClean="0"/>
            </a:br>
            <a:endParaRPr lang="en-US" sz="2000" dirty="0">
              <a:solidFill>
                <a:schemeClr val="tx1"/>
              </a:solidFill>
            </a:endParaRPr>
          </a:p>
        </p:txBody>
      </p:sp>
      <p:sp>
        <p:nvSpPr>
          <p:cNvPr id="25" name="Rectangle 24"/>
          <p:cNvSpPr/>
          <p:nvPr/>
        </p:nvSpPr>
        <p:spPr>
          <a:xfrm>
            <a:off x="219761" y="1984690"/>
            <a:ext cx="8618483" cy="1200329"/>
          </a:xfrm>
          <a:prstGeom prst="rect">
            <a:avLst/>
          </a:prstGeom>
        </p:spPr>
        <p:txBody>
          <a:bodyPr wrap="square">
            <a:spAutoFit/>
          </a:bodyPr>
          <a:lstStyle/>
          <a:p>
            <a:pPr marL="0" lvl="1" algn="ctr">
              <a:spcBef>
                <a:spcPts val="1200"/>
              </a:spcBef>
              <a:buNone/>
            </a:pPr>
            <a:r>
              <a:rPr lang="en-US" sz="2400" dirty="0" smtClean="0">
                <a:solidFill>
                  <a:srgbClr val="000000"/>
                </a:solidFill>
              </a:rPr>
              <a:t>Provide </a:t>
            </a:r>
            <a:r>
              <a:rPr lang="en-US" sz="2400" b="1" dirty="0" smtClean="0">
                <a:solidFill>
                  <a:srgbClr val="000000"/>
                </a:solidFill>
              </a:rPr>
              <a:t>optimized data management</a:t>
            </a:r>
            <a:r>
              <a:rPr lang="en-US" sz="2400" dirty="0" smtClean="0">
                <a:solidFill>
                  <a:srgbClr val="000000"/>
                </a:solidFill>
              </a:rPr>
              <a:t> across each phase of the </a:t>
            </a:r>
            <a:r>
              <a:rPr lang="en-US" sz="2400" b="1" dirty="0" smtClean="0">
                <a:solidFill>
                  <a:srgbClr val="000000"/>
                </a:solidFill>
              </a:rPr>
              <a:t>information </a:t>
            </a:r>
            <a:r>
              <a:rPr lang="en-US" sz="2400" b="1" dirty="0" smtClean="0"/>
              <a:t>lifecycle process </a:t>
            </a:r>
            <a:r>
              <a:rPr lang="en-US" sz="2400" dirty="0" smtClean="0"/>
              <a:t>and deliver</a:t>
            </a:r>
            <a:r>
              <a:rPr lang="en-US" sz="2400" b="1" dirty="0" smtClean="0"/>
              <a:t> real-time, actionable insights</a:t>
            </a:r>
          </a:p>
        </p:txBody>
      </p:sp>
      <p:sp>
        <p:nvSpPr>
          <p:cNvPr id="19" name="Rectangle 18"/>
          <p:cNvSpPr/>
          <p:nvPr/>
        </p:nvSpPr>
        <p:spPr>
          <a:xfrm>
            <a:off x="172619" y="3731075"/>
            <a:ext cx="1881925" cy="553998"/>
          </a:xfrm>
          <a:prstGeom prst="rect">
            <a:avLst/>
          </a:prstGeom>
        </p:spPr>
        <p:txBody>
          <a:bodyPr wrap="none" lIns="0" tIns="0" rIns="0" bIns="0" anchor="ctr" anchorCtr="0">
            <a:spAutoFit/>
          </a:bodyPr>
          <a:lstStyle/>
          <a:p>
            <a:pPr marL="85725" lvl="0" algn="ctr">
              <a:buClr>
                <a:srgbClr val="44697D"/>
              </a:buClr>
              <a:defRPr/>
            </a:pPr>
            <a:r>
              <a:rPr lang="en-US" sz="3600" b="1" kern="0" dirty="0" smtClean="0">
                <a:solidFill>
                  <a:srgbClr val="0FAAFF"/>
                </a:solidFill>
                <a:ea typeface="Arial Unicode MS" pitchFamily="34" charset="-128"/>
                <a:cs typeface="Arial Unicode MS" pitchFamily="34" charset="-128"/>
              </a:rPr>
              <a:t> Collect </a:t>
            </a:r>
            <a:endParaRPr lang="en-US" sz="3600" b="1" kern="0" dirty="0">
              <a:solidFill>
                <a:srgbClr val="0FAAFF"/>
              </a:solidFill>
              <a:ea typeface="Arial Unicode MS" pitchFamily="34" charset="-128"/>
              <a:cs typeface="Arial Unicode MS" pitchFamily="34" charset="-128"/>
            </a:endParaRPr>
          </a:p>
        </p:txBody>
      </p:sp>
      <p:sp>
        <p:nvSpPr>
          <p:cNvPr id="20" name="Rectangle 19"/>
          <p:cNvSpPr/>
          <p:nvPr/>
        </p:nvSpPr>
        <p:spPr>
          <a:xfrm>
            <a:off x="2616978" y="3731075"/>
            <a:ext cx="1266372" cy="553998"/>
          </a:xfrm>
          <a:prstGeom prst="rect">
            <a:avLst/>
          </a:prstGeom>
        </p:spPr>
        <p:txBody>
          <a:bodyPr wrap="none" lIns="0" tIns="0" rIns="0" bIns="0" anchor="ctr" anchorCtr="0">
            <a:spAutoFit/>
          </a:bodyPr>
          <a:lstStyle/>
          <a:p>
            <a:pPr marL="85725" lvl="0" algn="ctr">
              <a:buClr>
                <a:srgbClr val="44697D"/>
              </a:buClr>
              <a:defRPr/>
            </a:pPr>
            <a:r>
              <a:rPr lang="en-US" sz="3600" b="1" kern="0" dirty="0" smtClean="0">
                <a:solidFill>
                  <a:schemeClr val="accent3"/>
                </a:solidFill>
                <a:ea typeface="Arial Unicode MS" pitchFamily="34" charset="-128"/>
                <a:cs typeface="Arial Unicode MS" pitchFamily="34" charset="-128"/>
              </a:rPr>
              <a:t>Store</a:t>
            </a:r>
            <a:endParaRPr lang="en-US" sz="3600" b="1" kern="0" dirty="0">
              <a:solidFill>
                <a:schemeClr val="accent3"/>
              </a:solidFill>
              <a:ea typeface="Arial Unicode MS" pitchFamily="34" charset="-128"/>
              <a:cs typeface="Arial Unicode MS" pitchFamily="34" charset="-128"/>
            </a:endParaRPr>
          </a:p>
        </p:txBody>
      </p:sp>
      <p:sp>
        <p:nvSpPr>
          <p:cNvPr id="21" name="Rectangle 20"/>
          <p:cNvSpPr/>
          <p:nvPr/>
        </p:nvSpPr>
        <p:spPr>
          <a:xfrm>
            <a:off x="4551092" y="3731075"/>
            <a:ext cx="1795363" cy="553998"/>
          </a:xfrm>
          <a:prstGeom prst="rect">
            <a:avLst/>
          </a:prstGeom>
        </p:spPr>
        <p:txBody>
          <a:bodyPr wrap="none" lIns="0" tIns="0" rIns="0" bIns="0" anchor="ctr" anchorCtr="0">
            <a:spAutoFit/>
          </a:bodyPr>
          <a:lstStyle/>
          <a:p>
            <a:pPr algn="ctr"/>
            <a:r>
              <a:rPr lang="en-US" sz="3600" b="1" kern="0" dirty="0" smtClean="0">
                <a:solidFill>
                  <a:srgbClr val="0F46A7"/>
                </a:solidFill>
                <a:ea typeface="Arial Unicode MS" pitchFamily="34" charset="-128"/>
                <a:cs typeface="Arial Unicode MS" pitchFamily="34" charset="-128"/>
              </a:rPr>
              <a:t>Process</a:t>
            </a:r>
            <a:endParaRPr lang="en-US" sz="3600" dirty="0">
              <a:solidFill>
                <a:srgbClr val="0F46A7"/>
              </a:solidFill>
            </a:endParaRPr>
          </a:p>
        </p:txBody>
      </p:sp>
      <p:sp>
        <p:nvSpPr>
          <p:cNvPr id="22" name="Rectangle 21"/>
          <p:cNvSpPr/>
          <p:nvPr/>
        </p:nvSpPr>
        <p:spPr>
          <a:xfrm>
            <a:off x="6818335" y="3731075"/>
            <a:ext cx="1692771" cy="553998"/>
          </a:xfrm>
          <a:prstGeom prst="rect">
            <a:avLst/>
          </a:prstGeom>
        </p:spPr>
        <p:txBody>
          <a:bodyPr wrap="none" lIns="0" tIns="0" rIns="0" bIns="0" anchor="ctr" anchorCtr="0">
            <a:spAutoFit/>
          </a:bodyPr>
          <a:lstStyle/>
          <a:p>
            <a:pPr algn="ctr"/>
            <a:r>
              <a:rPr lang="en-US" sz="3600" b="1" kern="0" dirty="0" smtClean="0">
                <a:solidFill>
                  <a:srgbClr val="00195A"/>
                </a:solidFill>
                <a:ea typeface="Arial Unicode MS" pitchFamily="34" charset="-128"/>
                <a:cs typeface="Arial Unicode MS" pitchFamily="34" charset="-128"/>
              </a:rPr>
              <a:t>Present</a:t>
            </a:r>
            <a:endParaRPr lang="en-US" sz="3600" dirty="0">
              <a:solidFill>
                <a:srgbClr val="00195A"/>
              </a:solidFill>
            </a:endParaRPr>
          </a:p>
        </p:txBody>
      </p:sp>
      <p:sp>
        <p:nvSpPr>
          <p:cNvPr id="23" name="Chevron 22"/>
          <p:cNvSpPr/>
          <p:nvPr/>
        </p:nvSpPr>
        <p:spPr bwMode="gray">
          <a:xfrm>
            <a:off x="6468813" y="3596214"/>
            <a:ext cx="196483" cy="823716"/>
          </a:xfrm>
          <a:prstGeom prst="chevron">
            <a:avLst>
              <a:gd name="adj" fmla="val 66279"/>
            </a:avLst>
          </a:prstGeom>
          <a:solidFill>
            <a:schemeClr val="bg2"/>
          </a:solidFill>
        </p:spPr>
        <p:txBody>
          <a:bodyPr wrap="square" rtlCol="0" anchor="ctr" anchorCtr="1">
            <a:noAutofit/>
          </a:bodyPr>
          <a:lstStyle/>
          <a:p>
            <a:pPr algn="ctr"/>
            <a:endParaRPr lang="en-US" dirty="0" smtClean="0">
              <a:solidFill>
                <a:schemeClr val="bg1"/>
              </a:solidFill>
              <a:cs typeface="Arial"/>
            </a:endParaRPr>
          </a:p>
        </p:txBody>
      </p:sp>
      <p:sp>
        <p:nvSpPr>
          <p:cNvPr id="26" name="Chevron 25"/>
          <p:cNvSpPr/>
          <p:nvPr/>
        </p:nvSpPr>
        <p:spPr bwMode="gray">
          <a:xfrm>
            <a:off x="4269719" y="3596214"/>
            <a:ext cx="196483" cy="823716"/>
          </a:xfrm>
          <a:prstGeom prst="chevron">
            <a:avLst>
              <a:gd name="adj" fmla="val 66279"/>
            </a:avLst>
          </a:prstGeom>
          <a:solidFill>
            <a:schemeClr val="bg2"/>
          </a:solidFill>
        </p:spPr>
        <p:txBody>
          <a:bodyPr wrap="square" rtlCol="0" anchor="ctr" anchorCtr="1">
            <a:noAutofit/>
          </a:bodyPr>
          <a:lstStyle/>
          <a:p>
            <a:pPr algn="ctr"/>
            <a:endParaRPr lang="en-US" dirty="0" smtClean="0">
              <a:solidFill>
                <a:schemeClr val="bg1"/>
              </a:solidFill>
              <a:cs typeface="Arial"/>
            </a:endParaRPr>
          </a:p>
        </p:txBody>
      </p:sp>
      <p:sp>
        <p:nvSpPr>
          <p:cNvPr id="28" name="Chevron 27"/>
          <p:cNvSpPr/>
          <p:nvPr/>
        </p:nvSpPr>
        <p:spPr bwMode="gray">
          <a:xfrm>
            <a:off x="2168866" y="3596214"/>
            <a:ext cx="196483" cy="823716"/>
          </a:xfrm>
          <a:prstGeom prst="chevron">
            <a:avLst>
              <a:gd name="adj" fmla="val 66279"/>
            </a:avLst>
          </a:prstGeom>
          <a:solidFill>
            <a:schemeClr val="bg2"/>
          </a:solidFill>
        </p:spPr>
        <p:txBody>
          <a:bodyPr wrap="square" rtlCol="0" anchor="ctr" anchorCtr="1">
            <a:noAutofit/>
          </a:bodyPr>
          <a:lstStyle/>
          <a:p>
            <a:pPr algn="ctr"/>
            <a:endParaRPr lang="en-US" dirty="0" smtClean="0">
              <a:solidFill>
                <a:schemeClr val="bg1"/>
              </a:solidFill>
              <a:cs typeface="Arial"/>
            </a:endParaRPr>
          </a:p>
        </p:txBody>
      </p:sp>
    </p:spTree>
    <p:extLst>
      <p:ext uri="{BB962C8B-B14F-4D97-AF65-F5344CB8AC3E}">
        <p14:creationId xmlns:p14="http://schemas.microsoft.com/office/powerpoint/2010/main" xmlns="" val="2709586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bwMode="gray">
          <a:xfrm>
            <a:off x="228600" y="3846961"/>
            <a:ext cx="8576035" cy="2286375"/>
          </a:xfrm>
          <a:prstGeom prst="cloud">
            <a:avLst/>
          </a:prstGeom>
          <a:solidFill>
            <a:schemeClr val="tx2">
              <a:lumMod val="20000"/>
              <a:lumOff val="8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en-US" dirty="0" smtClean="0"/>
              <a:t>SAP</a:t>
            </a:r>
            <a:r>
              <a:rPr lang="en-US" dirty="0"/>
              <a:t> </a:t>
            </a:r>
            <a:r>
              <a:rPr lang="en-US" dirty="0" smtClean="0"/>
              <a:t>Data Processing vision</a:t>
            </a:r>
            <a:endParaRPr lang="en-US" sz="2000" b="0" dirty="0"/>
          </a:p>
        </p:txBody>
      </p:sp>
      <p:sp>
        <p:nvSpPr>
          <p:cNvPr id="13" name="Rectangle 12"/>
          <p:cNvSpPr/>
          <p:nvPr/>
        </p:nvSpPr>
        <p:spPr bwMode="gray">
          <a:xfrm>
            <a:off x="320511" y="5886450"/>
            <a:ext cx="8484124" cy="493773"/>
          </a:xfrm>
          <a:prstGeom prst="rect">
            <a:avLst/>
          </a:prstGeom>
          <a:solidFill>
            <a:schemeClr val="accent2"/>
          </a:solidFill>
          <a:ln w="6350" algn="ctr">
            <a:noFill/>
            <a:miter lim="800000"/>
            <a:headEnd/>
            <a:tailEnd/>
          </a:ln>
        </p:spPr>
        <p:txBody>
          <a:bodyPr lIns="120024" tIns="96019" rIns="120024" bIns="96019" rtlCol="0" anchor="ctr"/>
          <a:lstStyle/>
          <a:p>
            <a:pPr marL="60972" algn="ctr" defTabSz="1219444" fontAlgn="base">
              <a:spcAft>
                <a:spcPct val="0"/>
              </a:spcAft>
              <a:buClr>
                <a:srgbClr val="F0AB00"/>
              </a:buClr>
              <a:buSzPct val="80000"/>
            </a:pPr>
            <a:r>
              <a:rPr lang="en-US" sz="2000" b="1" kern="0" dirty="0" smtClean="0">
                <a:solidFill>
                  <a:schemeClr val="bg1"/>
                </a:solidFill>
                <a:latin typeface="+mn-lt"/>
                <a:ea typeface="Arial Unicode MS" pitchFamily="34" charset="-128"/>
                <a:cs typeface="BentonSans Bold"/>
              </a:rPr>
              <a:t>SAP Real-Time Data Platform Vision</a:t>
            </a:r>
          </a:p>
        </p:txBody>
      </p:sp>
      <p:sp>
        <p:nvSpPr>
          <p:cNvPr id="30" name="Freeform 5"/>
          <p:cNvSpPr/>
          <p:nvPr/>
        </p:nvSpPr>
        <p:spPr>
          <a:xfrm rot="5400000" flipV="1">
            <a:off x="4228019" y="-216078"/>
            <a:ext cx="707013" cy="7419064"/>
          </a:xfrm>
          <a:custGeom>
            <a:avLst/>
            <a:gdLst>
              <a:gd name="connsiteX0" fmla="*/ 0 w 3108960"/>
              <a:gd name="connsiteY0" fmla="*/ 0 h 2838298"/>
              <a:gd name="connsiteX1" fmla="*/ 2611526 w 3108960"/>
              <a:gd name="connsiteY1" fmla="*/ 0 h 2838298"/>
              <a:gd name="connsiteX2" fmla="*/ 3108960 w 3108960"/>
              <a:gd name="connsiteY2" fmla="*/ 1419149 h 2838298"/>
              <a:gd name="connsiteX3" fmla="*/ 2626157 w 3108960"/>
              <a:gd name="connsiteY3" fmla="*/ 2838298 h 2838298"/>
              <a:gd name="connsiteX4" fmla="*/ 0 w 3108960"/>
              <a:gd name="connsiteY4" fmla="*/ 2838298 h 2838298"/>
              <a:gd name="connsiteX5" fmla="*/ 0 w 3108960"/>
              <a:gd name="connsiteY5" fmla="*/ 2838298 h 2838298"/>
              <a:gd name="connsiteX0" fmla="*/ 0 w 3108960"/>
              <a:gd name="connsiteY0" fmla="*/ 0 h 2838298"/>
              <a:gd name="connsiteX1" fmla="*/ 2611526 w 3108960"/>
              <a:gd name="connsiteY1" fmla="*/ 0 h 2838298"/>
              <a:gd name="connsiteX2" fmla="*/ 3108960 w 3108960"/>
              <a:gd name="connsiteY2" fmla="*/ 1419149 h 2838298"/>
              <a:gd name="connsiteX3" fmla="*/ 2626157 w 3108960"/>
              <a:gd name="connsiteY3" fmla="*/ 2838298 h 2838298"/>
              <a:gd name="connsiteX4" fmla="*/ 0 w 3108960"/>
              <a:gd name="connsiteY4" fmla="*/ 2838298 h 2838298"/>
              <a:gd name="connsiteX0" fmla="*/ 2611526 w 3108960"/>
              <a:gd name="connsiteY0" fmla="*/ 0 h 2838298"/>
              <a:gd name="connsiteX1" fmla="*/ 3108960 w 3108960"/>
              <a:gd name="connsiteY1" fmla="*/ 1419149 h 2838298"/>
              <a:gd name="connsiteX2" fmla="*/ 2626157 w 3108960"/>
              <a:gd name="connsiteY2" fmla="*/ 2838298 h 2838298"/>
              <a:gd name="connsiteX3" fmla="*/ 0 w 3108960"/>
              <a:gd name="connsiteY3" fmla="*/ 2838298 h 2838298"/>
              <a:gd name="connsiteX0" fmla="*/ 2611526 w 3108960"/>
              <a:gd name="connsiteY0" fmla="*/ 0 h 2838298"/>
              <a:gd name="connsiteX1" fmla="*/ 3108960 w 3108960"/>
              <a:gd name="connsiteY1" fmla="*/ 1419149 h 2838298"/>
              <a:gd name="connsiteX2" fmla="*/ 2874391 w 3108960"/>
              <a:gd name="connsiteY2" fmla="*/ 2833912 h 2838298"/>
              <a:gd name="connsiteX3" fmla="*/ 0 w 3108960"/>
              <a:gd name="connsiteY3" fmla="*/ 2838298 h 2838298"/>
              <a:gd name="connsiteX0" fmla="*/ 2874391 w 3108960"/>
              <a:gd name="connsiteY0" fmla="*/ 0 h 2857348"/>
              <a:gd name="connsiteX1" fmla="*/ 3108960 w 3108960"/>
              <a:gd name="connsiteY1" fmla="*/ 1438199 h 2857348"/>
              <a:gd name="connsiteX2" fmla="*/ 2874391 w 3108960"/>
              <a:gd name="connsiteY2" fmla="*/ 2852962 h 2857348"/>
              <a:gd name="connsiteX3" fmla="*/ 0 w 3108960"/>
              <a:gd name="connsiteY3" fmla="*/ 2857348 h 2857348"/>
              <a:gd name="connsiteX0" fmla="*/ 2874391 w 3108960"/>
              <a:gd name="connsiteY0" fmla="*/ 0 h 2857348"/>
              <a:gd name="connsiteX1" fmla="*/ 3108960 w 3108960"/>
              <a:gd name="connsiteY1" fmla="*/ 1438199 h 2857348"/>
              <a:gd name="connsiteX2" fmla="*/ 2789589 w 3108960"/>
              <a:gd name="connsiteY2" fmla="*/ 2852962 h 2857348"/>
              <a:gd name="connsiteX3" fmla="*/ 0 w 3108960"/>
              <a:gd name="connsiteY3" fmla="*/ 2857348 h 2857348"/>
              <a:gd name="connsiteX0" fmla="*/ 2874391 w 3108960"/>
              <a:gd name="connsiteY0" fmla="*/ 6125 h 2863473"/>
              <a:gd name="connsiteX1" fmla="*/ 2789589 w 3108960"/>
              <a:gd name="connsiteY1" fmla="*/ 0 h 2863473"/>
              <a:gd name="connsiteX2" fmla="*/ 3108960 w 3108960"/>
              <a:gd name="connsiteY2" fmla="*/ 1444324 h 2863473"/>
              <a:gd name="connsiteX3" fmla="*/ 2789589 w 3108960"/>
              <a:gd name="connsiteY3" fmla="*/ 2859087 h 2863473"/>
              <a:gd name="connsiteX4" fmla="*/ 0 w 3108960"/>
              <a:gd name="connsiteY4" fmla="*/ 2863473 h 2863473"/>
              <a:gd name="connsiteX0" fmla="*/ 2789589 w 3108960"/>
              <a:gd name="connsiteY0" fmla="*/ 0 h 2863473"/>
              <a:gd name="connsiteX1" fmla="*/ 3108960 w 3108960"/>
              <a:gd name="connsiteY1" fmla="*/ 1444324 h 2863473"/>
              <a:gd name="connsiteX2" fmla="*/ 2789589 w 3108960"/>
              <a:gd name="connsiteY2" fmla="*/ 2859087 h 2863473"/>
              <a:gd name="connsiteX3" fmla="*/ 0 w 3108960"/>
              <a:gd name="connsiteY3" fmla="*/ 2863473 h 2863473"/>
              <a:gd name="connsiteX0" fmla="*/ 2789589 w 3108960"/>
              <a:gd name="connsiteY0" fmla="*/ 0 h 2863473"/>
              <a:gd name="connsiteX1" fmla="*/ 3108960 w 3108960"/>
              <a:gd name="connsiteY1" fmla="*/ 1444324 h 2863473"/>
              <a:gd name="connsiteX2" fmla="*/ 2954966 w 3108960"/>
              <a:gd name="connsiteY2" fmla="*/ 2855185 h 2863473"/>
              <a:gd name="connsiteX3" fmla="*/ 0 w 3108960"/>
              <a:gd name="connsiteY3" fmla="*/ 2863473 h 2863473"/>
              <a:gd name="connsiteX0" fmla="*/ 2789589 w 3108960"/>
              <a:gd name="connsiteY0" fmla="*/ 0 h 2863473"/>
              <a:gd name="connsiteX1" fmla="*/ 2954966 w 3108960"/>
              <a:gd name="connsiteY1" fmla="*/ 0 h 2863473"/>
              <a:gd name="connsiteX2" fmla="*/ 3108960 w 3108960"/>
              <a:gd name="connsiteY2" fmla="*/ 1444324 h 2863473"/>
              <a:gd name="connsiteX3" fmla="*/ 2954966 w 3108960"/>
              <a:gd name="connsiteY3" fmla="*/ 2855185 h 2863473"/>
              <a:gd name="connsiteX4" fmla="*/ 0 w 3108960"/>
              <a:gd name="connsiteY4" fmla="*/ 2863473 h 2863473"/>
              <a:gd name="connsiteX0" fmla="*/ 2954966 w 3108960"/>
              <a:gd name="connsiteY0" fmla="*/ 0 h 2863473"/>
              <a:gd name="connsiteX1" fmla="*/ 3108960 w 3108960"/>
              <a:gd name="connsiteY1" fmla="*/ 1444324 h 2863473"/>
              <a:gd name="connsiteX2" fmla="*/ 2954966 w 3108960"/>
              <a:gd name="connsiteY2" fmla="*/ 2855185 h 2863473"/>
              <a:gd name="connsiteX3" fmla="*/ 0 w 3108960"/>
              <a:gd name="connsiteY3" fmla="*/ 2863473 h 2863473"/>
              <a:gd name="connsiteX0" fmla="*/ 2954966 w 3108960"/>
              <a:gd name="connsiteY0" fmla="*/ 0 h 2863473"/>
              <a:gd name="connsiteX1" fmla="*/ 2973328 w 3108960"/>
              <a:gd name="connsiteY1" fmla="*/ 134408 h 2863473"/>
              <a:gd name="connsiteX2" fmla="*/ 3108960 w 3108960"/>
              <a:gd name="connsiteY2" fmla="*/ 1444324 h 2863473"/>
              <a:gd name="connsiteX3" fmla="*/ 2954966 w 3108960"/>
              <a:gd name="connsiteY3" fmla="*/ 2855185 h 2863473"/>
              <a:gd name="connsiteX4" fmla="*/ 0 w 3108960"/>
              <a:gd name="connsiteY4" fmla="*/ 2863473 h 2863473"/>
              <a:gd name="connsiteX0" fmla="*/ 2973328 w 3108960"/>
              <a:gd name="connsiteY0" fmla="*/ 0 h 2729065"/>
              <a:gd name="connsiteX1" fmla="*/ 3108960 w 3108960"/>
              <a:gd name="connsiteY1" fmla="*/ 1309916 h 2729065"/>
              <a:gd name="connsiteX2" fmla="*/ 2954966 w 3108960"/>
              <a:gd name="connsiteY2" fmla="*/ 2720777 h 2729065"/>
              <a:gd name="connsiteX3" fmla="*/ 0 w 3108960"/>
              <a:gd name="connsiteY3" fmla="*/ 2729065 h 2729065"/>
              <a:gd name="connsiteX0" fmla="*/ 18362 w 153994"/>
              <a:gd name="connsiteY0" fmla="*/ 0 h 2720777"/>
              <a:gd name="connsiteX1" fmla="*/ 153994 w 153994"/>
              <a:gd name="connsiteY1" fmla="*/ 1309916 h 2720777"/>
              <a:gd name="connsiteX2" fmla="*/ 0 w 153994"/>
              <a:gd name="connsiteY2" fmla="*/ 2720777 h 2720777"/>
              <a:gd name="connsiteX0" fmla="*/ 18362 w 152058"/>
              <a:gd name="connsiteY0" fmla="*/ 0 h 2720777"/>
              <a:gd name="connsiteX1" fmla="*/ 152058 w 152058"/>
              <a:gd name="connsiteY1" fmla="*/ 1359842 h 2720777"/>
              <a:gd name="connsiteX2" fmla="*/ 0 w 152058"/>
              <a:gd name="connsiteY2" fmla="*/ 2720777 h 2720777"/>
            </a:gdLst>
            <a:ahLst/>
            <a:cxnLst>
              <a:cxn ang="0">
                <a:pos x="connsiteX0" y="connsiteY0"/>
              </a:cxn>
              <a:cxn ang="0">
                <a:pos x="connsiteX1" y="connsiteY1"/>
              </a:cxn>
              <a:cxn ang="0">
                <a:pos x="connsiteX2" y="connsiteY2"/>
              </a:cxn>
            </a:cxnLst>
            <a:rect l="l" t="t" r="r" b="b"/>
            <a:pathLst>
              <a:path w="152058" h="2720777">
                <a:moveTo>
                  <a:pt x="18362" y="0"/>
                </a:moveTo>
                <a:lnTo>
                  <a:pt x="152058" y="1359842"/>
                </a:lnTo>
                <a:lnTo>
                  <a:pt x="0" y="2720777"/>
                </a:lnTo>
              </a:path>
            </a:pathLst>
          </a:custGeom>
          <a:ln w="57150">
            <a:solidFill>
              <a:schemeClr val="bg2"/>
            </a:solidFill>
          </a:ln>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6" name="Group 5"/>
          <p:cNvGrpSpPr/>
          <p:nvPr/>
        </p:nvGrpSpPr>
        <p:grpSpPr>
          <a:xfrm>
            <a:off x="747451" y="1768589"/>
            <a:ext cx="1371600" cy="1299831"/>
            <a:chOff x="5553367" y="2648699"/>
            <a:chExt cx="1371600" cy="1299831"/>
          </a:xfrm>
        </p:grpSpPr>
        <p:sp>
          <p:nvSpPr>
            <p:cNvPr id="33" name="Rectangle 32"/>
            <p:cNvSpPr/>
            <p:nvPr/>
          </p:nvSpPr>
          <p:spPr bwMode="gray">
            <a:xfrm>
              <a:off x="5553367" y="3430759"/>
              <a:ext cx="1371600" cy="517771"/>
            </a:xfrm>
            <a:prstGeom prst="rect">
              <a:avLst/>
            </a:prstGeom>
            <a:noFill/>
            <a:ln w="6350" algn="ctr">
              <a:noFill/>
              <a:miter lim="800000"/>
              <a:headEnd/>
              <a:tailEnd/>
            </a:ln>
          </p:spPr>
          <p:txBody>
            <a:bodyPr lIns="120024" tIns="96019" rIns="120024" bIns="96019" rtlCol="0" anchor="ctr"/>
            <a:lstStyle/>
            <a:p>
              <a:pPr marL="60972" algn="ctr" fontAlgn="base">
                <a:spcAft>
                  <a:spcPct val="0"/>
                </a:spcAft>
                <a:buClr>
                  <a:srgbClr val="F0AB00"/>
                </a:buClr>
                <a:buSzPct val="80000"/>
              </a:pPr>
              <a:r>
                <a:rPr lang="en-US" kern="0" dirty="0" smtClean="0">
                  <a:solidFill>
                    <a:srgbClr val="000000"/>
                  </a:solidFill>
                  <a:latin typeface="+mn-lt"/>
                  <a:ea typeface="Arial Unicode MS" pitchFamily="34" charset="-128"/>
                  <a:cs typeface="BentonSans Bold"/>
                </a:rPr>
                <a:t>Mobile</a:t>
              </a:r>
              <a:endParaRPr lang="en-US" kern="0" dirty="0">
                <a:solidFill>
                  <a:srgbClr val="000000"/>
                </a:solidFill>
                <a:latin typeface="+mn-lt"/>
                <a:ea typeface="Arial Unicode MS" pitchFamily="34" charset="-128"/>
                <a:cs typeface="BentonSans Bold"/>
              </a:endParaRPr>
            </a:p>
          </p:txBody>
        </p:sp>
        <p:pic>
          <p:nvPicPr>
            <p:cNvPr id="36" name="Picture 47" descr="\\psf\Host\Users\eric\Graphic Tank\Electronics_PDA copy.png"/>
            <p:cNvPicPr>
              <a:picLocks noChangeAspect="1" noChangeArrowheads="1"/>
            </p:cNvPicPr>
            <p:nvPr/>
          </p:nvPicPr>
          <p:blipFill>
            <a:blip r:embed="rId3" cstate="print"/>
            <a:srcRect/>
            <a:stretch>
              <a:fillRect/>
            </a:stretch>
          </p:blipFill>
          <p:spPr bwMode="auto">
            <a:xfrm>
              <a:off x="5994266" y="2648699"/>
              <a:ext cx="494968" cy="753574"/>
            </a:xfrm>
            <a:prstGeom prst="rect">
              <a:avLst/>
            </a:prstGeom>
            <a:noFill/>
          </p:spPr>
        </p:pic>
      </p:grpSp>
      <p:grpSp>
        <p:nvGrpSpPr>
          <p:cNvPr id="5" name="Group 4"/>
          <p:cNvGrpSpPr/>
          <p:nvPr/>
        </p:nvGrpSpPr>
        <p:grpSpPr>
          <a:xfrm>
            <a:off x="3873066" y="1871548"/>
            <a:ext cx="1371600" cy="1196872"/>
            <a:chOff x="3873066" y="2751658"/>
            <a:chExt cx="1371600" cy="1196872"/>
          </a:xfrm>
        </p:grpSpPr>
        <p:sp>
          <p:nvSpPr>
            <p:cNvPr id="35" name="Rectangle 34"/>
            <p:cNvSpPr/>
            <p:nvPr/>
          </p:nvSpPr>
          <p:spPr bwMode="gray">
            <a:xfrm>
              <a:off x="3873066" y="3430759"/>
              <a:ext cx="1371600" cy="517771"/>
            </a:xfrm>
            <a:prstGeom prst="rect">
              <a:avLst/>
            </a:prstGeom>
            <a:noFill/>
            <a:ln w="6350" algn="ctr">
              <a:noFill/>
              <a:miter lim="800000"/>
              <a:headEnd/>
              <a:tailEnd/>
            </a:ln>
          </p:spPr>
          <p:txBody>
            <a:bodyPr lIns="120024" tIns="96019" rIns="120024" bIns="96019" rtlCol="0" anchor="ctr"/>
            <a:lstStyle/>
            <a:p>
              <a:pPr marL="60972" algn="ctr" fontAlgn="base">
                <a:spcAft>
                  <a:spcPct val="0"/>
                </a:spcAft>
                <a:buClr>
                  <a:srgbClr val="F0AB00"/>
                </a:buClr>
                <a:buSzPct val="80000"/>
              </a:pPr>
              <a:r>
                <a:rPr lang="en-US" kern="0" dirty="0" smtClean="0">
                  <a:solidFill>
                    <a:srgbClr val="000000"/>
                  </a:solidFill>
                  <a:latin typeface="+mn-lt"/>
                  <a:ea typeface="Arial Unicode MS" pitchFamily="34" charset="-128"/>
                  <a:cs typeface="BentonSans Bold"/>
                </a:rPr>
                <a:t>Cloud Data</a:t>
              </a:r>
              <a:endParaRPr lang="en-US" kern="0" dirty="0">
                <a:solidFill>
                  <a:srgbClr val="000000"/>
                </a:solidFill>
                <a:latin typeface="+mn-lt"/>
                <a:ea typeface="Arial Unicode MS" pitchFamily="34" charset="-128"/>
                <a:cs typeface="BentonSans Bold"/>
              </a:endParaRPr>
            </a:p>
          </p:txBody>
        </p:sp>
        <p:pic>
          <p:nvPicPr>
            <p:cNvPr id="37" name="Picture 9" descr="\\psf\Host\Users\eric\Graphic Tank\Cloud2.png"/>
            <p:cNvPicPr>
              <a:picLocks noChangeAspect="1" noChangeArrowheads="1"/>
            </p:cNvPicPr>
            <p:nvPr/>
          </p:nvPicPr>
          <p:blipFill>
            <a:blip r:embed="rId4" cstate="print"/>
            <a:srcRect/>
            <a:stretch>
              <a:fillRect/>
            </a:stretch>
          </p:blipFill>
          <p:spPr bwMode="auto">
            <a:xfrm>
              <a:off x="3982809" y="2751658"/>
              <a:ext cx="1152114" cy="664204"/>
            </a:xfrm>
            <a:prstGeom prst="rect">
              <a:avLst/>
            </a:prstGeom>
            <a:noFill/>
          </p:spPr>
        </p:pic>
      </p:grpSp>
      <p:grpSp>
        <p:nvGrpSpPr>
          <p:cNvPr id="7" name="Group 6"/>
          <p:cNvGrpSpPr/>
          <p:nvPr/>
        </p:nvGrpSpPr>
        <p:grpSpPr>
          <a:xfrm>
            <a:off x="2224129" y="1996696"/>
            <a:ext cx="1371600" cy="1071724"/>
            <a:chOff x="7157641" y="2876806"/>
            <a:chExt cx="1371600" cy="1071724"/>
          </a:xfrm>
        </p:grpSpPr>
        <p:sp>
          <p:nvSpPr>
            <p:cNvPr id="31" name="Rectangle 30"/>
            <p:cNvSpPr/>
            <p:nvPr/>
          </p:nvSpPr>
          <p:spPr bwMode="gray">
            <a:xfrm>
              <a:off x="7157641" y="3430759"/>
              <a:ext cx="1371600" cy="517771"/>
            </a:xfrm>
            <a:prstGeom prst="rect">
              <a:avLst/>
            </a:prstGeom>
            <a:noFill/>
            <a:ln w="6350" algn="ctr">
              <a:noFill/>
              <a:miter lim="800000"/>
              <a:headEnd/>
              <a:tailEnd/>
            </a:ln>
          </p:spPr>
          <p:txBody>
            <a:bodyPr lIns="120024" tIns="96019" rIns="120024" bIns="96019" rtlCol="0" anchor="ctr"/>
            <a:lstStyle/>
            <a:p>
              <a:pPr marL="60972" algn="ctr" fontAlgn="base">
                <a:spcAft>
                  <a:spcPct val="0"/>
                </a:spcAft>
                <a:buClr>
                  <a:srgbClr val="F0AB00"/>
                </a:buClr>
                <a:buSzPct val="80000"/>
              </a:pPr>
              <a:r>
                <a:rPr lang="en-US" kern="0" dirty="0" smtClean="0">
                  <a:solidFill>
                    <a:srgbClr val="000000"/>
                  </a:solidFill>
                  <a:latin typeface="+mn-lt"/>
                  <a:ea typeface="Arial Unicode MS" pitchFamily="34" charset="-128"/>
                  <a:cs typeface="BentonSans Bold"/>
                </a:rPr>
                <a:t>Social</a:t>
              </a:r>
              <a:endParaRPr lang="en-US" kern="0" dirty="0">
                <a:solidFill>
                  <a:srgbClr val="000000"/>
                </a:solidFill>
                <a:latin typeface="+mn-lt"/>
                <a:ea typeface="Arial Unicode MS" pitchFamily="34" charset="-128"/>
                <a:cs typeface="BentonSans Bold"/>
              </a:endParaRPr>
            </a:p>
          </p:txBody>
        </p:sp>
        <p:grpSp>
          <p:nvGrpSpPr>
            <p:cNvPr id="38" name="Group 30"/>
            <p:cNvGrpSpPr/>
            <p:nvPr/>
          </p:nvGrpSpPr>
          <p:grpSpPr>
            <a:xfrm>
              <a:off x="7361212" y="2876806"/>
              <a:ext cx="1146526" cy="531222"/>
              <a:chOff x="7460409" y="3023533"/>
              <a:chExt cx="941442" cy="436201"/>
            </a:xfrm>
          </p:grpSpPr>
          <p:pic>
            <p:nvPicPr>
              <p:cNvPr id="39" name="Picture 15" descr="\\psf\Host\Users\eric\Graphic Tank\Apps and Databases_Social Media copy 11.png"/>
              <p:cNvPicPr>
                <a:picLocks noChangeAspect="1" noChangeArrowheads="1"/>
              </p:cNvPicPr>
              <p:nvPr/>
            </p:nvPicPr>
            <p:blipFill>
              <a:blip r:embed="rId5" cstate="print"/>
              <a:srcRect/>
              <a:stretch>
                <a:fillRect/>
              </a:stretch>
            </p:blipFill>
            <p:spPr bwMode="auto">
              <a:xfrm>
                <a:off x="7460409" y="3023533"/>
                <a:ext cx="436201" cy="436201"/>
              </a:xfrm>
              <a:prstGeom prst="rect">
                <a:avLst/>
              </a:prstGeom>
              <a:noFill/>
            </p:spPr>
          </p:pic>
          <p:pic>
            <p:nvPicPr>
              <p:cNvPr id="40" name="Picture 39" descr="\\psf\Host\Users\eric\Graphic Tank\Apps and Databases_Social Media copy 5.png"/>
              <p:cNvPicPr>
                <a:picLocks noChangeAspect="1" noChangeArrowheads="1"/>
              </p:cNvPicPr>
              <p:nvPr/>
            </p:nvPicPr>
            <p:blipFill>
              <a:blip r:embed="rId6" cstate="print"/>
              <a:srcRect/>
              <a:stretch>
                <a:fillRect/>
              </a:stretch>
            </p:blipFill>
            <p:spPr bwMode="auto">
              <a:xfrm>
                <a:off x="7965650" y="3023533"/>
                <a:ext cx="436201" cy="436201"/>
              </a:xfrm>
              <a:prstGeom prst="rect">
                <a:avLst/>
              </a:prstGeom>
              <a:noFill/>
            </p:spPr>
          </p:pic>
        </p:grpSp>
      </p:grpSp>
      <p:grpSp>
        <p:nvGrpSpPr>
          <p:cNvPr id="3" name="Group 2"/>
          <p:cNvGrpSpPr/>
          <p:nvPr/>
        </p:nvGrpSpPr>
        <p:grpSpPr>
          <a:xfrm>
            <a:off x="5435454" y="1802152"/>
            <a:ext cx="1246909" cy="1266268"/>
            <a:chOff x="375804" y="2682262"/>
            <a:chExt cx="1371600" cy="1266268"/>
          </a:xfrm>
        </p:grpSpPr>
        <p:sp>
          <p:nvSpPr>
            <p:cNvPr id="34" name="Rectangle 33"/>
            <p:cNvSpPr/>
            <p:nvPr/>
          </p:nvSpPr>
          <p:spPr bwMode="gray">
            <a:xfrm>
              <a:off x="375804" y="3430759"/>
              <a:ext cx="1371600" cy="517771"/>
            </a:xfrm>
            <a:prstGeom prst="rect">
              <a:avLst/>
            </a:prstGeom>
            <a:noFill/>
            <a:ln w="6350" algn="ctr">
              <a:noFill/>
              <a:miter lim="800000"/>
              <a:headEnd/>
              <a:tailEnd/>
            </a:ln>
          </p:spPr>
          <p:txBody>
            <a:bodyPr lIns="120024" tIns="96019" rIns="120024" bIns="96019" rtlCol="0" anchor="ctr"/>
            <a:lstStyle/>
            <a:p>
              <a:pPr marL="60972" algn="ctr" fontAlgn="base">
                <a:spcAft>
                  <a:spcPct val="0"/>
                </a:spcAft>
                <a:buClr>
                  <a:srgbClr val="F0AB00"/>
                </a:buClr>
                <a:buSzPct val="80000"/>
              </a:pPr>
              <a:r>
                <a:rPr lang="en-US" kern="0" dirty="0" smtClean="0">
                  <a:solidFill>
                    <a:srgbClr val="000000"/>
                  </a:solidFill>
                  <a:latin typeface="+mn-lt"/>
                  <a:ea typeface="Arial Unicode MS" pitchFamily="34" charset="-128"/>
                  <a:cs typeface="BentonSans Bold"/>
                </a:rPr>
                <a:t>Big Data</a:t>
              </a:r>
              <a:endParaRPr lang="en-US" kern="0" dirty="0">
                <a:solidFill>
                  <a:srgbClr val="000000"/>
                </a:solidFill>
                <a:latin typeface="+mn-lt"/>
                <a:ea typeface="Arial Unicode MS" pitchFamily="34" charset="-128"/>
                <a:cs typeface="BentonSans Bold"/>
              </a:endParaRPr>
            </a:p>
          </p:txBody>
        </p:sp>
        <p:pic>
          <p:nvPicPr>
            <p:cNvPr id="41" name="Picture 1"/>
            <p:cNvPicPr>
              <a:picLocks noChangeAspect="1" noChangeArrowheads="1"/>
            </p:cNvPicPr>
            <p:nvPr/>
          </p:nvPicPr>
          <p:blipFill>
            <a:blip r:embed="rId7" cstate="print"/>
            <a:srcRect/>
            <a:stretch>
              <a:fillRect/>
            </a:stretch>
          </p:blipFill>
          <p:spPr bwMode="auto">
            <a:xfrm>
              <a:off x="603369" y="2682262"/>
              <a:ext cx="1093582" cy="697876"/>
            </a:xfrm>
            <a:prstGeom prst="rect">
              <a:avLst/>
            </a:prstGeom>
            <a:noFill/>
            <a:ln w="9525">
              <a:noFill/>
              <a:miter lim="800000"/>
              <a:headEnd/>
              <a:tailEnd/>
            </a:ln>
          </p:spPr>
        </p:pic>
      </p:grpSp>
      <p:grpSp>
        <p:nvGrpSpPr>
          <p:cNvPr id="4" name="Group 3"/>
          <p:cNvGrpSpPr/>
          <p:nvPr/>
        </p:nvGrpSpPr>
        <p:grpSpPr>
          <a:xfrm>
            <a:off x="7172034" y="1703879"/>
            <a:ext cx="1246909" cy="1364541"/>
            <a:chOff x="2154916" y="2583989"/>
            <a:chExt cx="1371600" cy="1364541"/>
          </a:xfrm>
        </p:grpSpPr>
        <p:sp>
          <p:nvSpPr>
            <p:cNvPr id="32" name="Rectangle 31"/>
            <p:cNvSpPr/>
            <p:nvPr/>
          </p:nvSpPr>
          <p:spPr bwMode="gray">
            <a:xfrm>
              <a:off x="2154916" y="3430759"/>
              <a:ext cx="1371600" cy="517771"/>
            </a:xfrm>
            <a:prstGeom prst="rect">
              <a:avLst/>
            </a:prstGeom>
            <a:noFill/>
            <a:ln w="6350" algn="ctr">
              <a:noFill/>
              <a:miter lim="800000"/>
              <a:headEnd/>
              <a:tailEnd/>
            </a:ln>
          </p:spPr>
          <p:txBody>
            <a:bodyPr lIns="120024" tIns="96019" rIns="120024" bIns="96019" rtlCol="0" anchor="ctr"/>
            <a:lstStyle/>
            <a:p>
              <a:pPr marL="60972" algn="ctr" fontAlgn="base">
                <a:spcAft>
                  <a:spcPct val="0"/>
                </a:spcAft>
                <a:buClr>
                  <a:srgbClr val="F0AB00"/>
                </a:buClr>
                <a:buSzPct val="80000"/>
              </a:pPr>
              <a:r>
                <a:rPr lang="en-US" kern="0" dirty="0" smtClean="0">
                  <a:solidFill>
                    <a:srgbClr val="000000"/>
                  </a:solidFill>
                  <a:latin typeface="+mn-lt"/>
                  <a:ea typeface="Arial Unicode MS" pitchFamily="34" charset="-128"/>
                  <a:cs typeface="BentonSans Bold"/>
                </a:rPr>
                <a:t>Analytics</a:t>
              </a:r>
              <a:endParaRPr lang="en-US" kern="0" dirty="0">
                <a:solidFill>
                  <a:srgbClr val="000000"/>
                </a:solidFill>
                <a:latin typeface="+mn-lt"/>
                <a:ea typeface="Arial Unicode MS" pitchFamily="34" charset="-128"/>
                <a:cs typeface="BentonSans Bold"/>
              </a:endParaRPr>
            </a:p>
          </p:txBody>
        </p:sp>
        <p:pic>
          <p:nvPicPr>
            <p:cNvPr id="42" name="Picture 2"/>
            <p:cNvPicPr>
              <a:picLocks noChangeAspect="1" noChangeArrowheads="1"/>
            </p:cNvPicPr>
            <p:nvPr/>
          </p:nvPicPr>
          <p:blipFill>
            <a:blip r:embed="rId8" cstate="print"/>
            <a:srcRect/>
            <a:stretch>
              <a:fillRect/>
            </a:stretch>
          </p:blipFill>
          <p:spPr bwMode="auto">
            <a:xfrm>
              <a:off x="2319274" y="2583989"/>
              <a:ext cx="1042884" cy="882438"/>
            </a:xfrm>
            <a:prstGeom prst="rect">
              <a:avLst/>
            </a:prstGeom>
            <a:noFill/>
            <a:ln w="9525">
              <a:noFill/>
              <a:miter lim="800000"/>
              <a:headEnd/>
              <a:tailEnd/>
            </a:ln>
          </p:spPr>
        </p:pic>
      </p:grpSp>
      <p:sp>
        <p:nvSpPr>
          <p:cNvPr id="8" name="Rounded Rectangle 7"/>
          <p:cNvSpPr/>
          <p:nvPr/>
        </p:nvSpPr>
        <p:spPr bwMode="gray">
          <a:xfrm>
            <a:off x="884611" y="4235581"/>
            <a:ext cx="1680249" cy="1257300"/>
          </a:xfrm>
          <a:prstGeom prst="roundRect">
            <a:avLst/>
          </a:prstGeom>
          <a:solidFill>
            <a:schemeClr val="tx2">
              <a:lumMod val="40000"/>
              <a:lumOff val="6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Collect</a:t>
            </a:r>
          </a:p>
        </p:txBody>
      </p:sp>
      <p:sp>
        <p:nvSpPr>
          <p:cNvPr id="23" name="Rounded Rectangle 22"/>
          <p:cNvSpPr/>
          <p:nvPr/>
        </p:nvSpPr>
        <p:spPr bwMode="gray">
          <a:xfrm>
            <a:off x="2830471" y="4278630"/>
            <a:ext cx="1680249" cy="1257300"/>
          </a:xfrm>
          <a:prstGeom prst="roundRect">
            <a:avLst/>
          </a:prstGeom>
          <a:solidFill>
            <a:schemeClr val="tx2">
              <a:lumMod val="60000"/>
              <a:lumOff val="4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Store</a:t>
            </a:r>
          </a:p>
        </p:txBody>
      </p:sp>
      <p:sp>
        <p:nvSpPr>
          <p:cNvPr id="24" name="Rounded Rectangle 23"/>
          <p:cNvSpPr/>
          <p:nvPr/>
        </p:nvSpPr>
        <p:spPr bwMode="gray">
          <a:xfrm>
            <a:off x="4736540" y="4278630"/>
            <a:ext cx="1680249" cy="1257300"/>
          </a:xfrm>
          <a:prstGeom prst="roundRect">
            <a:avLst/>
          </a:prstGeom>
          <a:solidFill>
            <a:schemeClr val="tx2">
              <a:lumMod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Process</a:t>
            </a:r>
          </a:p>
        </p:txBody>
      </p:sp>
      <p:sp>
        <p:nvSpPr>
          <p:cNvPr id="25" name="Rounded Rectangle 24"/>
          <p:cNvSpPr/>
          <p:nvPr/>
        </p:nvSpPr>
        <p:spPr bwMode="gray">
          <a:xfrm>
            <a:off x="6685218" y="4278630"/>
            <a:ext cx="1680249" cy="1257300"/>
          </a:xfrm>
          <a:prstGeom prst="roundRect">
            <a:avLst/>
          </a:prstGeom>
          <a:solidFill>
            <a:schemeClr val="tx2">
              <a:lumMod val="5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b="0" i="0" u="none" strike="noStrike" kern="0" cap="none" spc="0" normalizeH="0" baseline="0" noProof="0" dirty="0" smtClean="0">
                <a:solidFill>
                  <a:schemeClr val="bg1"/>
                </a:solidFill>
                <a:effectLst/>
                <a:uLnTx/>
                <a:uFillTx/>
                <a:ea typeface="Arial Unicode MS" pitchFamily="34" charset="-128"/>
                <a:cs typeface="Arial Unicode MS" pitchFamily="34" charset="-128"/>
              </a:rPr>
              <a:t>Present</a:t>
            </a:r>
          </a:p>
        </p:txBody>
      </p:sp>
    </p:spTree>
    <p:extLst>
      <p:ext uri="{BB962C8B-B14F-4D97-AF65-F5344CB8AC3E}">
        <p14:creationId xmlns:p14="http://schemas.microsoft.com/office/powerpoint/2010/main" xmlns="" val="22456028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sz="2400" b="1" dirty="0" smtClean="0"/>
              <a:t>Contact information:</a:t>
            </a:r>
          </a:p>
          <a:p>
            <a:endParaRPr lang="en-US" dirty="0" smtClean="0"/>
          </a:p>
          <a:p>
            <a:r>
              <a:rPr lang="en-US" dirty="0" smtClean="0"/>
              <a:t>Kurt Kyle</a:t>
            </a:r>
          </a:p>
          <a:p>
            <a:r>
              <a:rPr lang="en-US" dirty="0" smtClean="0"/>
              <a:t>(805) 570-6131</a:t>
            </a:r>
          </a:p>
          <a:p>
            <a:r>
              <a:rPr lang="en-US" dirty="0" smtClean="0"/>
              <a:t>Kurt.kyle@sap.com</a:t>
            </a:r>
            <a:endParaRPr lang="en-US" dirty="0"/>
          </a:p>
        </p:txBody>
      </p:sp>
    </p:spTree>
    <p:extLst>
      <p:ext uri="{BB962C8B-B14F-4D97-AF65-F5344CB8AC3E}">
        <p14:creationId xmlns:p14="http://schemas.microsoft.com/office/powerpoint/2010/main" xmlns="" val="5776384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1"/>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AP Solutions Strategy&amp;#x0D;&amp;#x0A;Thomson Reuters Meeting&amp;#x0D;&amp;#x0A;&amp;quot;&quot;/&gt;&lt;property id=&quot;20307&quot; value=&quot;345&quot;/&gt;&lt;/object&gt;&lt;object type=&quot;3&quot; unique_id=&quot;10005&quot;&gt;&lt;property id=&quot;20148&quot; value=&quot;5&quot;/&gt;&lt;property id=&quot;20300&quot; value=&quot;Slide 2 - &amp;quot;Key Macro Market Trends&amp;quot;&quot;/&gt;&lt;property id=&quot;20307&quot; value=&quot;388&quot;/&gt;&lt;/object&gt;&lt;object type=&quot;3&quot; unique_id=&quot;10006&quot;&gt;&lt;property id=&quot;20148&quot; value=&quot;5&quot;/&gt;&lt;property id=&quot;20300&quot; value=&quot;Slide 3 - &amp;quot;Technology Mega Trends&amp;quot;&quot;/&gt;&lt;property id=&quot;20307&quot; value=&quot;389&quot;/&gt;&lt;/object&gt;&lt;object type=&quot;3&quot; unique_id=&quot;10007&quot;&gt;&lt;property id=&quot;20148&quot; value=&quot;5&quot;/&gt;&lt;property id=&quot;20300&quot; value=&quot;Slide 4 - &amp;quot;What our customers want&amp;quot;&quot;/&gt;&lt;property id=&quot;20307&quot; value=&quot;390&quot;/&gt;&lt;/object&gt;&lt;object type=&quot;3&quot; unique_id=&quot;10008&quot;&gt;&lt;property id=&quot;20148&quot; value=&quot;5&quot;/&gt;&lt;property id=&quot;20300&quot; value=&quot;Slide 5 - &amp;quot;Shifts in IT Spending Will Disrupt the Stack&amp;quot;&quot;/&gt;&lt;property id=&quot;20307&quot; value=&quot;391&quot;/&gt;&lt;/object&gt;&lt;object type=&quot;3&quot; unique_id=&quot;10009&quot;&gt;&lt;property id=&quot;20148&quot; value=&quot;5&quot;/&gt;&lt;property id=&quot;20300&quot; value=&quot;Slide 6 - &amp;quot;SAP’s Strategy – Expanding the Addressable Market  &amp;#x0D;&amp;#x0A;Winning in the markets we play in through organic innovation an&quot;/&gt;&lt;property id=&quot;20307&quot; value=&quot;372&quot;/&gt;&lt;/object&gt;&lt;object type=&quot;3&quot; unique_id=&quot;10010&quot;&gt;&lt;property id=&quot;20148&quot; value=&quot;5&quot;/&gt;&lt;property id=&quot;20300&quot; value=&quot;Slide 7 - &amp;quot;Optimizing the Customer Experience&amp;#x0D;&amp;#x0A;Aligning the portfolio for customer success&amp;quot;&quot;/&gt;&lt;property id=&quot;20307&quot; value=&quot;350&quot;/&gt;&lt;/object&gt;&lt;object type=&quot;3&quot; unique_id=&quot;10011&quot;&gt;&lt;property id=&quot;20148&quot; value=&quot;5&quot;/&gt;&lt;property id=&quot;20300&quot; value=&quot;Slide 13 - &amp;quot;Applications&amp;#x0D;&amp;#x0A;Extending leadership in applications &amp;quot;&quot;/&gt;&lt;property id=&quot;20307&quot; value=&quot;392&quot;/&gt;&lt;/object&gt;&lt;object type=&quot;3&quot; unique_id=&quot;10012&quot;&gt;&lt;property id=&quot;20148&quot; value=&quot;5&quot;/&gt;&lt;property id=&quot;20300&quot; value=&quot;Slide 16 - &amp;quot;SAP Business Suite – Delivered on a quarterly Basis &amp;#x0D;&amp;#x0A;Key elements of Business Suite &amp;quot;&quot;/&gt;&lt;property id=&quot;20307&quot; value=&quot;393&quot;/&gt;&lt;/object&gt;&lt;object type=&quot;3&quot; unique_id=&quot;10013&quot;&gt;&lt;property id=&quot;20148&quot; value=&quot;5&quot;/&gt;&lt;property id=&quot;20300&quot; value=&quot;Slide 14 - &amp;quot;Evolutionary Innovation&amp;#x0D;&amp;#x0A;Path forward to superior user experience&amp;quot;&quot;/&gt;&lt;property id=&quot;20307&quot; value=&quot;428&quot;/&gt;&lt;/object&gt;&lt;object type=&quot;3&quot; unique_id=&quot;10014&quot;&gt;&lt;property id=&quot;20148&quot; value=&quot;5&quot;/&gt;&lt;property id=&quot;20300&quot; value=&quot;Slide 15 - &amp;quot;Look/Feel for Professional Roles&amp;#x0D;&amp;#x0A;HR Business Partner&amp;quot;&quot;/&gt;&lt;property id=&quot;20307&quot; value=&quot;424&quot;/&gt;&lt;/object&gt;&lt;object type=&quot;3&quot; unique_id=&quot;10015&quot;&gt;&lt;property id=&quot;20148&quot; value=&quot;5&quot;/&gt;&lt;property id=&quot;20300&quot; value=&quot;Slide 17 - &amp;quot;Strategic Investments&amp;quot;&quot;/&gt;&lt;property id=&quot;20307&quot; value=&quot;398&quot;/&gt;&lt;/object&gt;&lt;object type=&quot;3&quot; unique_id=&quot;10016&quot;&gt;&lt;property id=&quot;20148&quot; value=&quot;5&quot;/&gt;&lt;property id=&quot;20300&quot; value=&quot;Slide 20 - &amp;quot;SAP HANA&amp;#x0D;&amp;#x0A;Becoming a fastest growing database &amp;amp; technology &amp;quot;&quot;/&gt;&lt;property id=&quot;20307&quot; value=&quot;351&quot;/&gt;&lt;/object&gt;&lt;object type=&quot;3&quot; unique_id=&quot;10017&quot;&gt;&lt;property id=&quot;20148&quot; value=&quot;5&quot;/&gt;&lt;property id=&quot;20300&quot; value=&quot;Slide 21 - &amp;quot;In-memory Computing can Transform Your Business&amp;quot;&quot;/&gt;&lt;property id=&quot;20307&quot; value=&quot;403&quot;/&gt;&lt;/object&gt;&lt;object type=&quot;3&quot; unique_id=&quot;10020&quot;&gt;&lt;property id=&quot;20148&quot; value=&quot;5&quot;/&gt;&lt;property id=&quot;20300&quot; value=&quot;Slide 18 - &amp;quot;Analytics - A Powerful Combination&amp;#x0D;&amp;#x0A;Broadening analytics footprint&amp;quot;&quot;/&gt;&lt;property id=&quot;20307&quot; value=&quot;356&quot;/&gt;&lt;/object&gt;&lt;object type=&quot;3&quot; unique_id=&quot;10021&quot;&gt;&lt;property id=&quot;20148&quot; value=&quot;5&quot;/&gt;&lt;property id=&quot;20300&quot; value=&quot;Slide 19&quot;/&gt;&lt;property id=&quot;20307&quot; value=&quot;357&quot;/&gt;&lt;/object&gt;&lt;object type=&quot;3&quot; unique_id=&quot;10022&quot;&gt;&lt;property id=&quot;20148&quot; value=&quot;5&quot;/&gt;&lt;property id=&quot;20300&quot; value=&quot;Slide 11 - &amp;quot;SAP’s Mobile Solutions &amp;#x0D;&amp;#x0A;Strengthening leadership in mobile &amp;quot;&quot;/&gt;&lt;property id=&quot;20307&quot; value=&quot;378&quot;/&gt;&lt;/object&gt;&lt;object type=&quot;3&quot; unique_id=&quot;10023&quot;&gt;&lt;property id=&quot;20148&quot; value=&quot;5&quot;/&gt;&lt;property id=&quot;20300&quot; value=&quot;Slide 12 - &amp;quot;SAP’s Mobile Solutions &amp;#x0D;&amp;#x0A;Industry’s most comprehensive portfolio&amp;quot;&quot;/&gt;&lt;property id=&quot;20307&quot; value=&quot;358&quot;/&gt;&lt;/object&gt;&lt;object type=&quot;3&quot; unique_id=&quot;10025&quot;&gt;&lt;property id=&quot;20148&quot; value=&quot;5&quot;/&gt;&lt;property id=&quot;20300&quot; value=&quot;Slide 8 - &amp;quot;Run Better, Faster with the SAP Cloud&amp;#x0D;&amp;#x0A;Becoming a profitable cloud leader&amp;quot;&quot;/&gt;&lt;property id=&quot;20307&quot; value=&quot;379&quot;/&gt;&lt;/object&gt;&lt;object type=&quot;3&quot; unique_id=&quot;10026&quot;&gt;&lt;property id=&quot;20148&quot; value=&quot;5&quot;/&gt;&lt;property id=&quot;20300&quot; value=&quot;Slide 9 - &amp;quot;Better together&amp;quot;&quot;/&gt;&lt;property id=&quot;20307&quot; value=&quot;422&quot;/&gt;&lt;/object&gt;&lt;object type=&quot;3&quot; unique_id=&quot;10027&quot;&gt;&lt;property id=&quot;20148&quot; value=&quot;5&quot;/&gt;&lt;property id=&quot;20300&quot; value=&quot;Slide 10 - &amp;quot;SAP’s focus in the Cloud &amp;amp; Design Principles&amp;#x0D;&amp;#x0A;Unlock cloud computing’s new possibilities with SAP&amp;quot;&quot;/&gt;&lt;property id=&quot;20307&quot; value=&quot;359&quot;/&gt;&lt;/object&gt;&lt;object type=&quot;3&quot; unique_id=&quot;10028&quot;&gt;&lt;property id=&quot;20148&quot; value=&quot;5&quot;/&gt;&lt;property id=&quot;20300&quot; value=&quot;Slide 22 - &amp;quot;SAP Strategy&amp;#x0D;&amp;#x0A;Winning in five market categories powered by HANA&amp;quot;&quot;/&gt;&lt;property id=&quot;20307&quot; value=&quot;364&quot;/&gt;&lt;/object&gt;&lt;object type=&quot;3&quot; unique_id=&quot;10029&quot;&gt;&lt;property id=&quot;20148&quot; value=&quot;5&quot;/&gt;&lt;property id=&quot;20300&quot; value=&quot;Slide 23 - &amp;quot;Thank you&amp;quot;&quot;/&gt;&lt;property id=&quot;20307&quot; value=&quot;423&quot;/&gt;&lt;/object&gt;&lt;object type=&quot;3&quot; unique_id=&quot;10030&quot;&gt;&lt;property id=&quot;20148&quot; value=&quot;5&quot;/&gt;&lt;property id=&quot;20300&quot; value=&quot;Slide 24&quot;/&gt;&lt;property id=&quot;20307&quot; value=&quot;346&quot;/&gt;&lt;/object&gt;&lt;object type=&quot;3&quot; unique_id=&quot;10031&quot;&gt;&lt;property id=&quot;20148&quot; value=&quot;5&quot;/&gt;&lt;property id=&quot;20300&quot; value=&quot;Slide 25&quot;/&gt;&lt;property id=&quot;20307&quot; value=&quot;265&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KlmEltEJUKh4D5h19WqX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jwTmRU6XNkCssRZg2.sl2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28eq2LxLEG6jLK0oacLd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2uhOGSEpKkmY.PS4HGht2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YA1BzHIdQ0yt_bunCkYHi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DdV68vzVv0S27VbPGAdFO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oHKBTnbbUEas3alHF_Bif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DdV68vzVv0S27VbPGAdFO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DdV68vzVv0S27VbPGAdFO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DdV68vzVv0S27VbPGAdFO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ltZEwYYvkmywEKq3henR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I6KttDruMkycbhOvrJXFG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IK7l5Uce00ie70Isfawla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igUJXpLcTk6BmbTqn2Rqz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vB66zO.cb0qpx.Vc3i9WH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DXyPYm.Sake5Jb3W3MO8v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nsAf761p2kCiAL5ELdIRs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Y3eFf2ED2k6KWEFZwW2Vx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UIjeeo.wTUSCtuow2OKuF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EGPPLEKsEKCEKOsqphg.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vuwamDSTwEGgkSZNooNq4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9X6Wgo.flUapEXs85nC2F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Cdx6_akYJEeot5VydLBuf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jsEfN5ysyUaXy9BqABef2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ss84ML5tXECUaO5.YwmpG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TFPJvnSE3UyRuXKsqrIqP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LHOvnAP.sUmAcIVcwv8NK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OV9qH3novECe5fhsNWmV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vOO3O4E1LEGRZEZSzVrIh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4xFl2boBH0expl53Y9Dfn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Aq2D7B0ffE6hrYsOx2HUp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8YiyfOmg1kWqEv60Xuonp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JyKYo6HoAkGUaPIoUg2AU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ja0SUbEMNEmRvyHr2.R7c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Wa3Cv8Nx0WGh9phdeWV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rNCOWUywEyEGmCGDadtd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Ubipfnr_OEu4VXRjs_e.e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vIvCMSzn0CaW8jJomkp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UbcK3mY1k.lqGwR8IaXHQ"/>
</p:tagLst>
</file>

<file path=ppt/theme/theme1.xml><?xml version="1.0" encoding="utf-8"?>
<a:theme xmlns:a="http://schemas.openxmlformats.org/drawingml/2006/main" name="SAP_2012_v1.1">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SAP_2012_v1.1</Template>
  <TotalTime>313</TotalTime>
  <Words>1372</Words>
  <Application>Microsoft Office PowerPoint</Application>
  <PresentationFormat>On-screen Show (4:3)</PresentationFormat>
  <Paragraphs>146</Paragraphs>
  <Slides>11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SAP_2012_v1.1</vt:lpstr>
      <vt:lpstr>think-cell Slide</vt:lpstr>
      <vt:lpstr>SAP – Data in the Cloud  Cloud Computing West – Entertainment Track </vt:lpstr>
      <vt:lpstr>Slide 2</vt:lpstr>
      <vt:lpstr>Technology Mega Trends – Media POV</vt:lpstr>
      <vt:lpstr>The New SAP Aligning the portfolio for customer success</vt:lpstr>
      <vt:lpstr>SAP’s Strategy – Expanding the Addressable Market   Winning in the markets we play in through organic innovation and M&amp;A</vt:lpstr>
      <vt:lpstr>What consumers and businesses customers want</vt:lpstr>
      <vt:lpstr>Introducing SAP’s Real-Time Data Platform Vision </vt:lpstr>
      <vt:lpstr>SAP Data Processing vision</vt:lpstr>
      <vt:lpstr>Thank you</vt:lpstr>
      <vt:lpstr>Slide 10</vt:lpstr>
      <vt:lpstr>Slide 11</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Solutions Strategy</dc:title>
  <dc:creator>D023970</dc:creator>
  <cp:lastModifiedBy>Marty Lafferty</cp:lastModifiedBy>
  <cp:revision>95</cp:revision>
  <dcterms:created xsi:type="dcterms:W3CDTF">2012-08-10T09:20:36Z</dcterms:created>
  <dcterms:modified xsi:type="dcterms:W3CDTF">2012-11-08T04:56:56Z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-149024917</vt:i4>
  </property>
  <property fmtid="{D5CDD505-2E9C-101B-9397-08002B2CF9AE}" pid="3" name="_NewReviewCycle">
    <vt:lpwstr/>
  </property>
  <property fmtid="{D5CDD505-2E9C-101B-9397-08002B2CF9AE}" pid="4" name="_EmailSubject">
    <vt:lpwstr>REMINDER -  Your CLOUD COMPUTING WEST 2012 Slide Deck</vt:lpwstr>
  </property>
  <property fmtid="{D5CDD505-2E9C-101B-9397-08002B2CF9AE}" pid="5" name="_AuthorEmail">
    <vt:lpwstr>kurt.kyle@sap.com</vt:lpwstr>
  </property>
  <property fmtid="{D5CDD505-2E9C-101B-9397-08002B2CF9AE}" pid="6" name="_AuthorEmailDisplayName">
    <vt:lpwstr>Kyle, Kurt</vt:lpwstr>
  </property>
  <property fmtid="{D5CDD505-2E9C-101B-9397-08002B2CF9AE}" pid="7" name="_PreviousAdHocReviewCycleID">
    <vt:i4>1357826825</vt:i4>
  </property>
</Properties>
</file>