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74" r:id="rId3"/>
    <p:sldId id="257" r:id="rId4"/>
    <p:sldId id="259" r:id="rId5"/>
    <p:sldId id="265" r:id="rId6"/>
    <p:sldId id="261" r:id="rId7"/>
    <p:sldId id="266" r:id="rId8"/>
    <p:sldId id="270" r:id="rId9"/>
    <p:sldId id="272" r:id="rId10"/>
    <p:sldId id="273" r:id="rId11"/>
    <p:sldId id="26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08" autoAdjust="0"/>
  </p:normalViewPr>
  <p:slideViewPr>
    <p:cSldViewPr>
      <p:cViewPr>
        <p:scale>
          <a:sx n="134" d="100"/>
          <a:sy n="134" d="100"/>
        </p:scale>
        <p:origin x="-72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4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Hundreds</a:t>
            </a:r>
            <a:r>
              <a:rPr lang="en-US" baseline="0" dirty="0" smtClean="0"/>
              <a:t> of transcode instances</a:t>
            </a:r>
          </a:p>
          <a:p>
            <a:r>
              <a:rPr lang="en-US" baseline="0" dirty="0" smtClean="0"/>
              <a:t>Million transcodes a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0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 of how transcoding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04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cloud transcoding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64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solution, pros 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10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solution, pros 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10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Transcoding +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51360-0DB5-4B2F-B47A-FC19559707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91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Transcoding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Matthew Johnson, Ph.D.</a:t>
            </a:r>
          </a:p>
          <a:p>
            <a:r>
              <a:rPr lang="en-US" dirty="0" smtClean="0"/>
              <a:t>VP Software Engineering</a:t>
            </a:r>
          </a:p>
          <a:p>
            <a:r>
              <a:rPr lang="en-US" dirty="0" smtClean="0"/>
              <a:t>Unicorn Media, Inc.</a:t>
            </a:r>
          </a:p>
          <a:p>
            <a:r>
              <a:rPr lang="en-US" dirty="0" smtClean="0"/>
              <a:t>mj@umedia.com</a:t>
            </a:r>
            <a:endParaRPr lang="en-US" dirty="0"/>
          </a:p>
        </p:txBody>
      </p:sp>
      <p:pic>
        <p:nvPicPr>
          <p:cNvPr id="4" name="Picture 3" descr="CCW 2012 Banner.jpg"/>
          <p:cNvPicPr>
            <a:picLocks noChangeAspect="1"/>
          </p:cNvPicPr>
          <p:nvPr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Scale?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Steady state capacity</a:t>
            </a:r>
          </a:p>
          <a:p>
            <a:pPr lvl="1"/>
            <a:r>
              <a:rPr lang="en-US" dirty="0"/>
              <a:t>Always On</a:t>
            </a:r>
          </a:p>
          <a:p>
            <a:pPr lvl="1"/>
            <a:r>
              <a:rPr lang="en-US" dirty="0"/>
              <a:t>Always </a:t>
            </a:r>
            <a:r>
              <a:rPr lang="en-US" dirty="0" smtClean="0"/>
              <a:t>busy</a:t>
            </a:r>
          </a:p>
          <a:p>
            <a:r>
              <a:rPr lang="en-US" dirty="0" smtClean="0"/>
              <a:t>Burst capacity</a:t>
            </a:r>
          </a:p>
          <a:p>
            <a:pPr lvl="1"/>
            <a:r>
              <a:rPr lang="en-US" dirty="0" smtClean="0"/>
              <a:t>Used during heavy load</a:t>
            </a:r>
          </a:p>
          <a:p>
            <a:pPr lvl="1"/>
            <a:r>
              <a:rPr lang="en-US" dirty="0" smtClean="0"/>
              <a:t>Turn up/down quickly</a:t>
            </a:r>
          </a:p>
          <a:p>
            <a:r>
              <a:rPr lang="en-US" dirty="0" smtClean="0"/>
              <a:t>Dedicated capacity</a:t>
            </a:r>
          </a:p>
          <a:p>
            <a:pPr lvl="1"/>
            <a:r>
              <a:rPr lang="en-US" dirty="0" smtClean="0"/>
              <a:t>Always available for customer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72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 rot="16200000" flipH="1">
            <a:off x="3768523" y="-564578"/>
            <a:ext cx="2285998" cy="6005958"/>
          </a:xfrm>
          <a:prstGeom prst="round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rtlCol="0" anchor="t"/>
          <a:lstStyle/>
          <a:p>
            <a:r>
              <a:rPr lang="en-US" dirty="0" smtClean="0"/>
              <a:t>Unicorn Cloud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Unicorn ONCE™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743200"/>
          </a:xfrm>
        </p:spPr>
        <p:txBody>
          <a:bodyPr/>
          <a:lstStyle/>
          <a:p>
            <a:r>
              <a:rPr lang="en-US" dirty="0" smtClean="0"/>
              <a:t>Minimize integration cost</a:t>
            </a:r>
          </a:p>
          <a:p>
            <a:r>
              <a:rPr lang="en-US" dirty="0" smtClean="0"/>
              <a:t>Minimize time to delivery</a:t>
            </a:r>
          </a:p>
          <a:p>
            <a:r>
              <a:rPr lang="en-US" dirty="0" smtClean="0"/>
              <a:t>Future proof content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228600" y="1752600"/>
            <a:ext cx="1219200" cy="13716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720" y="2041230"/>
            <a:ext cx="1595215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Unicorn Cloud Computing</a:t>
            </a:r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>
            <a:off x="6553200" y="1845636"/>
            <a:ext cx="361950" cy="40005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ocument 9"/>
          <p:cNvSpPr/>
          <p:nvPr/>
        </p:nvSpPr>
        <p:spPr>
          <a:xfrm>
            <a:off x="6553200" y="2316125"/>
            <a:ext cx="361950" cy="40005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1447800" y="2438400"/>
            <a:ext cx="460743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ocument 21"/>
          <p:cNvSpPr/>
          <p:nvPr/>
        </p:nvSpPr>
        <p:spPr>
          <a:xfrm>
            <a:off x="6553200" y="2824719"/>
            <a:ext cx="361950" cy="40005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gnetic Disk 28"/>
          <p:cNvSpPr/>
          <p:nvPr/>
        </p:nvSpPr>
        <p:spPr>
          <a:xfrm>
            <a:off x="2091070" y="1788486"/>
            <a:ext cx="990600" cy="1496975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57" name="Flowchart: Magnetic Disk 56"/>
          <p:cNvSpPr/>
          <p:nvPr/>
        </p:nvSpPr>
        <p:spPr>
          <a:xfrm>
            <a:off x="5410200" y="1794909"/>
            <a:ext cx="990600" cy="1496975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29" idx="4"/>
            <a:endCxn id="6" idx="1"/>
          </p:cNvCxnSpPr>
          <p:nvPr/>
        </p:nvCxnSpPr>
        <p:spPr>
          <a:xfrm flipV="1">
            <a:off x="3081670" y="2536530"/>
            <a:ext cx="348050" cy="444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3"/>
            <a:endCxn id="57" idx="2"/>
          </p:cNvCxnSpPr>
          <p:nvPr/>
        </p:nvCxnSpPr>
        <p:spPr>
          <a:xfrm>
            <a:off x="5024935" y="2536530"/>
            <a:ext cx="385265" cy="6867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30448" y="1295400"/>
            <a:ext cx="914400" cy="228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12" name="Flowchart: Display 11"/>
          <p:cNvSpPr/>
          <p:nvPr/>
        </p:nvSpPr>
        <p:spPr>
          <a:xfrm>
            <a:off x="7086600" y="1845636"/>
            <a:ext cx="685800" cy="1379133"/>
          </a:xfrm>
          <a:prstGeom prst="flowChartDisp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mj@umedia.com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47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Unicorn Once™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Monetization </a:t>
            </a:r>
            <a:r>
              <a:rPr lang="en-US" dirty="0"/>
              <a:t>of media content </a:t>
            </a:r>
            <a:endParaRPr lang="en-US" dirty="0" smtClean="0"/>
          </a:p>
          <a:p>
            <a:r>
              <a:rPr lang="en-US" dirty="0" smtClean="0"/>
              <a:t>Upload </a:t>
            </a:r>
            <a:r>
              <a:rPr lang="en-US" dirty="0"/>
              <a:t>one file one time </a:t>
            </a:r>
            <a:endParaRPr lang="en-US" dirty="0" smtClean="0"/>
          </a:p>
          <a:p>
            <a:r>
              <a:rPr lang="en-US" dirty="0" smtClean="0"/>
              <a:t>Deliver to </a:t>
            </a:r>
            <a:r>
              <a:rPr lang="en-US" dirty="0"/>
              <a:t>any IP-enabled device in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revenue by creating inventory</a:t>
            </a:r>
          </a:p>
          <a:p>
            <a:pPr lvl="1"/>
            <a:r>
              <a:rPr lang="en-US" dirty="0"/>
              <a:t>Simplified workflow</a:t>
            </a:r>
          </a:p>
          <a:p>
            <a:pPr lvl="1"/>
            <a:r>
              <a:rPr lang="en-US" dirty="0"/>
              <a:t>Consistent user experience regardless of device</a:t>
            </a:r>
          </a:p>
          <a:p>
            <a:pPr lvl="1"/>
            <a:r>
              <a:rPr lang="en-US" dirty="0" smtClean="0"/>
              <a:t>Real-time </a:t>
            </a:r>
            <a:r>
              <a:rPr lang="en-US" dirty="0"/>
              <a:t>access to user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37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Transcoding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47800"/>
            <a:ext cx="2573360" cy="1447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876362"/>
            <a:ext cx="1811472" cy="1018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133601"/>
            <a:ext cx="1354158" cy="761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2385838"/>
            <a:ext cx="930827" cy="523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538934"/>
            <a:ext cx="1811472" cy="1018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998" y="3617193"/>
            <a:ext cx="1676004" cy="94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758152"/>
            <a:ext cx="1421751" cy="799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836187"/>
            <a:ext cx="1286679" cy="723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361" y="4048410"/>
            <a:ext cx="930827" cy="523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139134"/>
            <a:ext cx="1811472" cy="1018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998" y="5217393"/>
            <a:ext cx="1676004" cy="942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5358352"/>
            <a:ext cx="1421751" cy="799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436387"/>
            <a:ext cx="1286679" cy="7237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361" y="5648610"/>
            <a:ext cx="930827" cy="5235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1" y="2909428"/>
            <a:ext cx="257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Video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01012" y="2909428"/>
            <a:ext cx="181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2909428"/>
            <a:ext cx="135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0" y="2909428"/>
            <a:ext cx="93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2" y="4572000"/>
            <a:ext cx="816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2" y="6156600"/>
            <a:ext cx="816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1447800"/>
            <a:ext cx="474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98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Transcoding</a:t>
            </a:r>
            <a:endParaRPr lang="en-US" dirty="0"/>
          </a:p>
        </p:txBody>
      </p:sp>
      <p:sp>
        <p:nvSpPr>
          <p:cNvPr id="5" name="Flowchart: Document 4"/>
          <p:cNvSpPr/>
          <p:nvPr/>
        </p:nvSpPr>
        <p:spPr>
          <a:xfrm>
            <a:off x="381000" y="3048000"/>
            <a:ext cx="1447800" cy="168614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Input</a:t>
            </a:r>
          </a:p>
          <a:p>
            <a:pPr algn="ctr"/>
            <a:r>
              <a:rPr lang="en-US" sz="2800" dirty="0" smtClean="0"/>
              <a:t>Video</a:t>
            </a:r>
            <a:endParaRPr lang="en-US" sz="2800" dirty="0"/>
          </a:p>
        </p:txBody>
      </p:sp>
      <p:sp>
        <p:nvSpPr>
          <p:cNvPr id="6" name="Cloud 5"/>
          <p:cNvSpPr/>
          <p:nvPr/>
        </p:nvSpPr>
        <p:spPr>
          <a:xfrm>
            <a:off x="2667000" y="2667000"/>
            <a:ext cx="3200400" cy="2438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Magic!</a:t>
            </a:r>
            <a:endParaRPr lang="en-US" sz="3200" dirty="0"/>
          </a:p>
        </p:txBody>
      </p:sp>
      <p:sp>
        <p:nvSpPr>
          <p:cNvPr id="8" name="Flowchart: Document 7"/>
          <p:cNvSpPr/>
          <p:nvPr/>
        </p:nvSpPr>
        <p:spPr>
          <a:xfrm>
            <a:off x="7658100" y="1905000"/>
            <a:ext cx="876300" cy="89269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ocument 9"/>
          <p:cNvSpPr/>
          <p:nvPr/>
        </p:nvSpPr>
        <p:spPr>
          <a:xfrm>
            <a:off x="7658100" y="2902836"/>
            <a:ext cx="876300" cy="89269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ocument 11"/>
          <p:cNvSpPr/>
          <p:nvPr/>
        </p:nvSpPr>
        <p:spPr>
          <a:xfrm>
            <a:off x="7658100" y="3900672"/>
            <a:ext cx="876300" cy="89269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ocument 13"/>
          <p:cNvSpPr/>
          <p:nvPr/>
        </p:nvSpPr>
        <p:spPr>
          <a:xfrm>
            <a:off x="7658100" y="4898508"/>
            <a:ext cx="876300" cy="89269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3"/>
            <a:endCxn id="6" idx="2"/>
          </p:cNvCxnSpPr>
          <p:nvPr/>
        </p:nvCxnSpPr>
        <p:spPr>
          <a:xfrm flipV="1">
            <a:off x="1828800" y="3886200"/>
            <a:ext cx="848127" cy="4873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0"/>
            <a:endCxn id="8" idx="1"/>
          </p:cNvCxnSpPr>
          <p:nvPr/>
        </p:nvCxnSpPr>
        <p:spPr>
          <a:xfrm flipV="1">
            <a:off x="5864733" y="2351346"/>
            <a:ext cx="1793367" cy="1534854"/>
          </a:xfrm>
          <a:prstGeom prst="bentConnector3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0"/>
            <a:endCxn id="10" idx="1"/>
          </p:cNvCxnSpPr>
          <p:nvPr/>
        </p:nvCxnSpPr>
        <p:spPr>
          <a:xfrm flipV="1">
            <a:off x="5864733" y="3349182"/>
            <a:ext cx="1793367" cy="53701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0"/>
            <a:endCxn id="12" idx="1"/>
          </p:cNvCxnSpPr>
          <p:nvPr/>
        </p:nvCxnSpPr>
        <p:spPr>
          <a:xfrm>
            <a:off x="5864733" y="3886200"/>
            <a:ext cx="1793367" cy="46081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0"/>
            <a:endCxn id="14" idx="1"/>
          </p:cNvCxnSpPr>
          <p:nvPr/>
        </p:nvCxnSpPr>
        <p:spPr>
          <a:xfrm>
            <a:off x="5864733" y="3886200"/>
            <a:ext cx="1793367" cy="1458654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19950" y="146374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I/O to the Cloud?</a:t>
            </a:r>
          </a:p>
          <a:p>
            <a:r>
              <a:rPr lang="en-US" dirty="0" smtClean="0"/>
              <a:t>How is pricing determined?</a:t>
            </a:r>
          </a:p>
          <a:p>
            <a:r>
              <a:rPr lang="en-US" dirty="0" smtClean="0"/>
              <a:t>How </a:t>
            </a:r>
            <a:r>
              <a:rPr lang="en-US" dirty="0"/>
              <a:t>does it scale?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Video, One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instance per concurrent input video</a:t>
            </a:r>
          </a:p>
          <a:p>
            <a:r>
              <a:rPr lang="en-US" dirty="0" smtClean="0"/>
              <a:t>High-powered instances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Minimize file transfer time/cost</a:t>
            </a:r>
          </a:p>
          <a:p>
            <a:pPr lvl="1"/>
            <a:r>
              <a:rPr lang="en-US" dirty="0" smtClean="0"/>
              <a:t>Simple architecture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Unused capacity</a:t>
            </a:r>
          </a:p>
          <a:p>
            <a:pPr lvl="1"/>
            <a:r>
              <a:rPr lang="en-US" dirty="0" smtClean="0"/>
              <a:t>Limited by instance capability</a:t>
            </a:r>
          </a:p>
          <a:p>
            <a:r>
              <a:rPr lang="en-US" dirty="0" smtClean="0"/>
              <a:t>Use Cases: News, Sports, Weather, Gossip</a:t>
            </a:r>
          </a:p>
          <a:p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685800" y="1649817"/>
            <a:ext cx="1219200" cy="132198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1351220"/>
            <a:ext cx="19050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Transcode Server Instance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1818167"/>
            <a:ext cx="19050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2590800"/>
            <a:ext cx="1905000" cy="990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Transcode Server Instance</a:t>
            </a:r>
            <a:endParaRPr lang="en-US" dirty="0"/>
          </a:p>
        </p:txBody>
      </p:sp>
      <p:cxnSp>
        <p:nvCxnSpPr>
          <p:cNvPr id="17" name="Elbow Connector 16"/>
          <p:cNvCxnSpPr>
            <a:stCxn id="6" idx="3"/>
            <a:endCxn id="5" idx="1"/>
          </p:cNvCxnSpPr>
          <p:nvPr/>
        </p:nvCxnSpPr>
        <p:spPr>
          <a:xfrm flipV="1">
            <a:off x="4267200" y="1846520"/>
            <a:ext cx="762000" cy="466947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6" idx="1"/>
          </p:cNvCxnSpPr>
          <p:nvPr/>
        </p:nvCxnSpPr>
        <p:spPr>
          <a:xfrm>
            <a:off x="1905000" y="2310809"/>
            <a:ext cx="457200" cy="265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ocument 23"/>
          <p:cNvSpPr/>
          <p:nvPr/>
        </p:nvSpPr>
        <p:spPr>
          <a:xfrm>
            <a:off x="7154825" y="1231607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ocument 24"/>
          <p:cNvSpPr/>
          <p:nvPr/>
        </p:nvSpPr>
        <p:spPr>
          <a:xfrm>
            <a:off x="7727876" y="1214771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ocument 25"/>
          <p:cNvSpPr/>
          <p:nvPr/>
        </p:nvSpPr>
        <p:spPr>
          <a:xfrm>
            <a:off x="7154825" y="1702096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ocument 26"/>
          <p:cNvSpPr/>
          <p:nvPr/>
        </p:nvSpPr>
        <p:spPr>
          <a:xfrm>
            <a:off x="7727876" y="1671971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ocument 27"/>
          <p:cNvSpPr/>
          <p:nvPr/>
        </p:nvSpPr>
        <p:spPr>
          <a:xfrm>
            <a:off x="7154825" y="2186321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ocument 28"/>
          <p:cNvSpPr/>
          <p:nvPr/>
        </p:nvSpPr>
        <p:spPr>
          <a:xfrm>
            <a:off x="7727876" y="2190750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6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Video, Many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743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instance per concurrent output videos</a:t>
            </a:r>
          </a:p>
          <a:p>
            <a:r>
              <a:rPr lang="en-US" dirty="0" smtClean="0"/>
              <a:t>Low to normal powered instances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Maximize utilization of hardware</a:t>
            </a:r>
          </a:p>
          <a:p>
            <a:pPr lvl="1"/>
            <a:r>
              <a:rPr lang="en-US" dirty="0" smtClean="0"/>
              <a:t>Fault Tolerant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Increased file transfer time/cost</a:t>
            </a:r>
          </a:p>
          <a:p>
            <a:pPr lvl="1"/>
            <a:r>
              <a:rPr lang="en-US" dirty="0" smtClean="0"/>
              <a:t>Complex architecture</a:t>
            </a:r>
          </a:p>
          <a:p>
            <a:r>
              <a:rPr lang="en-US" dirty="0" smtClean="0"/>
              <a:t>Use Cases: episodic </a:t>
            </a:r>
            <a:r>
              <a:rPr lang="en-US" dirty="0" err="1" smtClean="0"/>
              <a:t>tv</a:t>
            </a:r>
            <a:r>
              <a:rPr lang="en-US" dirty="0" smtClean="0"/>
              <a:t>, film, advertisements</a:t>
            </a:r>
          </a:p>
          <a:p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1399068" y="1726017"/>
            <a:ext cx="1219200" cy="132198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Video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09118" y="1371600"/>
            <a:ext cx="1447800" cy="464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Transcode</a:t>
            </a:r>
            <a:endParaRPr lang="en-US" dirty="0"/>
          </a:p>
        </p:txBody>
      </p:sp>
      <p:cxnSp>
        <p:nvCxnSpPr>
          <p:cNvPr id="17" name="Elbow Connector 16"/>
          <p:cNvCxnSpPr>
            <a:stCxn id="14" idx="4"/>
            <a:endCxn id="5" idx="1"/>
          </p:cNvCxnSpPr>
          <p:nvPr/>
        </p:nvCxnSpPr>
        <p:spPr>
          <a:xfrm flipV="1">
            <a:off x="4523268" y="1603965"/>
            <a:ext cx="1085850" cy="783043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14" idx="2"/>
          </p:cNvCxnSpPr>
          <p:nvPr/>
        </p:nvCxnSpPr>
        <p:spPr>
          <a:xfrm flipV="1">
            <a:off x="2618268" y="2387008"/>
            <a:ext cx="717698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ocument 23"/>
          <p:cNvSpPr/>
          <p:nvPr/>
        </p:nvSpPr>
        <p:spPr>
          <a:xfrm>
            <a:off x="7258050" y="1371600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ocument 25"/>
          <p:cNvSpPr/>
          <p:nvPr/>
        </p:nvSpPr>
        <p:spPr>
          <a:xfrm>
            <a:off x="7258050" y="1989617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ocument 27"/>
          <p:cNvSpPr/>
          <p:nvPr/>
        </p:nvSpPr>
        <p:spPr>
          <a:xfrm>
            <a:off x="7258050" y="2536083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ocument 28"/>
          <p:cNvSpPr/>
          <p:nvPr/>
        </p:nvSpPr>
        <p:spPr>
          <a:xfrm>
            <a:off x="7252734" y="3095288"/>
            <a:ext cx="361950" cy="40005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3335966" y="1737868"/>
            <a:ext cx="1187302" cy="1298279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</a:t>
            </a:r>
          </a:p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09118" y="1915856"/>
            <a:ext cx="1447800" cy="464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Transcode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600258" y="2471404"/>
            <a:ext cx="1447800" cy="464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Transcode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00258" y="3030609"/>
            <a:ext cx="1447800" cy="464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Transcode</a:t>
            </a:r>
            <a:endParaRPr lang="en-US" dirty="0"/>
          </a:p>
        </p:txBody>
      </p:sp>
      <p:cxnSp>
        <p:nvCxnSpPr>
          <p:cNvPr id="32" name="Elbow Connector 31"/>
          <p:cNvCxnSpPr>
            <a:stCxn id="14" idx="4"/>
            <a:endCxn id="23" idx="1"/>
          </p:cNvCxnSpPr>
          <p:nvPr/>
        </p:nvCxnSpPr>
        <p:spPr>
          <a:xfrm flipV="1">
            <a:off x="4523268" y="2148221"/>
            <a:ext cx="1085850" cy="238787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4" idx="4"/>
            <a:endCxn id="30" idx="1"/>
          </p:cNvCxnSpPr>
          <p:nvPr/>
        </p:nvCxnSpPr>
        <p:spPr>
          <a:xfrm>
            <a:off x="4523268" y="2387008"/>
            <a:ext cx="1076990" cy="316761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4" idx="4"/>
            <a:endCxn id="31" idx="1"/>
          </p:cNvCxnSpPr>
          <p:nvPr/>
        </p:nvCxnSpPr>
        <p:spPr>
          <a:xfrm>
            <a:off x="4523268" y="2387008"/>
            <a:ext cx="1076990" cy="875966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38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You I/O to the Cloud?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HTTP Post</a:t>
            </a:r>
          </a:p>
          <a:p>
            <a:pPr lvl="1"/>
            <a:r>
              <a:rPr lang="en-US" dirty="0" smtClean="0"/>
              <a:t>REST API</a:t>
            </a:r>
          </a:p>
          <a:p>
            <a:pPr lvl="1"/>
            <a:r>
              <a:rPr lang="en-US" dirty="0" smtClean="0"/>
              <a:t>Drop Directory</a:t>
            </a:r>
          </a:p>
          <a:p>
            <a:r>
              <a:rPr lang="en-US" dirty="0" smtClean="0"/>
              <a:t>Pull</a:t>
            </a:r>
          </a:p>
          <a:p>
            <a:pPr lvl="1"/>
            <a:r>
              <a:rPr lang="en-US" dirty="0" smtClean="0"/>
              <a:t>Download link</a:t>
            </a:r>
          </a:p>
          <a:p>
            <a:pPr lvl="1"/>
            <a:r>
              <a:rPr lang="en-US" dirty="0" smtClean="0"/>
              <a:t>Syndication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7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Determine Pricing?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Instances have monthly cost</a:t>
            </a:r>
          </a:p>
          <a:p>
            <a:pPr lvl="1"/>
            <a:r>
              <a:rPr lang="en-US" dirty="0" smtClean="0"/>
              <a:t>Transcoding time related to input video length</a:t>
            </a:r>
          </a:p>
          <a:p>
            <a:pPr lvl="1"/>
            <a:r>
              <a:rPr lang="en-US" dirty="0" smtClean="0"/>
              <a:t>Transfer time related on input video size</a:t>
            </a:r>
          </a:p>
          <a:p>
            <a:r>
              <a:rPr lang="en-US" dirty="0" smtClean="0"/>
              <a:t>One Video, One Server</a:t>
            </a:r>
          </a:p>
          <a:p>
            <a:pPr lvl="1"/>
            <a:r>
              <a:rPr lang="en-US" dirty="0" smtClean="0"/>
              <a:t>Concurrent Videos Monthly Fee</a:t>
            </a:r>
          </a:p>
          <a:p>
            <a:pPr lvl="1"/>
            <a:r>
              <a:rPr lang="en-US" dirty="0" smtClean="0"/>
              <a:t>Length of Video</a:t>
            </a:r>
            <a:endParaRPr lang="en-US" dirty="0"/>
          </a:p>
          <a:p>
            <a:r>
              <a:rPr lang="en-US" dirty="0" smtClean="0"/>
              <a:t>One Video, Many Servers</a:t>
            </a:r>
          </a:p>
          <a:p>
            <a:pPr lvl="1"/>
            <a:r>
              <a:rPr lang="en-US" dirty="0" smtClean="0"/>
              <a:t>Size of File</a:t>
            </a:r>
          </a:p>
          <a:p>
            <a:pPr lvl="1"/>
            <a:r>
              <a:rPr lang="en-US" dirty="0" smtClean="0"/>
              <a:t>Dedicated Burst Capacity Monthly Fee</a:t>
            </a:r>
          </a:p>
        </p:txBody>
      </p:sp>
    </p:spTree>
    <p:extLst>
      <p:ext uri="{BB962C8B-B14F-4D97-AF65-F5344CB8AC3E}">
        <p14:creationId xmlns:p14="http://schemas.microsoft.com/office/powerpoint/2010/main" xmlns="" val="9969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8--11-9 CCW-2012 Keyno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11-8--11-9 CCW-2012 Keynote PPT Template</Template>
  <TotalTime>630</TotalTime>
  <Words>349</Words>
  <Application>Microsoft Office PowerPoint</Application>
  <PresentationFormat>On-screen Show (4:3)</PresentationFormat>
  <Paragraphs>117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11-8--11-9 CCW-2012 Keynote PPT Template</vt:lpstr>
      <vt:lpstr>Cloud Transcoding</vt:lpstr>
      <vt:lpstr>Unicorn Once™</vt:lpstr>
      <vt:lpstr>The Transcoding Problem</vt:lpstr>
      <vt:lpstr>Cloud Transcoding</vt:lpstr>
      <vt:lpstr>Cloud Concerns</vt:lpstr>
      <vt:lpstr>One Video, One Server</vt:lpstr>
      <vt:lpstr>One Video, Many Servers</vt:lpstr>
      <vt:lpstr>How Do You I/O to the Cloud? </vt:lpstr>
      <vt:lpstr>How Do You Determine Pricing?</vt:lpstr>
      <vt:lpstr>How Does It Scale?</vt:lpstr>
      <vt:lpstr>Unicorn ONCE™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Transcoding</dc:title>
  <dc:creator>Matt Johnson</dc:creator>
  <cp:lastModifiedBy>Marty Lafferty</cp:lastModifiedBy>
  <cp:revision>27</cp:revision>
  <dcterms:created xsi:type="dcterms:W3CDTF">2012-10-25T15:36:40Z</dcterms:created>
  <dcterms:modified xsi:type="dcterms:W3CDTF">2012-11-06T00:03:24Z</dcterms:modified>
</cp:coreProperties>
</file>