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259" r:id="rId3"/>
    <p:sldId id="279" r:id="rId4"/>
    <p:sldId id="284" r:id="rId5"/>
    <p:sldId id="269" r:id="rId6"/>
    <p:sldId id="278" r:id="rId7"/>
    <p:sldId id="283" r:id="rId8"/>
    <p:sldId id="285" r:id="rId9"/>
    <p:sldId id="287" r:id="rId10"/>
    <p:sldId id="286" r:id="rId11"/>
    <p:sldId id="28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4" autoAdjust="0"/>
    <p:restoredTop sz="94653" autoAdjust="0"/>
  </p:normalViewPr>
  <p:slideViewPr>
    <p:cSldViewPr>
      <p:cViewPr varScale="1">
        <p:scale>
          <a:sx n="75" d="100"/>
          <a:sy n="75" d="100"/>
        </p:scale>
        <p:origin x="-10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57688-6C45-44A1-AB63-34E8A347FD9F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51360-0DB5-4B2F-B47A-FC1955970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7213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404040"/>
                </a:solidFill>
              </a:rPr>
              <a:t>Storage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Block/File – mature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Software-based Arrays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Flash Arrays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Object-based Scale-out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VM-specific storage management</a:t>
            </a:r>
          </a:p>
          <a:p>
            <a:r>
              <a:rPr lang="en-US" dirty="0" smtClean="0">
                <a:solidFill>
                  <a:srgbClr val="404040"/>
                </a:solidFill>
              </a:rPr>
              <a:t>Compute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Hypervisors – mature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VM mobility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VDI optimization</a:t>
            </a:r>
          </a:p>
          <a:p>
            <a:r>
              <a:rPr lang="en-US" dirty="0" smtClean="0">
                <a:solidFill>
                  <a:srgbClr val="404040"/>
                </a:solidFill>
              </a:rPr>
              <a:t>Network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SDN – controllers and DFPs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WAN Opt – mature except for services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“U.S. Huawei”</a:t>
            </a:r>
          </a:p>
          <a:p>
            <a:r>
              <a:rPr lang="en-US" dirty="0" smtClean="0">
                <a:solidFill>
                  <a:srgbClr val="404040"/>
                </a:solidFill>
              </a:rPr>
              <a:t>Security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Identity Management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VM-specific</a:t>
            </a:r>
          </a:p>
          <a:p>
            <a:pPr lvl="1"/>
            <a:r>
              <a:rPr lang="en-US" dirty="0" err="1" smtClean="0">
                <a:solidFill>
                  <a:srgbClr val="404040"/>
                </a:solidFill>
              </a:rPr>
              <a:t>Orchestratable</a:t>
            </a:r>
            <a:endParaRPr lang="en-US" dirty="0" smtClean="0">
              <a:solidFill>
                <a:srgbClr val="404040"/>
              </a:solidFill>
            </a:endParaRPr>
          </a:p>
          <a:p>
            <a:r>
              <a:rPr lang="en-US" dirty="0" smtClean="0">
                <a:solidFill>
                  <a:srgbClr val="404040"/>
                </a:solidFill>
              </a:rPr>
              <a:t>Orchestration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Still early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3 tiers: DC-wide, Silo-level, Element-level (Enterprise and Service Provider)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Challenged by </a:t>
            </a:r>
            <a:r>
              <a:rPr lang="en-US" dirty="0" err="1" smtClean="0">
                <a:solidFill>
                  <a:srgbClr val="404040"/>
                </a:solidFill>
              </a:rPr>
              <a:t>standarda</a:t>
            </a:r>
            <a:r>
              <a:rPr lang="en-US" dirty="0" smtClean="0">
                <a:solidFill>
                  <a:srgbClr val="404040"/>
                </a:solidFill>
              </a:rPr>
              <a:t>, Metcalfe problem, human effort on UIs</a:t>
            </a:r>
          </a:p>
          <a:p>
            <a:r>
              <a:rPr lang="en-US" dirty="0" smtClean="0">
                <a:solidFill>
                  <a:srgbClr val="404040"/>
                </a:solidFill>
              </a:rPr>
              <a:t>Core Applications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Replication, Backup, Rapid Provisioning, Analytics, Object Management, Load Balancing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User Self-Service, Security, WOC, Database, Shopping Cart, Analytics, Protection</a:t>
            </a:r>
          </a:p>
          <a:p>
            <a:r>
              <a:rPr lang="en-US" dirty="0" smtClean="0">
                <a:solidFill>
                  <a:srgbClr val="404040"/>
                </a:solidFill>
              </a:rPr>
              <a:t>End Applications</a:t>
            </a:r>
          </a:p>
          <a:p>
            <a:pPr lvl="1"/>
            <a:r>
              <a:rPr lang="en-US" dirty="0" err="1" smtClean="0">
                <a:solidFill>
                  <a:srgbClr val="404040"/>
                </a:solidFill>
              </a:rPr>
              <a:t>SaaS</a:t>
            </a:r>
            <a:r>
              <a:rPr lang="en-US" dirty="0" smtClean="0">
                <a:solidFill>
                  <a:srgbClr val="404040"/>
                </a:solidFill>
              </a:rPr>
              <a:t>, </a:t>
            </a:r>
          </a:p>
          <a:p>
            <a:r>
              <a:rPr lang="en-US" dirty="0" smtClean="0">
                <a:solidFill>
                  <a:srgbClr val="404040"/>
                </a:solidFill>
              </a:rPr>
              <a:t>Services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CSP, </a:t>
            </a:r>
            <a:r>
              <a:rPr lang="en-US" dirty="0" err="1" smtClean="0">
                <a:solidFill>
                  <a:srgbClr val="404040"/>
                </a:solidFill>
              </a:rPr>
              <a:t>SaaS</a:t>
            </a:r>
            <a:r>
              <a:rPr lang="en-US" dirty="0" smtClean="0">
                <a:solidFill>
                  <a:srgbClr val="404040"/>
                </a:solidFill>
              </a:rPr>
              <a:t> Providers, </a:t>
            </a:r>
            <a:r>
              <a:rPr lang="en-US" dirty="0" err="1" smtClean="0">
                <a:solidFill>
                  <a:srgbClr val="404040"/>
                </a:solidFill>
              </a:rPr>
              <a:t>IaaS</a:t>
            </a:r>
            <a:r>
              <a:rPr lang="en-US" dirty="0" smtClean="0">
                <a:solidFill>
                  <a:srgbClr val="404040"/>
                </a:solidFill>
              </a:rPr>
              <a:t> Providers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1360-0DB5-4B2F-B47A-FC195597070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1652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7875" y="654050"/>
            <a:ext cx="2705100" cy="2030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text, 3 columns, blue headers, gr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6712" y="315912"/>
            <a:ext cx="8410575" cy="369332"/>
          </a:xfrm>
          <a:prstGeom prst="rect">
            <a:avLst/>
          </a:prstGeom>
          <a:noFill/>
        </p:spPr>
        <p:txBody>
          <a:bodyPr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kern="1200" dirty="0">
                <a:solidFill>
                  <a:schemeClr val="tx2"/>
                </a:solidFill>
                <a:latin typeface="MetaMediumLF-Roman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66713" y="2101850"/>
            <a:ext cx="2649537" cy="3917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2"/>
                </a:solidFill>
                <a:latin typeface="MetaMediumLF-Roman" pitchFamily="34" charset="0"/>
              </a:defRPr>
            </a:lvl1pPr>
            <a:lvl2pPr marL="233363" indent="-115888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100"/>
            </a:lvl2pPr>
            <a:lvl3pPr marL="457200" indent="-117475">
              <a:spcBef>
                <a:spcPts val="100"/>
              </a:spcBef>
              <a:buClr>
                <a:schemeClr val="tx2"/>
              </a:buClr>
              <a:buFont typeface="MetaNormalLF-Roman" pitchFamily="34" charset="0"/>
              <a:buChar char="–"/>
              <a:defRPr sz="900"/>
            </a:lvl3pPr>
            <a:lvl4pPr marL="742950" indent="-114300">
              <a:spcBef>
                <a:spcPts val="100"/>
              </a:spcBef>
              <a:buClr>
                <a:schemeClr val="tx2"/>
              </a:buClr>
              <a:buFont typeface="Wingdings" pitchFamily="2" charset="2"/>
              <a:buChar char="§"/>
              <a:defRPr sz="8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3236516" y="2101850"/>
            <a:ext cx="2661048" cy="3917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400" b="0">
                <a:solidFill>
                  <a:schemeClr val="tx2"/>
                </a:solidFill>
                <a:latin typeface="MetaMediumLF-Roman" pitchFamily="34" charset="0"/>
              </a:defRPr>
            </a:lvl1pPr>
            <a:lvl2pPr marL="233363" indent="-115888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100"/>
            </a:lvl2pPr>
            <a:lvl3pPr marL="457200" indent="-117475">
              <a:spcBef>
                <a:spcPts val="100"/>
              </a:spcBef>
              <a:buClr>
                <a:schemeClr val="tx2"/>
              </a:buClr>
              <a:buFont typeface="MetaNormalLF-Roman" pitchFamily="34" charset="0"/>
              <a:buChar char="–"/>
              <a:defRPr sz="900"/>
            </a:lvl3pPr>
            <a:lvl4pPr marL="742950" indent="-114300">
              <a:spcBef>
                <a:spcPts val="100"/>
              </a:spcBef>
              <a:buClr>
                <a:schemeClr val="tx2"/>
              </a:buClr>
              <a:buFont typeface="Wingdings" pitchFamily="2" charset="2"/>
              <a:buChar char="§"/>
              <a:defRPr sz="8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/>
          </p:nvPr>
        </p:nvSpPr>
        <p:spPr>
          <a:xfrm>
            <a:off x="6127750" y="2101850"/>
            <a:ext cx="2649538" cy="3917950"/>
          </a:xfrm>
          <a:prstGeom prst="rect">
            <a:avLst/>
          </a:prstGeom>
          <a:solidFill>
            <a:srgbClr val="E8E8E8"/>
          </a:solidFill>
        </p:spPr>
        <p:txBody>
          <a:bodyPr lIns="91440" tIns="91440" rIns="91440" bIns="91440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2"/>
                </a:solidFill>
                <a:latin typeface="MetaMediumLF-Roman" pitchFamily="34" charset="0"/>
              </a:defRPr>
            </a:lvl1pPr>
            <a:lvl2pPr marL="114300" indent="3175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100">
                <a:latin typeface="MetaMediumLF-Roman" pitchFamily="34" charset="0"/>
              </a:defRPr>
            </a:lvl2pPr>
            <a:lvl3pPr marL="114300" indent="0">
              <a:spcBef>
                <a:spcPts val="100"/>
              </a:spcBef>
              <a:buClr>
                <a:schemeClr val="tx2"/>
              </a:buClr>
              <a:buFont typeface="MetaNormalLF-Roman" pitchFamily="34" charset="0"/>
              <a:buNone/>
              <a:defRPr sz="1000"/>
            </a:lvl3pPr>
            <a:lvl4pPr marL="342900" indent="-114300">
              <a:spcBef>
                <a:spcPts val="100"/>
              </a:spcBef>
              <a:buClr>
                <a:schemeClr val="tx2"/>
              </a:buClr>
              <a:buFont typeface="Wingdings" pitchFamily="2" charset="2"/>
              <a:buChar char="§"/>
              <a:defRPr sz="8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6712" y="835025"/>
            <a:ext cx="8410575" cy="246221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tabLst>
                <a:tab pos="800100" algn="l"/>
              </a:tabLst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503540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1F54A-12A3-4D59-92A5-783211C263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hyperlink" Target="http://www.emc.com/about/corp_profile/software_fmaily_additions.jsp" TargetMode="Externa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microsoft.com/office/2007/relationships/hdphoto" Target="../media/hdphoto5.wdp"/><Relationship Id="rId4" Type="http://schemas.openxmlformats.org/officeDocument/2006/relationships/image" Target="../media/image21.jpeg"/><Relationship Id="rId9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Exit Strategies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Scott Ryan</a:t>
            </a:r>
          </a:p>
          <a:p>
            <a:r>
              <a:rPr lang="en-US" dirty="0" smtClean="0"/>
              <a:t>EMC</a:t>
            </a:r>
            <a:endParaRPr lang="en-US" dirty="0"/>
          </a:p>
        </p:txBody>
      </p:sp>
      <p:pic>
        <p:nvPicPr>
          <p:cNvPr id="4" name="Picture 3" descr="CCW 2012 Banner.jpg"/>
          <p:cNvPicPr>
            <a:picLocks noChangeAspect="1"/>
          </p:cNvPicPr>
          <p:nvPr/>
        </p:nvPicPr>
        <p:blipFill>
          <a:blip r:embed="rId2" cstate="print"/>
          <a:srcRect l="2510" t="44706" r="23850" b="17647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74000"/>
                    </a14:imgEffect>
                  </a14:imgLayer>
                </a14:imgProps>
              </a:ext>
            </a:extLst>
          </a:blip>
          <a:srcRect l="-12435"/>
          <a:stretch/>
        </p:blipFill>
        <p:spPr>
          <a:xfrm>
            <a:off x="-1137090" y="0"/>
            <a:ext cx="10281090" cy="68574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Parting Comments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Large IT providers are hungry for innovation that </a:t>
            </a:r>
            <a:r>
              <a:rPr lang="en-US" i="1" dirty="0" smtClean="0">
                <a:solidFill>
                  <a:srgbClr val="FFFF00"/>
                </a:solidFill>
              </a:rPr>
              <a:t>their customers can use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Most large IT providers see their future in the cloud </a:t>
            </a:r>
            <a:r>
              <a:rPr lang="en-US" i="1" dirty="0" smtClean="0">
                <a:solidFill>
                  <a:srgbClr val="FFFF00"/>
                </a:solidFill>
              </a:rPr>
              <a:t>someday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Companies that build something with unique value will find exits </a:t>
            </a:r>
            <a:r>
              <a:rPr lang="en-US" i="1" dirty="0" smtClean="0">
                <a:solidFill>
                  <a:srgbClr val="FFFF00"/>
                </a:solidFill>
              </a:rPr>
              <a:t>at some price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Patience with execution is the right way to get to a cloud exit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806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CW 2012 Banner.jpg"/>
          <p:cNvPicPr>
            <a:picLocks noChangeAspect="1"/>
          </p:cNvPicPr>
          <p:nvPr/>
        </p:nvPicPr>
        <p:blipFill>
          <a:blip r:embed="rId2" cstate="print"/>
          <a:srcRect l="2510" t="44706" r="23850" b="17647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8752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Agenda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Cloud Infrastructure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Who is EMC?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Exiting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Exiting to the Cloud</a:t>
            </a:r>
          </a:p>
        </p:txBody>
      </p:sp>
    </p:spTree>
    <p:extLst>
      <p:ext uri="{BB962C8B-B14F-4D97-AF65-F5344CB8AC3E}">
        <p14:creationId xmlns:p14="http://schemas.microsoft.com/office/powerpoint/2010/main" xmlns="" val="1876676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222000"/>
                    </a14:imgEffect>
                    <a14:imgEffect>
                      <a14:brightnessContrast bright="70000" contrast="-67000"/>
                    </a14:imgEffect>
                  </a14:imgLayer>
                </a14:imgProps>
              </a:ext>
            </a:extLst>
          </a:blip>
          <a:srcRect l="2201" r="790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4" name="Rounded Rectangle 43"/>
          <p:cNvSpPr/>
          <p:nvPr/>
        </p:nvSpPr>
        <p:spPr>
          <a:xfrm>
            <a:off x="381000" y="1798637"/>
            <a:ext cx="4191000" cy="4419600"/>
          </a:xfrm>
          <a:prstGeom prst="roundRect">
            <a:avLst>
              <a:gd name="adj" fmla="val 535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dirty="0" smtClean="0"/>
              <a:t>Service Providers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Cloud Infrastructure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874837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Storage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Network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Compute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Security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Orchestration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Core Applications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End Applications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Service Providers</a:t>
            </a:r>
          </a:p>
        </p:txBody>
      </p:sp>
      <p:grpSp>
        <p:nvGrpSpPr>
          <p:cNvPr id="6" name="Group 44"/>
          <p:cNvGrpSpPr/>
          <p:nvPr/>
        </p:nvGrpSpPr>
        <p:grpSpPr>
          <a:xfrm>
            <a:off x="533400" y="1944489"/>
            <a:ext cx="3915301" cy="2973165"/>
            <a:chOff x="2652461" y="2304852"/>
            <a:chExt cx="3915301" cy="2973165"/>
          </a:xfrm>
        </p:grpSpPr>
        <p:pic>
          <p:nvPicPr>
            <p:cNvPr id="8" name="Picture 15" descr="C:\Users\rico\Desktop\Current\EMC\11-1226 Managing Cloud Infrastructure\Art\PNGs\cylinders\Wraps\top back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5158" y="3835400"/>
              <a:ext cx="3912604" cy="809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2" descr="C:\Users\rico\Desktop\Current\EMC\11-1226 Managing Cloud Infrastructure\Art\PNGs\cylinders\Wraps\middle bac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461" y="2533452"/>
              <a:ext cx="3912604" cy="768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2652461" y="2304852"/>
              <a:ext cx="3912604" cy="675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15"/>
            <p:cNvGrpSpPr/>
            <p:nvPr/>
          </p:nvGrpSpPr>
          <p:grpSpPr>
            <a:xfrm>
              <a:off x="2952591" y="2965648"/>
              <a:ext cx="1089576" cy="2312369"/>
              <a:chOff x="2950337" y="2970976"/>
              <a:chExt cx="1089576" cy="2312369"/>
            </a:xfrm>
          </p:grpSpPr>
          <p:pic>
            <p:nvPicPr>
              <p:cNvPr id="37" name="Picture 2" descr="C:\Users\rico\Desktop\Current\EMC\11-1226 Managing Cloud Infrastructure\Art\PNGs\cylinders\tall cylinder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0337" y="2970976"/>
                <a:ext cx="1089576" cy="23123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8" name="Group 163"/>
              <p:cNvGrpSpPr/>
              <p:nvPr/>
            </p:nvGrpSpPr>
            <p:grpSpPr>
              <a:xfrm>
                <a:off x="3089993" y="3425425"/>
                <a:ext cx="810265" cy="574097"/>
                <a:chOff x="591370" y="3602508"/>
                <a:chExt cx="810265" cy="574097"/>
              </a:xfrm>
            </p:grpSpPr>
            <p:sp>
              <p:nvSpPr>
                <p:cNvPr id="39" name="Freeform 22"/>
                <p:cNvSpPr>
                  <a:spLocks noEditPoints="1"/>
                </p:cNvSpPr>
                <p:nvPr/>
              </p:nvSpPr>
              <p:spPr bwMode="auto">
                <a:xfrm>
                  <a:off x="813400" y="3957656"/>
                  <a:ext cx="322735" cy="218949"/>
                </a:xfrm>
                <a:custGeom>
                  <a:avLst/>
                  <a:gdLst>
                    <a:gd name="T0" fmla="*/ 176 w 192"/>
                    <a:gd name="T1" fmla="*/ 90 h 130"/>
                    <a:gd name="T2" fmla="*/ 16 w 192"/>
                    <a:gd name="T3" fmla="*/ 90 h 130"/>
                    <a:gd name="T4" fmla="*/ 0 w 192"/>
                    <a:gd name="T5" fmla="*/ 102 h 130"/>
                    <a:gd name="T6" fmla="*/ 0 w 192"/>
                    <a:gd name="T7" fmla="*/ 117 h 130"/>
                    <a:gd name="T8" fmla="*/ 16 w 192"/>
                    <a:gd name="T9" fmla="*/ 130 h 130"/>
                    <a:gd name="T10" fmla="*/ 176 w 192"/>
                    <a:gd name="T11" fmla="*/ 130 h 130"/>
                    <a:gd name="T12" fmla="*/ 192 w 192"/>
                    <a:gd name="T13" fmla="*/ 117 h 130"/>
                    <a:gd name="T14" fmla="*/ 192 w 192"/>
                    <a:gd name="T15" fmla="*/ 102 h 130"/>
                    <a:gd name="T16" fmla="*/ 176 w 192"/>
                    <a:gd name="T17" fmla="*/ 90 h 130"/>
                    <a:gd name="T18" fmla="*/ 178 w 192"/>
                    <a:gd name="T19" fmla="*/ 112 h 130"/>
                    <a:gd name="T20" fmla="*/ 174 w 192"/>
                    <a:gd name="T21" fmla="*/ 115 h 130"/>
                    <a:gd name="T22" fmla="*/ 131 w 192"/>
                    <a:gd name="T23" fmla="*/ 115 h 130"/>
                    <a:gd name="T24" fmla="*/ 126 w 192"/>
                    <a:gd name="T25" fmla="*/ 112 h 130"/>
                    <a:gd name="T26" fmla="*/ 126 w 192"/>
                    <a:gd name="T27" fmla="*/ 108 h 130"/>
                    <a:gd name="T28" fmla="*/ 131 w 192"/>
                    <a:gd name="T29" fmla="*/ 105 h 130"/>
                    <a:gd name="T30" fmla="*/ 174 w 192"/>
                    <a:gd name="T31" fmla="*/ 105 h 130"/>
                    <a:gd name="T32" fmla="*/ 178 w 192"/>
                    <a:gd name="T33" fmla="*/ 108 h 130"/>
                    <a:gd name="T34" fmla="*/ 178 w 192"/>
                    <a:gd name="T35" fmla="*/ 112 h 130"/>
                    <a:gd name="T36" fmla="*/ 176 w 192"/>
                    <a:gd name="T37" fmla="*/ 45 h 130"/>
                    <a:gd name="T38" fmla="*/ 16 w 192"/>
                    <a:gd name="T39" fmla="*/ 45 h 130"/>
                    <a:gd name="T40" fmla="*/ 0 w 192"/>
                    <a:gd name="T41" fmla="*/ 58 h 130"/>
                    <a:gd name="T42" fmla="*/ 0 w 192"/>
                    <a:gd name="T43" fmla="*/ 72 h 130"/>
                    <a:gd name="T44" fmla="*/ 16 w 192"/>
                    <a:gd name="T45" fmla="*/ 85 h 130"/>
                    <a:gd name="T46" fmla="*/ 176 w 192"/>
                    <a:gd name="T47" fmla="*/ 85 h 130"/>
                    <a:gd name="T48" fmla="*/ 192 w 192"/>
                    <a:gd name="T49" fmla="*/ 72 h 130"/>
                    <a:gd name="T50" fmla="*/ 192 w 192"/>
                    <a:gd name="T51" fmla="*/ 58 h 130"/>
                    <a:gd name="T52" fmla="*/ 176 w 192"/>
                    <a:gd name="T53" fmla="*/ 45 h 130"/>
                    <a:gd name="T54" fmla="*/ 178 w 192"/>
                    <a:gd name="T55" fmla="*/ 67 h 130"/>
                    <a:gd name="T56" fmla="*/ 174 w 192"/>
                    <a:gd name="T57" fmla="*/ 70 h 130"/>
                    <a:gd name="T58" fmla="*/ 131 w 192"/>
                    <a:gd name="T59" fmla="*/ 70 h 130"/>
                    <a:gd name="T60" fmla="*/ 126 w 192"/>
                    <a:gd name="T61" fmla="*/ 67 h 130"/>
                    <a:gd name="T62" fmla="*/ 126 w 192"/>
                    <a:gd name="T63" fmla="*/ 63 h 130"/>
                    <a:gd name="T64" fmla="*/ 131 w 192"/>
                    <a:gd name="T65" fmla="*/ 60 h 130"/>
                    <a:gd name="T66" fmla="*/ 174 w 192"/>
                    <a:gd name="T67" fmla="*/ 60 h 130"/>
                    <a:gd name="T68" fmla="*/ 178 w 192"/>
                    <a:gd name="T69" fmla="*/ 63 h 130"/>
                    <a:gd name="T70" fmla="*/ 178 w 192"/>
                    <a:gd name="T71" fmla="*/ 67 h 130"/>
                    <a:gd name="T72" fmla="*/ 176 w 192"/>
                    <a:gd name="T73" fmla="*/ 0 h 130"/>
                    <a:gd name="T74" fmla="*/ 16 w 192"/>
                    <a:gd name="T75" fmla="*/ 0 h 130"/>
                    <a:gd name="T76" fmla="*/ 0 w 192"/>
                    <a:gd name="T77" fmla="*/ 12 h 130"/>
                    <a:gd name="T78" fmla="*/ 0 w 192"/>
                    <a:gd name="T79" fmla="*/ 27 h 130"/>
                    <a:gd name="T80" fmla="*/ 16 w 192"/>
                    <a:gd name="T81" fmla="*/ 40 h 130"/>
                    <a:gd name="T82" fmla="*/ 176 w 192"/>
                    <a:gd name="T83" fmla="*/ 40 h 130"/>
                    <a:gd name="T84" fmla="*/ 192 w 192"/>
                    <a:gd name="T85" fmla="*/ 27 h 130"/>
                    <a:gd name="T86" fmla="*/ 192 w 192"/>
                    <a:gd name="T87" fmla="*/ 12 h 130"/>
                    <a:gd name="T88" fmla="*/ 176 w 192"/>
                    <a:gd name="T89" fmla="*/ 0 h 130"/>
                    <a:gd name="T90" fmla="*/ 178 w 192"/>
                    <a:gd name="T91" fmla="*/ 22 h 130"/>
                    <a:gd name="T92" fmla="*/ 174 w 192"/>
                    <a:gd name="T93" fmla="*/ 25 h 130"/>
                    <a:gd name="T94" fmla="*/ 131 w 192"/>
                    <a:gd name="T95" fmla="*/ 25 h 130"/>
                    <a:gd name="T96" fmla="*/ 126 w 192"/>
                    <a:gd name="T97" fmla="*/ 22 h 130"/>
                    <a:gd name="T98" fmla="*/ 126 w 192"/>
                    <a:gd name="T99" fmla="*/ 18 h 130"/>
                    <a:gd name="T100" fmla="*/ 131 w 192"/>
                    <a:gd name="T101" fmla="*/ 15 h 130"/>
                    <a:gd name="T102" fmla="*/ 174 w 192"/>
                    <a:gd name="T103" fmla="*/ 15 h 130"/>
                    <a:gd name="T104" fmla="*/ 178 w 192"/>
                    <a:gd name="T105" fmla="*/ 18 h 130"/>
                    <a:gd name="T106" fmla="*/ 178 w 192"/>
                    <a:gd name="T107" fmla="*/ 22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92" h="130">
                      <a:moveTo>
                        <a:pt x="176" y="90"/>
                      </a:moveTo>
                      <a:cubicBezTo>
                        <a:pt x="16" y="90"/>
                        <a:pt x="16" y="90"/>
                        <a:pt x="16" y="90"/>
                      </a:cubicBezTo>
                      <a:cubicBezTo>
                        <a:pt x="7" y="90"/>
                        <a:pt x="0" y="96"/>
                        <a:pt x="0" y="102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24"/>
                        <a:pt x="7" y="130"/>
                        <a:pt x="16" y="130"/>
                      </a:cubicBezTo>
                      <a:cubicBezTo>
                        <a:pt x="176" y="130"/>
                        <a:pt x="176" y="130"/>
                        <a:pt x="176" y="130"/>
                      </a:cubicBezTo>
                      <a:cubicBezTo>
                        <a:pt x="185" y="130"/>
                        <a:pt x="192" y="124"/>
                        <a:pt x="192" y="117"/>
                      </a:cubicBezTo>
                      <a:cubicBezTo>
                        <a:pt x="192" y="102"/>
                        <a:pt x="192" y="102"/>
                        <a:pt x="192" y="102"/>
                      </a:cubicBezTo>
                      <a:cubicBezTo>
                        <a:pt x="192" y="96"/>
                        <a:pt x="185" y="90"/>
                        <a:pt x="176" y="90"/>
                      </a:cubicBezTo>
                      <a:close/>
                      <a:moveTo>
                        <a:pt x="178" y="112"/>
                      </a:moveTo>
                      <a:cubicBezTo>
                        <a:pt x="178" y="114"/>
                        <a:pt x="176" y="115"/>
                        <a:pt x="174" y="115"/>
                      </a:cubicBezTo>
                      <a:cubicBezTo>
                        <a:pt x="131" y="115"/>
                        <a:pt x="131" y="115"/>
                        <a:pt x="131" y="115"/>
                      </a:cubicBezTo>
                      <a:cubicBezTo>
                        <a:pt x="128" y="115"/>
                        <a:pt x="126" y="114"/>
                        <a:pt x="126" y="112"/>
                      </a:cubicBezTo>
                      <a:cubicBezTo>
                        <a:pt x="126" y="108"/>
                        <a:pt x="126" y="108"/>
                        <a:pt x="126" y="108"/>
                      </a:cubicBezTo>
                      <a:cubicBezTo>
                        <a:pt x="126" y="106"/>
                        <a:pt x="128" y="105"/>
                        <a:pt x="131" y="105"/>
                      </a:cubicBezTo>
                      <a:cubicBezTo>
                        <a:pt x="174" y="105"/>
                        <a:pt x="174" y="105"/>
                        <a:pt x="174" y="105"/>
                      </a:cubicBezTo>
                      <a:cubicBezTo>
                        <a:pt x="176" y="105"/>
                        <a:pt x="178" y="106"/>
                        <a:pt x="178" y="108"/>
                      </a:cubicBezTo>
                      <a:lnTo>
                        <a:pt x="178" y="112"/>
                      </a:lnTo>
                      <a:close/>
                      <a:moveTo>
                        <a:pt x="176" y="45"/>
                      </a:moveTo>
                      <a:cubicBezTo>
                        <a:pt x="16" y="45"/>
                        <a:pt x="16" y="45"/>
                        <a:pt x="16" y="45"/>
                      </a:cubicBezTo>
                      <a:cubicBezTo>
                        <a:pt x="7" y="45"/>
                        <a:pt x="0" y="51"/>
                        <a:pt x="0" y="58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9"/>
                        <a:pt x="7" y="85"/>
                        <a:pt x="16" y="85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85" y="85"/>
                        <a:pt x="192" y="79"/>
                        <a:pt x="192" y="72"/>
                      </a:cubicBezTo>
                      <a:cubicBezTo>
                        <a:pt x="192" y="58"/>
                        <a:pt x="192" y="58"/>
                        <a:pt x="192" y="58"/>
                      </a:cubicBezTo>
                      <a:cubicBezTo>
                        <a:pt x="192" y="51"/>
                        <a:pt x="185" y="45"/>
                        <a:pt x="176" y="45"/>
                      </a:cubicBezTo>
                      <a:close/>
                      <a:moveTo>
                        <a:pt x="178" y="67"/>
                      </a:moveTo>
                      <a:cubicBezTo>
                        <a:pt x="178" y="69"/>
                        <a:pt x="176" y="70"/>
                        <a:pt x="174" y="70"/>
                      </a:cubicBezTo>
                      <a:cubicBezTo>
                        <a:pt x="131" y="70"/>
                        <a:pt x="131" y="70"/>
                        <a:pt x="131" y="70"/>
                      </a:cubicBezTo>
                      <a:cubicBezTo>
                        <a:pt x="128" y="70"/>
                        <a:pt x="126" y="69"/>
                        <a:pt x="126" y="67"/>
                      </a:cubicBezTo>
                      <a:cubicBezTo>
                        <a:pt x="126" y="63"/>
                        <a:pt x="126" y="63"/>
                        <a:pt x="126" y="63"/>
                      </a:cubicBezTo>
                      <a:cubicBezTo>
                        <a:pt x="126" y="61"/>
                        <a:pt x="128" y="60"/>
                        <a:pt x="131" y="60"/>
                      </a:cubicBezTo>
                      <a:cubicBezTo>
                        <a:pt x="174" y="60"/>
                        <a:pt x="174" y="60"/>
                        <a:pt x="174" y="60"/>
                      </a:cubicBezTo>
                      <a:cubicBezTo>
                        <a:pt x="176" y="60"/>
                        <a:pt x="178" y="61"/>
                        <a:pt x="178" y="63"/>
                      </a:cubicBezTo>
                      <a:lnTo>
                        <a:pt x="178" y="67"/>
                      </a:lnTo>
                      <a:close/>
                      <a:moveTo>
                        <a:pt x="176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6"/>
                        <a:pt x="0" y="12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34"/>
                        <a:pt x="7" y="40"/>
                        <a:pt x="16" y="40"/>
                      </a:cubicBezTo>
                      <a:cubicBezTo>
                        <a:pt x="176" y="40"/>
                        <a:pt x="176" y="40"/>
                        <a:pt x="176" y="40"/>
                      </a:cubicBezTo>
                      <a:cubicBezTo>
                        <a:pt x="185" y="40"/>
                        <a:pt x="192" y="34"/>
                        <a:pt x="192" y="27"/>
                      </a:cubicBezTo>
                      <a:cubicBezTo>
                        <a:pt x="192" y="12"/>
                        <a:pt x="192" y="12"/>
                        <a:pt x="192" y="12"/>
                      </a:cubicBezTo>
                      <a:cubicBezTo>
                        <a:pt x="192" y="6"/>
                        <a:pt x="185" y="0"/>
                        <a:pt x="176" y="0"/>
                      </a:cubicBezTo>
                      <a:close/>
                      <a:moveTo>
                        <a:pt x="178" y="22"/>
                      </a:moveTo>
                      <a:cubicBezTo>
                        <a:pt x="178" y="24"/>
                        <a:pt x="176" y="25"/>
                        <a:pt x="174" y="25"/>
                      </a:cubicBezTo>
                      <a:cubicBezTo>
                        <a:pt x="131" y="25"/>
                        <a:pt x="131" y="25"/>
                        <a:pt x="131" y="25"/>
                      </a:cubicBezTo>
                      <a:cubicBezTo>
                        <a:pt x="128" y="25"/>
                        <a:pt x="126" y="24"/>
                        <a:pt x="126" y="22"/>
                      </a:cubicBezTo>
                      <a:cubicBezTo>
                        <a:pt x="126" y="18"/>
                        <a:pt x="126" y="18"/>
                        <a:pt x="126" y="18"/>
                      </a:cubicBezTo>
                      <a:cubicBezTo>
                        <a:pt x="126" y="16"/>
                        <a:pt x="128" y="15"/>
                        <a:pt x="131" y="15"/>
                      </a:cubicBezTo>
                      <a:cubicBezTo>
                        <a:pt x="174" y="15"/>
                        <a:pt x="174" y="15"/>
                        <a:pt x="174" y="15"/>
                      </a:cubicBezTo>
                      <a:cubicBezTo>
                        <a:pt x="176" y="15"/>
                        <a:pt x="178" y="16"/>
                        <a:pt x="178" y="18"/>
                      </a:cubicBezTo>
                      <a:lnTo>
                        <a:pt x="178" y="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 bwMode="gray">
                <a:xfrm>
                  <a:off x="591370" y="3602508"/>
                  <a:ext cx="810265" cy="2585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114300" indent="-114300">
                    <a:lnSpc>
                      <a:spcPct val="90000"/>
                    </a:lnSpc>
                    <a:spcAft>
                      <a:spcPts val="300"/>
                    </a:spcAft>
                    <a:buFont typeface="Arial" pitchFamily="34" charset="0"/>
                    <a:buChar char="•"/>
                    <a:defRPr sz="1050">
                      <a:solidFill>
                        <a:schemeClr val="bg2"/>
                      </a:solidFill>
                    </a:defRPr>
                  </a:lvl1pPr>
                </a:lstStyle>
                <a:p>
                  <a:pPr marL="0" indent="0" algn="ctr">
                    <a:buFont typeface="Arial" pitchFamily="34" charset="0"/>
                    <a:buNone/>
                  </a:pPr>
                  <a:r>
                    <a:rPr lang="en-US" sz="1200" dirty="0" smtClean="0">
                      <a:solidFill>
                        <a:srgbClr val="FFFFFF"/>
                      </a:solidFill>
                    </a:rPr>
                    <a:t>Storage</a:t>
                  </a:r>
                  <a:endParaRPr lang="en-US" sz="12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2" name="Group 116"/>
            <p:cNvGrpSpPr/>
            <p:nvPr/>
          </p:nvGrpSpPr>
          <p:grpSpPr>
            <a:xfrm>
              <a:off x="4026623" y="2965648"/>
              <a:ext cx="1089576" cy="2312369"/>
              <a:chOff x="4024369" y="2970976"/>
              <a:chExt cx="1089576" cy="2312369"/>
            </a:xfrm>
          </p:grpSpPr>
          <p:pic>
            <p:nvPicPr>
              <p:cNvPr id="27" name="Picture 2" descr="C:\Users\rico\Desktop\Current\EMC\11-1226 Managing Cloud Infrastructure\Art\PNGs\cylinders\tall cylinder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4369" y="2970976"/>
                <a:ext cx="1089576" cy="23123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8" name="Group 153"/>
              <p:cNvGrpSpPr/>
              <p:nvPr/>
            </p:nvGrpSpPr>
            <p:grpSpPr>
              <a:xfrm>
                <a:off x="4120850" y="3418359"/>
                <a:ext cx="919359" cy="581819"/>
                <a:chOff x="2030341" y="3380145"/>
                <a:chExt cx="919359" cy="581819"/>
              </a:xfrm>
            </p:grpSpPr>
            <p:grpSp>
              <p:nvGrpSpPr>
                <p:cNvPr id="29" name="Group 154"/>
                <p:cNvGrpSpPr/>
                <p:nvPr/>
              </p:nvGrpSpPr>
              <p:grpSpPr>
                <a:xfrm>
                  <a:off x="2298348" y="3678770"/>
                  <a:ext cx="361149" cy="283194"/>
                  <a:chOff x="3779114" y="3549650"/>
                  <a:chExt cx="720725" cy="565154"/>
                </a:xfrm>
                <a:solidFill>
                  <a:schemeClr val="bg1"/>
                </a:solidFill>
              </p:grpSpPr>
              <p:sp>
                <p:nvSpPr>
                  <p:cNvPr id="31" name="Freeform 12"/>
                  <p:cNvSpPr>
                    <a:spLocks/>
                  </p:cNvSpPr>
                  <p:nvPr/>
                </p:nvSpPr>
                <p:spPr bwMode="auto">
                  <a:xfrm>
                    <a:off x="4117252" y="3635375"/>
                    <a:ext cx="63499" cy="242887"/>
                  </a:xfrm>
                  <a:custGeom>
                    <a:avLst/>
                    <a:gdLst>
                      <a:gd name="T0" fmla="*/ 9 w 17"/>
                      <a:gd name="T1" fmla="*/ 65 h 65"/>
                      <a:gd name="T2" fmla="*/ 17 w 17"/>
                      <a:gd name="T3" fmla="*/ 57 h 65"/>
                      <a:gd name="T4" fmla="*/ 17 w 17"/>
                      <a:gd name="T5" fmla="*/ 8 h 65"/>
                      <a:gd name="T6" fmla="*/ 9 w 17"/>
                      <a:gd name="T7" fmla="*/ 0 h 65"/>
                      <a:gd name="T8" fmla="*/ 0 w 17"/>
                      <a:gd name="T9" fmla="*/ 8 h 65"/>
                      <a:gd name="T10" fmla="*/ 0 w 17"/>
                      <a:gd name="T11" fmla="*/ 57 h 65"/>
                      <a:gd name="T12" fmla="*/ 9 w 17"/>
                      <a:gd name="T13" fmla="*/ 65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" h="65">
                        <a:moveTo>
                          <a:pt x="9" y="65"/>
                        </a:moveTo>
                        <a:cubicBezTo>
                          <a:pt x="13" y="65"/>
                          <a:pt x="17" y="61"/>
                          <a:pt x="17" y="57"/>
                        </a:cubicBezTo>
                        <a:cubicBezTo>
                          <a:pt x="17" y="8"/>
                          <a:pt x="17" y="8"/>
                          <a:pt x="17" y="8"/>
                        </a:cubicBezTo>
                        <a:cubicBezTo>
                          <a:pt x="17" y="4"/>
                          <a:pt x="13" y="0"/>
                          <a:pt x="9" y="0"/>
                        </a:cubicBezTo>
                        <a:cubicBezTo>
                          <a:pt x="4" y="0"/>
                          <a:pt x="0" y="4"/>
                          <a:pt x="0" y="8"/>
                        </a:cubicBezTo>
                        <a:cubicBezTo>
                          <a:pt x="0" y="57"/>
                          <a:pt x="0" y="57"/>
                          <a:pt x="0" y="57"/>
                        </a:cubicBezTo>
                        <a:cubicBezTo>
                          <a:pt x="0" y="61"/>
                          <a:pt x="4" y="65"/>
                          <a:pt x="9" y="6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aseline="-25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2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3779114" y="3900490"/>
                    <a:ext cx="720725" cy="214314"/>
                  </a:xfrm>
                  <a:custGeom>
                    <a:avLst/>
                    <a:gdLst>
                      <a:gd name="T0" fmla="*/ 176 w 192"/>
                      <a:gd name="T1" fmla="*/ 0 h 57"/>
                      <a:gd name="T2" fmla="*/ 16 w 192"/>
                      <a:gd name="T3" fmla="*/ 0 h 57"/>
                      <a:gd name="T4" fmla="*/ 0 w 192"/>
                      <a:gd name="T5" fmla="*/ 18 h 57"/>
                      <a:gd name="T6" fmla="*/ 0 w 192"/>
                      <a:gd name="T7" fmla="*/ 39 h 57"/>
                      <a:gd name="T8" fmla="*/ 16 w 192"/>
                      <a:gd name="T9" fmla="*/ 57 h 57"/>
                      <a:gd name="T10" fmla="*/ 176 w 192"/>
                      <a:gd name="T11" fmla="*/ 57 h 57"/>
                      <a:gd name="T12" fmla="*/ 192 w 192"/>
                      <a:gd name="T13" fmla="*/ 39 h 57"/>
                      <a:gd name="T14" fmla="*/ 192 w 192"/>
                      <a:gd name="T15" fmla="*/ 18 h 57"/>
                      <a:gd name="T16" fmla="*/ 176 w 192"/>
                      <a:gd name="T17" fmla="*/ 0 h 57"/>
                      <a:gd name="T18" fmla="*/ 178 w 192"/>
                      <a:gd name="T19" fmla="*/ 31 h 57"/>
                      <a:gd name="T20" fmla="*/ 174 w 192"/>
                      <a:gd name="T21" fmla="*/ 36 h 57"/>
                      <a:gd name="T22" fmla="*/ 131 w 192"/>
                      <a:gd name="T23" fmla="*/ 36 h 57"/>
                      <a:gd name="T24" fmla="*/ 126 w 192"/>
                      <a:gd name="T25" fmla="*/ 31 h 57"/>
                      <a:gd name="T26" fmla="*/ 126 w 192"/>
                      <a:gd name="T27" fmla="*/ 26 h 57"/>
                      <a:gd name="T28" fmla="*/ 131 w 192"/>
                      <a:gd name="T29" fmla="*/ 21 h 57"/>
                      <a:gd name="T30" fmla="*/ 174 w 192"/>
                      <a:gd name="T31" fmla="*/ 21 h 57"/>
                      <a:gd name="T32" fmla="*/ 178 w 192"/>
                      <a:gd name="T33" fmla="*/ 26 h 57"/>
                      <a:gd name="T34" fmla="*/ 178 w 192"/>
                      <a:gd name="T35" fmla="*/ 31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92" h="57">
                        <a:moveTo>
                          <a:pt x="176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8"/>
                          <a:pt x="0" y="18"/>
                        </a:cubicBezTo>
                        <a:cubicBezTo>
                          <a:pt x="0" y="39"/>
                          <a:pt x="0" y="39"/>
                          <a:pt x="0" y="39"/>
                        </a:cubicBezTo>
                        <a:cubicBezTo>
                          <a:pt x="0" y="49"/>
                          <a:pt x="7" y="57"/>
                          <a:pt x="16" y="57"/>
                        </a:cubicBezTo>
                        <a:cubicBezTo>
                          <a:pt x="176" y="57"/>
                          <a:pt x="176" y="57"/>
                          <a:pt x="176" y="57"/>
                        </a:cubicBezTo>
                        <a:cubicBezTo>
                          <a:pt x="185" y="57"/>
                          <a:pt x="192" y="49"/>
                          <a:pt x="192" y="39"/>
                        </a:cubicBezTo>
                        <a:cubicBezTo>
                          <a:pt x="192" y="18"/>
                          <a:pt x="192" y="18"/>
                          <a:pt x="192" y="18"/>
                        </a:cubicBezTo>
                        <a:cubicBezTo>
                          <a:pt x="192" y="8"/>
                          <a:pt x="185" y="0"/>
                          <a:pt x="176" y="0"/>
                        </a:cubicBezTo>
                        <a:close/>
                        <a:moveTo>
                          <a:pt x="178" y="31"/>
                        </a:moveTo>
                        <a:cubicBezTo>
                          <a:pt x="178" y="34"/>
                          <a:pt x="176" y="36"/>
                          <a:pt x="174" y="36"/>
                        </a:cubicBezTo>
                        <a:cubicBezTo>
                          <a:pt x="131" y="36"/>
                          <a:pt x="131" y="36"/>
                          <a:pt x="131" y="36"/>
                        </a:cubicBezTo>
                        <a:cubicBezTo>
                          <a:pt x="128" y="36"/>
                          <a:pt x="126" y="34"/>
                          <a:pt x="126" y="31"/>
                        </a:cubicBezTo>
                        <a:cubicBezTo>
                          <a:pt x="126" y="26"/>
                          <a:pt x="126" y="26"/>
                          <a:pt x="126" y="26"/>
                        </a:cubicBezTo>
                        <a:cubicBezTo>
                          <a:pt x="126" y="23"/>
                          <a:pt x="128" y="21"/>
                          <a:pt x="131" y="21"/>
                        </a:cubicBezTo>
                        <a:cubicBezTo>
                          <a:pt x="174" y="21"/>
                          <a:pt x="174" y="21"/>
                          <a:pt x="174" y="21"/>
                        </a:cubicBezTo>
                        <a:cubicBezTo>
                          <a:pt x="176" y="21"/>
                          <a:pt x="178" y="23"/>
                          <a:pt x="178" y="26"/>
                        </a:cubicBezTo>
                        <a:lnTo>
                          <a:pt x="178" y="3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aseline="-25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3" name="Freeform 14"/>
                  <p:cNvSpPr>
                    <a:spLocks/>
                  </p:cNvSpPr>
                  <p:nvPr/>
                </p:nvSpPr>
                <p:spPr bwMode="auto">
                  <a:xfrm>
                    <a:off x="4218852" y="3590925"/>
                    <a:ext cx="55563" cy="171450"/>
                  </a:xfrm>
                  <a:custGeom>
                    <a:avLst/>
                    <a:gdLst>
                      <a:gd name="T0" fmla="*/ 0 w 15"/>
                      <a:gd name="T1" fmla="*/ 43 h 46"/>
                      <a:gd name="T2" fmla="*/ 3 w 15"/>
                      <a:gd name="T3" fmla="*/ 46 h 46"/>
                      <a:gd name="T4" fmla="*/ 6 w 15"/>
                      <a:gd name="T5" fmla="*/ 45 h 46"/>
                      <a:gd name="T6" fmla="*/ 15 w 15"/>
                      <a:gd name="T7" fmla="*/ 23 h 46"/>
                      <a:gd name="T8" fmla="*/ 6 w 15"/>
                      <a:gd name="T9" fmla="*/ 2 h 46"/>
                      <a:gd name="T10" fmla="*/ 4 w 15"/>
                      <a:gd name="T11" fmla="*/ 0 h 46"/>
                      <a:gd name="T12" fmla="*/ 0 w 15"/>
                      <a:gd name="T13" fmla="*/ 3 h 46"/>
                      <a:gd name="T14" fmla="*/ 0 w 15"/>
                      <a:gd name="T15" fmla="*/ 4 h 46"/>
                      <a:gd name="T16" fmla="*/ 0 w 15"/>
                      <a:gd name="T17" fmla="*/ 5 h 46"/>
                      <a:gd name="T18" fmla="*/ 1 w 15"/>
                      <a:gd name="T19" fmla="*/ 6 h 46"/>
                      <a:gd name="T20" fmla="*/ 1 w 15"/>
                      <a:gd name="T21" fmla="*/ 40 h 46"/>
                      <a:gd name="T22" fmla="*/ 0 w 15"/>
                      <a:gd name="T23" fmla="*/ 43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5" h="46">
                        <a:moveTo>
                          <a:pt x="0" y="43"/>
                        </a:moveTo>
                        <a:cubicBezTo>
                          <a:pt x="0" y="44"/>
                          <a:pt x="1" y="46"/>
                          <a:pt x="3" y="46"/>
                        </a:cubicBezTo>
                        <a:cubicBezTo>
                          <a:pt x="4" y="46"/>
                          <a:pt x="5" y="45"/>
                          <a:pt x="6" y="45"/>
                        </a:cubicBezTo>
                        <a:cubicBezTo>
                          <a:pt x="11" y="39"/>
                          <a:pt x="15" y="31"/>
                          <a:pt x="15" y="23"/>
                        </a:cubicBezTo>
                        <a:cubicBezTo>
                          <a:pt x="15" y="15"/>
                          <a:pt x="12" y="7"/>
                          <a:pt x="6" y="2"/>
                        </a:cubicBezTo>
                        <a:cubicBezTo>
                          <a:pt x="6" y="1"/>
                          <a:pt x="5" y="0"/>
                          <a:pt x="4" y="0"/>
                        </a:cubicBezTo>
                        <a:cubicBezTo>
                          <a:pt x="2" y="0"/>
                          <a:pt x="0" y="2"/>
                          <a:pt x="0" y="3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11" y="15"/>
                          <a:pt x="11" y="31"/>
                          <a:pt x="1" y="40"/>
                        </a:cubicBezTo>
                        <a:cubicBezTo>
                          <a:pt x="0" y="41"/>
                          <a:pt x="0" y="42"/>
                          <a:pt x="0" y="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aseline="-25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4" name="Freeform 15"/>
                  <p:cNvSpPr>
                    <a:spLocks/>
                  </p:cNvSpPr>
                  <p:nvPr/>
                </p:nvSpPr>
                <p:spPr bwMode="auto">
                  <a:xfrm>
                    <a:off x="4271239" y="3549650"/>
                    <a:ext cx="71438" cy="254000"/>
                  </a:xfrm>
                  <a:custGeom>
                    <a:avLst/>
                    <a:gdLst>
                      <a:gd name="T0" fmla="*/ 1 w 19"/>
                      <a:gd name="T1" fmla="*/ 6 h 68"/>
                      <a:gd name="T2" fmla="*/ 1 w 19"/>
                      <a:gd name="T3" fmla="*/ 62 h 68"/>
                      <a:gd name="T4" fmla="*/ 0 w 19"/>
                      <a:gd name="T5" fmla="*/ 64 h 68"/>
                      <a:gd name="T6" fmla="*/ 4 w 19"/>
                      <a:gd name="T7" fmla="*/ 68 h 68"/>
                      <a:gd name="T8" fmla="*/ 6 w 19"/>
                      <a:gd name="T9" fmla="*/ 67 h 68"/>
                      <a:gd name="T10" fmla="*/ 19 w 19"/>
                      <a:gd name="T11" fmla="*/ 34 h 68"/>
                      <a:gd name="T12" fmla="*/ 7 w 19"/>
                      <a:gd name="T13" fmla="*/ 2 h 68"/>
                      <a:gd name="T14" fmla="*/ 4 w 19"/>
                      <a:gd name="T15" fmla="*/ 0 h 68"/>
                      <a:gd name="T16" fmla="*/ 1 w 19"/>
                      <a:gd name="T17" fmla="*/ 4 h 68"/>
                      <a:gd name="T18" fmla="*/ 1 w 19"/>
                      <a:gd name="T19" fmla="*/ 6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9" h="68">
                        <a:moveTo>
                          <a:pt x="1" y="6"/>
                        </a:moveTo>
                        <a:cubicBezTo>
                          <a:pt x="17" y="21"/>
                          <a:pt x="17" y="46"/>
                          <a:pt x="1" y="62"/>
                        </a:cubicBezTo>
                        <a:cubicBezTo>
                          <a:pt x="1" y="63"/>
                          <a:pt x="0" y="63"/>
                          <a:pt x="0" y="64"/>
                        </a:cubicBezTo>
                        <a:cubicBezTo>
                          <a:pt x="0" y="66"/>
                          <a:pt x="2" y="68"/>
                          <a:pt x="4" y="68"/>
                        </a:cubicBezTo>
                        <a:cubicBezTo>
                          <a:pt x="5" y="68"/>
                          <a:pt x="5" y="67"/>
                          <a:pt x="6" y="67"/>
                        </a:cubicBezTo>
                        <a:cubicBezTo>
                          <a:pt x="15" y="58"/>
                          <a:pt x="19" y="46"/>
                          <a:pt x="19" y="34"/>
                        </a:cubicBezTo>
                        <a:cubicBezTo>
                          <a:pt x="19" y="22"/>
                          <a:pt x="15" y="11"/>
                          <a:pt x="7" y="2"/>
                        </a:cubicBezTo>
                        <a:cubicBezTo>
                          <a:pt x="6" y="1"/>
                          <a:pt x="5" y="0"/>
                          <a:pt x="4" y="0"/>
                        </a:cubicBezTo>
                        <a:cubicBezTo>
                          <a:pt x="2" y="0"/>
                          <a:pt x="1" y="2"/>
                          <a:pt x="1" y="4"/>
                        </a:cubicBezTo>
                        <a:cubicBezTo>
                          <a:pt x="1" y="4"/>
                          <a:pt x="1" y="5"/>
                          <a:pt x="1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aseline="-25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5" name="Freeform 16"/>
                  <p:cNvSpPr>
                    <a:spLocks/>
                  </p:cNvSpPr>
                  <p:nvPr/>
                </p:nvSpPr>
                <p:spPr bwMode="auto">
                  <a:xfrm>
                    <a:off x="4023589" y="3590925"/>
                    <a:ext cx="52388" cy="171450"/>
                  </a:xfrm>
                  <a:custGeom>
                    <a:avLst/>
                    <a:gdLst>
                      <a:gd name="T0" fmla="*/ 8 w 14"/>
                      <a:gd name="T1" fmla="*/ 44 h 46"/>
                      <a:gd name="T2" fmla="*/ 11 w 14"/>
                      <a:gd name="T3" fmla="*/ 46 h 46"/>
                      <a:gd name="T4" fmla="*/ 14 w 14"/>
                      <a:gd name="T5" fmla="*/ 43 h 46"/>
                      <a:gd name="T6" fmla="*/ 14 w 14"/>
                      <a:gd name="T7" fmla="*/ 42 h 46"/>
                      <a:gd name="T8" fmla="*/ 14 w 14"/>
                      <a:gd name="T9" fmla="*/ 41 h 46"/>
                      <a:gd name="T10" fmla="*/ 13 w 14"/>
                      <a:gd name="T11" fmla="*/ 41 h 46"/>
                      <a:gd name="T12" fmla="*/ 13 w 14"/>
                      <a:gd name="T13" fmla="*/ 6 h 46"/>
                      <a:gd name="T14" fmla="*/ 14 w 14"/>
                      <a:gd name="T15" fmla="*/ 3 h 46"/>
                      <a:gd name="T16" fmla="*/ 11 w 14"/>
                      <a:gd name="T17" fmla="*/ 0 h 46"/>
                      <a:gd name="T18" fmla="*/ 9 w 14"/>
                      <a:gd name="T19" fmla="*/ 1 h 46"/>
                      <a:gd name="T20" fmla="*/ 0 w 14"/>
                      <a:gd name="T21" fmla="*/ 23 h 46"/>
                      <a:gd name="T22" fmla="*/ 8 w 14"/>
                      <a:gd name="T23" fmla="*/ 4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4" h="46">
                        <a:moveTo>
                          <a:pt x="8" y="44"/>
                        </a:moveTo>
                        <a:cubicBezTo>
                          <a:pt x="9" y="45"/>
                          <a:pt x="10" y="46"/>
                          <a:pt x="11" y="46"/>
                        </a:cubicBezTo>
                        <a:cubicBezTo>
                          <a:pt x="13" y="46"/>
                          <a:pt x="14" y="44"/>
                          <a:pt x="14" y="43"/>
                        </a:cubicBezTo>
                        <a:cubicBezTo>
                          <a:pt x="14" y="42"/>
                          <a:pt x="14" y="42"/>
                          <a:pt x="14" y="42"/>
                        </a:cubicBezTo>
                        <a:cubicBezTo>
                          <a:pt x="14" y="41"/>
                          <a:pt x="14" y="41"/>
                          <a:pt x="14" y="41"/>
                        </a:cubicBezTo>
                        <a:cubicBezTo>
                          <a:pt x="13" y="41"/>
                          <a:pt x="13" y="41"/>
                          <a:pt x="13" y="41"/>
                        </a:cubicBezTo>
                        <a:cubicBezTo>
                          <a:pt x="4" y="31"/>
                          <a:pt x="4" y="15"/>
                          <a:pt x="13" y="6"/>
                        </a:cubicBezTo>
                        <a:cubicBezTo>
                          <a:pt x="14" y="5"/>
                          <a:pt x="14" y="4"/>
                          <a:pt x="14" y="3"/>
                        </a:cubicBezTo>
                        <a:cubicBezTo>
                          <a:pt x="14" y="2"/>
                          <a:pt x="13" y="0"/>
                          <a:pt x="11" y="0"/>
                        </a:cubicBezTo>
                        <a:cubicBezTo>
                          <a:pt x="10" y="0"/>
                          <a:pt x="9" y="1"/>
                          <a:pt x="9" y="1"/>
                        </a:cubicBezTo>
                        <a:cubicBezTo>
                          <a:pt x="3" y="7"/>
                          <a:pt x="0" y="15"/>
                          <a:pt x="0" y="23"/>
                        </a:cubicBezTo>
                        <a:cubicBezTo>
                          <a:pt x="0" y="31"/>
                          <a:pt x="3" y="39"/>
                          <a:pt x="8" y="4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aseline="-25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6" name="Freeform 17"/>
                  <p:cNvSpPr>
                    <a:spLocks/>
                  </p:cNvSpPr>
                  <p:nvPr/>
                </p:nvSpPr>
                <p:spPr bwMode="auto">
                  <a:xfrm>
                    <a:off x="3952152" y="3549650"/>
                    <a:ext cx="71438" cy="254000"/>
                  </a:xfrm>
                  <a:custGeom>
                    <a:avLst/>
                    <a:gdLst>
                      <a:gd name="T0" fmla="*/ 15 w 19"/>
                      <a:gd name="T1" fmla="*/ 68 h 68"/>
                      <a:gd name="T2" fmla="*/ 19 w 19"/>
                      <a:gd name="T3" fmla="*/ 64 h 68"/>
                      <a:gd name="T4" fmla="*/ 18 w 19"/>
                      <a:gd name="T5" fmla="*/ 63 h 68"/>
                      <a:gd name="T6" fmla="*/ 18 w 19"/>
                      <a:gd name="T7" fmla="*/ 62 h 68"/>
                      <a:gd name="T8" fmla="*/ 18 w 19"/>
                      <a:gd name="T9" fmla="*/ 6 h 68"/>
                      <a:gd name="T10" fmla="*/ 19 w 19"/>
                      <a:gd name="T11" fmla="*/ 4 h 68"/>
                      <a:gd name="T12" fmla="*/ 16 w 19"/>
                      <a:gd name="T13" fmla="*/ 0 h 68"/>
                      <a:gd name="T14" fmla="*/ 13 w 19"/>
                      <a:gd name="T15" fmla="*/ 2 h 68"/>
                      <a:gd name="T16" fmla="*/ 0 w 19"/>
                      <a:gd name="T17" fmla="*/ 34 h 68"/>
                      <a:gd name="T18" fmla="*/ 13 w 19"/>
                      <a:gd name="T19" fmla="*/ 66 h 68"/>
                      <a:gd name="T20" fmla="*/ 15 w 19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9" h="68">
                        <a:moveTo>
                          <a:pt x="15" y="68"/>
                        </a:moveTo>
                        <a:cubicBezTo>
                          <a:pt x="17" y="68"/>
                          <a:pt x="19" y="66"/>
                          <a:pt x="19" y="64"/>
                        </a:cubicBezTo>
                        <a:cubicBezTo>
                          <a:pt x="19" y="64"/>
                          <a:pt x="18" y="63"/>
                          <a:pt x="18" y="63"/>
                        </a:cubicBezTo>
                        <a:cubicBezTo>
                          <a:pt x="18" y="62"/>
                          <a:pt x="18" y="62"/>
                          <a:pt x="18" y="62"/>
                        </a:cubicBezTo>
                        <a:cubicBezTo>
                          <a:pt x="2" y="47"/>
                          <a:pt x="2" y="22"/>
                          <a:pt x="18" y="6"/>
                        </a:cubicBezTo>
                        <a:cubicBezTo>
                          <a:pt x="19" y="5"/>
                          <a:pt x="19" y="5"/>
                          <a:pt x="19" y="4"/>
                        </a:cubicBezTo>
                        <a:cubicBezTo>
                          <a:pt x="19" y="2"/>
                          <a:pt x="17" y="0"/>
                          <a:pt x="16" y="0"/>
                        </a:cubicBezTo>
                        <a:cubicBezTo>
                          <a:pt x="15" y="0"/>
                          <a:pt x="14" y="1"/>
                          <a:pt x="13" y="2"/>
                        </a:cubicBezTo>
                        <a:cubicBezTo>
                          <a:pt x="5" y="10"/>
                          <a:pt x="0" y="22"/>
                          <a:pt x="0" y="34"/>
                        </a:cubicBezTo>
                        <a:cubicBezTo>
                          <a:pt x="0" y="46"/>
                          <a:pt x="4" y="57"/>
                          <a:pt x="13" y="66"/>
                        </a:cubicBezTo>
                        <a:cubicBezTo>
                          <a:pt x="13" y="67"/>
                          <a:pt x="14" y="68"/>
                          <a:pt x="15" y="6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aseline="-250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30" name="TextBox 29"/>
                <p:cNvSpPr txBox="1"/>
                <p:nvPr/>
              </p:nvSpPr>
              <p:spPr bwMode="gray">
                <a:xfrm>
                  <a:off x="2030341" y="3380145"/>
                  <a:ext cx="919359" cy="2585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114300" indent="-114300">
                    <a:lnSpc>
                      <a:spcPct val="90000"/>
                    </a:lnSpc>
                    <a:spcAft>
                      <a:spcPts val="300"/>
                    </a:spcAft>
                    <a:buFont typeface="Arial" pitchFamily="34" charset="0"/>
                    <a:buChar char="•"/>
                    <a:defRPr sz="1050">
                      <a:solidFill>
                        <a:schemeClr val="bg2"/>
                      </a:solidFill>
                    </a:defRPr>
                  </a:lvl1pPr>
                </a:lstStyle>
                <a:p>
                  <a:pPr marL="0" indent="0" algn="ctr">
                    <a:buFont typeface="Arial" pitchFamily="34" charset="0"/>
                    <a:buNone/>
                  </a:pPr>
                  <a:r>
                    <a:rPr lang="en-US" sz="1200" dirty="0" smtClean="0">
                      <a:solidFill>
                        <a:srgbClr val="FFFFFF"/>
                      </a:solidFill>
                    </a:rPr>
                    <a:t>Network</a:t>
                  </a:r>
                  <a:endParaRPr lang="en-US" sz="12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3" name="Group 117"/>
            <p:cNvGrpSpPr/>
            <p:nvPr/>
          </p:nvGrpSpPr>
          <p:grpSpPr>
            <a:xfrm>
              <a:off x="5100655" y="2965648"/>
              <a:ext cx="1089576" cy="2312369"/>
              <a:chOff x="5098401" y="2970976"/>
              <a:chExt cx="1089576" cy="2312369"/>
            </a:xfrm>
          </p:grpSpPr>
          <p:pic>
            <p:nvPicPr>
              <p:cNvPr id="21" name="Picture 2" descr="C:\Users\rico\Desktop\Current\EMC\11-1226 Managing Cloud Infrastructure\Art\PNGs\cylinders\tall cylinder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8401" y="2970976"/>
                <a:ext cx="1089576" cy="23123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2" name="Group 140"/>
              <p:cNvGrpSpPr/>
              <p:nvPr/>
            </p:nvGrpSpPr>
            <p:grpSpPr>
              <a:xfrm>
                <a:off x="5165514" y="3408687"/>
                <a:ext cx="955349" cy="599514"/>
                <a:chOff x="2999108" y="3351789"/>
                <a:chExt cx="955349" cy="599514"/>
              </a:xfrm>
            </p:grpSpPr>
            <p:grpSp>
              <p:nvGrpSpPr>
                <p:cNvPr id="23" name="Group 141"/>
                <p:cNvGrpSpPr/>
                <p:nvPr/>
              </p:nvGrpSpPr>
              <p:grpSpPr>
                <a:xfrm>
                  <a:off x="3296206" y="3638676"/>
                  <a:ext cx="361151" cy="312627"/>
                  <a:chOff x="5411792" y="4155983"/>
                  <a:chExt cx="720725" cy="623889"/>
                </a:xfrm>
                <a:solidFill>
                  <a:schemeClr val="bg1"/>
                </a:solidFill>
              </p:grpSpPr>
              <p:sp>
                <p:nvSpPr>
                  <p:cNvPr id="25" name="Freeform 6"/>
                  <p:cNvSpPr>
                    <a:spLocks noEditPoints="1"/>
                  </p:cNvSpPr>
                  <p:nvPr/>
                </p:nvSpPr>
                <p:spPr bwMode="auto">
                  <a:xfrm>
                    <a:off x="5411792" y="4155983"/>
                    <a:ext cx="720725" cy="450847"/>
                  </a:xfrm>
                  <a:custGeom>
                    <a:avLst/>
                    <a:gdLst>
                      <a:gd name="T0" fmla="*/ 14 w 192"/>
                      <a:gd name="T1" fmla="*/ 120 h 120"/>
                      <a:gd name="T2" fmla="*/ 178 w 192"/>
                      <a:gd name="T3" fmla="*/ 120 h 120"/>
                      <a:gd name="T4" fmla="*/ 192 w 192"/>
                      <a:gd name="T5" fmla="*/ 111 h 120"/>
                      <a:gd name="T6" fmla="*/ 192 w 192"/>
                      <a:gd name="T7" fmla="*/ 8 h 120"/>
                      <a:gd name="T8" fmla="*/ 178 w 192"/>
                      <a:gd name="T9" fmla="*/ 0 h 120"/>
                      <a:gd name="T10" fmla="*/ 14 w 192"/>
                      <a:gd name="T11" fmla="*/ 0 h 120"/>
                      <a:gd name="T12" fmla="*/ 0 w 192"/>
                      <a:gd name="T13" fmla="*/ 8 h 120"/>
                      <a:gd name="T14" fmla="*/ 0 w 192"/>
                      <a:gd name="T15" fmla="*/ 111 h 120"/>
                      <a:gd name="T16" fmla="*/ 14 w 192"/>
                      <a:gd name="T17" fmla="*/ 120 h 120"/>
                      <a:gd name="T18" fmla="*/ 14 w 192"/>
                      <a:gd name="T19" fmla="*/ 20 h 120"/>
                      <a:gd name="T20" fmla="*/ 25 w 192"/>
                      <a:gd name="T21" fmla="*/ 14 h 120"/>
                      <a:gd name="T22" fmla="*/ 166 w 192"/>
                      <a:gd name="T23" fmla="*/ 14 h 120"/>
                      <a:gd name="T24" fmla="*/ 178 w 192"/>
                      <a:gd name="T25" fmla="*/ 20 h 120"/>
                      <a:gd name="T26" fmla="*/ 178 w 192"/>
                      <a:gd name="T27" fmla="*/ 99 h 120"/>
                      <a:gd name="T28" fmla="*/ 166 w 192"/>
                      <a:gd name="T29" fmla="*/ 106 h 120"/>
                      <a:gd name="T30" fmla="*/ 25 w 192"/>
                      <a:gd name="T31" fmla="*/ 106 h 120"/>
                      <a:gd name="T32" fmla="*/ 14 w 192"/>
                      <a:gd name="T33" fmla="*/ 99 h 120"/>
                      <a:gd name="T34" fmla="*/ 14 w 192"/>
                      <a:gd name="T35" fmla="*/ 2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92" h="120">
                        <a:moveTo>
                          <a:pt x="14" y="120"/>
                        </a:moveTo>
                        <a:cubicBezTo>
                          <a:pt x="178" y="120"/>
                          <a:pt x="178" y="120"/>
                          <a:pt x="178" y="120"/>
                        </a:cubicBezTo>
                        <a:cubicBezTo>
                          <a:pt x="186" y="120"/>
                          <a:pt x="192" y="116"/>
                          <a:pt x="192" y="111"/>
                        </a:cubicBezTo>
                        <a:cubicBezTo>
                          <a:pt x="192" y="8"/>
                          <a:pt x="192" y="8"/>
                          <a:pt x="192" y="8"/>
                        </a:cubicBezTo>
                        <a:cubicBezTo>
                          <a:pt x="192" y="3"/>
                          <a:pt x="186" y="0"/>
                          <a:pt x="178" y="0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7" y="0"/>
                          <a:pt x="0" y="3"/>
                          <a:pt x="0" y="8"/>
                        </a:cubicBezTo>
                        <a:cubicBezTo>
                          <a:pt x="0" y="111"/>
                          <a:pt x="0" y="111"/>
                          <a:pt x="0" y="111"/>
                        </a:cubicBezTo>
                        <a:cubicBezTo>
                          <a:pt x="0" y="116"/>
                          <a:pt x="7" y="120"/>
                          <a:pt x="14" y="120"/>
                        </a:cubicBezTo>
                        <a:close/>
                        <a:moveTo>
                          <a:pt x="14" y="20"/>
                        </a:moveTo>
                        <a:cubicBezTo>
                          <a:pt x="14" y="17"/>
                          <a:pt x="19" y="14"/>
                          <a:pt x="25" y="14"/>
                        </a:cubicBezTo>
                        <a:cubicBezTo>
                          <a:pt x="166" y="14"/>
                          <a:pt x="166" y="14"/>
                          <a:pt x="166" y="14"/>
                        </a:cubicBezTo>
                        <a:cubicBezTo>
                          <a:pt x="172" y="14"/>
                          <a:pt x="178" y="17"/>
                          <a:pt x="178" y="20"/>
                        </a:cubicBezTo>
                        <a:cubicBezTo>
                          <a:pt x="178" y="99"/>
                          <a:pt x="178" y="99"/>
                          <a:pt x="178" y="99"/>
                        </a:cubicBezTo>
                        <a:cubicBezTo>
                          <a:pt x="178" y="103"/>
                          <a:pt x="172" y="106"/>
                          <a:pt x="166" y="106"/>
                        </a:cubicBezTo>
                        <a:cubicBezTo>
                          <a:pt x="25" y="106"/>
                          <a:pt x="25" y="106"/>
                          <a:pt x="25" y="106"/>
                        </a:cubicBezTo>
                        <a:cubicBezTo>
                          <a:pt x="19" y="106"/>
                          <a:pt x="14" y="103"/>
                          <a:pt x="14" y="99"/>
                        </a:cubicBezTo>
                        <a:lnTo>
                          <a:pt x="14" y="2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" name="Freeform 7"/>
                  <p:cNvSpPr>
                    <a:spLocks noEditPoints="1"/>
                  </p:cNvSpPr>
                  <p:nvPr/>
                </p:nvSpPr>
                <p:spPr bwMode="auto">
                  <a:xfrm>
                    <a:off x="5411792" y="4629060"/>
                    <a:ext cx="720725" cy="150812"/>
                  </a:xfrm>
                  <a:custGeom>
                    <a:avLst/>
                    <a:gdLst>
                      <a:gd name="T0" fmla="*/ 176 w 192"/>
                      <a:gd name="T1" fmla="*/ 0 h 40"/>
                      <a:gd name="T2" fmla="*/ 16 w 192"/>
                      <a:gd name="T3" fmla="*/ 0 h 40"/>
                      <a:gd name="T4" fmla="*/ 0 w 192"/>
                      <a:gd name="T5" fmla="*/ 12 h 40"/>
                      <a:gd name="T6" fmla="*/ 0 w 192"/>
                      <a:gd name="T7" fmla="*/ 27 h 40"/>
                      <a:gd name="T8" fmla="*/ 16 w 192"/>
                      <a:gd name="T9" fmla="*/ 40 h 40"/>
                      <a:gd name="T10" fmla="*/ 176 w 192"/>
                      <a:gd name="T11" fmla="*/ 40 h 40"/>
                      <a:gd name="T12" fmla="*/ 192 w 192"/>
                      <a:gd name="T13" fmla="*/ 27 h 40"/>
                      <a:gd name="T14" fmla="*/ 192 w 192"/>
                      <a:gd name="T15" fmla="*/ 12 h 40"/>
                      <a:gd name="T16" fmla="*/ 176 w 192"/>
                      <a:gd name="T17" fmla="*/ 0 h 40"/>
                      <a:gd name="T18" fmla="*/ 66 w 192"/>
                      <a:gd name="T19" fmla="*/ 22 h 40"/>
                      <a:gd name="T20" fmla="*/ 62 w 192"/>
                      <a:gd name="T21" fmla="*/ 25 h 40"/>
                      <a:gd name="T22" fmla="*/ 19 w 192"/>
                      <a:gd name="T23" fmla="*/ 25 h 40"/>
                      <a:gd name="T24" fmla="*/ 14 w 192"/>
                      <a:gd name="T25" fmla="*/ 22 h 40"/>
                      <a:gd name="T26" fmla="*/ 14 w 192"/>
                      <a:gd name="T27" fmla="*/ 18 h 40"/>
                      <a:gd name="T28" fmla="*/ 19 w 192"/>
                      <a:gd name="T29" fmla="*/ 15 h 40"/>
                      <a:gd name="T30" fmla="*/ 62 w 192"/>
                      <a:gd name="T31" fmla="*/ 15 h 40"/>
                      <a:gd name="T32" fmla="*/ 66 w 192"/>
                      <a:gd name="T33" fmla="*/ 18 h 40"/>
                      <a:gd name="T34" fmla="*/ 66 w 192"/>
                      <a:gd name="T35" fmla="*/ 22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92" h="40">
                        <a:moveTo>
                          <a:pt x="176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6"/>
                          <a:pt x="0" y="12"/>
                        </a:cubicBezTo>
                        <a:cubicBezTo>
                          <a:pt x="0" y="27"/>
                          <a:pt x="0" y="27"/>
                          <a:pt x="0" y="27"/>
                        </a:cubicBezTo>
                        <a:cubicBezTo>
                          <a:pt x="0" y="34"/>
                          <a:pt x="7" y="40"/>
                          <a:pt x="16" y="40"/>
                        </a:cubicBezTo>
                        <a:cubicBezTo>
                          <a:pt x="176" y="40"/>
                          <a:pt x="176" y="40"/>
                          <a:pt x="176" y="40"/>
                        </a:cubicBezTo>
                        <a:cubicBezTo>
                          <a:pt x="185" y="40"/>
                          <a:pt x="192" y="34"/>
                          <a:pt x="192" y="27"/>
                        </a:cubicBezTo>
                        <a:cubicBezTo>
                          <a:pt x="192" y="12"/>
                          <a:pt x="192" y="12"/>
                          <a:pt x="192" y="12"/>
                        </a:cubicBezTo>
                        <a:cubicBezTo>
                          <a:pt x="192" y="6"/>
                          <a:pt x="185" y="0"/>
                          <a:pt x="176" y="0"/>
                        </a:cubicBezTo>
                        <a:close/>
                        <a:moveTo>
                          <a:pt x="66" y="22"/>
                        </a:moveTo>
                        <a:cubicBezTo>
                          <a:pt x="66" y="24"/>
                          <a:pt x="64" y="25"/>
                          <a:pt x="62" y="25"/>
                        </a:cubicBezTo>
                        <a:cubicBezTo>
                          <a:pt x="19" y="25"/>
                          <a:pt x="19" y="25"/>
                          <a:pt x="19" y="25"/>
                        </a:cubicBezTo>
                        <a:cubicBezTo>
                          <a:pt x="16" y="25"/>
                          <a:pt x="14" y="24"/>
                          <a:pt x="14" y="22"/>
                        </a:cubicBezTo>
                        <a:cubicBezTo>
                          <a:pt x="14" y="18"/>
                          <a:pt x="14" y="18"/>
                          <a:pt x="14" y="18"/>
                        </a:cubicBezTo>
                        <a:cubicBezTo>
                          <a:pt x="14" y="16"/>
                          <a:pt x="16" y="15"/>
                          <a:pt x="19" y="15"/>
                        </a:cubicBezTo>
                        <a:cubicBezTo>
                          <a:pt x="62" y="15"/>
                          <a:pt x="62" y="15"/>
                          <a:pt x="62" y="15"/>
                        </a:cubicBezTo>
                        <a:cubicBezTo>
                          <a:pt x="64" y="15"/>
                          <a:pt x="66" y="16"/>
                          <a:pt x="66" y="18"/>
                        </a:cubicBezTo>
                        <a:lnTo>
                          <a:pt x="66" y="2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4" name="TextBox 23"/>
                <p:cNvSpPr txBox="1"/>
                <p:nvPr/>
              </p:nvSpPr>
              <p:spPr bwMode="gray">
                <a:xfrm>
                  <a:off x="2999108" y="3351789"/>
                  <a:ext cx="955349" cy="2585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114300" indent="-114300">
                    <a:lnSpc>
                      <a:spcPct val="90000"/>
                    </a:lnSpc>
                    <a:spcAft>
                      <a:spcPts val="300"/>
                    </a:spcAft>
                    <a:buFont typeface="Arial" pitchFamily="34" charset="0"/>
                    <a:buChar char="•"/>
                    <a:defRPr sz="1050">
                      <a:solidFill>
                        <a:schemeClr val="bg2"/>
                      </a:solidFill>
                    </a:defRPr>
                  </a:lvl1pPr>
                </a:lstStyle>
                <a:p>
                  <a:pPr marL="0" indent="0" algn="ctr">
                    <a:buFont typeface="Arial" pitchFamily="34" charset="0"/>
                    <a:buNone/>
                  </a:pPr>
                  <a:r>
                    <a:rPr lang="en-US" sz="1200" dirty="0" smtClean="0">
                      <a:solidFill>
                        <a:srgbClr val="FFFFFF"/>
                      </a:solidFill>
                    </a:rPr>
                    <a:t>Compute</a:t>
                  </a:r>
                  <a:endParaRPr lang="en-US" sz="12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2652461" y="2712635"/>
              <a:ext cx="3909907" cy="741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Group 132"/>
            <p:cNvGrpSpPr/>
            <p:nvPr/>
          </p:nvGrpSpPr>
          <p:grpSpPr>
            <a:xfrm>
              <a:off x="2652461" y="2367365"/>
              <a:ext cx="3912345" cy="697514"/>
              <a:chOff x="2615074" y="2358723"/>
              <a:chExt cx="3912345" cy="697514"/>
            </a:xfrm>
          </p:grpSpPr>
          <p:pic>
            <p:nvPicPr>
              <p:cNvPr id="19" name="Picture 1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615074" y="2358723"/>
                <a:ext cx="3912345" cy="697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3758074" y="2524810"/>
                <a:ext cx="170180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4D4D4D"/>
                    </a:solidFill>
                  </a:rPr>
                  <a:t>End Applications</a:t>
                </a:r>
                <a:endParaRPr lang="en-US" sz="1600" dirty="0">
                  <a:solidFill>
                    <a:srgbClr val="4D4D4D"/>
                  </a:solidFill>
                </a:endParaRPr>
              </a:p>
            </p:txBody>
          </p:sp>
        </p:grpSp>
        <p:pic>
          <p:nvPicPr>
            <p:cNvPr id="16" name="Picture 1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2655116" y="4039008"/>
              <a:ext cx="3912604" cy="786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3766604" y="2887246"/>
              <a:ext cx="17814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4D4D4D"/>
                  </a:solidFill>
                </a:rPr>
                <a:t>Core Applications</a:t>
              </a:r>
              <a:endParaRPr lang="en-US" sz="1600" dirty="0">
                <a:solidFill>
                  <a:srgbClr val="4D4D4D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126319" y="4292600"/>
              <a:ext cx="9258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4D4D4D"/>
                  </a:solidFill>
                </a:rPr>
                <a:t>Security</a:t>
              </a:r>
              <a:endParaRPr lang="en-US" sz="1600" dirty="0">
                <a:solidFill>
                  <a:srgbClr val="4D4D4D"/>
                </a:solidFill>
              </a:endParaRPr>
            </a:p>
          </p:txBody>
        </p:sp>
      </p:grpSp>
      <p:sp>
        <p:nvSpPr>
          <p:cNvPr id="43" name="Cloud 42"/>
          <p:cNvSpPr/>
          <p:nvPr/>
        </p:nvSpPr>
        <p:spPr>
          <a:xfrm>
            <a:off x="609600" y="4389437"/>
            <a:ext cx="3810001" cy="1117600"/>
          </a:xfrm>
          <a:prstGeom prst="cloud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>
            <a:solidFill>
              <a:schemeClr val="bg2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Orchestration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5834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61000" contrast="-61000"/>
                    </a14:imgEffect>
                  </a14:imgLayer>
                </a14:imgProps>
              </a:ext>
            </a:extLst>
          </a:blip>
          <a:srcRect l="16166" r="6234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Infrastructure Maturity</a:t>
            </a:r>
          </a:p>
        </p:txBody>
      </p:sp>
      <p:sp>
        <p:nvSpPr>
          <p:cNvPr id="95" name="Text Placeholder 89"/>
          <p:cNvSpPr txBox="1">
            <a:spLocks/>
          </p:cNvSpPr>
          <p:nvPr/>
        </p:nvSpPr>
        <p:spPr bwMode="gray">
          <a:xfrm>
            <a:off x="1752601" y="5791200"/>
            <a:ext cx="6172199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anchor="t" anchorCtr="0">
            <a:spAutoFit/>
          </a:bodyPr>
          <a:lstStyle/>
          <a:p>
            <a:pPr algn="ctr">
              <a:spcBef>
                <a:spcPct val="20000"/>
              </a:spcBef>
              <a:buClr>
                <a:srgbClr val="2C95DD"/>
              </a:buClr>
              <a:tabLst>
                <a:tab pos="8001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As basic infrastructure for the cloud matures, opportunities for new layers will continue to develop </a:t>
            </a:r>
          </a:p>
        </p:txBody>
      </p:sp>
      <p:sp>
        <p:nvSpPr>
          <p:cNvPr id="135" name="Rectangle 3"/>
          <p:cNvSpPr>
            <a:spLocks noChangeArrowheads="1"/>
          </p:cNvSpPr>
          <p:nvPr/>
        </p:nvSpPr>
        <p:spPr bwMode="gray">
          <a:xfrm>
            <a:off x="6077611" y="2629530"/>
            <a:ext cx="2524402" cy="26280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26883" tIns="13442" rIns="26883" bIns="13442"/>
          <a:lstStyle/>
          <a:p>
            <a:pPr algn="ctr" defTabSz="192014">
              <a:defRPr/>
            </a:pPr>
            <a:endParaRPr lang="en-US" sz="400" kern="0" dirty="0">
              <a:solidFill>
                <a:sysClr val="windowText" lastClr="000000"/>
              </a:solidFill>
              <a:cs typeface="ＭＳ Ｐゴシック" pitchFamily="-65" charset="-128"/>
            </a:endParaRPr>
          </a:p>
        </p:txBody>
      </p:sp>
      <p:sp>
        <p:nvSpPr>
          <p:cNvPr id="136" name="Rectangle 135"/>
          <p:cNvSpPr>
            <a:spLocks noChangeArrowheads="1"/>
          </p:cNvSpPr>
          <p:nvPr/>
        </p:nvSpPr>
        <p:spPr bwMode="gray">
          <a:xfrm>
            <a:off x="1028806" y="2629530"/>
            <a:ext cx="2524402" cy="26280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26883" tIns="13442" rIns="26883" bIns="13442"/>
          <a:lstStyle/>
          <a:p>
            <a:pPr algn="ctr" defTabSz="192014">
              <a:defRPr/>
            </a:pPr>
            <a:endParaRPr lang="en-US" sz="400" kern="0" dirty="0">
              <a:solidFill>
                <a:sysClr val="windowText" lastClr="000000"/>
              </a:solidFill>
              <a:cs typeface="ＭＳ Ｐゴシック" pitchFamily="-65" charset="-128"/>
            </a:endParaRPr>
          </a:p>
        </p:txBody>
      </p:sp>
      <p:sp>
        <p:nvSpPr>
          <p:cNvPr id="146" name="Rectangle 3"/>
          <p:cNvSpPr>
            <a:spLocks noChangeArrowheads="1"/>
          </p:cNvSpPr>
          <p:nvPr/>
        </p:nvSpPr>
        <p:spPr bwMode="gray">
          <a:xfrm>
            <a:off x="3553208" y="2629530"/>
            <a:ext cx="2524402" cy="26280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26883" tIns="13442" rIns="26883" bIns="13442"/>
          <a:lstStyle/>
          <a:p>
            <a:pPr algn="ctr" defTabSz="192014">
              <a:defRPr/>
            </a:pPr>
            <a:endParaRPr lang="en-US" sz="400" kern="0" dirty="0">
              <a:solidFill>
                <a:sysClr val="windowText" lastClr="000000"/>
              </a:solidFill>
              <a:cs typeface="ＭＳ Ｐゴシック" pitchFamily="-65" charset="-128"/>
            </a:endParaRPr>
          </a:p>
        </p:txBody>
      </p:sp>
      <p:sp>
        <p:nvSpPr>
          <p:cNvPr id="148" name="Freeform 147"/>
          <p:cNvSpPr/>
          <p:nvPr/>
        </p:nvSpPr>
        <p:spPr bwMode="gray">
          <a:xfrm>
            <a:off x="914400" y="3100611"/>
            <a:ext cx="7637989" cy="2128010"/>
          </a:xfrm>
          <a:custGeom>
            <a:avLst/>
            <a:gdLst>
              <a:gd name="connsiteX0" fmla="*/ 0 w 4722125"/>
              <a:gd name="connsiteY0" fmla="*/ 2975212 h 2975212"/>
              <a:gd name="connsiteX1" fmla="*/ 832513 w 4722125"/>
              <a:gd name="connsiteY1" fmla="*/ 2279176 h 2975212"/>
              <a:gd name="connsiteX2" fmla="*/ 1978925 w 4722125"/>
              <a:gd name="connsiteY2" fmla="*/ 1514902 h 2975212"/>
              <a:gd name="connsiteX3" fmla="*/ 3275463 w 4722125"/>
              <a:gd name="connsiteY3" fmla="*/ 1064526 h 2975212"/>
              <a:gd name="connsiteX4" fmla="*/ 4722125 w 4722125"/>
              <a:gd name="connsiteY4" fmla="*/ 0 h 2975212"/>
              <a:gd name="connsiteX0" fmla="*/ 0 w 6771426"/>
              <a:gd name="connsiteY0" fmla="*/ 3220571 h 3220571"/>
              <a:gd name="connsiteX1" fmla="*/ 832513 w 6771426"/>
              <a:gd name="connsiteY1" fmla="*/ 2524535 h 3220571"/>
              <a:gd name="connsiteX2" fmla="*/ 1978925 w 6771426"/>
              <a:gd name="connsiteY2" fmla="*/ 1760261 h 3220571"/>
              <a:gd name="connsiteX3" fmla="*/ 3275463 w 6771426"/>
              <a:gd name="connsiteY3" fmla="*/ 1309885 h 3220571"/>
              <a:gd name="connsiteX4" fmla="*/ 6771426 w 6771426"/>
              <a:gd name="connsiteY4" fmla="*/ 0 h 3220571"/>
              <a:gd name="connsiteX0" fmla="*/ 0 w 6771426"/>
              <a:gd name="connsiteY0" fmla="*/ 3220571 h 3220571"/>
              <a:gd name="connsiteX1" fmla="*/ 832513 w 6771426"/>
              <a:gd name="connsiteY1" fmla="*/ 2524535 h 3220571"/>
              <a:gd name="connsiteX2" fmla="*/ 1978925 w 6771426"/>
              <a:gd name="connsiteY2" fmla="*/ 1760261 h 3220571"/>
              <a:gd name="connsiteX3" fmla="*/ 3275463 w 6771426"/>
              <a:gd name="connsiteY3" fmla="*/ 1309885 h 3220571"/>
              <a:gd name="connsiteX4" fmla="*/ 6771426 w 6771426"/>
              <a:gd name="connsiteY4" fmla="*/ 0 h 3220571"/>
              <a:gd name="connsiteX0" fmla="*/ 0 w 6771426"/>
              <a:gd name="connsiteY0" fmla="*/ 3220571 h 3220571"/>
              <a:gd name="connsiteX1" fmla="*/ 832513 w 6771426"/>
              <a:gd name="connsiteY1" fmla="*/ 2524535 h 3220571"/>
              <a:gd name="connsiteX2" fmla="*/ 1978925 w 6771426"/>
              <a:gd name="connsiteY2" fmla="*/ 1760261 h 3220571"/>
              <a:gd name="connsiteX3" fmla="*/ 3275463 w 6771426"/>
              <a:gd name="connsiteY3" fmla="*/ 1309885 h 3220571"/>
              <a:gd name="connsiteX4" fmla="*/ 4597642 w 6771426"/>
              <a:gd name="connsiteY4" fmla="*/ 313515 h 3220571"/>
              <a:gd name="connsiteX5" fmla="*/ 6771426 w 6771426"/>
              <a:gd name="connsiteY5" fmla="*/ 0 h 3220571"/>
              <a:gd name="connsiteX0" fmla="*/ 0 w 6771426"/>
              <a:gd name="connsiteY0" fmla="*/ 3220571 h 3220571"/>
              <a:gd name="connsiteX1" fmla="*/ 832513 w 6771426"/>
              <a:gd name="connsiteY1" fmla="*/ 2524535 h 3220571"/>
              <a:gd name="connsiteX2" fmla="*/ 1978925 w 6771426"/>
              <a:gd name="connsiteY2" fmla="*/ 1760261 h 3220571"/>
              <a:gd name="connsiteX3" fmla="*/ 3275463 w 6771426"/>
              <a:gd name="connsiteY3" fmla="*/ 1309885 h 3220571"/>
              <a:gd name="connsiteX4" fmla="*/ 4597642 w 6771426"/>
              <a:gd name="connsiteY4" fmla="*/ 313515 h 3220571"/>
              <a:gd name="connsiteX5" fmla="*/ 6771426 w 6771426"/>
              <a:gd name="connsiteY5" fmla="*/ 0 h 3220571"/>
              <a:gd name="connsiteX0" fmla="*/ 0 w 6771426"/>
              <a:gd name="connsiteY0" fmla="*/ 3384143 h 3384143"/>
              <a:gd name="connsiteX1" fmla="*/ 832513 w 6771426"/>
              <a:gd name="connsiteY1" fmla="*/ 2688107 h 3384143"/>
              <a:gd name="connsiteX2" fmla="*/ 1978925 w 6771426"/>
              <a:gd name="connsiteY2" fmla="*/ 1923833 h 3384143"/>
              <a:gd name="connsiteX3" fmla="*/ 3275463 w 6771426"/>
              <a:gd name="connsiteY3" fmla="*/ 1473457 h 3384143"/>
              <a:gd name="connsiteX4" fmla="*/ 4597642 w 6771426"/>
              <a:gd name="connsiteY4" fmla="*/ 477087 h 3384143"/>
              <a:gd name="connsiteX5" fmla="*/ 6771426 w 6771426"/>
              <a:gd name="connsiteY5" fmla="*/ 0 h 3384143"/>
              <a:gd name="connsiteX0" fmla="*/ 0 w 6771426"/>
              <a:gd name="connsiteY0" fmla="*/ 3384143 h 3384143"/>
              <a:gd name="connsiteX1" fmla="*/ 832513 w 6771426"/>
              <a:gd name="connsiteY1" fmla="*/ 2688107 h 3384143"/>
              <a:gd name="connsiteX2" fmla="*/ 1978925 w 6771426"/>
              <a:gd name="connsiteY2" fmla="*/ 1923833 h 3384143"/>
              <a:gd name="connsiteX3" fmla="*/ 3275463 w 6771426"/>
              <a:gd name="connsiteY3" fmla="*/ 1473457 h 3384143"/>
              <a:gd name="connsiteX4" fmla="*/ 4597642 w 6771426"/>
              <a:gd name="connsiteY4" fmla="*/ 477087 h 3384143"/>
              <a:gd name="connsiteX5" fmla="*/ 6771426 w 6771426"/>
              <a:gd name="connsiteY5" fmla="*/ 0 h 338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1426" h="3384143">
                <a:moveTo>
                  <a:pt x="0" y="3384143"/>
                </a:moveTo>
                <a:cubicBezTo>
                  <a:pt x="251346" y="3157817"/>
                  <a:pt x="502692" y="2931492"/>
                  <a:pt x="832513" y="2688107"/>
                </a:cubicBezTo>
                <a:cubicBezTo>
                  <a:pt x="1162334" y="2444722"/>
                  <a:pt x="1571767" y="2126275"/>
                  <a:pt x="1978925" y="1923833"/>
                </a:cubicBezTo>
                <a:cubicBezTo>
                  <a:pt x="2386083" y="1721391"/>
                  <a:pt x="2839010" y="1714581"/>
                  <a:pt x="3275463" y="1473457"/>
                </a:cubicBezTo>
                <a:cubicBezTo>
                  <a:pt x="3711916" y="1232333"/>
                  <a:pt x="4014981" y="722663"/>
                  <a:pt x="4597642" y="477087"/>
                </a:cubicBezTo>
                <a:cubicBezTo>
                  <a:pt x="5180303" y="231511"/>
                  <a:pt x="6018020" y="38622"/>
                  <a:pt x="6771426" y="0"/>
                </a:cubicBezTo>
              </a:path>
            </a:pathLst>
          </a:custGeom>
          <a:noFill/>
          <a:ln w="38100" cap="flat" cmpd="sng" algn="ctr">
            <a:solidFill>
              <a:srgbClr val="00559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26883" tIns="13442" rIns="26883" bIns="13442" anchor="ctr"/>
          <a:lstStyle/>
          <a:p>
            <a:pPr algn="ctr" defTabSz="192014">
              <a:defRPr/>
            </a:pPr>
            <a:endParaRPr lang="en-US" sz="900" kern="0" dirty="0">
              <a:solidFill>
                <a:srgbClr val="000000"/>
              </a:solidFill>
              <a:ea typeface="Arial" pitchFamily="-65" charset="0"/>
              <a:cs typeface="Arial" charset="0"/>
            </a:endParaRPr>
          </a:p>
        </p:txBody>
      </p:sp>
      <p:sp>
        <p:nvSpPr>
          <p:cNvPr id="155" name="Rectangle 3"/>
          <p:cNvSpPr>
            <a:spLocks noChangeArrowheads="1"/>
          </p:cNvSpPr>
          <p:nvPr/>
        </p:nvSpPr>
        <p:spPr bwMode="gray">
          <a:xfrm>
            <a:off x="1028806" y="2232838"/>
            <a:ext cx="2524402" cy="405967"/>
          </a:xfrm>
          <a:prstGeom prst="rect">
            <a:avLst/>
          </a:prstGeom>
          <a:solidFill>
            <a:srgbClr val="2C95DD"/>
          </a:solidFill>
          <a:ln w="38100" cap="flat" cmpd="sng" algn="ctr">
            <a:solidFill>
              <a:schemeClr val="bg1"/>
            </a:solidFill>
            <a:prstDash val="solid"/>
            <a:headEnd/>
            <a:tailEnd/>
          </a:ln>
          <a:effectLst/>
        </p:spPr>
        <p:txBody>
          <a:bodyPr wrap="square" lIns="26883" tIns="0" rIns="0" bIns="0" anchor="ctr"/>
          <a:lstStyle/>
          <a:p>
            <a:pPr algn="ctr" defTabSz="192014">
              <a:defRPr/>
            </a:pPr>
            <a:r>
              <a:rPr lang="en-US" sz="1600" kern="0" dirty="0" smtClean="0">
                <a:solidFill>
                  <a:srgbClr val="FFFFFF"/>
                </a:solidFill>
                <a:latin typeface="MetaMediumLF-Roman" pitchFamily="34" charset="0"/>
                <a:cs typeface="ＭＳ Ｐゴシック" pitchFamily="-65" charset="-128"/>
              </a:rPr>
              <a:t>CORE INNVATION</a:t>
            </a:r>
            <a:endParaRPr lang="en-US" sz="1600" kern="0" dirty="0">
              <a:solidFill>
                <a:srgbClr val="FFFFFF"/>
              </a:solidFill>
              <a:latin typeface="MetaMediumLF-Roman" pitchFamily="34" charset="0"/>
              <a:cs typeface="ＭＳ Ｐゴシック" pitchFamily="-65" charset="-128"/>
            </a:endParaRPr>
          </a:p>
        </p:txBody>
      </p:sp>
      <p:sp>
        <p:nvSpPr>
          <p:cNvPr id="158" name="Rectangle 3"/>
          <p:cNvSpPr>
            <a:spLocks noChangeArrowheads="1"/>
          </p:cNvSpPr>
          <p:nvPr/>
        </p:nvSpPr>
        <p:spPr bwMode="gray">
          <a:xfrm>
            <a:off x="3553208" y="2232838"/>
            <a:ext cx="2524402" cy="405967"/>
          </a:xfrm>
          <a:prstGeom prst="rect">
            <a:avLst/>
          </a:prstGeom>
          <a:solidFill>
            <a:srgbClr val="2C95DD"/>
          </a:solidFill>
          <a:ln w="38100" cap="flat" cmpd="sng" algn="ctr">
            <a:solidFill>
              <a:schemeClr val="bg1"/>
            </a:solidFill>
            <a:prstDash val="solid"/>
            <a:headEnd/>
            <a:tailEnd/>
          </a:ln>
          <a:effectLst/>
        </p:spPr>
        <p:txBody>
          <a:bodyPr wrap="square" lIns="26883" tIns="0" rIns="0" bIns="0" anchor="ctr"/>
          <a:lstStyle/>
          <a:p>
            <a:pPr algn="ctr" defTabSz="192014">
              <a:defRPr/>
            </a:pPr>
            <a:r>
              <a:rPr lang="en-US" sz="1600" kern="0" dirty="0" smtClean="0">
                <a:solidFill>
                  <a:srgbClr val="FFFFFF"/>
                </a:solidFill>
                <a:latin typeface="MetaMediumLF-Roman" pitchFamily="34" charset="0"/>
                <a:cs typeface="ＭＳ Ｐゴシック" pitchFamily="-65" charset="-128"/>
              </a:rPr>
              <a:t>INCREMENTAL CHANGES</a:t>
            </a:r>
            <a:endParaRPr lang="en-US" sz="1600" kern="0" dirty="0">
              <a:solidFill>
                <a:srgbClr val="FFFFFF"/>
              </a:solidFill>
              <a:latin typeface="MetaMediumLF-Roman" pitchFamily="34" charset="0"/>
              <a:cs typeface="ＭＳ Ｐゴシック" pitchFamily="-65" charset="-128"/>
            </a:endParaRPr>
          </a:p>
        </p:txBody>
      </p:sp>
      <p:sp>
        <p:nvSpPr>
          <p:cNvPr id="160" name="Rectangle 3"/>
          <p:cNvSpPr>
            <a:spLocks noChangeArrowheads="1"/>
          </p:cNvSpPr>
          <p:nvPr/>
        </p:nvSpPr>
        <p:spPr bwMode="gray">
          <a:xfrm>
            <a:off x="6077611" y="2232838"/>
            <a:ext cx="2524402" cy="405967"/>
          </a:xfrm>
          <a:prstGeom prst="rect">
            <a:avLst/>
          </a:prstGeom>
          <a:solidFill>
            <a:srgbClr val="2C95DD"/>
          </a:solidFill>
          <a:ln w="38100" cap="flat" cmpd="sng" algn="ctr">
            <a:solidFill>
              <a:schemeClr val="bg1"/>
            </a:solidFill>
            <a:prstDash val="solid"/>
            <a:headEnd/>
            <a:tailEnd/>
          </a:ln>
          <a:effectLst/>
        </p:spPr>
        <p:txBody>
          <a:bodyPr wrap="square" lIns="26883" tIns="0" rIns="0" bIns="0" anchor="ctr"/>
          <a:lstStyle/>
          <a:p>
            <a:pPr algn="ctr" defTabSz="192014">
              <a:defRPr/>
            </a:pPr>
            <a:r>
              <a:rPr lang="en-US" sz="1600" kern="0" dirty="0" smtClean="0">
                <a:solidFill>
                  <a:srgbClr val="FFFFFF"/>
                </a:solidFill>
                <a:latin typeface="MetaMediumLF-Roman" pitchFamily="34" charset="0"/>
                <a:cs typeface="ＭＳ Ｐゴシック" pitchFamily="-65" charset="-128"/>
              </a:rPr>
              <a:t>FILLING THE GAPS</a:t>
            </a:r>
            <a:endParaRPr lang="en-US" sz="1600" kern="0" dirty="0">
              <a:solidFill>
                <a:srgbClr val="FFFFFF"/>
              </a:solidFill>
              <a:latin typeface="MetaMediumLF-Roman" pitchFamily="34" charset="0"/>
              <a:cs typeface="ＭＳ Ｐゴシック" pitchFamily="-65" charset="-128"/>
            </a:endParaRPr>
          </a:p>
        </p:txBody>
      </p:sp>
      <p:sp>
        <p:nvSpPr>
          <p:cNvPr id="166" name="Oval 165"/>
          <p:cNvSpPr/>
          <p:nvPr/>
        </p:nvSpPr>
        <p:spPr bwMode="gray">
          <a:xfrm>
            <a:off x="875423" y="5129449"/>
            <a:ext cx="142891" cy="148759"/>
          </a:xfrm>
          <a:prstGeom prst="ellipse">
            <a:avLst/>
          </a:prstGeom>
          <a:solidFill>
            <a:srgbClr val="2C95D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84048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2" name="Oval 171"/>
          <p:cNvSpPr/>
          <p:nvPr/>
        </p:nvSpPr>
        <p:spPr bwMode="gray">
          <a:xfrm>
            <a:off x="1660595" y="4766152"/>
            <a:ext cx="142891" cy="148759"/>
          </a:xfrm>
          <a:prstGeom prst="ellipse">
            <a:avLst/>
          </a:prstGeom>
          <a:solidFill>
            <a:srgbClr val="2C95D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84048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8" name="Oval 177"/>
          <p:cNvSpPr/>
          <p:nvPr/>
        </p:nvSpPr>
        <p:spPr bwMode="gray">
          <a:xfrm>
            <a:off x="2898333" y="4289852"/>
            <a:ext cx="142891" cy="148759"/>
          </a:xfrm>
          <a:prstGeom prst="ellipse">
            <a:avLst/>
          </a:prstGeom>
          <a:solidFill>
            <a:srgbClr val="2C95D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84048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9" name="Oval 178"/>
          <p:cNvSpPr/>
          <p:nvPr/>
        </p:nvSpPr>
        <p:spPr bwMode="gray">
          <a:xfrm>
            <a:off x="4663568" y="3917448"/>
            <a:ext cx="142891" cy="148759"/>
          </a:xfrm>
          <a:prstGeom prst="ellipse">
            <a:avLst/>
          </a:prstGeom>
          <a:solidFill>
            <a:srgbClr val="2C95D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84048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0" name="Oval 179"/>
          <p:cNvSpPr/>
          <p:nvPr/>
        </p:nvSpPr>
        <p:spPr bwMode="gray">
          <a:xfrm>
            <a:off x="6055537" y="3326458"/>
            <a:ext cx="142891" cy="148759"/>
          </a:xfrm>
          <a:prstGeom prst="ellipse">
            <a:avLst/>
          </a:prstGeom>
          <a:solidFill>
            <a:srgbClr val="2C95D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84048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1" name="Oval 180"/>
          <p:cNvSpPr/>
          <p:nvPr/>
        </p:nvSpPr>
        <p:spPr bwMode="gray">
          <a:xfrm>
            <a:off x="8473987" y="3035011"/>
            <a:ext cx="142891" cy="148759"/>
          </a:xfrm>
          <a:prstGeom prst="ellipse">
            <a:avLst/>
          </a:prstGeom>
          <a:solidFill>
            <a:srgbClr val="2C95D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384048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2" name="TextBox 140"/>
          <p:cNvSpPr txBox="1">
            <a:spLocks noChangeArrowheads="1"/>
          </p:cNvSpPr>
          <p:nvPr/>
        </p:nvSpPr>
        <p:spPr bwMode="gray">
          <a:xfrm>
            <a:off x="1445740" y="4960093"/>
            <a:ext cx="1690544" cy="24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6883" tIns="13442" rIns="26883" bIns="1344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5F5F5F"/>
                </a:solidFill>
                <a:cs typeface="Arial" charset="0"/>
              </a:rPr>
              <a:t>Create New Markets</a:t>
            </a:r>
            <a:endParaRPr lang="en-US" sz="1400" dirty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183" name="TextBox 141"/>
          <p:cNvSpPr txBox="1">
            <a:spLocks noChangeArrowheads="1"/>
          </p:cNvSpPr>
          <p:nvPr/>
        </p:nvSpPr>
        <p:spPr bwMode="gray">
          <a:xfrm>
            <a:off x="3675631" y="4960093"/>
            <a:ext cx="2279560" cy="24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6883" tIns="13442" rIns="26883" bIns="1344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5F5F5F"/>
                </a:solidFill>
                <a:cs typeface="Arial" charset="0"/>
              </a:rPr>
              <a:t>Improve Market Acceptance</a:t>
            </a:r>
            <a:endParaRPr lang="en-US" sz="1400" dirty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184" name="TextBox 142"/>
          <p:cNvSpPr txBox="1">
            <a:spLocks noChangeArrowheads="1"/>
          </p:cNvSpPr>
          <p:nvPr/>
        </p:nvSpPr>
        <p:spPr bwMode="gray">
          <a:xfrm>
            <a:off x="6790451" y="4960093"/>
            <a:ext cx="1098723" cy="24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6883" tIns="13442" rIns="26883" bIns="1344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5F5F5F"/>
                </a:solidFill>
                <a:cs typeface="Arial" charset="0"/>
              </a:rPr>
              <a:t>Reduce TCO</a:t>
            </a:r>
            <a:endParaRPr lang="en-US" sz="1400" dirty="0">
              <a:solidFill>
                <a:srgbClr val="5F5F5F"/>
              </a:solidFill>
              <a:cs typeface="Arial" charset="0"/>
            </a:endParaRPr>
          </a:p>
        </p:txBody>
      </p:sp>
      <p:cxnSp>
        <p:nvCxnSpPr>
          <p:cNvPr id="188" name="Straight Arrow Connector 187"/>
          <p:cNvCxnSpPr/>
          <p:nvPr/>
        </p:nvCxnSpPr>
        <p:spPr bwMode="gray">
          <a:xfrm flipV="1">
            <a:off x="946869" y="2667000"/>
            <a:ext cx="0" cy="2667000"/>
          </a:xfrm>
          <a:prstGeom prst="straightConnector1">
            <a:avLst/>
          </a:prstGeom>
          <a:solidFill>
            <a:schemeClr val="tx2"/>
          </a:solidFill>
          <a:ln w="38100" cap="flat" cmpd="sng" algn="ctr">
            <a:solidFill>
              <a:srgbClr val="2C95DD"/>
            </a:solidFill>
            <a:prstDash val="dash"/>
            <a:round/>
            <a:headEnd type="none" w="med" len="med"/>
            <a:tailEnd type="arrow"/>
          </a:ln>
          <a:effectLst/>
        </p:spPr>
      </p:cxnSp>
      <p:pic>
        <p:nvPicPr>
          <p:cNvPr id="189" name="Picture 188" descr="IT_guy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 bwMode="gray">
          <a:xfrm>
            <a:off x="327675" y="4378179"/>
            <a:ext cx="523932" cy="92842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TextBox 189"/>
          <p:cNvSpPr txBox="1"/>
          <p:nvPr/>
        </p:nvSpPr>
        <p:spPr bwMode="gray">
          <a:xfrm>
            <a:off x="533400" y="2590800"/>
            <a:ext cx="372513" cy="223445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ctr" defTabSz="384048">
              <a:defRPr/>
            </a:pPr>
            <a:r>
              <a:rPr lang="en-US" sz="1200" kern="0" dirty="0" smtClean="0">
                <a:solidFill>
                  <a:srgbClr val="FFFFFF"/>
                </a:solidFill>
                <a:latin typeface="MetaMediumLF-Roman" pitchFamily="34" charset="0"/>
                <a:cs typeface="Arial" charset="0"/>
              </a:rPr>
              <a:t>TAM</a:t>
            </a:r>
            <a:endParaRPr lang="en-US" sz="1200" kern="0" dirty="0">
              <a:solidFill>
                <a:srgbClr val="FFFFFF"/>
              </a:solidFill>
              <a:latin typeface="MetaMediumLF-Roman" pitchFamily="34" charset="0"/>
              <a:cs typeface="Arial" charset="0"/>
            </a:endParaRPr>
          </a:p>
        </p:txBody>
      </p:sp>
      <p:cxnSp>
        <p:nvCxnSpPr>
          <p:cNvPr id="127" name="Straight Arrow Connector 126"/>
          <p:cNvCxnSpPr/>
          <p:nvPr/>
        </p:nvCxnSpPr>
        <p:spPr bwMode="gray">
          <a:xfrm flipV="1">
            <a:off x="946867" y="5309947"/>
            <a:ext cx="7816133" cy="24051"/>
          </a:xfrm>
          <a:prstGeom prst="straightConnector1">
            <a:avLst/>
          </a:prstGeom>
          <a:solidFill>
            <a:schemeClr val="tx2"/>
          </a:solidFill>
          <a:ln w="38100" cap="flat" cmpd="sng" algn="ctr">
            <a:solidFill>
              <a:srgbClr val="2C95DD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406125" y="4165937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04040"/>
                </a:solidFill>
              </a:rPr>
              <a:t>S/W-based Arrays</a:t>
            </a:r>
            <a:endParaRPr lang="en-US" sz="1200" dirty="0">
              <a:solidFill>
                <a:srgbClr val="40404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549125" y="3179802"/>
            <a:ext cx="11427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404040"/>
                </a:solidFill>
              </a:rPr>
              <a:t>Flash Storage</a:t>
            </a:r>
            <a:endParaRPr lang="en-US" sz="1200" dirty="0">
              <a:solidFill>
                <a:srgbClr val="40404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339325" y="447520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04040"/>
                </a:solidFill>
              </a:rPr>
              <a:t>VM-specific Storage</a:t>
            </a:r>
            <a:endParaRPr lang="en-US" sz="1200" dirty="0">
              <a:solidFill>
                <a:srgbClr val="40404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196325" y="386560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04040"/>
                </a:solidFill>
              </a:rPr>
              <a:t>VM Security</a:t>
            </a:r>
            <a:endParaRPr lang="en-US" sz="1200" dirty="0">
              <a:solidFill>
                <a:srgbClr val="404040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043925" y="3408402"/>
            <a:ext cx="121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04040"/>
                </a:solidFill>
              </a:rPr>
              <a:t>Cloud Identity Management</a:t>
            </a:r>
            <a:endParaRPr lang="en-US" sz="1200" dirty="0">
              <a:solidFill>
                <a:srgbClr val="404040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673325" y="3179802"/>
            <a:ext cx="990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04040"/>
                </a:solidFill>
              </a:rPr>
              <a:t>Traditional Storage</a:t>
            </a:r>
            <a:endParaRPr lang="en-US" sz="1200" dirty="0">
              <a:solidFill>
                <a:srgbClr val="404040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558525" y="3408402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04040"/>
                </a:solidFill>
              </a:rPr>
              <a:t>Tier 1 Orchestration</a:t>
            </a:r>
            <a:endParaRPr lang="en-US" sz="1200" dirty="0">
              <a:solidFill>
                <a:srgbClr val="404040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6066712" y="3408402"/>
            <a:ext cx="9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404040"/>
                </a:solidFill>
              </a:rPr>
              <a:t>Hypervisors</a:t>
            </a:r>
            <a:endParaRPr lang="en-US" sz="1200" dirty="0">
              <a:solidFill>
                <a:srgbClr val="40404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967725" y="4399002"/>
            <a:ext cx="12367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404040"/>
                </a:solidFill>
              </a:rPr>
              <a:t>Cloud Analytics</a:t>
            </a:r>
            <a:endParaRPr lang="en-US" sz="1200" dirty="0">
              <a:solidFill>
                <a:srgbClr val="404040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320525" y="409420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04040"/>
                </a:solidFill>
              </a:rPr>
              <a:t>Object Storage</a:t>
            </a:r>
            <a:endParaRPr lang="en-US" sz="1200" dirty="0">
              <a:solidFill>
                <a:srgbClr val="40404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930125" y="3865602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04040"/>
                </a:solidFill>
              </a:rPr>
              <a:t>VDI</a:t>
            </a:r>
            <a:endParaRPr lang="en-US" sz="1200" dirty="0">
              <a:solidFill>
                <a:srgbClr val="40404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2186925" y="3708737"/>
            <a:ext cx="1447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04040"/>
                </a:solidFill>
              </a:rPr>
              <a:t>Software-defined Networking</a:t>
            </a:r>
            <a:endParaRPr lang="en-US" sz="1200" dirty="0">
              <a:solidFill>
                <a:srgbClr val="40404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835125" y="2646402"/>
            <a:ext cx="1066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04040"/>
                </a:solidFill>
              </a:rPr>
              <a:t>H/W-based Networking</a:t>
            </a:r>
            <a:endParaRPr lang="en-US" sz="1200" dirty="0">
              <a:solidFill>
                <a:srgbClr val="40404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 bwMode="gray">
          <a:xfrm>
            <a:off x="7968783" y="5410200"/>
            <a:ext cx="641817" cy="223445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ctr" defTabSz="384048">
              <a:defRPr/>
            </a:pPr>
            <a:r>
              <a:rPr lang="en-US" sz="1200" kern="0" dirty="0" smtClean="0">
                <a:solidFill>
                  <a:srgbClr val="FFFFFF"/>
                </a:solidFill>
                <a:latin typeface="MetaMediumLF-Roman" pitchFamily="34" charset="0"/>
                <a:cs typeface="Arial" charset="0"/>
              </a:rPr>
              <a:t>Maturity</a:t>
            </a:r>
            <a:endParaRPr lang="en-US" sz="1200" kern="0" dirty="0">
              <a:solidFill>
                <a:srgbClr val="FFFFFF"/>
              </a:solidFill>
              <a:latin typeface="MetaMediumLF-Roman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571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</a:blip>
          <a:srcRect l="2506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5257800"/>
            <a:ext cx="50292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MetaNormalLF-Roman" pitchFamily="34" charset="0"/>
              </a:rPr>
              <a:t>EMC: Powering the Cloud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sz="quarter" idx="4294967295"/>
          </p:nvPr>
        </p:nvSpPr>
        <p:spPr bwMode="gray">
          <a:xfrm>
            <a:off x="762000" y="2025650"/>
            <a:ext cx="3124200" cy="3079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 smtClean="0">
                <a:solidFill>
                  <a:srgbClr val="000000"/>
                </a:solidFill>
              </a:rPr>
              <a:t>EMC at a Glance</a:t>
            </a: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$</a:t>
            </a:r>
            <a:r>
              <a:rPr lang="en-US" sz="1600" dirty="0" smtClean="0">
                <a:solidFill>
                  <a:srgbClr val="000000"/>
                </a:solidFill>
              </a:rPr>
              <a:t>20B Revenue (2011)</a:t>
            </a:r>
          </a:p>
          <a:p>
            <a:r>
              <a:rPr lang="en-US" sz="1600" dirty="0">
                <a:solidFill>
                  <a:srgbClr val="000000"/>
                </a:solidFill>
              </a:rPr>
              <a:t>$51B Market </a:t>
            </a:r>
            <a:r>
              <a:rPr lang="en-US" sz="1600" dirty="0" smtClean="0">
                <a:solidFill>
                  <a:srgbClr val="000000"/>
                </a:solidFill>
              </a:rPr>
              <a:t>Cap (11/7/12)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152 on Fortune 500</a:t>
            </a:r>
          </a:p>
          <a:p>
            <a:r>
              <a:rPr lang="en-US" sz="1600" dirty="0">
                <a:solidFill>
                  <a:srgbClr val="000000"/>
                </a:solidFill>
              </a:rPr>
              <a:t>≈ </a:t>
            </a:r>
            <a:r>
              <a:rPr lang="en-US" sz="1600" dirty="0" smtClean="0">
                <a:solidFill>
                  <a:srgbClr val="000000"/>
                </a:solidFill>
              </a:rPr>
              <a:t>53,500 </a:t>
            </a:r>
            <a:r>
              <a:rPr lang="en-US" sz="1600" dirty="0">
                <a:solidFill>
                  <a:srgbClr val="000000"/>
                </a:solidFill>
              </a:rPr>
              <a:t>Employees (</a:t>
            </a:r>
            <a:r>
              <a:rPr lang="en-US" sz="1600" dirty="0" smtClean="0">
                <a:solidFill>
                  <a:srgbClr val="000000"/>
                </a:solidFill>
              </a:rPr>
              <a:t>2011)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85 Countries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≈ $2B R&amp;D (2011)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≈ $10.8B Cash/Equivalents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4294967295"/>
          </p:nvPr>
        </p:nvSpPr>
        <p:spPr bwMode="gray">
          <a:xfrm>
            <a:off x="4648200" y="2057400"/>
            <a:ext cx="3733800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Recognized Leadership</a:t>
            </a: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#1 external storage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#1 external RAID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#1 networked storage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#1 NAS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#1 total storage software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#1 storage management software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#1 device management software</a:t>
            </a:r>
          </a:p>
        </p:txBody>
      </p:sp>
      <p:pic>
        <p:nvPicPr>
          <p:cNvPr id="18438" name="Picture 6" descr="clear_pix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82575" y="1603375"/>
            <a:ext cx="8572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VCE_logo_fullcolor_nodescripto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8400" y="5562600"/>
            <a:ext cx="511058" cy="500818"/>
          </a:xfrm>
          <a:prstGeom prst="rect">
            <a:avLst/>
          </a:prstGeom>
        </p:spPr>
      </p:pic>
      <p:pic>
        <p:nvPicPr>
          <p:cNvPr id="9" name="Picture 8" descr="VMW_09Q3_LOGO_Corp_Gray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 bwMode="gray">
          <a:xfrm>
            <a:off x="2209800" y="5715000"/>
            <a:ext cx="1094510" cy="166433"/>
          </a:xfrm>
          <a:prstGeom prst="rect">
            <a:avLst/>
          </a:prstGeom>
        </p:spPr>
      </p:pic>
      <p:pic>
        <p:nvPicPr>
          <p:cNvPr id="10" name="Picture 9" descr="RSA_Division_EMC_logo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 bwMode="gray">
          <a:xfrm>
            <a:off x="3581400" y="5638800"/>
            <a:ext cx="736377" cy="345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print"/>
          <a:srcRect l="14648" t="16298" r="17439" b="17335"/>
          <a:stretch/>
        </p:blipFill>
        <p:spPr>
          <a:xfrm>
            <a:off x="4800600" y="5562600"/>
            <a:ext cx="857352" cy="53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4911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228600"/>
            <a:ext cx="9144000" cy="6629400"/>
            <a:chOff x="0" y="1017518"/>
            <a:chExt cx="5334000" cy="3604006"/>
          </a:xfrm>
        </p:grpSpPr>
        <p:pic>
          <p:nvPicPr>
            <p:cNvPr id="8" name="Picture 7" descr="_binoculars-trust-300dpi.jpg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25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1017519"/>
              <a:ext cx="5334000" cy="360400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0" y="1017518"/>
              <a:ext cx="5334000" cy="167515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404040"/>
                </a:solidFill>
              </a:rPr>
              <a:t>EMC “Cloud Acquisitions”</a:t>
            </a:r>
            <a:endParaRPr lang="en-US" dirty="0">
              <a:solidFill>
                <a:srgbClr val="40404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8021966"/>
              </p:ext>
            </p:extLst>
          </p:nvPr>
        </p:nvGraphicFramePr>
        <p:xfrm>
          <a:off x="1447800" y="2057400"/>
          <a:ext cx="6096000" cy="3733798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1295400"/>
                <a:gridCol w="1524000"/>
                <a:gridCol w="3276600"/>
              </a:tblGrid>
              <a:tr h="5776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VMware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2003</a:t>
                      </a:r>
                    </a:p>
                    <a:p>
                      <a:r>
                        <a:rPr lang="en-US" sz="1400" dirty="0" smtClean="0"/>
                        <a:t>2007, IPO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</a:t>
                      </a:r>
                      <a:r>
                        <a:rPr lang="en-US" sz="1400" baseline="0" dirty="0" smtClean="0"/>
                        <a:t> Facto Compute </a:t>
                      </a:r>
                      <a:endParaRPr lang="en-US" sz="1400" dirty="0"/>
                    </a:p>
                  </a:txBody>
                  <a:tcPr anchor="ctr"/>
                </a:tc>
              </a:tr>
              <a:tr h="52195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Yotta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Yotta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Cloud-Cloud</a:t>
                      </a:r>
                      <a:r>
                        <a:rPr lang="en-US" sz="1400" baseline="0" dirty="0" smtClean="0"/>
                        <a:t> Data Sync</a:t>
                      </a:r>
                      <a:endParaRPr lang="en-US" sz="1400" dirty="0"/>
                    </a:p>
                  </a:txBody>
                  <a:tcPr anchor="ctr"/>
                </a:tc>
              </a:tr>
              <a:tr h="53417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Greenplum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Hadoop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MapR</a:t>
                      </a:r>
                      <a:r>
                        <a:rPr lang="en-US" sz="1400" dirty="0" smtClean="0"/>
                        <a:t> for</a:t>
                      </a:r>
                      <a:r>
                        <a:rPr lang="en-US" sz="1400" baseline="0" dirty="0" smtClean="0"/>
                        <a:t> Private Clouds</a:t>
                      </a:r>
                      <a:endParaRPr lang="en-US" sz="1400" dirty="0"/>
                    </a:p>
                  </a:txBody>
                  <a:tcPr anchor="ctr"/>
                </a:tc>
              </a:tr>
              <a:tr h="53417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Isilon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Scale-out</a:t>
                      </a:r>
                      <a:r>
                        <a:rPr lang="en-US" sz="1400" baseline="0" dirty="0" smtClean="0"/>
                        <a:t> Storage for Private Clouds</a:t>
                      </a:r>
                      <a:endParaRPr lang="en-US" sz="1400" dirty="0"/>
                    </a:p>
                  </a:txBody>
                  <a:tcPr anchor="ctr"/>
                </a:tc>
              </a:tr>
              <a:tr h="52195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Asankya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Cloud WAN Optimization</a:t>
                      </a:r>
                      <a:endParaRPr lang="en-US" sz="1400" dirty="0"/>
                    </a:p>
                  </a:txBody>
                  <a:tcPr anchor="ctr"/>
                </a:tc>
              </a:tr>
              <a:tr h="52195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XtremIO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Flash Storage for VDI</a:t>
                      </a:r>
                      <a:endParaRPr lang="en-US" sz="1400" dirty="0"/>
                    </a:p>
                  </a:txBody>
                  <a:tcPr anchor="ctr"/>
                </a:tc>
              </a:tr>
              <a:tr h="52195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Nicira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2012 (VMware)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Leader in</a:t>
                      </a:r>
                      <a:r>
                        <a:rPr lang="en-US" sz="1400" baseline="0" dirty="0" smtClean="0"/>
                        <a:t> SDN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19730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alphaModFix/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9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5800" y="3429000"/>
            <a:ext cx="46482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alphaModFix/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5000"/>
                    </a14:imgEffect>
                  </a14:imgLayer>
                </a14:imgProps>
              </a:ext>
            </a:extLst>
          </a:blip>
          <a:srcRect t="18996" b="8141"/>
          <a:stretch/>
        </p:blipFill>
        <p:spPr>
          <a:xfrm>
            <a:off x="0" y="3480012"/>
            <a:ext cx="4572000" cy="3377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20148" b="15537"/>
          <a:stretch/>
        </p:blipFill>
        <p:spPr>
          <a:xfrm>
            <a:off x="4558525" y="0"/>
            <a:ext cx="4585475" cy="3528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alphaModFix/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aturation sat="296000"/>
                    </a14:imgEffect>
                  </a14:imgLayer>
                </a14:imgProps>
              </a:ext>
            </a:extLst>
          </a:blip>
          <a:srcRect l="-5066" t="32481" r="5066" b="10168"/>
          <a:stretch/>
        </p:blipFill>
        <p:spPr>
          <a:xfrm>
            <a:off x="-256964" y="0"/>
            <a:ext cx="4828964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04040"/>
                </a:solidFill>
              </a:rPr>
              <a:t>Being Exit Worthy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404040"/>
                </a:solidFill>
              </a:rPr>
              <a:t>Build the business to serve a focused set of customers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Product, Pricing, Channel, Customer Service</a:t>
            </a:r>
          </a:p>
          <a:p>
            <a:r>
              <a:rPr lang="en-US" dirty="0" smtClean="0">
                <a:solidFill>
                  <a:srgbClr val="404040"/>
                </a:solidFill>
              </a:rPr>
              <a:t>Model your business along the lines on which your industry is aligned</a:t>
            </a:r>
          </a:p>
          <a:p>
            <a:r>
              <a:rPr lang="en-US" dirty="0" smtClean="0">
                <a:solidFill>
                  <a:srgbClr val="404040"/>
                </a:solidFill>
              </a:rPr>
              <a:t>Always know where your exits are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As your business and industry evolves they will change</a:t>
            </a:r>
          </a:p>
          <a:p>
            <a:r>
              <a:rPr lang="en-US" dirty="0" smtClean="0">
                <a:solidFill>
                  <a:srgbClr val="404040"/>
                </a:solidFill>
              </a:rPr>
              <a:t>Know your timeline and your investors’ timelines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When do you want out, when do they?</a:t>
            </a:r>
          </a:p>
        </p:txBody>
      </p:sp>
    </p:spTree>
    <p:extLst>
      <p:ext uri="{BB962C8B-B14F-4D97-AF65-F5344CB8AC3E}">
        <p14:creationId xmlns:p14="http://schemas.microsoft.com/office/powerpoint/2010/main" xmlns="" val="3563442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22000"/>
                    </a14:imgEffect>
                  </a14:imgLayer>
                </a14:imgProps>
              </a:ext>
            </a:extLst>
          </a:blip>
          <a:srcRect l="54268"/>
          <a:stretch/>
        </p:blipFill>
        <p:spPr>
          <a:xfrm>
            <a:off x="0" y="0"/>
            <a:ext cx="9144000" cy="6873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Be Exit Ready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Get to know your exit targets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Make them partners or customers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Look broadly – everyone has a cloud strategy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Learn their strategies and where the gaps in their strategies are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Be the easy choice when they need to make a move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979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9000"/>
                    </a14:imgEffect>
                  </a14:imgLayer>
                </a14:imgProps>
              </a:ext>
            </a:extLst>
          </a:blip>
          <a:srcRect t="5930" b="1003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Exiting and the Cloud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The cloud market is rapidly changing – </a:t>
            </a:r>
            <a:r>
              <a:rPr lang="en-US" i="1" dirty="0" smtClean="0">
                <a:solidFill>
                  <a:srgbClr val="FF0000"/>
                </a:solidFill>
              </a:rPr>
              <a:t>your company should be pivoting with it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 line between service and product is blurry in the cloud – </a:t>
            </a:r>
            <a:r>
              <a:rPr lang="en-US" i="1" dirty="0" smtClean="0">
                <a:solidFill>
                  <a:srgbClr val="FF0000"/>
                </a:solidFill>
              </a:rPr>
              <a:t>this gives many buyers unresolvable heartburn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 line between content and infrastructure is still sharp – </a:t>
            </a:r>
            <a:r>
              <a:rPr lang="en-US" i="1" dirty="0" smtClean="0">
                <a:solidFill>
                  <a:srgbClr val="FF0000"/>
                </a:solidFill>
              </a:rPr>
              <a:t>don’t blur it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Buyer cloud strategies are also changing – </a:t>
            </a:r>
            <a:r>
              <a:rPr lang="en-US" i="1" dirty="0" smtClean="0">
                <a:solidFill>
                  <a:srgbClr val="FF0000"/>
                </a:solidFill>
              </a:rPr>
              <a:t>a ‘no’ now could quickly be a ‘yes’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734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9244</TotalTime>
  <Words>578</Words>
  <Application>Microsoft Office PowerPoint</Application>
  <PresentationFormat>On-screen Show (4:3)</PresentationFormat>
  <Paragraphs>145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Exit Strategies</vt:lpstr>
      <vt:lpstr>Agenda</vt:lpstr>
      <vt:lpstr>Cloud Infrastructure</vt:lpstr>
      <vt:lpstr>Cloud Infrastructure Maturity</vt:lpstr>
      <vt:lpstr>EMC: Powering the Cloud</vt:lpstr>
      <vt:lpstr>EMC “Cloud Acquisitions”</vt:lpstr>
      <vt:lpstr>Being Exit Worthy</vt:lpstr>
      <vt:lpstr>Be Exit Ready</vt:lpstr>
      <vt:lpstr>Exiting and the Cloud</vt:lpstr>
      <vt:lpstr>Parting Comments</vt:lpstr>
      <vt:lpstr>Thanks!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Marty Lafferty</dc:creator>
  <cp:lastModifiedBy>Marty Lafferty</cp:lastModifiedBy>
  <cp:revision>47</cp:revision>
  <dcterms:created xsi:type="dcterms:W3CDTF">2012-10-03T16:17:24Z</dcterms:created>
  <dcterms:modified xsi:type="dcterms:W3CDTF">2012-11-09T15:56:23Z</dcterms:modified>
</cp:coreProperties>
</file>