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 id="2147483768" r:id="rId3"/>
    <p:sldMasterId id="2147483792" r:id="rId4"/>
    <p:sldMasterId id="2147483804" r:id="rId5"/>
    <p:sldMasterId id="2147483816" r:id="rId6"/>
    <p:sldMasterId id="2147483840" r:id="rId7"/>
  </p:sldMasterIdLst>
  <p:notesMasterIdLst>
    <p:notesMasterId r:id="rId22"/>
  </p:notesMasterIdLst>
  <p:sldIdLst>
    <p:sldId id="257" r:id="rId8"/>
    <p:sldId id="258" r:id="rId9"/>
    <p:sldId id="256" r:id="rId10"/>
    <p:sldId id="261" r:id="rId11"/>
    <p:sldId id="260" r:id="rId12"/>
    <p:sldId id="262" r:id="rId13"/>
    <p:sldId id="259" r:id="rId14"/>
    <p:sldId id="265" r:id="rId15"/>
    <p:sldId id="271" r:id="rId16"/>
    <p:sldId id="272" r:id="rId17"/>
    <p:sldId id="267" r:id="rId18"/>
    <p:sldId id="268" r:id="rId19"/>
    <p:sldId id="269"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7756" autoAdjust="0"/>
  </p:normalViewPr>
  <p:slideViewPr>
    <p:cSldViewPr>
      <p:cViewPr varScale="1">
        <p:scale>
          <a:sx n="54" d="100"/>
          <a:sy n="54" d="100"/>
        </p:scale>
        <p:origin x="-1147"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957688-6C45-44A1-AB63-34E8A347FD9F}" type="datetimeFigureOut">
              <a:rPr lang="en-US" smtClean="0"/>
              <a:pPr/>
              <a:t>11/8/2012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251360-0DB5-4B2F-B47A-FC1955970709}" type="slidenum">
              <a:rPr lang="en-US" smtClean="0"/>
              <a:pPr/>
              <a:t>‹#›</a:t>
            </a:fld>
            <a:endParaRPr lang="en-US"/>
          </a:p>
        </p:txBody>
      </p:sp>
    </p:spTree>
    <p:extLst>
      <p:ext uri="{BB962C8B-B14F-4D97-AF65-F5344CB8AC3E}">
        <p14:creationId xmlns:p14="http://schemas.microsoft.com/office/powerpoint/2010/main" val="447150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r>
              <a:rPr lang="en-US" dirty="0" smtClean="0"/>
              <a:t>Of the 4.4 million jobs, 1.9 will be in the U.S. and </a:t>
            </a:r>
            <a:r>
              <a:rPr lang="en-US" dirty="0" err="1" smtClean="0"/>
              <a:t>Sondergard</a:t>
            </a:r>
            <a:r>
              <a:rPr lang="en-US" dirty="0" smtClean="0"/>
              <a:t> added that every big-data related role in the U.S. will create employment for three people outside of IT for a total of 6 million jobs in the U.S.</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8E251360-0DB5-4B2F-B47A-FC1955970709}" type="slidenum">
              <a:rPr lang="en-US" smtClean="0"/>
              <a:pPr/>
              <a:t>4</a:t>
            </a:fld>
            <a:endParaRPr lang="en-US"/>
          </a:p>
        </p:txBody>
      </p:sp>
    </p:spTree>
    <p:extLst>
      <p:ext uri="{BB962C8B-B14F-4D97-AF65-F5344CB8AC3E}">
        <p14:creationId xmlns:p14="http://schemas.microsoft.com/office/powerpoint/2010/main" val="1988578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099AAD-11C4-472D-B6D5-260CC859B590}" type="slidenum">
              <a:rPr lang="en-US" smtClean="0"/>
              <a:pPr/>
              <a:t>14</a:t>
            </a:fld>
            <a:endParaRPr lang="en-US"/>
          </a:p>
        </p:txBody>
      </p:sp>
    </p:spTree>
    <p:extLst>
      <p:ext uri="{BB962C8B-B14F-4D97-AF65-F5344CB8AC3E}">
        <p14:creationId xmlns:p14="http://schemas.microsoft.com/office/powerpoint/2010/main" val="2787854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EE9F1-8A3B-4EF0-8566-2466C7F052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EE9F1-8A3B-4EF0-8566-2466C7F052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EE9F1-8A3B-4EF0-8566-2466C7F05234}"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65877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6215153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00902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293718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363949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1591509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8239816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03851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EE9F1-8A3B-4EF0-8566-2466C7F0523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8545944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3184033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0182700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619121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083903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23656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770720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917561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033883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16356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41F54A-12A3-4D59-92A5-783211C26309}" type="datetimeFigureOut">
              <a:rPr lang="en-US" smtClean="0"/>
              <a:pPr/>
              <a:t>11/8/2012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EE9F1-8A3B-4EF0-8566-2466C7F05234}"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6080622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032102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683926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7167510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619121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083903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23656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770720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917561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03388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41F54A-12A3-4D59-92A5-783211C26309}" type="datetimeFigureOut">
              <a:rPr lang="en-US" smtClean="0"/>
              <a:pPr/>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EE9F1-8A3B-4EF0-8566-2466C7F05234}"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16356309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60806227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032102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6839265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71675102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6191219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0839037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23656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7707209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91756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41F54A-12A3-4D59-92A5-783211C26309}" type="datetimeFigureOut">
              <a:rPr lang="en-US" smtClean="0"/>
              <a:pPr/>
              <a:t>11/8/2012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EE9F1-8A3B-4EF0-8566-2466C7F05234}"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0338833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1635630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60806227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0321024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6839265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71675102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6191219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0839037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3236569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77072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41F54A-12A3-4D59-92A5-783211C26309}" type="datetimeFigureOut">
              <a:rPr lang="en-US" smtClean="0"/>
              <a:pPr/>
              <a:t>11/8/2012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EE9F1-8A3B-4EF0-8566-2466C7F05234}"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9175613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00338833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16356309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6080622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90321024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26839265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71675102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80630696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90404283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3201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1F54A-12A3-4D59-92A5-783211C26309}" type="datetimeFigureOut">
              <a:rPr lang="en-US" smtClean="0"/>
              <a:pPr/>
              <a:t>11/8/2012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EE9F1-8A3B-4EF0-8566-2466C7F05234}"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9179313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endParaRPr>
          </a:p>
        </p:txBody>
      </p:sp>
      <p:sp>
        <p:nvSpPr>
          <p:cNvPr id="9" name="Slide Number Placeholder 8"/>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51063671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endParaRPr>
          </a:p>
        </p:txBody>
      </p:sp>
      <p:sp>
        <p:nvSpPr>
          <p:cNvPr id="5" name="Slide Number Placeholder 4"/>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68263557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endParaRPr>
          </a:p>
        </p:txBody>
      </p:sp>
      <p:sp>
        <p:nvSpPr>
          <p:cNvPr id="4" name="Slide Number Placeholder 3"/>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95720908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6370652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endParaRPr>
          </a:p>
        </p:txBody>
      </p:sp>
      <p:sp>
        <p:nvSpPr>
          <p:cNvPr id="7" name="Slide Number Placeholder 6"/>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67600991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102558944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endParaRPr>
          </a:p>
        </p:txBody>
      </p:sp>
      <p:sp>
        <p:nvSpPr>
          <p:cNvPr id="6" name="Slide Number Placeholder 5"/>
          <p:cNvSpPr>
            <a:spLocks noGrp="1"/>
          </p:cNvSpPr>
          <p:nvPr>
            <p:ph type="sldNum" sz="quarter" idx="12"/>
          </p:nvPr>
        </p:nvSpPr>
        <p:spPr/>
        <p:txBody>
          <a:body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776454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1F54A-12A3-4D59-92A5-783211C26309}" type="datetimeFigureOut">
              <a:rPr lang="en-US" smtClean="0"/>
              <a:pPr/>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EE9F1-8A3B-4EF0-8566-2466C7F052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1F54A-12A3-4D59-92A5-783211C26309}" type="datetimeFigureOut">
              <a:rPr lang="en-US" smtClean="0"/>
              <a:pPr/>
              <a:t>11/8/2012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EE9F1-8A3B-4EF0-8566-2466C7F052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1F54A-12A3-4D59-92A5-783211C26309}" type="datetimeFigureOut">
              <a:rPr lang="en-US" smtClean="0"/>
              <a:pPr/>
              <a:t>11/8/2012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EE9F1-8A3B-4EF0-8566-2466C7F0523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3704752104"/>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08389329"/>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08389329"/>
      </p:ext>
    </p:extLst>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08389329"/>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708389329"/>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1F54A-12A3-4D59-92A5-783211C26309}" type="datetimeFigureOut">
              <a:rPr lang="en-US" smtClean="0">
                <a:solidFill>
                  <a:prstClr val="white">
                    <a:tint val="75000"/>
                  </a:prstClr>
                </a:solidFill>
              </a:rPr>
              <a:pPr/>
              <a:t>11/8/2012</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EE9F1-8A3B-4EF0-8566-2466C7F05234}" type="slidenum">
              <a:rPr lang="en-US" smtClean="0">
                <a:solidFill>
                  <a:prstClr val="white">
                    <a:tint val="75000"/>
                  </a:prstClr>
                </a:solidFill>
              </a:rPr>
              <a:pPr/>
              <a:t>‹#›</a:t>
            </a:fld>
            <a:endParaRPr lang="en-US">
              <a:solidFill>
                <a:prstClr val="white">
                  <a:tint val="75000"/>
                </a:prstClr>
              </a:solidFill>
            </a:endParaRPr>
          </a:p>
        </p:txBody>
      </p:sp>
    </p:spTree>
    <p:extLst>
      <p:ext uri="{BB962C8B-B14F-4D97-AF65-F5344CB8AC3E}">
        <p14:creationId xmlns:p14="http://schemas.microsoft.com/office/powerpoint/2010/main" val="2629956943"/>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8.jpeg"/><Relationship Id="rId7" Type="http://schemas.openxmlformats.org/officeDocument/2006/relationships/image" Target="../media/image13.png"/><Relationship Id="rId12"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68.xml"/><Relationship Id="rId6" Type="http://schemas.openxmlformats.org/officeDocument/2006/relationships/image" Target="../media/image12.jpeg"/><Relationship Id="rId11" Type="http://schemas.openxmlformats.org/officeDocument/2006/relationships/image" Target="../media/image11.jpeg"/><Relationship Id="rId5" Type="http://schemas.openxmlformats.org/officeDocument/2006/relationships/image" Target="../media/image10.jpeg"/><Relationship Id="rId10" Type="http://schemas.openxmlformats.org/officeDocument/2006/relationships/image" Target="../media/image16.jpeg"/><Relationship Id="rId4" Type="http://schemas.openxmlformats.org/officeDocument/2006/relationships/image" Target="../media/image9.wmf"/><Relationship Id="rId9" Type="http://schemas.openxmlformats.org/officeDocument/2006/relationships/image" Target="../media/image15.jpe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35.xml"/><Relationship Id="rId5" Type="http://schemas.openxmlformats.org/officeDocument/2006/relationships/image" Target="../media/image20.png"/><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jpeg"/><Relationship Id="rId1" Type="http://schemas.openxmlformats.org/officeDocument/2006/relationships/slideLayout" Target="../slideLayouts/slideLayout46.xml"/><Relationship Id="rId5" Type="http://schemas.openxmlformats.org/officeDocument/2006/relationships/image" Target="../media/image20.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xml"/><Relationship Id="rId1" Type="http://schemas.openxmlformats.org/officeDocument/2006/relationships/slideLayout" Target="../slideLayouts/slideLayout62.xml"/><Relationship Id="rId4" Type="http://schemas.openxmlformats.org/officeDocument/2006/relationships/image" Target="../media/image22.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hyperlink" Target="http://www.the451group.com/"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4.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wmf"/><Relationship Id="rId9" Type="http://schemas.openxmlformats.org/officeDocument/2006/relationships/image" Target="../media/image14.jpeg"/></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11.jpeg"/><Relationship Id="rId11" Type="http://schemas.openxmlformats.org/officeDocument/2006/relationships/image" Target="../media/image16.jpeg"/><Relationship Id="rId5" Type="http://schemas.openxmlformats.org/officeDocument/2006/relationships/image" Target="../media/image10.jpeg"/><Relationship Id="rId10" Type="http://schemas.openxmlformats.org/officeDocument/2006/relationships/image" Target="../media/image15.jpeg"/><Relationship Id="rId4" Type="http://schemas.openxmlformats.org/officeDocument/2006/relationships/image" Target="../media/image9.wmf"/><Relationship Id="rId9"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Big Data</a:t>
            </a:r>
            <a:endParaRPr lang="en-US" dirty="0"/>
          </a:p>
        </p:txBody>
      </p:sp>
      <p:sp>
        <p:nvSpPr>
          <p:cNvPr id="3" name="Subtitle 2"/>
          <p:cNvSpPr>
            <a:spLocks noGrp="1"/>
          </p:cNvSpPr>
          <p:nvPr>
            <p:ph type="subTitle" idx="1"/>
          </p:nvPr>
        </p:nvSpPr>
        <p:spPr/>
        <p:txBody>
          <a:bodyPr/>
          <a:lstStyle/>
          <a:p>
            <a:r>
              <a:rPr lang="en-US" dirty="0" smtClean="0"/>
              <a:t>Mark Theissen</a:t>
            </a:r>
          </a:p>
          <a:p>
            <a:r>
              <a:rPr lang="en-US" sz="2400" dirty="0" smtClean="0"/>
              <a:t>CEO, Cirro, Inc.</a:t>
            </a:r>
          </a:p>
          <a:p>
            <a:r>
              <a:rPr lang="en-US" sz="2000" dirty="0" smtClean="0"/>
              <a:t>mtheissen@cirro.com</a:t>
            </a:r>
            <a:endParaRPr lang="en-US" sz="2000" dirty="0"/>
          </a:p>
        </p:txBody>
      </p:sp>
      <p:pic>
        <p:nvPicPr>
          <p:cNvPr id="4" name="Picture 3" descr="CCW 2012 Banner.jpg"/>
          <p:cNvPicPr>
            <a:picLocks noChangeAspect="1"/>
          </p:cNvPicPr>
          <p:nvPr/>
        </p:nvPicPr>
        <p:blipFill>
          <a:blip r:embed="rId2" cstate="print"/>
          <a:srcRect l="2510" t="44706" r="23850" b="17647"/>
          <a:stretch>
            <a:fillRect/>
          </a:stretch>
        </p:blipFill>
        <p:spPr>
          <a:xfrm>
            <a:off x="0" y="0"/>
            <a:ext cx="9144000" cy="762000"/>
          </a:xfrm>
          <a:prstGeom prst="rect">
            <a:avLst/>
          </a:prstGeom>
        </p:spPr>
      </p:pic>
    </p:spTree>
    <p:extLst>
      <p:ext uri="{BB962C8B-B14F-4D97-AF65-F5344CB8AC3E}">
        <p14:creationId xmlns:p14="http://schemas.microsoft.com/office/powerpoint/2010/main" val="9454646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0"/>
            <a:ext cx="8229600" cy="1400750"/>
          </a:xfrm>
        </p:spPr>
        <p:txBody>
          <a:bodyPr>
            <a:normAutofit/>
          </a:bodyPr>
          <a:lstStyle/>
          <a:p>
            <a:r>
              <a:rPr lang="en-US" sz="3600" dirty="0" smtClean="0">
                <a:solidFill>
                  <a:schemeClr val="bg1"/>
                </a:solidFill>
              </a:rPr>
              <a:t>So how are people approaching this?</a:t>
            </a:r>
            <a:endParaRPr lang="en-US" sz="3600" dirty="0">
              <a:solidFill>
                <a:schemeClr val="bg1"/>
              </a:solidFill>
            </a:endParaRPr>
          </a:p>
        </p:txBody>
      </p:sp>
      <p:pic>
        <p:nvPicPr>
          <p:cNvPr id="4" name="Picture 3" descr="CCW 2012 Banner.jpg"/>
          <p:cNvPicPr>
            <a:picLocks noChangeAspect="1"/>
          </p:cNvPicPr>
          <p:nvPr/>
        </p:nvPicPr>
        <p:blipFill>
          <a:blip r:embed="rId2" cstate="print"/>
          <a:srcRect l="2510" t="44706" r="23850" b="17647"/>
          <a:stretch>
            <a:fillRect/>
          </a:stretch>
        </p:blipFill>
        <p:spPr>
          <a:xfrm>
            <a:off x="0" y="0"/>
            <a:ext cx="9144000" cy="762000"/>
          </a:xfrm>
          <a:prstGeom prst="rect">
            <a:avLst/>
          </a:prstGeom>
        </p:spPr>
      </p:pic>
      <p:sp>
        <p:nvSpPr>
          <p:cNvPr id="9" name="Content Placeholder 2"/>
          <p:cNvSpPr>
            <a:spLocks noGrp="1"/>
          </p:cNvSpPr>
          <p:nvPr>
            <p:ph idx="1"/>
          </p:nvPr>
        </p:nvSpPr>
        <p:spPr>
          <a:xfrm>
            <a:off x="457200" y="1600200"/>
            <a:ext cx="8229600" cy="4952999"/>
          </a:xfrm>
        </p:spPr>
        <p:txBody>
          <a:bodyPr/>
          <a:lstStyle/>
          <a:p>
            <a:pPr>
              <a:buNone/>
            </a:pPr>
            <a:r>
              <a:rPr lang="en-US" dirty="0" smtClean="0"/>
              <a:t>it</a:t>
            </a:r>
          </a:p>
          <a:p>
            <a:endParaRPr lang="en-US" dirty="0"/>
          </a:p>
        </p:txBody>
      </p:sp>
      <p:pic>
        <p:nvPicPr>
          <p:cNvPr id="1026" name="Picture 2" descr="http://static.thegeekstuff.com/wp-content/uploads/2012/12/hadoo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3962400"/>
            <a:ext cx="1662663" cy="124699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Program Files\Microsoft Office\MEDIA\CAGCAT10\j0195384.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81400" y="2055114"/>
            <a:ext cx="897941" cy="91668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Theissen\AppData\Local\Microsoft\Windows\Temporary Internet Files\Content.IE5\C3G8HG5V\MP900442409[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43000" y="2842408"/>
            <a:ext cx="1197648" cy="880449"/>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Theissen\AppData\Local\Microsoft\Windows\Temporary Internet Files\Content.IE5\SXCP859W\MC900438849[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573833" y="3934603"/>
            <a:ext cx="1150357" cy="942197"/>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Users\Theissen\AppData\Local\Microsoft\Windows\Temporary Internet Files\Content.IE5\C3G8HG5V\MP910216413[1].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43000" y="5257800"/>
            <a:ext cx="1363980" cy="1188271"/>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C:\Users\Theissen\AppData\Local\Microsoft\Windows\Temporary Internet Files\Content.IE5\YVH5DUXM\MP900315567[2].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43200" y="5934456"/>
            <a:ext cx="1081043" cy="771144"/>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C:\Users\Theissen\AppData\Local\Microsoft\Windows\Temporary Internet Files\Content.IE5\YVH5DUXM\MP900422537[1].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419600" y="5741343"/>
            <a:ext cx="964257" cy="964257"/>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C:\Users\Theissen\AppData\Local\Microsoft\Windows\Temporary Internet Files\Content.IE5\C3G8HG5V\MP900316506[1].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019800" y="5820125"/>
            <a:ext cx="1026695" cy="682752"/>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a:stCxn id="1027" idx="3"/>
          </p:cNvCxnSpPr>
          <p:nvPr/>
        </p:nvCxnSpPr>
        <p:spPr>
          <a:xfrm>
            <a:off x="4479341" y="2513457"/>
            <a:ext cx="904516" cy="458343"/>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340648" y="3722857"/>
            <a:ext cx="1469352" cy="544343"/>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35" idx="1"/>
          </p:cNvCxnSpPr>
          <p:nvPr/>
        </p:nvCxnSpPr>
        <p:spPr>
          <a:xfrm>
            <a:off x="1724190" y="4405702"/>
            <a:ext cx="2100053" cy="46526"/>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039" idx="0"/>
          </p:cNvCxnSpPr>
          <p:nvPr/>
        </p:nvCxnSpPr>
        <p:spPr>
          <a:xfrm flipV="1">
            <a:off x="3283722" y="5209397"/>
            <a:ext cx="754878" cy="725059"/>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041" idx="0"/>
          </p:cNvCxnSpPr>
          <p:nvPr/>
        </p:nvCxnSpPr>
        <p:spPr>
          <a:xfrm flipH="1" flipV="1">
            <a:off x="4901728" y="5105400"/>
            <a:ext cx="1" cy="635943"/>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042" idx="0"/>
          </p:cNvCxnSpPr>
          <p:nvPr/>
        </p:nvCxnSpPr>
        <p:spPr>
          <a:xfrm flipH="1" flipV="1">
            <a:off x="5249082" y="4756509"/>
            <a:ext cx="1284066" cy="1063616"/>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2340648" y="4923326"/>
            <a:ext cx="1576815" cy="500045"/>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5383857" y="3581400"/>
            <a:ext cx="104359" cy="511456"/>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5472663" y="3934603"/>
            <a:ext cx="1385337" cy="471098"/>
          </a:xfrm>
          <a:prstGeom prst="straightConnector1">
            <a:avLst/>
          </a:prstGeom>
          <a:ln w="28575">
            <a:solidFill>
              <a:schemeClr val="bg1"/>
            </a:solidFill>
            <a:prstDash val="dash"/>
            <a:headEnd type="arrow"/>
            <a:tailEnd type="arrow"/>
          </a:ln>
        </p:spPr>
        <p:style>
          <a:lnRef idx="1">
            <a:schemeClr val="accent1"/>
          </a:lnRef>
          <a:fillRef idx="0">
            <a:schemeClr val="accent1"/>
          </a:fillRef>
          <a:effectRef idx="0">
            <a:schemeClr val="accent1"/>
          </a:effectRef>
          <a:fontRef idx="minor">
            <a:schemeClr val="tx1"/>
          </a:fontRef>
        </p:style>
      </p:cxnSp>
      <p:pic>
        <p:nvPicPr>
          <p:cNvPr id="33" name="Picture 8" descr="C:\Users\Theissen\AppData\Local\Microsoft\Windows\Temporary Internet Files\Content.IE5\95B9C20F\MP900400421[1].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858000" y="2895599"/>
            <a:ext cx="1752600" cy="173397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5060461" y="3048000"/>
            <a:ext cx="959339" cy="496996"/>
          </a:xfrm>
          <a:prstGeom prst="rect">
            <a:avLst/>
          </a:prstGeom>
        </p:spPr>
      </p:pic>
      <p:cxnSp>
        <p:nvCxnSpPr>
          <p:cNvPr id="31" name="Straight Arrow Connector 30"/>
          <p:cNvCxnSpPr/>
          <p:nvPr/>
        </p:nvCxnSpPr>
        <p:spPr>
          <a:xfrm>
            <a:off x="6019800" y="3353371"/>
            <a:ext cx="838942" cy="229172"/>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3186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09600" y="1037650"/>
            <a:ext cx="8229600" cy="791150"/>
          </a:xfrm>
        </p:spPr>
        <p:txBody>
          <a:bodyPr>
            <a:normAutofit fontScale="90000"/>
          </a:bodyPr>
          <a:lstStyle/>
          <a:p>
            <a:r>
              <a:rPr lang="en-US" sz="3600" dirty="0" smtClean="0">
                <a:solidFill>
                  <a:schemeClr val="bg1"/>
                </a:solidFill>
              </a:rPr>
              <a:t>Case study – Fortune 100 Media &amp; Entertainment company</a:t>
            </a:r>
            <a:endParaRPr lang="en-US" sz="3600" dirty="0">
              <a:solidFill>
                <a:schemeClr val="bg1"/>
              </a:solidFill>
            </a:endParaRPr>
          </a:p>
        </p:txBody>
      </p:sp>
      <p:pic>
        <p:nvPicPr>
          <p:cNvPr id="4" name="Picture 3" descr="CCW 2012 Banner.jpg"/>
          <p:cNvPicPr>
            <a:picLocks noChangeAspect="1"/>
          </p:cNvPicPr>
          <p:nvPr/>
        </p:nvPicPr>
        <p:blipFill>
          <a:blip r:embed="rId2" cstate="print"/>
          <a:srcRect l="2510" t="44706" r="23850" b="17647"/>
          <a:stretch>
            <a:fillRect/>
          </a:stretch>
        </p:blipFill>
        <p:spPr>
          <a:xfrm>
            <a:off x="0" y="0"/>
            <a:ext cx="9144000" cy="762000"/>
          </a:xfrm>
          <a:prstGeom prst="rect">
            <a:avLst/>
          </a:prstGeom>
        </p:spPr>
      </p:pic>
      <p:sp>
        <p:nvSpPr>
          <p:cNvPr id="9" name="Content Placeholder 2"/>
          <p:cNvSpPr>
            <a:spLocks noGrp="1"/>
          </p:cNvSpPr>
          <p:nvPr>
            <p:ph idx="1"/>
          </p:nvPr>
        </p:nvSpPr>
        <p:spPr>
          <a:xfrm>
            <a:off x="457200" y="1600200"/>
            <a:ext cx="8229600" cy="4952999"/>
          </a:xfrm>
        </p:spPr>
        <p:txBody>
          <a:bodyPr/>
          <a:lstStyle/>
          <a:p>
            <a:pPr>
              <a:buNone/>
            </a:pPr>
            <a:r>
              <a:rPr lang="en-US" dirty="0" smtClean="0"/>
              <a:t>it</a:t>
            </a:r>
          </a:p>
          <a:p>
            <a:endParaRPr lang="en-US" dirty="0"/>
          </a:p>
        </p:txBody>
      </p:sp>
      <p:sp>
        <p:nvSpPr>
          <p:cNvPr id="6" name="Rectangle 3"/>
          <p:cNvSpPr txBox="1">
            <a:spLocks noChangeArrowheads="1"/>
          </p:cNvSpPr>
          <p:nvPr/>
        </p:nvSpPr>
        <p:spPr bwMode="auto">
          <a:xfrm>
            <a:off x="609600" y="2135187"/>
            <a:ext cx="3803650" cy="293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80000"/>
              </a:lnSpc>
              <a:spcBef>
                <a:spcPct val="20000"/>
              </a:spcBef>
              <a:spcAft>
                <a:spcPct val="0"/>
              </a:spcAft>
              <a:buClr>
                <a:srgbClr val="002E63"/>
              </a:buClr>
              <a:buSzPct val="80000"/>
              <a:buBlip>
                <a:blip r:embed="rId3"/>
              </a:buBlip>
              <a:defRPr sz="2200">
                <a:solidFill>
                  <a:srgbClr val="00447C"/>
                </a:solidFill>
                <a:latin typeface="+mn-lt"/>
                <a:ea typeface="+mn-ea"/>
                <a:cs typeface="+mn-cs"/>
              </a:defRPr>
            </a:lvl1pPr>
            <a:lvl2pPr marL="742950" indent="-285750" algn="l" rtl="0" eaLnBrk="0" fontAlgn="base" hangingPunct="0">
              <a:spcBef>
                <a:spcPct val="20000"/>
              </a:spcBef>
              <a:spcAft>
                <a:spcPct val="0"/>
              </a:spcAft>
              <a:buClr>
                <a:srgbClr val="2C96BC"/>
              </a:buClr>
              <a:buSzPct val="60000"/>
              <a:buFont typeface="FFF Extras 2" pitchFamily="2" charset="0"/>
              <a:buBlip>
                <a:blip r:embed="rId4"/>
              </a:buBlip>
              <a:defRPr sz="1800">
                <a:solidFill>
                  <a:srgbClr val="5F5F5F"/>
                </a:solidFill>
                <a:latin typeface="Arial Narrow" pitchFamily="34" charset="0"/>
              </a:defRPr>
            </a:lvl2pPr>
            <a:lvl3pPr marL="1143000" indent="-228600" algn="l" rtl="0" eaLnBrk="0" fontAlgn="base" hangingPunct="0">
              <a:spcBef>
                <a:spcPct val="20000"/>
              </a:spcBef>
              <a:spcAft>
                <a:spcPct val="0"/>
              </a:spcAft>
              <a:buClr>
                <a:srgbClr val="00457C"/>
              </a:buClr>
              <a:buSzPct val="60000"/>
              <a:buFont typeface="Wingdings" pitchFamily="2" charset="2"/>
              <a:buBlip>
                <a:blip r:embed="rId5"/>
              </a:buBlip>
              <a:defRPr sz="1800">
                <a:solidFill>
                  <a:srgbClr val="4D4D4D"/>
                </a:solidFill>
                <a:latin typeface="+mn-lt"/>
              </a:defRPr>
            </a:lvl3pPr>
            <a:lvl4pPr marL="1600200" indent="-228600" algn="l" rtl="0" eaLnBrk="0" fontAlgn="base" hangingPunct="0">
              <a:spcBef>
                <a:spcPct val="20000"/>
              </a:spcBef>
              <a:spcAft>
                <a:spcPct val="0"/>
              </a:spcAft>
              <a:buClr>
                <a:schemeClr val="tx1"/>
              </a:buClr>
              <a:buSzPct val="70000"/>
              <a:buFont typeface="Wingdings" pitchFamily="2" charset="2"/>
              <a:buChar char="§"/>
              <a:defRPr sz="1800">
                <a:solidFill>
                  <a:srgbClr val="00447C"/>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ü"/>
              <a:defRPr sz="1800">
                <a:solidFill>
                  <a:srgbClr val="00447C"/>
                </a:solidFill>
                <a:latin typeface="+mn-lt"/>
              </a:defRPr>
            </a:lvl5pPr>
            <a:lvl6pPr marL="2514600" indent="-228600" algn="l" rtl="0" fontAlgn="base">
              <a:spcBef>
                <a:spcPct val="20000"/>
              </a:spcBef>
              <a:spcAft>
                <a:spcPct val="0"/>
              </a:spcAft>
              <a:buClr>
                <a:schemeClr val="tx2"/>
              </a:buClr>
              <a:buSzPct val="80000"/>
              <a:buFont typeface="Wingdings" pitchFamily="2" charset="2"/>
              <a:buChar char="ü"/>
              <a:defRPr sz="1800">
                <a:solidFill>
                  <a:srgbClr val="002E63"/>
                </a:solidFill>
                <a:latin typeface="+mn-lt"/>
              </a:defRPr>
            </a:lvl6pPr>
            <a:lvl7pPr marL="2971800" indent="-228600" algn="l" rtl="0" fontAlgn="base">
              <a:spcBef>
                <a:spcPct val="20000"/>
              </a:spcBef>
              <a:spcAft>
                <a:spcPct val="0"/>
              </a:spcAft>
              <a:buClr>
                <a:schemeClr val="tx2"/>
              </a:buClr>
              <a:buSzPct val="80000"/>
              <a:buFont typeface="Wingdings" pitchFamily="2" charset="2"/>
              <a:buChar char="ü"/>
              <a:defRPr sz="1800">
                <a:solidFill>
                  <a:srgbClr val="002E63"/>
                </a:solidFill>
                <a:latin typeface="+mn-lt"/>
              </a:defRPr>
            </a:lvl7pPr>
            <a:lvl8pPr marL="3429000" indent="-228600" algn="l" rtl="0" fontAlgn="base">
              <a:spcBef>
                <a:spcPct val="20000"/>
              </a:spcBef>
              <a:spcAft>
                <a:spcPct val="0"/>
              </a:spcAft>
              <a:buClr>
                <a:schemeClr val="tx2"/>
              </a:buClr>
              <a:buSzPct val="80000"/>
              <a:buFont typeface="Wingdings" pitchFamily="2" charset="2"/>
              <a:buChar char="ü"/>
              <a:defRPr sz="1800">
                <a:solidFill>
                  <a:srgbClr val="002E63"/>
                </a:solidFill>
                <a:latin typeface="+mn-lt"/>
              </a:defRPr>
            </a:lvl8pPr>
            <a:lvl9pPr marL="3886200" indent="-228600" algn="l" rtl="0" fontAlgn="base">
              <a:spcBef>
                <a:spcPct val="20000"/>
              </a:spcBef>
              <a:spcAft>
                <a:spcPct val="0"/>
              </a:spcAft>
              <a:buClr>
                <a:schemeClr val="tx2"/>
              </a:buClr>
              <a:buSzPct val="80000"/>
              <a:buFont typeface="Wingdings" pitchFamily="2" charset="2"/>
              <a:buChar char="ü"/>
              <a:defRPr sz="1800">
                <a:solidFill>
                  <a:srgbClr val="002E63"/>
                </a:solidFill>
                <a:latin typeface="+mn-lt"/>
              </a:defRPr>
            </a:lvl9pPr>
          </a:lstStyle>
          <a:p>
            <a:pPr eaLnBrk="1" hangingPunct="1">
              <a:buClr>
                <a:srgbClr val="B5BF00"/>
              </a:buClr>
              <a:buSzPct val="60000"/>
              <a:buFontTx/>
              <a:buNone/>
              <a:defRPr/>
            </a:pPr>
            <a:r>
              <a:rPr lang="en-US" sz="2400" kern="0" dirty="0" smtClean="0">
                <a:latin typeface="Arial"/>
              </a:rPr>
              <a:t>Challenge</a:t>
            </a:r>
          </a:p>
          <a:p>
            <a:pPr marL="457200" lvl="1" eaLnBrk="1" hangingPunct="1">
              <a:buClr>
                <a:srgbClr val="000000"/>
              </a:buClr>
              <a:buSzPct val="100000"/>
              <a:buFont typeface="Arial" pitchFamily="34" charset="0"/>
              <a:buChar char="•"/>
            </a:pPr>
            <a:r>
              <a:rPr lang="en-US" sz="2000" dirty="0" smtClean="0">
                <a:solidFill>
                  <a:prstClr val="black"/>
                </a:solidFill>
              </a:rPr>
              <a:t>Analyze interactive </a:t>
            </a:r>
            <a:r>
              <a:rPr lang="en-US" sz="2000" dirty="0">
                <a:solidFill>
                  <a:prstClr val="black"/>
                </a:solidFill>
              </a:rPr>
              <a:t>experiences across console, online, mobile and social network </a:t>
            </a:r>
            <a:r>
              <a:rPr lang="en-US" sz="2000" dirty="0" smtClean="0">
                <a:solidFill>
                  <a:prstClr val="black"/>
                </a:solidFill>
              </a:rPr>
              <a:t>platforms</a:t>
            </a:r>
          </a:p>
          <a:p>
            <a:pPr marL="457200" lvl="1" eaLnBrk="1" hangingPunct="1">
              <a:buClr>
                <a:srgbClr val="000000"/>
              </a:buClr>
              <a:buSzPct val="100000"/>
              <a:buFont typeface="Arial" pitchFamily="34" charset="0"/>
              <a:buChar char="•"/>
            </a:pPr>
            <a:r>
              <a:rPr lang="en-US" sz="2000" dirty="0" smtClean="0">
                <a:solidFill>
                  <a:prstClr val="black"/>
                </a:solidFill>
              </a:rPr>
              <a:t>Inability to join data across different platforms</a:t>
            </a:r>
          </a:p>
          <a:p>
            <a:pPr marL="457200" lvl="1" eaLnBrk="1" hangingPunct="1">
              <a:buClr>
                <a:srgbClr val="000000"/>
              </a:buClr>
              <a:buSzPct val="100000"/>
              <a:buFont typeface="Arial" pitchFamily="34" charset="0"/>
              <a:buChar char="•"/>
            </a:pPr>
            <a:r>
              <a:rPr lang="en-US" sz="2000" dirty="0" smtClean="0">
                <a:solidFill>
                  <a:prstClr val="black"/>
                </a:solidFill>
              </a:rPr>
              <a:t>Analyst desire ad-hoc data </a:t>
            </a:r>
            <a:r>
              <a:rPr lang="en-US" sz="2000" dirty="0" smtClean="0">
                <a:solidFill>
                  <a:prstClr val="black"/>
                </a:solidFill>
              </a:rPr>
              <a:t>exploration</a:t>
            </a:r>
            <a:endParaRPr lang="en-US" sz="2000" dirty="0" smtClean="0">
              <a:solidFill>
                <a:prstClr val="black"/>
              </a:solidFill>
            </a:endParaRPr>
          </a:p>
        </p:txBody>
      </p:sp>
      <p:sp>
        <p:nvSpPr>
          <p:cNvPr id="7" name="Rectangle 7"/>
          <p:cNvSpPr>
            <a:spLocks noChangeArrowheads="1"/>
          </p:cNvSpPr>
          <p:nvPr/>
        </p:nvSpPr>
        <p:spPr bwMode="auto">
          <a:xfrm>
            <a:off x="4648200" y="1982787"/>
            <a:ext cx="3771900" cy="3503613"/>
          </a:xfrm>
          <a:prstGeom prst="rect">
            <a:avLst/>
          </a:prstGeom>
          <a:noFill/>
          <a:ln w="9525">
            <a:noFill/>
            <a:miter lim="800000"/>
            <a:headEnd/>
            <a:tailEnd/>
          </a:ln>
        </p:spPr>
        <p:txBody>
          <a:bodyPr/>
          <a:lstStyle/>
          <a:p>
            <a:pPr marL="342900" indent="-342900">
              <a:lnSpc>
                <a:spcPct val="80000"/>
              </a:lnSpc>
              <a:spcBef>
                <a:spcPct val="20000"/>
              </a:spcBef>
              <a:buClr>
                <a:srgbClr val="002E63"/>
              </a:buClr>
              <a:buSzPct val="80000"/>
            </a:pPr>
            <a:r>
              <a:rPr lang="en-US" sz="2400" dirty="0">
                <a:solidFill>
                  <a:srgbClr val="00447C"/>
                </a:solidFill>
                <a:latin typeface="Arial" pitchFamily="34" charset="0"/>
                <a:cs typeface="Arial" pitchFamily="34" charset="0"/>
              </a:rPr>
              <a:t>Solution</a:t>
            </a:r>
          </a:p>
          <a:p>
            <a:pPr lvl="1" indent="-285750">
              <a:spcBef>
                <a:spcPct val="20000"/>
              </a:spcBef>
              <a:buClr>
                <a:prstClr val="black"/>
              </a:buClr>
              <a:buSzPct val="100000"/>
              <a:buFont typeface="Arial" pitchFamily="34" charset="0"/>
              <a:buChar char="•"/>
            </a:pPr>
            <a:r>
              <a:rPr lang="en-US" sz="2000" dirty="0" smtClean="0">
                <a:solidFill>
                  <a:prstClr val="black"/>
                </a:solidFill>
                <a:latin typeface="Arial Narrow" pitchFamily="34" charset="0"/>
              </a:rPr>
              <a:t>Cirro Analyst, Cirro Data Hub</a:t>
            </a:r>
          </a:p>
          <a:p>
            <a:pPr lvl="1" indent="-285750">
              <a:spcBef>
                <a:spcPct val="20000"/>
              </a:spcBef>
              <a:buClr>
                <a:prstClr val="black"/>
              </a:buClr>
              <a:buSzPct val="100000"/>
              <a:buFont typeface="Arial" pitchFamily="34" charset="0"/>
              <a:buChar char="•"/>
            </a:pPr>
            <a:r>
              <a:rPr lang="en-US" sz="2000" dirty="0" smtClean="0">
                <a:solidFill>
                  <a:prstClr val="black"/>
                </a:solidFill>
                <a:latin typeface="Arial Narrow" pitchFamily="34" charset="0"/>
              </a:rPr>
              <a:t>Tableau</a:t>
            </a:r>
          </a:p>
          <a:p>
            <a:pPr lvl="1" indent="-285750">
              <a:spcBef>
                <a:spcPct val="20000"/>
              </a:spcBef>
              <a:buClr>
                <a:prstClr val="black"/>
              </a:buClr>
              <a:buSzPct val="100000"/>
              <a:buFont typeface="Arial" pitchFamily="34" charset="0"/>
              <a:buChar char="•"/>
            </a:pPr>
            <a:r>
              <a:rPr lang="en-US" sz="2000" dirty="0" err="1" smtClean="0">
                <a:solidFill>
                  <a:prstClr val="black"/>
                </a:solidFill>
                <a:latin typeface="Arial Narrow" pitchFamily="34" charset="0"/>
              </a:rPr>
              <a:t>Cloudera</a:t>
            </a:r>
            <a:endParaRPr lang="en-US" sz="2000" dirty="0">
              <a:solidFill>
                <a:prstClr val="black"/>
              </a:solidFill>
              <a:latin typeface="Arial Narrow" pitchFamily="34" charset="0"/>
            </a:endParaRPr>
          </a:p>
          <a:p>
            <a:pPr marL="342900" indent="-342900">
              <a:lnSpc>
                <a:spcPct val="70000"/>
              </a:lnSpc>
              <a:spcBef>
                <a:spcPct val="20000"/>
              </a:spcBef>
              <a:buClr>
                <a:srgbClr val="002E63"/>
              </a:buClr>
              <a:buSzPct val="80000"/>
              <a:buFontTx/>
              <a:buBlip>
                <a:blip r:embed="rId3"/>
              </a:buBlip>
            </a:pPr>
            <a:endParaRPr lang="en-US" sz="2400" dirty="0">
              <a:solidFill>
                <a:srgbClr val="00447C"/>
              </a:solidFill>
            </a:endParaRPr>
          </a:p>
          <a:p>
            <a:pPr marL="342900" indent="-342900">
              <a:lnSpc>
                <a:spcPct val="70000"/>
              </a:lnSpc>
              <a:spcBef>
                <a:spcPct val="20000"/>
              </a:spcBef>
              <a:buClr>
                <a:srgbClr val="B5BF00"/>
              </a:buClr>
              <a:buSzPct val="60000"/>
            </a:pPr>
            <a:r>
              <a:rPr lang="en-US" sz="2400" dirty="0" smtClean="0">
                <a:solidFill>
                  <a:srgbClr val="00447C"/>
                </a:solidFill>
                <a:latin typeface="Arial" pitchFamily="34" charset="0"/>
                <a:cs typeface="Arial" pitchFamily="34" charset="0"/>
              </a:rPr>
              <a:t>Benefits</a:t>
            </a:r>
            <a:endParaRPr lang="en-US" sz="2400" dirty="0">
              <a:solidFill>
                <a:srgbClr val="00447C"/>
              </a:solidFill>
              <a:latin typeface="Arial" pitchFamily="34" charset="0"/>
              <a:cs typeface="Arial" pitchFamily="34" charset="0"/>
            </a:endParaRPr>
          </a:p>
          <a:p>
            <a:pPr lvl="1" indent="-285750">
              <a:lnSpc>
                <a:spcPct val="90000"/>
              </a:lnSpc>
              <a:spcBef>
                <a:spcPct val="20000"/>
              </a:spcBef>
              <a:buClr>
                <a:prstClr val="black"/>
              </a:buClr>
              <a:buSzPct val="100000"/>
              <a:buFont typeface="Arial" pitchFamily="34" charset="0"/>
              <a:buChar char="•"/>
            </a:pPr>
            <a:r>
              <a:rPr lang="en-US" sz="2000" dirty="0" smtClean="0">
                <a:solidFill>
                  <a:prstClr val="black"/>
                </a:solidFill>
                <a:latin typeface="Arial Narrow" pitchFamily="34" charset="0"/>
              </a:rPr>
              <a:t>Ability to quickly analyze clickstream data with advertising data</a:t>
            </a:r>
            <a:endParaRPr lang="en-US" sz="2000" dirty="0">
              <a:solidFill>
                <a:prstClr val="black"/>
              </a:solidFill>
              <a:latin typeface="Arial Narrow" pitchFamily="34" charset="0"/>
            </a:endParaRPr>
          </a:p>
          <a:p>
            <a:pPr lvl="1" indent="-285750">
              <a:lnSpc>
                <a:spcPct val="90000"/>
              </a:lnSpc>
              <a:spcBef>
                <a:spcPct val="20000"/>
              </a:spcBef>
              <a:buClr>
                <a:prstClr val="black"/>
              </a:buClr>
              <a:buSzPct val="100000"/>
              <a:buFont typeface="Arial" pitchFamily="34" charset="0"/>
              <a:buChar char="•"/>
            </a:pPr>
            <a:r>
              <a:rPr lang="en-US" sz="2000" dirty="0" smtClean="0">
                <a:solidFill>
                  <a:prstClr val="black"/>
                </a:solidFill>
                <a:latin typeface="Arial Narrow" pitchFamily="34" charset="0"/>
              </a:rPr>
              <a:t>Reduce IT support requirements</a:t>
            </a:r>
            <a:endParaRPr lang="en-US" sz="2000" dirty="0">
              <a:solidFill>
                <a:prstClr val="black"/>
              </a:solidFill>
              <a:latin typeface="Arial Narrow" pitchFamily="34" charset="0"/>
            </a:endParaRPr>
          </a:p>
          <a:p>
            <a:pPr lvl="1" indent="-285750">
              <a:lnSpc>
                <a:spcPct val="90000"/>
              </a:lnSpc>
              <a:spcBef>
                <a:spcPct val="20000"/>
              </a:spcBef>
              <a:buClr>
                <a:prstClr val="black"/>
              </a:buClr>
              <a:buSzPct val="100000"/>
              <a:buFont typeface="Arial" pitchFamily="34" charset="0"/>
              <a:buChar char="•"/>
            </a:pPr>
            <a:r>
              <a:rPr lang="en-US" sz="2000" dirty="0" smtClean="0">
                <a:solidFill>
                  <a:prstClr val="black"/>
                </a:solidFill>
                <a:latin typeface="Arial Narrow" pitchFamily="34" charset="0"/>
              </a:rPr>
              <a:t>Deliver improved </a:t>
            </a:r>
            <a:r>
              <a:rPr lang="en-US" sz="2000" dirty="0">
                <a:solidFill>
                  <a:prstClr val="black"/>
                </a:solidFill>
                <a:latin typeface="Arial Narrow" pitchFamily="34" charset="0"/>
              </a:rPr>
              <a:t>target </a:t>
            </a:r>
            <a:r>
              <a:rPr lang="en-US" sz="2000" dirty="0" smtClean="0">
                <a:solidFill>
                  <a:prstClr val="black"/>
                </a:solidFill>
                <a:latin typeface="Arial Narrow" pitchFamily="34" charset="0"/>
              </a:rPr>
              <a:t>marketing campaigns</a:t>
            </a:r>
            <a:endParaRPr lang="en-US" sz="2000" dirty="0">
              <a:solidFill>
                <a:prstClr val="black"/>
              </a:solidFill>
              <a:latin typeface="Arial Narrow" pitchFamily="34" charset="0"/>
            </a:endParaRPr>
          </a:p>
        </p:txBody>
      </p:sp>
    </p:spTree>
    <p:extLst>
      <p:ext uri="{BB962C8B-B14F-4D97-AF65-F5344CB8AC3E}">
        <p14:creationId xmlns:p14="http://schemas.microsoft.com/office/powerpoint/2010/main" val="574462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09600" y="1037650"/>
            <a:ext cx="8229600" cy="1401762"/>
          </a:xfrm>
        </p:spPr>
        <p:txBody>
          <a:bodyPr>
            <a:normAutofit/>
          </a:bodyPr>
          <a:lstStyle/>
          <a:p>
            <a:r>
              <a:rPr lang="en-US" sz="3600" dirty="0" smtClean="0">
                <a:solidFill>
                  <a:schemeClr val="bg1"/>
                </a:solidFill>
              </a:rPr>
              <a:t>Case study – Major Music Publisher</a:t>
            </a:r>
            <a:endParaRPr lang="en-US" sz="3600" dirty="0">
              <a:solidFill>
                <a:schemeClr val="bg1"/>
              </a:solidFill>
            </a:endParaRPr>
          </a:p>
        </p:txBody>
      </p:sp>
      <p:pic>
        <p:nvPicPr>
          <p:cNvPr id="4" name="Picture 3" descr="CCW 2012 Banner.jpg"/>
          <p:cNvPicPr>
            <a:picLocks noChangeAspect="1"/>
          </p:cNvPicPr>
          <p:nvPr/>
        </p:nvPicPr>
        <p:blipFill>
          <a:blip r:embed="rId2" cstate="print"/>
          <a:srcRect l="2510" t="44706" r="23850" b="17647"/>
          <a:stretch>
            <a:fillRect/>
          </a:stretch>
        </p:blipFill>
        <p:spPr>
          <a:xfrm>
            <a:off x="0" y="0"/>
            <a:ext cx="9144000" cy="762000"/>
          </a:xfrm>
          <a:prstGeom prst="rect">
            <a:avLst/>
          </a:prstGeom>
        </p:spPr>
      </p:pic>
      <p:sp>
        <p:nvSpPr>
          <p:cNvPr id="9" name="Content Placeholder 2"/>
          <p:cNvSpPr>
            <a:spLocks noGrp="1"/>
          </p:cNvSpPr>
          <p:nvPr>
            <p:ph idx="1"/>
          </p:nvPr>
        </p:nvSpPr>
        <p:spPr>
          <a:xfrm>
            <a:off x="457200" y="1600200"/>
            <a:ext cx="8229600" cy="4952999"/>
          </a:xfrm>
        </p:spPr>
        <p:txBody>
          <a:bodyPr/>
          <a:lstStyle/>
          <a:p>
            <a:pPr>
              <a:buNone/>
            </a:pPr>
            <a:r>
              <a:rPr lang="en-US" dirty="0" smtClean="0"/>
              <a:t>it</a:t>
            </a:r>
          </a:p>
          <a:p>
            <a:endParaRPr lang="en-US" dirty="0"/>
          </a:p>
        </p:txBody>
      </p:sp>
      <p:sp>
        <p:nvSpPr>
          <p:cNvPr id="6" name="Rectangle 3"/>
          <p:cNvSpPr txBox="1">
            <a:spLocks noChangeArrowheads="1"/>
          </p:cNvSpPr>
          <p:nvPr/>
        </p:nvSpPr>
        <p:spPr bwMode="auto">
          <a:xfrm>
            <a:off x="685800" y="2363787"/>
            <a:ext cx="3803650" cy="293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lnSpc>
                <a:spcPct val="80000"/>
              </a:lnSpc>
              <a:spcBef>
                <a:spcPct val="20000"/>
              </a:spcBef>
              <a:spcAft>
                <a:spcPct val="0"/>
              </a:spcAft>
              <a:buClr>
                <a:srgbClr val="002E63"/>
              </a:buClr>
              <a:buSzPct val="80000"/>
              <a:buBlip>
                <a:blip r:embed="rId3"/>
              </a:buBlip>
              <a:defRPr sz="2200">
                <a:solidFill>
                  <a:srgbClr val="00447C"/>
                </a:solidFill>
                <a:latin typeface="+mn-lt"/>
                <a:ea typeface="+mn-ea"/>
                <a:cs typeface="+mn-cs"/>
              </a:defRPr>
            </a:lvl1pPr>
            <a:lvl2pPr marL="742950" indent="-285750" algn="l" rtl="0" eaLnBrk="0" fontAlgn="base" hangingPunct="0">
              <a:spcBef>
                <a:spcPct val="20000"/>
              </a:spcBef>
              <a:spcAft>
                <a:spcPct val="0"/>
              </a:spcAft>
              <a:buClr>
                <a:srgbClr val="2C96BC"/>
              </a:buClr>
              <a:buSzPct val="60000"/>
              <a:buFont typeface="FFF Extras 2" pitchFamily="2" charset="0"/>
              <a:buBlip>
                <a:blip r:embed="rId4"/>
              </a:buBlip>
              <a:defRPr sz="1800">
                <a:solidFill>
                  <a:srgbClr val="5F5F5F"/>
                </a:solidFill>
                <a:latin typeface="Arial Narrow" pitchFamily="34" charset="0"/>
              </a:defRPr>
            </a:lvl2pPr>
            <a:lvl3pPr marL="1143000" indent="-228600" algn="l" rtl="0" eaLnBrk="0" fontAlgn="base" hangingPunct="0">
              <a:spcBef>
                <a:spcPct val="20000"/>
              </a:spcBef>
              <a:spcAft>
                <a:spcPct val="0"/>
              </a:spcAft>
              <a:buClr>
                <a:srgbClr val="00457C"/>
              </a:buClr>
              <a:buSzPct val="60000"/>
              <a:buFont typeface="Wingdings" pitchFamily="2" charset="2"/>
              <a:buBlip>
                <a:blip r:embed="rId5"/>
              </a:buBlip>
              <a:defRPr sz="1800">
                <a:solidFill>
                  <a:srgbClr val="4D4D4D"/>
                </a:solidFill>
                <a:latin typeface="+mn-lt"/>
              </a:defRPr>
            </a:lvl3pPr>
            <a:lvl4pPr marL="1600200" indent="-228600" algn="l" rtl="0" eaLnBrk="0" fontAlgn="base" hangingPunct="0">
              <a:spcBef>
                <a:spcPct val="20000"/>
              </a:spcBef>
              <a:spcAft>
                <a:spcPct val="0"/>
              </a:spcAft>
              <a:buClr>
                <a:schemeClr val="tx1"/>
              </a:buClr>
              <a:buSzPct val="70000"/>
              <a:buFont typeface="Wingdings" pitchFamily="2" charset="2"/>
              <a:buChar char="§"/>
              <a:defRPr sz="1800">
                <a:solidFill>
                  <a:srgbClr val="00447C"/>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ü"/>
              <a:defRPr sz="1800">
                <a:solidFill>
                  <a:srgbClr val="00447C"/>
                </a:solidFill>
                <a:latin typeface="+mn-lt"/>
              </a:defRPr>
            </a:lvl5pPr>
            <a:lvl6pPr marL="2514600" indent="-228600" algn="l" rtl="0" fontAlgn="base">
              <a:spcBef>
                <a:spcPct val="20000"/>
              </a:spcBef>
              <a:spcAft>
                <a:spcPct val="0"/>
              </a:spcAft>
              <a:buClr>
                <a:schemeClr val="tx2"/>
              </a:buClr>
              <a:buSzPct val="80000"/>
              <a:buFont typeface="Wingdings" pitchFamily="2" charset="2"/>
              <a:buChar char="ü"/>
              <a:defRPr sz="1800">
                <a:solidFill>
                  <a:srgbClr val="002E63"/>
                </a:solidFill>
                <a:latin typeface="+mn-lt"/>
              </a:defRPr>
            </a:lvl6pPr>
            <a:lvl7pPr marL="2971800" indent="-228600" algn="l" rtl="0" fontAlgn="base">
              <a:spcBef>
                <a:spcPct val="20000"/>
              </a:spcBef>
              <a:spcAft>
                <a:spcPct val="0"/>
              </a:spcAft>
              <a:buClr>
                <a:schemeClr val="tx2"/>
              </a:buClr>
              <a:buSzPct val="80000"/>
              <a:buFont typeface="Wingdings" pitchFamily="2" charset="2"/>
              <a:buChar char="ü"/>
              <a:defRPr sz="1800">
                <a:solidFill>
                  <a:srgbClr val="002E63"/>
                </a:solidFill>
                <a:latin typeface="+mn-lt"/>
              </a:defRPr>
            </a:lvl7pPr>
            <a:lvl8pPr marL="3429000" indent="-228600" algn="l" rtl="0" fontAlgn="base">
              <a:spcBef>
                <a:spcPct val="20000"/>
              </a:spcBef>
              <a:spcAft>
                <a:spcPct val="0"/>
              </a:spcAft>
              <a:buClr>
                <a:schemeClr val="tx2"/>
              </a:buClr>
              <a:buSzPct val="80000"/>
              <a:buFont typeface="Wingdings" pitchFamily="2" charset="2"/>
              <a:buChar char="ü"/>
              <a:defRPr sz="1800">
                <a:solidFill>
                  <a:srgbClr val="002E63"/>
                </a:solidFill>
                <a:latin typeface="+mn-lt"/>
              </a:defRPr>
            </a:lvl8pPr>
            <a:lvl9pPr marL="3886200" indent="-228600" algn="l" rtl="0" fontAlgn="base">
              <a:spcBef>
                <a:spcPct val="20000"/>
              </a:spcBef>
              <a:spcAft>
                <a:spcPct val="0"/>
              </a:spcAft>
              <a:buClr>
                <a:schemeClr val="tx2"/>
              </a:buClr>
              <a:buSzPct val="80000"/>
              <a:buFont typeface="Wingdings" pitchFamily="2" charset="2"/>
              <a:buChar char="ü"/>
              <a:defRPr sz="1800">
                <a:solidFill>
                  <a:srgbClr val="002E63"/>
                </a:solidFill>
                <a:latin typeface="+mn-lt"/>
              </a:defRPr>
            </a:lvl9pPr>
          </a:lstStyle>
          <a:p>
            <a:pPr eaLnBrk="1" hangingPunct="1">
              <a:buClr>
                <a:srgbClr val="B5BF00"/>
              </a:buClr>
              <a:buSzPct val="60000"/>
              <a:buFontTx/>
              <a:buNone/>
              <a:defRPr/>
            </a:pPr>
            <a:r>
              <a:rPr lang="en-US" sz="2400" kern="0" dirty="0" smtClean="0">
                <a:latin typeface="Arial"/>
              </a:rPr>
              <a:t>Challenge</a:t>
            </a:r>
          </a:p>
          <a:p>
            <a:pPr marL="457200" lvl="1" eaLnBrk="1" hangingPunct="1">
              <a:buClr>
                <a:srgbClr val="000000"/>
              </a:buClr>
              <a:buSzPct val="100000"/>
              <a:buFont typeface="Arial" pitchFamily="34" charset="0"/>
              <a:buChar char="•"/>
            </a:pPr>
            <a:r>
              <a:rPr lang="en-US" sz="2000" dirty="0" smtClean="0">
                <a:solidFill>
                  <a:prstClr val="black"/>
                </a:solidFill>
              </a:rPr>
              <a:t>Analyze nightly music downloads from major retail distribution outlets</a:t>
            </a:r>
          </a:p>
          <a:p>
            <a:pPr marL="457200" lvl="1" eaLnBrk="1" hangingPunct="1">
              <a:buClr>
                <a:srgbClr val="000000"/>
              </a:buClr>
              <a:buSzPct val="100000"/>
              <a:buFont typeface="Arial" pitchFamily="34" charset="0"/>
              <a:buChar char="•"/>
              <a:defRPr/>
            </a:pPr>
            <a:r>
              <a:rPr lang="en-US" sz="2000" kern="0" dirty="0" smtClean="0">
                <a:solidFill>
                  <a:srgbClr val="000000"/>
                </a:solidFill>
              </a:rPr>
              <a:t>Analyst cannot explore data sources in a timely fashion</a:t>
            </a:r>
          </a:p>
          <a:p>
            <a:pPr marL="457200" lvl="1" eaLnBrk="1" hangingPunct="1">
              <a:buClr>
                <a:srgbClr val="000000"/>
              </a:buClr>
              <a:buSzPct val="100000"/>
              <a:buFont typeface="Arial" pitchFamily="34" charset="0"/>
              <a:buChar char="•"/>
              <a:defRPr/>
            </a:pPr>
            <a:r>
              <a:rPr lang="en-US" sz="2000" kern="0" dirty="0" smtClean="0">
                <a:solidFill>
                  <a:srgbClr val="000000"/>
                </a:solidFill>
              </a:rPr>
              <a:t>Eliminate overhead, administration and costs of virtualization technology</a:t>
            </a:r>
          </a:p>
          <a:p>
            <a:pPr marL="457200" lvl="1" eaLnBrk="1" hangingPunct="1">
              <a:buClr>
                <a:srgbClr val="000000"/>
              </a:buClr>
              <a:buSzPct val="100000"/>
              <a:buFont typeface="Arial" pitchFamily="34" charset="0"/>
              <a:buChar char="•"/>
              <a:defRPr/>
            </a:pPr>
            <a:r>
              <a:rPr lang="en-US" sz="2000" kern="0" dirty="0" smtClean="0">
                <a:solidFill>
                  <a:srgbClr val="000000"/>
                </a:solidFill>
              </a:rPr>
              <a:t>No ability to join structured and unstructured data sources</a:t>
            </a:r>
          </a:p>
          <a:p>
            <a:pPr marL="457200" lvl="1" eaLnBrk="1" hangingPunct="1">
              <a:buClr>
                <a:srgbClr val="000000"/>
              </a:buClr>
              <a:buSzPct val="100000"/>
              <a:buFont typeface="Arial" pitchFamily="34" charset="0"/>
              <a:buChar char="•"/>
              <a:defRPr/>
            </a:pPr>
            <a:r>
              <a:rPr lang="en-US" sz="2000" kern="0" dirty="0" smtClean="0">
                <a:solidFill>
                  <a:srgbClr val="000000"/>
                </a:solidFill>
              </a:rPr>
              <a:t>Improve long-term artist </a:t>
            </a:r>
            <a:r>
              <a:rPr lang="en-US" sz="2000" kern="0" dirty="0" smtClean="0">
                <a:solidFill>
                  <a:srgbClr val="000000"/>
                </a:solidFill>
              </a:rPr>
              <a:t>success</a:t>
            </a:r>
            <a:endParaRPr lang="en-US" sz="2000" kern="0" dirty="0" smtClean="0">
              <a:solidFill>
                <a:srgbClr val="000000"/>
              </a:solidFill>
            </a:endParaRPr>
          </a:p>
        </p:txBody>
      </p:sp>
      <p:sp>
        <p:nvSpPr>
          <p:cNvPr id="7" name="Rectangle 7"/>
          <p:cNvSpPr>
            <a:spLocks noChangeArrowheads="1"/>
          </p:cNvSpPr>
          <p:nvPr/>
        </p:nvSpPr>
        <p:spPr bwMode="auto">
          <a:xfrm>
            <a:off x="4724400" y="2211387"/>
            <a:ext cx="3771900" cy="3503613"/>
          </a:xfrm>
          <a:prstGeom prst="rect">
            <a:avLst/>
          </a:prstGeom>
          <a:noFill/>
          <a:ln w="9525">
            <a:noFill/>
            <a:miter lim="800000"/>
            <a:headEnd/>
            <a:tailEnd/>
          </a:ln>
        </p:spPr>
        <p:txBody>
          <a:bodyPr/>
          <a:lstStyle/>
          <a:p>
            <a:pPr marL="342900" indent="-342900">
              <a:lnSpc>
                <a:spcPct val="80000"/>
              </a:lnSpc>
              <a:spcBef>
                <a:spcPct val="20000"/>
              </a:spcBef>
              <a:buClr>
                <a:srgbClr val="002E63"/>
              </a:buClr>
              <a:buSzPct val="80000"/>
            </a:pPr>
            <a:r>
              <a:rPr lang="en-US" sz="2400" dirty="0">
                <a:solidFill>
                  <a:srgbClr val="00447C"/>
                </a:solidFill>
                <a:latin typeface="Arial" pitchFamily="34" charset="0"/>
                <a:cs typeface="Arial" pitchFamily="34" charset="0"/>
              </a:rPr>
              <a:t>Solution</a:t>
            </a:r>
          </a:p>
          <a:p>
            <a:pPr lvl="1" indent="-285750">
              <a:spcBef>
                <a:spcPct val="20000"/>
              </a:spcBef>
              <a:buClr>
                <a:prstClr val="black"/>
              </a:buClr>
              <a:buSzPct val="100000"/>
              <a:buFont typeface="Arial" pitchFamily="34" charset="0"/>
              <a:buChar char="•"/>
            </a:pPr>
            <a:r>
              <a:rPr lang="en-US" sz="2000" dirty="0" smtClean="0">
                <a:solidFill>
                  <a:prstClr val="black"/>
                </a:solidFill>
                <a:latin typeface="Arial Narrow" pitchFamily="34" charset="0"/>
              </a:rPr>
              <a:t>Cirro Analyst, Cirro Data Hub</a:t>
            </a:r>
          </a:p>
          <a:p>
            <a:pPr lvl="1" indent="-285750">
              <a:spcBef>
                <a:spcPct val="20000"/>
              </a:spcBef>
              <a:buClr>
                <a:prstClr val="black"/>
              </a:buClr>
              <a:buSzPct val="100000"/>
              <a:buFont typeface="Arial" pitchFamily="34" charset="0"/>
              <a:buChar char="•"/>
            </a:pPr>
            <a:r>
              <a:rPr lang="en-US" sz="2000" dirty="0" err="1" smtClean="0">
                <a:solidFill>
                  <a:prstClr val="black"/>
                </a:solidFill>
                <a:latin typeface="Arial Narrow" pitchFamily="34" charset="0"/>
              </a:rPr>
              <a:t>Hortonworks</a:t>
            </a:r>
            <a:endParaRPr lang="en-US" sz="2000" dirty="0">
              <a:solidFill>
                <a:prstClr val="black"/>
              </a:solidFill>
              <a:latin typeface="Arial Narrow" pitchFamily="34" charset="0"/>
            </a:endParaRPr>
          </a:p>
          <a:p>
            <a:pPr marL="342900" indent="-342900">
              <a:lnSpc>
                <a:spcPct val="70000"/>
              </a:lnSpc>
              <a:spcBef>
                <a:spcPct val="20000"/>
              </a:spcBef>
              <a:buClr>
                <a:srgbClr val="002E63"/>
              </a:buClr>
              <a:buSzPct val="80000"/>
              <a:buFontTx/>
              <a:buBlip>
                <a:blip r:embed="rId3"/>
              </a:buBlip>
            </a:pPr>
            <a:endParaRPr lang="en-US" sz="2400" dirty="0">
              <a:solidFill>
                <a:srgbClr val="00447C"/>
              </a:solidFill>
            </a:endParaRPr>
          </a:p>
          <a:p>
            <a:pPr marL="342900" indent="-342900">
              <a:lnSpc>
                <a:spcPct val="70000"/>
              </a:lnSpc>
              <a:spcBef>
                <a:spcPct val="20000"/>
              </a:spcBef>
              <a:buClr>
                <a:srgbClr val="B5BF00"/>
              </a:buClr>
              <a:buSzPct val="60000"/>
            </a:pPr>
            <a:r>
              <a:rPr lang="en-US" sz="2400" dirty="0" smtClean="0">
                <a:solidFill>
                  <a:srgbClr val="00447C"/>
                </a:solidFill>
                <a:latin typeface="Arial" pitchFamily="34" charset="0"/>
                <a:cs typeface="Arial" pitchFamily="34" charset="0"/>
              </a:rPr>
              <a:t>Benefits</a:t>
            </a:r>
            <a:endParaRPr lang="en-US" sz="2400" dirty="0">
              <a:solidFill>
                <a:srgbClr val="00447C"/>
              </a:solidFill>
              <a:latin typeface="Arial" pitchFamily="34" charset="0"/>
              <a:cs typeface="Arial" pitchFamily="34" charset="0"/>
            </a:endParaRPr>
          </a:p>
          <a:p>
            <a:pPr lvl="1" indent="-285750">
              <a:lnSpc>
                <a:spcPct val="90000"/>
              </a:lnSpc>
              <a:spcBef>
                <a:spcPct val="20000"/>
              </a:spcBef>
              <a:buClr>
                <a:prstClr val="black"/>
              </a:buClr>
              <a:buSzPct val="100000"/>
              <a:buFont typeface="Arial" pitchFamily="34" charset="0"/>
              <a:buChar char="•"/>
            </a:pPr>
            <a:r>
              <a:rPr lang="en-US" sz="2000" dirty="0" smtClean="0">
                <a:solidFill>
                  <a:prstClr val="black"/>
                </a:solidFill>
                <a:latin typeface="Arial Narrow" pitchFamily="34" charset="0"/>
              </a:rPr>
              <a:t>Improve predictive analytics of music sales</a:t>
            </a:r>
          </a:p>
          <a:p>
            <a:pPr lvl="1" indent="-285750">
              <a:lnSpc>
                <a:spcPct val="90000"/>
              </a:lnSpc>
              <a:spcBef>
                <a:spcPct val="20000"/>
              </a:spcBef>
              <a:buClr>
                <a:prstClr val="black"/>
              </a:buClr>
              <a:buSzPct val="100000"/>
              <a:buFont typeface="Arial" pitchFamily="34" charset="0"/>
              <a:buChar char="•"/>
            </a:pPr>
            <a:r>
              <a:rPr lang="en-US" sz="2000" dirty="0" smtClean="0">
                <a:solidFill>
                  <a:prstClr val="black"/>
                </a:solidFill>
                <a:latin typeface="Arial Narrow" pitchFamily="34" charset="0"/>
              </a:rPr>
              <a:t>Enable data mash-ups across heterogeneous data sources</a:t>
            </a:r>
            <a:endParaRPr lang="en-US" sz="2000" dirty="0">
              <a:solidFill>
                <a:prstClr val="black"/>
              </a:solidFill>
              <a:latin typeface="Arial Narrow" pitchFamily="34" charset="0"/>
            </a:endParaRPr>
          </a:p>
          <a:p>
            <a:pPr lvl="1" indent="-285750">
              <a:lnSpc>
                <a:spcPct val="90000"/>
              </a:lnSpc>
              <a:spcBef>
                <a:spcPct val="20000"/>
              </a:spcBef>
              <a:buClr>
                <a:prstClr val="black"/>
              </a:buClr>
              <a:buSzPct val="100000"/>
              <a:buFont typeface="Arial" pitchFamily="34" charset="0"/>
              <a:buChar char="•"/>
            </a:pPr>
            <a:r>
              <a:rPr lang="en-US" sz="2000" dirty="0" smtClean="0">
                <a:solidFill>
                  <a:prstClr val="black"/>
                </a:solidFill>
                <a:latin typeface="Arial Narrow" pitchFamily="34" charset="0"/>
              </a:rPr>
              <a:t>Streamlined analysis of nightly music sales activity</a:t>
            </a:r>
            <a:endParaRPr lang="en-US" sz="2000" dirty="0">
              <a:solidFill>
                <a:prstClr val="black"/>
              </a:solidFill>
              <a:latin typeface="Arial Narrow" pitchFamily="34" charset="0"/>
            </a:endParaRPr>
          </a:p>
          <a:p>
            <a:pPr lvl="1" indent="-285750">
              <a:lnSpc>
                <a:spcPct val="90000"/>
              </a:lnSpc>
              <a:spcBef>
                <a:spcPct val="20000"/>
              </a:spcBef>
              <a:buClr>
                <a:prstClr val="black"/>
              </a:buClr>
              <a:buSzPct val="100000"/>
              <a:buFont typeface="Arial" pitchFamily="34" charset="0"/>
              <a:buChar char="•"/>
            </a:pPr>
            <a:r>
              <a:rPr lang="en-US" sz="2000" dirty="0" smtClean="0">
                <a:solidFill>
                  <a:prstClr val="black"/>
                </a:solidFill>
                <a:latin typeface="Arial Narrow" pitchFamily="34" charset="0"/>
              </a:rPr>
              <a:t>Deliver superior marketing results to recording artists</a:t>
            </a:r>
            <a:endParaRPr lang="en-US" sz="2000" dirty="0">
              <a:solidFill>
                <a:prstClr val="black"/>
              </a:solidFill>
              <a:latin typeface="Arial Narrow" pitchFamily="34" charset="0"/>
            </a:endParaRPr>
          </a:p>
        </p:txBody>
      </p:sp>
    </p:spTree>
    <p:extLst>
      <p:ext uri="{BB962C8B-B14F-4D97-AF65-F5344CB8AC3E}">
        <p14:creationId xmlns:p14="http://schemas.microsoft.com/office/powerpoint/2010/main" val="5744625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09600" y="2590800"/>
            <a:ext cx="8229600" cy="1401762"/>
          </a:xfrm>
        </p:spPr>
        <p:txBody>
          <a:bodyPr>
            <a:normAutofit/>
          </a:bodyPr>
          <a:lstStyle/>
          <a:p>
            <a:r>
              <a:rPr lang="en-US" sz="3600" dirty="0" smtClean="0">
                <a:solidFill>
                  <a:schemeClr val="bg1"/>
                </a:solidFill>
              </a:rPr>
              <a:t>In Summary</a:t>
            </a:r>
            <a:endParaRPr lang="en-US" sz="3600" dirty="0">
              <a:solidFill>
                <a:schemeClr val="bg1"/>
              </a:solidFill>
            </a:endParaRPr>
          </a:p>
        </p:txBody>
      </p:sp>
      <p:pic>
        <p:nvPicPr>
          <p:cNvPr id="4" name="Picture 3" descr="CCW 2012 Banner.jpg"/>
          <p:cNvPicPr>
            <a:picLocks noChangeAspect="1"/>
          </p:cNvPicPr>
          <p:nvPr/>
        </p:nvPicPr>
        <p:blipFill>
          <a:blip r:embed="rId2" cstate="print"/>
          <a:srcRect l="2510" t="44706" r="23850" b="17647"/>
          <a:stretch>
            <a:fillRect/>
          </a:stretch>
        </p:blipFill>
        <p:spPr>
          <a:xfrm>
            <a:off x="0" y="0"/>
            <a:ext cx="9144000" cy="762000"/>
          </a:xfrm>
          <a:prstGeom prst="rect">
            <a:avLst/>
          </a:prstGeom>
        </p:spPr>
      </p:pic>
      <p:sp>
        <p:nvSpPr>
          <p:cNvPr id="9" name="Content Placeholder 2"/>
          <p:cNvSpPr>
            <a:spLocks noGrp="1"/>
          </p:cNvSpPr>
          <p:nvPr>
            <p:ph idx="1"/>
          </p:nvPr>
        </p:nvSpPr>
        <p:spPr>
          <a:xfrm>
            <a:off x="457200" y="1600200"/>
            <a:ext cx="8229600" cy="4952999"/>
          </a:xfrm>
        </p:spPr>
        <p:txBody>
          <a:bodyPr/>
          <a:lstStyle/>
          <a:p>
            <a:pPr>
              <a:buNone/>
            </a:pPr>
            <a:r>
              <a:rPr lang="en-US" dirty="0" smtClean="0"/>
              <a:t>it</a:t>
            </a:r>
          </a:p>
          <a:p>
            <a:endParaRPr lang="en-US" dirty="0"/>
          </a:p>
        </p:txBody>
      </p:sp>
    </p:spTree>
    <p:extLst>
      <p:ext uri="{BB962C8B-B14F-4D97-AF65-F5344CB8AC3E}">
        <p14:creationId xmlns:p14="http://schemas.microsoft.com/office/powerpoint/2010/main" val="574462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5fadf0e6-4cdc-47a3-9f2e-069b9577ea63" descr="cid:ODHTJFBLMABX.IMAGE_11.jpeg"/>
          <p:cNvPicPr>
            <a:picLocks noChangeAspect="1" noChangeArrowheads="1"/>
          </p:cNvPicPr>
          <p:nvPr/>
        </p:nvPicPr>
        <p:blipFill>
          <a:blip r:embed="rId3" cstate="print"/>
          <a:srcRect/>
          <a:stretch>
            <a:fillRect/>
          </a:stretch>
        </p:blipFill>
        <p:spPr bwMode="auto">
          <a:xfrm>
            <a:off x="-15551" y="19853"/>
            <a:ext cx="9144000" cy="6858000"/>
          </a:xfrm>
          <a:prstGeom prst="rect">
            <a:avLst/>
          </a:prstGeom>
          <a:noFill/>
          <a:ln w="9525">
            <a:noFill/>
            <a:miter lim="800000"/>
            <a:headEnd/>
            <a:tailEnd/>
          </a:ln>
        </p:spPr>
      </p:pic>
      <p:pic>
        <p:nvPicPr>
          <p:cNvPr id="8" name="Picture 7" descr="cirro-logo-reversed.png"/>
          <p:cNvPicPr>
            <a:picLocks noChangeAspect="1"/>
          </p:cNvPicPr>
          <p:nvPr/>
        </p:nvPicPr>
        <p:blipFill>
          <a:blip r:embed="rId4" cstate="print"/>
          <a:stretch>
            <a:fillRect/>
          </a:stretch>
        </p:blipFill>
        <p:spPr>
          <a:xfrm>
            <a:off x="3657600" y="1066800"/>
            <a:ext cx="1522154" cy="935180"/>
          </a:xfrm>
          <a:prstGeom prst="rect">
            <a:avLst/>
          </a:prstGeom>
        </p:spPr>
      </p:pic>
      <p:sp>
        <p:nvSpPr>
          <p:cNvPr id="9" name="TextBox 8"/>
          <p:cNvSpPr txBox="1"/>
          <p:nvPr/>
        </p:nvSpPr>
        <p:spPr>
          <a:xfrm>
            <a:off x="1447800" y="2971800"/>
            <a:ext cx="6553200" cy="1200329"/>
          </a:xfrm>
          <a:prstGeom prst="rect">
            <a:avLst/>
          </a:prstGeom>
          <a:noFill/>
        </p:spPr>
        <p:txBody>
          <a:bodyPr wrap="square" rtlCol="0">
            <a:spAutoFit/>
          </a:bodyPr>
          <a:lstStyle/>
          <a:p>
            <a:pPr algn="ctr"/>
            <a:r>
              <a:rPr lang="en-US" sz="3600" b="1" i="1" dirty="0" smtClean="0">
                <a:effectLst>
                  <a:outerShdw blurRad="38100" dist="38100" dir="2700000" algn="tl">
                    <a:srgbClr val="000000">
                      <a:alpha val="43137"/>
                    </a:srgbClr>
                  </a:outerShdw>
                </a:effectLst>
              </a:rPr>
              <a:t>Bringing Big Data to the </a:t>
            </a:r>
          </a:p>
          <a:p>
            <a:pPr algn="ctr"/>
            <a:r>
              <a:rPr lang="en-US" sz="3600" b="1" i="1" dirty="0" smtClean="0">
                <a:effectLst>
                  <a:outerShdw blurRad="38100" dist="38100" dir="2700000" algn="tl">
                    <a:srgbClr val="000000">
                      <a:alpha val="43137"/>
                    </a:srgbClr>
                  </a:outerShdw>
                </a:effectLst>
              </a:rPr>
              <a:t>Desktop</a:t>
            </a:r>
            <a:endParaRPr lang="en-US" sz="3600" b="1" i="1" dirty="0">
              <a:effectLst>
                <a:outerShdw blurRad="38100" dist="38100" dir="2700000" algn="tl">
                  <a:srgbClr val="000000">
                    <a:alpha val="43137"/>
                  </a:srgbClr>
                </a:outerShdw>
              </a:effectLst>
            </a:endParaRPr>
          </a:p>
        </p:txBody>
      </p:sp>
      <p:sp>
        <p:nvSpPr>
          <p:cNvPr id="5" name="Footer Placeholder 3"/>
          <p:cNvSpPr txBox="1">
            <a:spLocks/>
          </p:cNvSpPr>
          <p:nvPr/>
        </p:nvSpPr>
        <p:spPr>
          <a:xfrm>
            <a:off x="269838" y="6645275"/>
            <a:ext cx="8493162"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smtClean="0">
                <a:solidFill>
                  <a:schemeClr val="bg1"/>
                </a:solidFill>
              </a:rPr>
              <a:t>Copyright 2012 </a:t>
            </a:r>
            <a:r>
              <a:rPr lang="en-US" sz="1000" dirty="0" err="1" smtClean="0">
                <a:solidFill>
                  <a:schemeClr val="bg1"/>
                </a:solidFill>
              </a:rPr>
              <a:t>Cirro</a:t>
            </a:r>
            <a:r>
              <a:rPr lang="en-US" sz="1000" dirty="0" smtClean="0">
                <a:solidFill>
                  <a:schemeClr val="bg1"/>
                </a:solidFill>
              </a:rPr>
              <a:t> Inc. - all rights reserved </a:t>
            </a:r>
            <a:r>
              <a:rPr lang="en-US" sz="1000" dirty="0" smtClean="0"/>
              <a:t>					</a:t>
            </a:r>
            <a:endParaRPr lang="en-US" sz="1000" dirty="0"/>
          </a:p>
        </p:txBody>
      </p:sp>
    </p:spTree>
    <p:extLst>
      <p:ext uri="{BB962C8B-B14F-4D97-AF65-F5344CB8AC3E}">
        <p14:creationId xmlns:p14="http://schemas.microsoft.com/office/powerpoint/2010/main" val="405906265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09600" y="762000"/>
            <a:ext cx="8229600" cy="714950"/>
          </a:xfrm>
        </p:spPr>
        <p:txBody>
          <a:bodyPr>
            <a:normAutofit/>
          </a:bodyPr>
          <a:lstStyle/>
          <a:p>
            <a:r>
              <a:rPr lang="en-US" sz="2800" dirty="0" smtClean="0">
                <a:solidFill>
                  <a:schemeClr val="bg1"/>
                </a:solidFill>
              </a:rPr>
              <a:t>We have been wrestling with data a long time</a:t>
            </a:r>
            <a:endParaRPr lang="en-US" sz="2800" dirty="0">
              <a:solidFill>
                <a:schemeClr val="bg1"/>
              </a:solidFill>
            </a:endParaRPr>
          </a:p>
        </p:txBody>
      </p:sp>
      <p:pic>
        <p:nvPicPr>
          <p:cNvPr id="4" name="Picture 3" descr="CCW 2012 Banner.jpg"/>
          <p:cNvPicPr>
            <a:picLocks noChangeAspect="1"/>
          </p:cNvPicPr>
          <p:nvPr/>
        </p:nvPicPr>
        <p:blipFill>
          <a:blip r:embed="rId2" cstate="print"/>
          <a:srcRect l="2510" t="44706" r="23850" b="17647"/>
          <a:stretch>
            <a:fillRect/>
          </a:stretch>
        </p:blipFill>
        <p:spPr>
          <a:xfrm>
            <a:off x="0" y="0"/>
            <a:ext cx="9144000" cy="762000"/>
          </a:xfrm>
          <a:prstGeom prst="rect">
            <a:avLst/>
          </a:prstGeom>
        </p:spPr>
      </p:pic>
      <p:sp>
        <p:nvSpPr>
          <p:cNvPr id="9" name="Content Placeholder 2"/>
          <p:cNvSpPr>
            <a:spLocks noGrp="1"/>
          </p:cNvSpPr>
          <p:nvPr>
            <p:ph idx="1"/>
          </p:nvPr>
        </p:nvSpPr>
        <p:spPr>
          <a:xfrm>
            <a:off x="457200" y="1600200"/>
            <a:ext cx="8229600" cy="4952999"/>
          </a:xfrm>
        </p:spPr>
        <p:txBody>
          <a:bodyPr/>
          <a:lstStyle/>
          <a:p>
            <a:pPr>
              <a:buNone/>
            </a:pPr>
            <a:r>
              <a:rPr lang="en-US" dirty="0" smtClean="0"/>
              <a:t>it</a:t>
            </a:r>
          </a:p>
          <a:p>
            <a:endParaRPr lang="en-US"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200" y="1504950"/>
            <a:ext cx="6934200" cy="5200650"/>
          </a:xfrm>
          <a:prstGeom prst="rect">
            <a:avLst/>
          </a:prstGeom>
        </p:spPr>
      </p:pic>
    </p:spTree>
    <p:extLst>
      <p:ext uri="{BB962C8B-B14F-4D97-AF65-F5344CB8AC3E}">
        <p14:creationId xmlns:p14="http://schemas.microsoft.com/office/powerpoint/2010/main" val="3777446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09600" y="1037650"/>
            <a:ext cx="8229600" cy="1401762"/>
          </a:xfrm>
        </p:spPr>
        <p:txBody>
          <a:bodyPr>
            <a:normAutofit/>
          </a:bodyPr>
          <a:lstStyle/>
          <a:p>
            <a:r>
              <a:rPr lang="en-US" sz="3600" dirty="0" smtClean="0">
                <a:solidFill>
                  <a:schemeClr val="bg1"/>
                </a:solidFill>
              </a:rPr>
              <a:t>Big Data… everyone is talking about it but what does it mean?</a:t>
            </a:r>
            <a:endParaRPr lang="en-US" sz="3600" dirty="0">
              <a:solidFill>
                <a:schemeClr val="bg1"/>
              </a:solidFill>
            </a:endParaRPr>
          </a:p>
        </p:txBody>
      </p:sp>
      <p:pic>
        <p:nvPicPr>
          <p:cNvPr id="4" name="Picture 3" descr="CCW 2012 Banner.jpg"/>
          <p:cNvPicPr>
            <a:picLocks noChangeAspect="1"/>
          </p:cNvPicPr>
          <p:nvPr/>
        </p:nvPicPr>
        <p:blipFill>
          <a:blip r:embed="rId2" cstate="print"/>
          <a:srcRect l="2510" t="44706" r="23850" b="17647"/>
          <a:stretch>
            <a:fillRect/>
          </a:stretch>
        </p:blipFill>
        <p:spPr>
          <a:xfrm>
            <a:off x="0" y="0"/>
            <a:ext cx="9144000" cy="762000"/>
          </a:xfrm>
          <a:prstGeom prst="rect">
            <a:avLst/>
          </a:prstGeom>
        </p:spPr>
      </p:pic>
      <p:sp>
        <p:nvSpPr>
          <p:cNvPr id="9" name="Content Placeholder 2"/>
          <p:cNvSpPr>
            <a:spLocks noGrp="1"/>
          </p:cNvSpPr>
          <p:nvPr>
            <p:ph idx="1"/>
          </p:nvPr>
        </p:nvSpPr>
        <p:spPr>
          <a:xfrm>
            <a:off x="457200" y="1600200"/>
            <a:ext cx="8229600" cy="4952999"/>
          </a:xfrm>
        </p:spPr>
        <p:txBody>
          <a:bodyPr/>
          <a:lstStyle/>
          <a:p>
            <a:pPr>
              <a:buNone/>
            </a:pPr>
            <a:r>
              <a:rPr lang="en-US" dirty="0" smtClean="0"/>
              <a:t>it</a:t>
            </a:r>
          </a:p>
          <a:p>
            <a:endParaRPr lang="en-US" dirty="0"/>
          </a:p>
        </p:txBody>
      </p:sp>
      <p:sp>
        <p:nvSpPr>
          <p:cNvPr id="10" name="Rectangle 9"/>
          <p:cNvSpPr/>
          <p:nvPr/>
        </p:nvSpPr>
        <p:spPr>
          <a:xfrm>
            <a:off x="1524000" y="2439412"/>
            <a:ext cx="5867400" cy="3046988"/>
          </a:xfrm>
          <a:prstGeom prst="rect">
            <a:avLst/>
          </a:prstGeom>
        </p:spPr>
        <p:txBody>
          <a:bodyPr wrap="square">
            <a:spAutoFit/>
          </a:bodyPr>
          <a:lstStyle/>
          <a:p>
            <a:r>
              <a:rPr lang="en-US" sz="2400" dirty="0" smtClean="0">
                <a:solidFill>
                  <a:prstClr val="black"/>
                </a:solidFill>
              </a:rPr>
              <a:t>“Big data is a term applied to data sets that are large, complex and dynamic (or a combination thereof) and for which there is a requirement to capture, manage and process the data set in its entirety, such that it is not possible to process the data using traditional software tools and analytic techniques within tolerable time frames.”</a:t>
            </a:r>
            <a:endParaRPr lang="en-US" sz="2400" dirty="0">
              <a:solidFill>
                <a:prstClr val="black"/>
              </a:solidFill>
            </a:endParaRPr>
          </a:p>
        </p:txBody>
      </p:sp>
      <p:pic>
        <p:nvPicPr>
          <p:cNvPr id="11" name="Picture 2" descr="http://blogs.the451group.com/information_management/wp-content/themes/copyblogger/the451group-small.jpg">
            <a:hlinkClick r:id="rId3"/>
          </p:cNvPr>
          <p:cNvPicPr>
            <a:picLocks noChangeAspect="1" noChangeArrowheads="1"/>
          </p:cNvPicPr>
          <p:nvPr/>
        </p:nvPicPr>
        <p:blipFill>
          <a:blip r:embed="rId4" cstate="print"/>
          <a:srcRect/>
          <a:stretch>
            <a:fillRect/>
          </a:stretch>
        </p:blipFill>
        <p:spPr bwMode="auto">
          <a:xfrm>
            <a:off x="4572000" y="5486400"/>
            <a:ext cx="1905000" cy="78105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Cloud 10"/>
          <p:cNvSpPr/>
          <p:nvPr/>
        </p:nvSpPr>
        <p:spPr>
          <a:xfrm>
            <a:off x="304800" y="5486400"/>
            <a:ext cx="8534400" cy="990600"/>
          </a:xfrm>
          <a:prstGeom prst="cloud">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loud 9"/>
          <p:cNvSpPr/>
          <p:nvPr/>
        </p:nvSpPr>
        <p:spPr>
          <a:xfrm>
            <a:off x="304800" y="2971800"/>
            <a:ext cx="8534400" cy="990600"/>
          </a:xfrm>
          <a:prstGeom prst="cloud">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loud 8"/>
          <p:cNvSpPr/>
          <p:nvPr/>
        </p:nvSpPr>
        <p:spPr>
          <a:xfrm>
            <a:off x="228600" y="4191000"/>
            <a:ext cx="8534400" cy="990600"/>
          </a:xfrm>
          <a:prstGeom prst="cloud">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loud 7"/>
          <p:cNvSpPr/>
          <p:nvPr/>
        </p:nvSpPr>
        <p:spPr>
          <a:xfrm>
            <a:off x="304800" y="1752600"/>
            <a:ext cx="8534400" cy="990600"/>
          </a:xfrm>
          <a:prstGeom prst="cloud">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p:cNvSpPr>
            <a:spLocks noGrp="1"/>
          </p:cNvSpPr>
          <p:nvPr>
            <p:ph type="title"/>
          </p:nvPr>
        </p:nvSpPr>
        <p:spPr>
          <a:xfrm>
            <a:off x="609600" y="838200"/>
            <a:ext cx="8229600" cy="791150"/>
          </a:xfrm>
        </p:spPr>
        <p:txBody>
          <a:bodyPr>
            <a:normAutofit/>
          </a:bodyPr>
          <a:lstStyle/>
          <a:p>
            <a:r>
              <a:rPr lang="en-US" sz="3600" dirty="0" smtClean="0">
                <a:solidFill>
                  <a:schemeClr val="bg1"/>
                </a:solidFill>
              </a:rPr>
              <a:t>How Big is Big Data?</a:t>
            </a:r>
            <a:endParaRPr lang="en-US" sz="3600" dirty="0">
              <a:solidFill>
                <a:schemeClr val="bg1"/>
              </a:solidFill>
            </a:endParaRPr>
          </a:p>
        </p:txBody>
      </p:sp>
      <p:pic>
        <p:nvPicPr>
          <p:cNvPr id="4" name="Picture 3" descr="CCW 2012 Banner.jpg"/>
          <p:cNvPicPr>
            <a:picLocks noChangeAspect="1"/>
          </p:cNvPicPr>
          <p:nvPr/>
        </p:nvPicPr>
        <p:blipFill>
          <a:blip r:embed="rId3" cstate="print"/>
          <a:srcRect l="2510" t="44706" r="23850" b="17647"/>
          <a:stretch>
            <a:fillRect/>
          </a:stretch>
        </p:blipFill>
        <p:spPr>
          <a:xfrm>
            <a:off x="0" y="0"/>
            <a:ext cx="9144000" cy="762000"/>
          </a:xfrm>
          <a:prstGeom prst="rect">
            <a:avLst/>
          </a:prstGeom>
        </p:spPr>
      </p:pic>
      <p:sp>
        <p:nvSpPr>
          <p:cNvPr id="2" name="TextBox 1"/>
          <p:cNvSpPr txBox="1"/>
          <p:nvPr/>
        </p:nvSpPr>
        <p:spPr>
          <a:xfrm>
            <a:off x="381000" y="2010224"/>
            <a:ext cx="8382000" cy="4524315"/>
          </a:xfrm>
          <a:prstGeom prst="rect">
            <a:avLst/>
          </a:prstGeom>
          <a:noFill/>
        </p:spPr>
        <p:txBody>
          <a:bodyPr wrap="square" rtlCol="0">
            <a:spAutoFit/>
          </a:bodyPr>
          <a:lstStyle/>
          <a:p>
            <a:pPr algn="ctr"/>
            <a:r>
              <a:rPr lang="en-US" b="1" dirty="0" smtClean="0">
                <a:solidFill>
                  <a:schemeClr val="bg1"/>
                </a:solidFill>
              </a:rPr>
              <a:t> </a:t>
            </a:r>
            <a:r>
              <a:rPr lang="en-US" b="1" dirty="0">
                <a:solidFill>
                  <a:schemeClr val="bg1"/>
                </a:solidFill>
              </a:rPr>
              <a:t>In 2011, the amount of information created and replicated will surpass 1.8 </a:t>
            </a:r>
            <a:r>
              <a:rPr lang="en-US" b="1" dirty="0" err="1">
                <a:solidFill>
                  <a:schemeClr val="bg1"/>
                </a:solidFill>
              </a:rPr>
              <a:t>zettabytes</a:t>
            </a:r>
            <a:r>
              <a:rPr lang="en-US" b="1" dirty="0">
                <a:solidFill>
                  <a:schemeClr val="bg1"/>
                </a:solidFill>
              </a:rPr>
              <a:t> (1.8 trillion gigabytes) </a:t>
            </a:r>
            <a:r>
              <a:rPr lang="en-US" b="1" dirty="0" smtClean="0">
                <a:solidFill>
                  <a:schemeClr val="bg1"/>
                </a:solidFill>
              </a:rPr>
              <a:t>- IDC</a:t>
            </a:r>
          </a:p>
          <a:p>
            <a:endParaRPr lang="en-US" b="1" dirty="0" smtClean="0">
              <a:solidFill>
                <a:schemeClr val="bg1"/>
              </a:solidFill>
            </a:endParaRPr>
          </a:p>
          <a:p>
            <a:endParaRPr lang="en-US" dirty="0" smtClean="0">
              <a:solidFill>
                <a:schemeClr val="bg1"/>
              </a:solidFill>
            </a:endParaRPr>
          </a:p>
          <a:p>
            <a:endParaRPr lang="en-US" dirty="0" smtClean="0">
              <a:solidFill>
                <a:schemeClr val="bg1"/>
              </a:solidFill>
            </a:endParaRPr>
          </a:p>
          <a:p>
            <a:pPr algn="ctr"/>
            <a:r>
              <a:rPr lang="en-US" b="1" dirty="0" smtClean="0">
                <a:solidFill>
                  <a:schemeClr val="bg1"/>
                </a:solidFill>
              </a:rPr>
              <a:t>Data volumes growing at a 60% CAGR - IDC</a:t>
            </a:r>
            <a:endParaRPr lang="en-US" b="1" dirty="0">
              <a:solidFill>
                <a:schemeClr val="bg1"/>
              </a:solidFill>
            </a:endParaRPr>
          </a:p>
          <a:p>
            <a:pPr algn="ctr"/>
            <a:endParaRPr lang="en-US" b="1" dirty="0" smtClean="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r>
              <a:rPr lang="en-US" b="1" dirty="0" smtClean="0">
                <a:solidFill>
                  <a:schemeClr val="bg1"/>
                </a:solidFill>
              </a:rPr>
              <a:t>4.4 million jobs created by </a:t>
            </a:r>
            <a:r>
              <a:rPr lang="en-US" b="1" dirty="0" smtClean="0">
                <a:solidFill>
                  <a:schemeClr val="bg1"/>
                </a:solidFill>
              </a:rPr>
              <a:t>2015 </a:t>
            </a:r>
            <a:r>
              <a:rPr lang="en-US" b="1" dirty="0" smtClean="0">
                <a:solidFill>
                  <a:schemeClr val="bg1"/>
                </a:solidFill>
              </a:rPr>
              <a:t>to support big data – Peter </a:t>
            </a:r>
            <a:r>
              <a:rPr lang="en-US" b="1" dirty="0" err="1" smtClean="0">
                <a:solidFill>
                  <a:schemeClr val="bg1"/>
                </a:solidFill>
              </a:rPr>
              <a:t>Sondergard</a:t>
            </a:r>
            <a:r>
              <a:rPr lang="en-US" b="1" dirty="0" smtClean="0">
                <a:solidFill>
                  <a:schemeClr val="bg1"/>
                </a:solidFill>
              </a:rPr>
              <a:t>, Gartner</a:t>
            </a:r>
          </a:p>
          <a:p>
            <a:pPr algn="ctr"/>
            <a:endParaRPr lang="en-US" b="1" dirty="0" smtClean="0">
              <a:solidFill>
                <a:schemeClr val="bg1"/>
              </a:solidFill>
            </a:endParaRPr>
          </a:p>
          <a:p>
            <a:pPr algn="ctr"/>
            <a:endParaRPr lang="en-US" b="1" dirty="0" smtClean="0">
              <a:solidFill>
                <a:schemeClr val="bg1"/>
              </a:solidFill>
            </a:endParaRPr>
          </a:p>
          <a:p>
            <a:pPr algn="ctr"/>
            <a:endParaRPr lang="en-US" b="1" dirty="0">
              <a:solidFill>
                <a:schemeClr val="bg1"/>
              </a:solidFill>
            </a:endParaRPr>
          </a:p>
          <a:p>
            <a:pPr algn="ctr"/>
            <a:r>
              <a:rPr lang="en-US" b="1" dirty="0" smtClean="0">
                <a:solidFill>
                  <a:schemeClr val="bg1"/>
                </a:solidFill>
              </a:rPr>
              <a:t>The average $250m 500 person company generates over 170TB of data annually – Information Week</a:t>
            </a:r>
            <a:endParaRPr lang="en-US" b="1" dirty="0">
              <a:solidFill>
                <a:schemeClr val="bg1"/>
              </a:solidFill>
            </a:endParaRPr>
          </a:p>
        </p:txBody>
      </p:sp>
    </p:spTree>
    <p:extLst>
      <p:ext uri="{BB962C8B-B14F-4D97-AF65-F5344CB8AC3E}">
        <p14:creationId xmlns:p14="http://schemas.microsoft.com/office/powerpoint/2010/main" val="3618659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09600" y="762000"/>
            <a:ext cx="8229600" cy="867350"/>
          </a:xfrm>
        </p:spPr>
        <p:txBody>
          <a:bodyPr>
            <a:normAutofit/>
          </a:bodyPr>
          <a:lstStyle/>
          <a:p>
            <a:r>
              <a:rPr lang="en-US" sz="3600" dirty="0" smtClean="0">
                <a:solidFill>
                  <a:schemeClr val="bg1"/>
                </a:solidFill>
              </a:rPr>
              <a:t>Are there different types?</a:t>
            </a:r>
            <a:endParaRPr lang="en-US" sz="3600" dirty="0">
              <a:solidFill>
                <a:schemeClr val="bg1"/>
              </a:solidFill>
            </a:endParaRPr>
          </a:p>
        </p:txBody>
      </p:sp>
      <p:pic>
        <p:nvPicPr>
          <p:cNvPr id="4" name="Picture 3" descr="CCW 2012 Banner.jpg"/>
          <p:cNvPicPr>
            <a:picLocks noChangeAspect="1"/>
          </p:cNvPicPr>
          <p:nvPr/>
        </p:nvPicPr>
        <p:blipFill>
          <a:blip r:embed="rId2" cstate="print"/>
          <a:srcRect l="2510" t="44706" r="23850" b="17647"/>
          <a:stretch>
            <a:fillRect/>
          </a:stretch>
        </p:blipFill>
        <p:spPr>
          <a:xfrm>
            <a:off x="0" y="0"/>
            <a:ext cx="9144000" cy="762000"/>
          </a:xfrm>
          <a:prstGeom prst="rect">
            <a:avLst/>
          </a:prstGeom>
        </p:spPr>
      </p:pic>
      <p:sp>
        <p:nvSpPr>
          <p:cNvPr id="9" name="Content Placeholder 2"/>
          <p:cNvSpPr>
            <a:spLocks noGrp="1"/>
          </p:cNvSpPr>
          <p:nvPr>
            <p:ph idx="1"/>
          </p:nvPr>
        </p:nvSpPr>
        <p:spPr>
          <a:xfrm>
            <a:off x="457200" y="1600200"/>
            <a:ext cx="8229600" cy="4952999"/>
          </a:xfrm>
        </p:spPr>
        <p:txBody>
          <a:bodyPr/>
          <a:lstStyle/>
          <a:p>
            <a:pPr>
              <a:buNone/>
            </a:pPr>
            <a:r>
              <a:rPr lang="en-US" dirty="0" smtClean="0"/>
              <a:t>it</a:t>
            </a:r>
          </a:p>
          <a:p>
            <a:endParaRPr lang="en-US" dirty="0"/>
          </a:p>
        </p:txBody>
      </p:sp>
      <p:sp>
        <p:nvSpPr>
          <p:cNvPr id="2" name="TextBox 1"/>
          <p:cNvSpPr txBox="1"/>
          <p:nvPr/>
        </p:nvSpPr>
        <p:spPr>
          <a:xfrm>
            <a:off x="1066800" y="2286000"/>
            <a:ext cx="6705600" cy="3539430"/>
          </a:xfrm>
          <a:prstGeom prst="rect">
            <a:avLst/>
          </a:prstGeom>
          <a:noFill/>
        </p:spPr>
        <p:txBody>
          <a:bodyPr wrap="square" rtlCol="0">
            <a:spAutoFit/>
          </a:bodyPr>
          <a:lstStyle/>
          <a:p>
            <a:r>
              <a:rPr lang="en-US" sz="3200" b="1" dirty="0" smtClean="0">
                <a:solidFill>
                  <a:schemeClr val="bg1"/>
                </a:solidFill>
              </a:rPr>
              <a:t>Structured</a:t>
            </a:r>
          </a:p>
          <a:p>
            <a:endParaRPr lang="en-US" sz="3200" b="1" dirty="0">
              <a:solidFill>
                <a:schemeClr val="bg1"/>
              </a:solidFill>
            </a:endParaRPr>
          </a:p>
          <a:p>
            <a:endParaRPr lang="en-US" sz="3200" b="1" dirty="0" smtClean="0">
              <a:solidFill>
                <a:schemeClr val="bg1"/>
              </a:solidFill>
            </a:endParaRPr>
          </a:p>
          <a:p>
            <a:r>
              <a:rPr lang="en-US" sz="3200" b="1" dirty="0" smtClean="0">
                <a:solidFill>
                  <a:schemeClr val="bg1"/>
                </a:solidFill>
              </a:rPr>
              <a:t>Semi-Structured</a:t>
            </a:r>
          </a:p>
          <a:p>
            <a:endParaRPr lang="en-US" sz="3200" b="1" dirty="0">
              <a:solidFill>
                <a:schemeClr val="bg1"/>
              </a:solidFill>
            </a:endParaRPr>
          </a:p>
          <a:p>
            <a:endParaRPr lang="en-US" sz="3200" b="1" dirty="0" smtClean="0">
              <a:solidFill>
                <a:schemeClr val="bg1"/>
              </a:solidFill>
            </a:endParaRPr>
          </a:p>
          <a:p>
            <a:r>
              <a:rPr lang="en-US" sz="3200" b="1" dirty="0" smtClean="0">
                <a:solidFill>
                  <a:schemeClr val="bg1"/>
                </a:solidFill>
              </a:rPr>
              <a:t>Unstructured</a:t>
            </a:r>
            <a:endParaRPr lang="en-US" sz="3200" b="1" dirty="0">
              <a:solidFill>
                <a:schemeClr val="bg1"/>
              </a:solidFill>
            </a:endParaRPr>
          </a:p>
        </p:txBody>
      </p:sp>
      <p:pic>
        <p:nvPicPr>
          <p:cNvPr id="1026" name="Picture 2" descr="C:\Users\Theissen\AppData\Local\Microsoft\Windows\Temporary Internet Files\Content.IE5\AZYESQXR\MP90044326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1" y="1994535"/>
            <a:ext cx="1653540" cy="105346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Theissen\AppData\Local\Microsoft\Windows\Temporary Internet Files\Content.IE5\SXCP859W\MP900438475[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74215" y="3134032"/>
            <a:ext cx="1594104" cy="1720256"/>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Theissen\AppData\Local\Microsoft\Windows\Temporary Internet Files\Content.IE5\YVH5DUXM\MP900315567[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81600" y="4868356"/>
            <a:ext cx="1578698" cy="11261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659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09600" y="1037650"/>
            <a:ext cx="8229600" cy="791150"/>
          </a:xfrm>
        </p:spPr>
        <p:txBody>
          <a:bodyPr>
            <a:normAutofit/>
          </a:bodyPr>
          <a:lstStyle/>
          <a:p>
            <a:r>
              <a:rPr lang="en-US" sz="3600" dirty="0" smtClean="0">
                <a:solidFill>
                  <a:schemeClr val="bg1"/>
                </a:solidFill>
              </a:rPr>
              <a:t>That Hadoop Thing</a:t>
            </a:r>
            <a:endParaRPr lang="en-US" sz="3600" dirty="0">
              <a:solidFill>
                <a:schemeClr val="bg1"/>
              </a:solidFill>
            </a:endParaRPr>
          </a:p>
        </p:txBody>
      </p:sp>
      <p:pic>
        <p:nvPicPr>
          <p:cNvPr id="4" name="Picture 3" descr="CCW 2012 Banner.jpg"/>
          <p:cNvPicPr>
            <a:picLocks noChangeAspect="1"/>
          </p:cNvPicPr>
          <p:nvPr/>
        </p:nvPicPr>
        <p:blipFill>
          <a:blip r:embed="rId2" cstate="print"/>
          <a:srcRect l="2510" t="44706" r="23850" b="17647"/>
          <a:stretch>
            <a:fillRect/>
          </a:stretch>
        </p:blipFill>
        <p:spPr>
          <a:xfrm>
            <a:off x="0" y="0"/>
            <a:ext cx="9144000" cy="762000"/>
          </a:xfrm>
          <a:prstGeom prst="rect">
            <a:avLst/>
          </a:prstGeom>
        </p:spPr>
      </p:pic>
      <p:sp>
        <p:nvSpPr>
          <p:cNvPr id="3" name="TextBox 2"/>
          <p:cNvSpPr txBox="1"/>
          <p:nvPr/>
        </p:nvSpPr>
        <p:spPr>
          <a:xfrm>
            <a:off x="838200" y="1905000"/>
            <a:ext cx="7467600" cy="3693319"/>
          </a:xfrm>
          <a:prstGeom prst="rect">
            <a:avLst/>
          </a:prstGeom>
          <a:noFill/>
        </p:spPr>
        <p:txBody>
          <a:bodyPr wrap="square" rtlCol="0">
            <a:spAutoFit/>
          </a:bodyPr>
          <a:lstStyle/>
          <a:p>
            <a:pPr marL="285750" indent="-285750">
              <a:buFont typeface="Arial" pitchFamily="34" charset="0"/>
              <a:buChar char="•"/>
            </a:pPr>
            <a:r>
              <a:rPr lang="en-US" sz="2400" dirty="0">
                <a:solidFill>
                  <a:schemeClr val="bg1"/>
                </a:solidFill>
              </a:rPr>
              <a:t>Most popular technology for processing big data</a:t>
            </a:r>
          </a:p>
          <a:p>
            <a:pPr marL="285750" indent="-285750">
              <a:buFont typeface="Arial" pitchFamily="34" charset="0"/>
              <a:buChar char="•"/>
            </a:pPr>
            <a:r>
              <a:rPr lang="en-US" sz="2400" dirty="0" smtClean="0">
                <a:solidFill>
                  <a:schemeClr val="bg1"/>
                </a:solidFill>
              </a:rPr>
              <a:t>Open-source </a:t>
            </a:r>
            <a:r>
              <a:rPr lang="en-US" sz="2400" dirty="0">
                <a:solidFill>
                  <a:schemeClr val="bg1"/>
                </a:solidFill>
              </a:rPr>
              <a:t>software framework for storing, processing and analyzing big data </a:t>
            </a:r>
          </a:p>
          <a:p>
            <a:pPr marL="285750" indent="-285750">
              <a:buFont typeface="Arial" pitchFamily="34" charset="0"/>
              <a:buChar char="•"/>
            </a:pPr>
            <a:r>
              <a:rPr lang="en-US" sz="2400" dirty="0" smtClean="0">
                <a:solidFill>
                  <a:schemeClr val="bg1"/>
                </a:solidFill>
              </a:rPr>
              <a:t>Made </a:t>
            </a:r>
            <a:r>
              <a:rPr lang="en-US" sz="2400" dirty="0" smtClean="0">
                <a:solidFill>
                  <a:schemeClr val="bg1"/>
                </a:solidFill>
              </a:rPr>
              <a:t>up of many sub-components or projects</a:t>
            </a:r>
          </a:p>
          <a:p>
            <a:pPr marL="285750" indent="-285750">
              <a:buFont typeface="Arial" pitchFamily="34" charset="0"/>
              <a:buChar char="•"/>
            </a:pPr>
            <a:r>
              <a:rPr lang="en-US" sz="2400" dirty="0" smtClean="0">
                <a:solidFill>
                  <a:schemeClr val="bg1"/>
                </a:solidFill>
              </a:rPr>
              <a:t>Commercially </a:t>
            </a:r>
            <a:r>
              <a:rPr lang="en-US" sz="2400" dirty="0" smtClean="0">
                <a:solidFill>
                  <a:schemeClr val="bg1"/>
                </a:solidFill>
              </a:rPr>
              <a:t>available</a:t>
            </a:r>
          </a:p>
          <a:p>
            <a:pPr marL="285750" indent="-285750">
              <a:buFont typeface="Arial" pitchFamily="34" charset="0"/>
              <a:buChar char="•"/>
            </a:pPr>
            <a:r>
              <a:rPr lang="en-US" sz="2400" dirty="0" smtClean="0">
                <a:solidFill>
                  <a:schemeClr val="bg1"/>
                </a:solidFill>
              </a:rPr>
              <a:t>Why important?</a:t>
            </a:r>
          </a:p>
          <a:p>
            <a:pPr marL="742950" lvl="1" indent="-285750">
              <a:buFont typeface="Arial" pitchFamily="34" charset="0"/>
              <a:buChar char="•"/>
            </a:pPr>
            <a:r>
              <a:rPr lang="en-US" sz="2400" dirty="0" smtClean="0">
                <a:solidFill>
                  <a:schemeClr val="bg1"/>
                </a:solidFill>
              </a:rPr>
              <a:t>Massive parallel processing</a:t>
            </a:r>
          </a:p>
          <a:p>
            <a:pPr marL="742950" lvl="1" indent="-285750">
              <a:buFont typeface="Arial" pitchFamily="34" charset="0"/>
              <a:buChar char="•"/>
            </a:pPr>
            <a:r>
              <a:rPr lang="en-US" sz="2400" dirty="0" smtClean="0">
                <a:solidFill>
                  <a:schemeClr val="bg1"/>
                </a:solidFill>
              </a:rPr>
              <a:t>Very low cost</a:t>
            </a:r>
            <a:endParaRPr lang="en-US" sz="2400" dirty="0" smtClean="0">
              <a:solidFill>
                <a:schemeClr val="bg1"/>
              </a:solidFill>
            </a:endParaRPr>
          </a:p>
          <a:p>
            <a:endParaRPr lang="en-US" sz="2400" dirty="0" smtClean="0">
              <a:solidFill>
                <a:schemeClr val="bg1"/>
              </a:solidFill>
            </a:endParaRPr>
          </a:p>
          <a:p>
            <a:pPr marL="285750" indent="-285750">
              <a:buFont typeface="Arial" pitchFamily="34" charset="0"/>
              <a:buChar char="•"/>
            </a:pPr>
            <a:endParaRPr lang="en-US" dirty="0">
              <a:solidFill>
                <a:schemeClr val="bg1"/>
              </a:solidFill>
            </a:endParaRPr>
          </a:p>
        </p:txBody>
      </p:sp>
      <p:pic>
        <p:nvPicPr>
          <p:cNvPr id="8" name="Picture 2" descr="http://www.eweekeurope.co.uk/wp-content/uploads/2011/03/Big-Data.jpg"/>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5791200" y="4289788"/>
            <a:ext cx="3108062" cy="2339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6591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09600" y="1037650"/>
            <a:ext cx="8229600" cy="714950"/>
          </a:xfrm>
        </p:spPr>
        <p:txBody>
          <a:bodyPr>
            <a:normAutofit/>
          </a:bodyPr>
          <a:lstStyle/>
          <a:p>
            <a:r>
              <a:rPr lang="en-US" sz="3600" dirty="0" smtClean="0">
                <a:solidFill>
                  <a:schemeClr val="bg1"/>
                </a:solidFill>
              </a:rPr>
              <a:t>What are the challenges?</a:t>
            </a:r>
            <a:endParaRPr lang="en-US" sz="3600" dirty="0">
              <a:solidFill>
                <a:schemeClr val="bg1"/>
              </a:solidFill>
            </a:endParaRPr>
          </a:p>
        </p:txBody>
      </p:sp>
      <p:pic>
        <p:nvPicPr>
          <p:cNvPr id="4" name="Picture 3" descr="CCW 2012 Banner.jpg"/>
          <p:cNvPicPr>
            <a:picLocks noChangeAspect="1"/>
          </p:cNvPicPr>
          <p:nvPr/>
        </p:nvPicPr>
        <p:blipFill>
          <a:blip r:embed="rId2" cstate="print"/>
          <a:srcRect l="2510" t="44706" r="23850" b="17647"/>
          <a:stretch>
            <a:fillRect/>
          </a:stretch>
        </p:blipFill>
        <p:spPr>
          <a:xfrm>
            <a:off x="0" y="0"/>
            <a:ext cx="9144000" cy="762000"/>
          </a:xfrm>
          <a:prstGeom prst="rect">
            <a:avLst/>
          </a:prstGeom>
        </p:spPr>
      </p:pic>
      <p:sp>
        <p:nvSpPr>
          <p:cNvPr id="9" name="Content Placeholder 2"/>
          <p:cNvSpPr>
            <a:spLocks noGrp="1"/>
          </p:cNvSpPr>
          <p:nvPr>
            <p:ph idx="1"/>
          </p:nvPr>
        </p:nvSpPr>
        <p:spPr>
          <a:xfrm>
            <a:off x="457200" y="1828801"/>
            <a:ext cx="8229600" cy="4952999"/>
          </a:xfrm>
        </p:spPr>
        <p:txBody>
          <a:bodyPr/>
          <a:lstStyle/>
          <a:p>
            <a:r>
              <a:rPr lang="en-US" dirty="0">
                <a:solidFill>
                  <a:schemeClr val="bg1"/>
                </a:solidFill>
              </a:rPr>
              <a:t>The world of data going forward is distributed</a:t>
            </a:r>
          </a:p>
          <a:p>
            <a:r>
              <a:rPr lang="en-US" dirty="0">
                <a:solidFill>
                  <a:schemeClr val="bg1"/>
                </a:solidFill>
              </a:rPr>
              <a:t>Performance at scale is the challenge of big data</a:t>
            </a:r>
          </a:p>
          <a:p>
            <a:r>
              <a:rPr lang="en-US" dirty="0" smtClean="0">
                <a:solidFill>
                  <a:schemeClr val="bg1"/>
                </a:solidFill>
              </a:rPr>
              <a:t>Leveraging existing investments </a:t>
            </a:r>
            <a:endParaRPr lang="en-US" dirty="0">
              <a:solidFill>
                <a:schemeClr val="bg1"/>
              </a:solidFill>
            </a:endParaRPr>
          </a:p>
          <a:p>
            <a:r>
              <a:rPr lang="en-US" dirty="0" smtClean="0">
                <a:solidFill>
                  <a:schemeClr val="bg1"/>
                </a:solidFill>
              </a:rPr>
              <a:t>Another data silo</a:t>
            </a:r>
          </a:p>
          <a:p>
            <a:r>
              <a:rPr lang="en-US" dirty="0" smtClean="0">
                <a:solidFill>
                  <a:schemeClr val="bg1"/>
                </a:solidFill>
              </a:rPr>
              <a:t>Requires new skills</a:t>
            </a:r>
            <a:endParaRPr lang="en-US" dirty="0">
              <a:solidFill>
                <a:schemeClr val="bg1"/>
              </a:solidFill>
            </a:endParaRPr>
          </a:p>
        </p:txBody>
      </p:sp>
    </p:spTree>
    <p:extLst>
      <p:ext uri="{BB962C8B-B14F-4D97-AF65-F5344CB8AC3E}">
        <p14:creationId xmlns:p14="http://schemas.microsoft.com/office/powerpoint/2010/main" val="2957815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0"/>
            <a:ext cx="8229600" cy="1400750"/>
          </a:xfrm>
        </p:spPr>
        <p:txBody>
          <a:bodyPr>
            <a:normAutofit/>
          </a:bodyPr>
          <a:lstStyle/>
          <a:p>
            <a:r>
              <a:rPr lang="en-US" sz="3600" dirty="0" smtClean="0">
                <a:solidFill>
                  <a:schemeClr val="bg1"/>
                </a:solidFill>
              </a:rPr>
              <a:t>So how are people approaching this?</a:t>
            </a:r>
            <a:endParaRPr lang="en-US" sz="3600" dirty="0">
              <a:solidFill>
                <a:schemeClr val="bg1"/>
              </a:solidFill>
            </a:endParaRPr>
          </a:p>
        </p:txBody>
      </p:sp>
      <p:pic>
        <p:nvPicPr>
          <p:cNvPr id="4" name="Picture 3" descr="CCW 2012 Banner.jpg"/>
          <p:cNvPicPr>
            <a:picLocks noChangeAspect="1"/>
          </p:cNvPicPr>
          <p:nvPr/>
        </p:nvPicPr>
        <p:blipFill>
          <a:blip r:embed="rId2" cstate="print"/>
          <a:srcRect l="2510" t="44706" r="23850" b="17647"/>
          <a:stretch>
            <a:fillRect/>
          </a:stretch>
        </p:blipFill>
        <p:spPr>
          <a:xfrm>
            <a:off x="0" y="0"/>
            <a:ext cx="9144000" cy="762000"/>
          </a:xfrm>
          <a:prstGeom prst="rect">
            <a:avLst/>
          </a:prstGeom>
        </p:spPr>
      </p:pic>
      <p:sp>
        <p:nvSpPr>
          <p:cNvPr id="9" name="Content Placeholder 2"/>
          <p:cNvSpPr>
            <a:spLocks noGrp="1"/>
          </p:cNvSpPr>
          <p:nvPr>
            <p:ph idx="1"/>
          </p:nvPr>
        </p:nvSpPr>
        <p:spPr>
          <a:xfrm>
            <a:off x="457200" y="1600200"/>
            <a:ext cx="8229600" cy="4952999"/>
          </a:xfrm>
        </p:spPr>
        <p:txBody>
          <a:bodyPr/>
          <a:lstStyle/>
          <a:p>
            <a:pPr>
              <a:buNone/>
            </a:pPr>
            <a:r>
              <a:rPr lang="en-US" dirty="0" smtClean="0"/>
              <a:t>it</a:t>
            </a:r>
          </a:p>
          <a:p>
            <a:endParaRPr lang="en-US" dirty="0"/>
          </a:p>
        </p:txBody>
      </p:sp>
      <p:pic>
        <p:nvPicPr>
          <p:cNvPr id="1026" name="Picture 2" descr="http://static.thegeekstuff.com/wp-content/uploads/2012/12/hadoo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3962400"/>
            <a:ext cx="1662663" cy="124699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Program Files\Microsoft Office\MEDIA\CAGCAT10\j0195384.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8600" y="2362200"/>
            <a:ext cx="897941" cy="91668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Theissen\AppData\Local\Microsoft\Windows\Temporary Internet Files\Content.IE5\C3G8HG5V\MP900442409[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43000" y="2842408"/>
            <a:ext cx="1197648" cy="88044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Theissen\AppData\Local\Microsoft\Windows\Temporary Internet Files\Content.IE5\95B9C20F\MP900400421[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58000" y="2895599"/>
            <a:ext cx="1752600" cy="1733973"/>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Theissen\AppData\Local\Microsoft\Windows\Temporary Internet Files\Content.IE5\SXCP859W\MC900438849[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573833" y="3934603"/>
            <a:ext cx="1150357" cy="942197"/>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Users\Theissen\AppData\Local\Microsoft\Windows\Temporary Internet Files\Content.IE5\C3G8HG5V\MP910216413[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43000" y="5257800"/>
            <a:ext cx="1363980" cy="1188271"/>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C:\Users\Theissen\AppData\Local\Microsoft\Windows\Temporary Internet Files\Content.IE5\YVH5DUXM\MP900315567[2].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43200" y="5934456"/>
            <a:ext cx="1081043" cy="771144"/>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C:\Users\Theissen\AppData\Local\Microsoft\Windows\Temporary Internet Files\Content.IE5\YVH5DUXM\MP900422537[1].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419600" y="5741343"/>
            <a:ext cx="964257" cy="964257"/>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C:\Users\Theissen\AppData\Local\Microsoft\Windows\Temporary Internet Files\Content.IE5\C3G8HG5V\MP900316506[1].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19800" y="5820125"/>
            <a:ext cx="1026695" cy="682752"/>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a:stCxn id="1027" idx="2"/>
          </p:cNvCxnSpPr>
          <p:nvPr/>
        </p:nvCxnSpPr>
        <p:spPr>
          <a:xfrm flipH="1">
            <a:off x="4487570" y="3278886"/>
            <a:ext cx="1" cy="683514"/>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340648" y="3722857"/>
            <a:ext cx="1469352" cy="544343"/>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35" idx="1"/>
          </p:cNvCxnSpPr>
          <p:nvPr/>
        </p:nvCxnSpPr>
        <p:spPr>
          <a:xfrm>
            <a:off x="1724190" y="4405702"/>
            <a:ext cx="2100053" cy="46526"/>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039" idx="0"/>
          </p:cNvCxnSpPr>
          <p:nvPr/>
        </p:nvCxnSpPr>
        <p:spPr>
          <a:xfrm flipV="1">
            <a:off x="3283722" y="5209397"/>
            <a:ext cx="754878" cy="725059"/>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041" idx="0"/>
          </p:cNvCxnSpPr>
          <p:nvPr/>
        </p:nvCxnSpPr>
        <p:spPr>
          <a:xfrm flipH="1" flipV="1">
            <a:off x="4901728" y="5105400"/>
            <a:ext cx="1" cy="635943"/>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042" idx="0"/>
          </p:cNvCxnSpPr>
          <p:nvPr/>
        </p:nvCxnSpPr>
        <p:spPr>
          <a:xfrm flipH="1" flipV="1">
            <a:off x="5249082" y="4756509"/>
            <a:ext cx="1284066" cy="1063616"/>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032" idx="1"/>
          </p:cNvCxnSpPr>
          <p:nvPr/>
        </p:nvCxnSpPr>
        <p:spPr>
          <a:xfrm flipH="1">
            <a:off x="5472663" y="3762586"/>
            <a:ext cx="1385337" cy="689642"/>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flipV="1">
            <a:off x="2340648" y="4923326"/>
            <a:ext cx="1576815" cy="500045"/>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4462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762000"/>
            <a:ext cx="8229600" cy="1400750"/>
          </a:xfrm>
        </p:spPr>
        <p:txBody>
          <a:bodyPr>
            <a:normAutofit/>
          </a:bodyPr>
          <a:lstStyle/>
          <a:p>
            <a:r>
              <a:rPr lang="en-US" sz="3600" dirty="0" smtClean="0">
                <a:solidFill>
                  <a:schemeClr val="bg1"/>
                </a:solidFill>
              </a:rPr>
              <a:t>So how are people approaching this?</a:t>
            </a:r>
            <a:endParaRPr lang="en-US" sz="3600" dirty="0">
              <a:solidFill>
                <a:schemeClr val="bg1"/>
              </a:solidFill>
            </a:endParaRPr>
          </a:p>
        </p:txBody>
      </p:sp>
      <p:pic>
        <p:nvPicPr>
          <p:cNvPr id="4" name="Picture 3" descr="CCW 2012 Banner.jpg"/>
          <p:cNvPicPr>
            <a:picLocks noChangeAspect="1"/>
          </p:cNvPicPr>
          <p:nvPr/>
        </p:nvPicPr>
        <p:blipFill>
          <a:blip r:embed="rId2" cstate="print"/>
          <a:srcRect l="2510" t="44706" r="23850" b="17647"/>
          <a:stretch>
            <a:fillRect/>
          </a:stretch>
        </p:blipFill>
        <p:spPr>
          <a:xfrm>
            <a:off x="0" y="0"/>
            <a:ext cx="9144000" cy="762000"/>
          </a:xfrm>
          <a:prstGeom prst="rect">
            <a:avLst/>
          </a:prstGeom>
        </p:spPr>
      </p:pic>
      <p:sp>
        <p:nvSpPr>
          <p:cNvPr id="9" name="Content Placeholder 2"/>
          <p:cNvSpPr>
            <a:spLocks noGrp="1"/>
          </p:cNvSpPr>
          <p:nvPr>
            <p:ph idx="1"/>
          </p:nvPr>
        </p:nvSpPr>
        <p:spPr>
          <a:xfrm>
            <a:off x="457200" y="1600200"/>
            <a:ext cx="8229600" cy="4952999"/>
          </a:xfrm>
        </p:spPr>
        <p:txBody>
          <a:bodyPr/>
          <a:lstStyle/>
          <a:p>
            <a:pPr>
              <a:buNone/>
            </a:pPr>
            <a:r>
              <a:rPr lang="en-US" dirty="0" smtClean="0"/>
              <a:t>it</a:t>
            </a:r>
          </a:p>
          <a:p>
            <a:endParaRPr lang="en-US" dirty="0"/>
          </a:p>
        </p:txBody>
      </p:sp>
      <p:pic>
        <p:nvPicPr>
          <p:cNvPr id="1026" name="Picture 2" descr="http://static.thegeekstuff.com/wp-content/uploads/2012/12/hadoo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3962400"/>
            <a:ext cx="1662663" cy="124699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Program Files\Microsoft Office\MEDIA\CAGCAT10\j0195384.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38600" y="2362200"/>
            <a:ext cx="897941" cy="91668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Theissen\AppData\Local\Microsoft\Windows\Temporary Internet Files\Content.IE5\C3G8HG5V\MP900442409[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43000" y="2842408"/>
            <a:ext cx="1197648" cy="88044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Users\Theissen\AppData\Local\Microsoft\Windows\Temporary Internet Files\Content.IE5\95B9C20F\MP900400421[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58000" y="2895599"/>
            <a:ext cx="1752600" cy="1733973"/>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C:\Users\Theissen\AppData\Local\Microsoft\Windows\Temporary Internet Files\Content.IE5\SXCP859W\MC900438849[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flipH="1">
            <a:off x="573833" y="3934603"/>
            <a:ext cx="1150357" cy="942197"/>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C:\Users\Theissen\AppData\Local\Microsoft\Windows\Temporary Internet Files\Content.IE5\C3G8HG5V\MP910216413[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43000" y="5257800"/>
            <a:ext cx="1363980" cy="1188271"/>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C:\Users\Theissen\AppData\Local\Microsoft\Windows\Temporary Internet Files\Content.IE5\YVH5DUXM\MP900315567[2].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43200" y="5934456"/>
            <a:ext cx="1081043" cy="771144"/>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C:\Users\Theissen\AppData\Local\Microsoft\Windows\Temporary Internet Files\Content.IE5\YVH5DUXM\MP900422537[1].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419600" y="5741343"/>
            <a:ext cx="964257" cy="964257"/>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C:\Users\Theissen\AppData\Local\Microsoft\Windows\Temporary Internet Files\Content.IE5\C3G8HG5V\MP900316506[1].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019800" y="5820125"/>
            <a:ext cx="1026695" cy="682752"/>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a:off x="4936543" y="2783586"/>
            <a:ext cx="1921457" cy="939271"/>
          </a:xfrm>
          <a:prstGeom prst="straightConnector1">
            <a:avLst/>
          </a:prstGeom>
          <a:ln w="28575">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340648" y="3722857"/>
            <a:ext cx="1469352" cy="544343"/>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35" idx="1"/>
          </p:cNvCxnSpPr>
          <p:nvPr/>
        </p:nvCxnSpPr>
        <p:spPr>
          <a:xfrm>
            <a:off x="1724190" y="4405702"/>
            <a:ext cx="2100053" cy="46526"/>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039" idx="0"/>
          </p:cNvCxnSpPr>
          <p:nvPr/>
        </p:nvCxnSpPr>
        <p:spPr>
          <a:xfrm flipV="1">
            <a:off x="3283722" y="5209397"/>
            <a:ext cx="754878" cy="725059"/>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1041" idx="0"/>
          </p:cNvCxnSpPr>
          <p:nvPr/>
        </p:nvCxnSpPr>
        <p:spPr>
          <a:xfrm flipH="1" flipV="1">
            <a:off x="4901728" y="5105400"/>
            <a:ext cx="1" cy="635943"/>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042" idx="0"/>
          </p:cNvCxnSpPr>
          <p:nvPr/>
        </p:nvCxnSpPr>
        <p:spPr>
          <a:xfrm flipH="1" flipV="1">
            <a:off x="5249082" y="4756509"/>
            <a:ext cx="1284066" cy="1063616"/>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032" idx="1"/>
          </p:cNvCxnSpPr>
          <p:nvPr/>
        </p:nvCxnSpPr>
        <p:spPr>
          <a:xfrm flipV="1">
            <a:off x="5472663" y="3762586"/>
            <a:ext cx="1385337" cy="50461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2340648" y="4923326"/>
            <a:ext cx="1576815" cy="500045"/>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063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11-8--11-9 CCW-2012 Keynot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11-8--11-9 CCW-2012 Keynot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11-8--11-9 CCW-2012 Keynot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11-8--11-9 CCW-2012 Keynot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5_11-8--11-9 CCW-2012 Keynot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6_11-8--11-9 CCW-2012 Keynot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3_11-8--11-9 CCW-2012 Keynot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11-8--11-9 CCW-2012 Keynote PPT Template</Template>
  <TotalTime>350</TotalTime>
  <Words>486</Words>
  <Application>Microsoft Office PowerPoint</Application>
  <PresentationFormat>On-screen Show (4:3)</PresentationFormat>
  <Paragraphs>92</Paragraphs>
  <Slides>14</Slides>
  <Notes>2</Notes>
  <HiddenSlides>0</HiddenSlides>
  <MMClips>0</MMClips>
  <ScaleCrop>false</ScaleCrop>
  <HeadingPairs>
    <vt:vector size="4" baseType="variant">
      <vt:variant>
        <vt:lpstr>Theme</vt:lpstr>
      </vt:variant>
      <vt:variant>
        <vt:i4>7</vt:i4>
      </vt:variant>
      <vt:variant>
        <vt:lpstr>Slide Titles</vt:lpstr>
      </vt:variant>
      <vt:variant>
        <vt:i4>14</vt:i4>
      </vt:variant>
    </vt:vector>
  </HeadingPairs>
  <TitlesOfParts>
    <vt:vector size="21" baseType="lpstr">
      <vt:lpstr>11-8--11-9 CCW-2012 Keynote PPT Template</vt:lpstr>
      <vt:lpstr>1_11-8--11-9 CCW-2012 Keynote PPT Template</vt:lpstr>
      <vt:lpstr>2_11-8--11-9 CCW-2012 Keynote PPT Template</vt:lpstr>
      <vt:lpstr>4_11-8--11-9 CCW-2012 Keynote PPT Template</vt:lpstr>
      <vt:lpstr>5_11-8--11-9 CCW-2012 Keynote PPT Template</vt:lpstr>
      <vt:lpstr>6_11-8--11-9 CCW-2012 Keynote PPT Template</vt:lpstr>
      <vt:lpstr>3_11-8--11-9 CCW-2012 Keynote PPT Template</vt:lpstr>
      <vt:lpstr>Big Data</vt:lpstr>
      <vt:lpstr>We have been wrestling with data a long time</vt:lpstr>
      <vt:lpstr>Big Data… everyone is talking about it but what does it mean?</vt:lpstr>
      <vt:lpstr>How Big is Big Data?</vt:lpstr>
      <vt:lpstr>Are there different types?</vt:lpstr>
      <vt:lpstr>That Hadoop Thing</vt:lpstr>
      <vt:lpstr>What are the challenges?</vt:lpstr>
      <vt:lpstr>So how are people approaching this?</vt:lpstr>
      <vt:lpstr>So how are people approaching this?</vt:lpstr>
      <vt:lpstr>So how are people approaching this?</vt:lpstr>
      <vt:lpstr>Case study – Fortune 100 Media &amp; Entertainment company</vt:lpstr>
      <vt:lpstr>Case study – Major Music Publisher</vt:lpstr>
      <vt:lpstr>In Summary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Marty Lafferty</dc:creator>
  <cp:lastModifiedBy>Theissen</cp:lastModifiedBy>
  <cp:revision>28</cp:revision>
  <dcterms:created xsi:type="dcterms:W3CDTF">2012-11-05T13:46:26Z</dcterms:created>
  <dcterms:modified xsi:type="dcterms:W3CDTF">2012-11-09T02:21:08Z</dcterms:modified>
</cp:coreProperties>
</file>