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6" r:id="rId2"/>
    <p:sldMasterId id="2147483672" r:id="rId3"/>
    <p:sldMasterId id="2147483684" r:id="rId4"/>
    <p:sldMasterId id="2147483708" r:id="rId5"/>
    <p:sldMasterId id="2147483720" r:id="rId6"/>
  </p:sldMasterIdLst>
  <p:notesMasterIdLst>
    <p:notesMasterId r:id="rId20"/>
  </p:notesMasterIdLst>
  <p:sldIdLst>
    <p:sldId id="256" r:id="rId7"/>
    <p:sldId id="257" r:id="rId8"/>
    <p:sldId id="258" r:id="rId9"/>
    <p:sldId id="259" r:id="rId10"/>
    <p:sldId id="260" r:id="rId11"/>
    <p:sldId id="268" r:id="rId12"/>
    <p:sldId id="261" r:id="rId13"/>
    <p:sldId id="262" r:id="rId14"/>
    <p:sldId id="263" r:id="rId15"/>
    <p:sldId id="271" r:id="rId16"/>
    <p:sldId id="270" r:id="rId17"/>
    <p:sldId id="269"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vner-Forbes, Rebecca" initials="rk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3" d="100"/>
          <a:sy n="73" d="100"/>
        </p:scale>
        <p:origin x="-1536" y="-210"/>
      </p:cViewPr>
      <p:guideLst>
        <p:guide orient="horz" pos="2160"/>
        <p:guide pos="2880"/>
      </p:guideLst>
    </p:cSldViewPr>
  </p:slideViewPr>
  <p:notesTextViewPr>
    <p:cViewPr>
      <p:scale>
        <a:sx n="1" d="1"/>
        <a:sy n="1" d="1"/>
      </p:scale>
      <p:origin x="0" y="0"/>
    </p:cViewPr>
  </p:notesTextViewPr>
  <p:notesViewPr>
    <p:cSldViewPr>
      <p:cViewPr>
        <p:scale>
          <a:sx n="125" d="100"/>
          <a:sy n="125" d="100"/>
        </p:scale>
        <p:origin x="-100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FA85A-45A6-47C0-995C-268C8B3604D9}" type="datetimeFigureOut">
              <a:rPr lang="en-US" smtClean="0"/>
              <a:pPr/>
              <a:t>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38253-3CD9-4553-A3E3-574570285240}" type="slidenum">
              <a:rPr lang="en-US" smtClean="0"/>
              <a:pPr/>
              <a:t>‹#›</a:t>
            </a:fld>
            <a:endParaRPr lang="en-US" dirty="0"/>
          </a:p>
        </p:txBody>
      </p:sp>
    </p:spTree>
    <p:extLst>
      <p:ext uri="{BB962C8B-B14F-4D97-AF65-F5344CB8AC3E}">
        <p14:creationId xmlns:p14="http://schemas.microsoft.com/office/powerpoint/2010/main" xmlns="" val="70931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38253-3CD9-4553-A3E3-574570285240}" type="slidenum">
              <a:rPr lang="en-US" smtClean="0"/>
              <a:pPr/>
              <a:t>1</a:t>
            </a:fld>
            <a:endParaRPr lang="en-US" dirty="0"/>
          </a:p>
        </p:txBody>
      </p:sp>
    </p:spTree>
    <p:extLst>
      <p:ext uri="{BB962C8B-B14F-4D97-AF65-F5344CB8AC3E}">
        <p14:creationId xmlns:p14="http://schemas.microsoft.com/office/powerpoint/2010/main" xmlns="" val="406000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Do consumers have a reasonable expectation of privacy in the contents of emails stored with, or sent or received through, cloud-based service providers like Gmail or Yahoo!?</a:t>
            </a:r>
          </a:p>
          <a:p>
            <a:r>
              <a:rPr lang="en-US" sz="1400" kern="1200" dirty="0" smtClean="0">
                <a:solidFill>
                  <a:schemeClr val="tx1"/>
                </a:solidFill>
                <a:effectLst/>
                <a:latin typeface="+mn-lt"/>
                <a:ea typeface="+mn-ea"/>
                <a:cs typeface="+mn-cs"/>
              </a:rPr>
              <a:t> </a:t>
            </a:r>
          </a:p>
          <a:p>
            <a:pPr lvl="0"/>
            <a:r>
              <a:rPr lang="en-US" sz="1400" kern="1200" dirty="0" smtClean="0">
                <a:solidFill>
                  <a:schemeClr val="tx1"/>
                </a:solidFill>
                <a:effectLst/>
                <a:latin typeface="+mn-lt"/>
                <a:ea typeface="+mn-ea"/>
                <a:cs typeface="+mn-cs"/>
              </a:rPr>
              <a:t>The traditional standard for the government to search your home or office and read your mail or seize your personal papers is a judicial warrant. What happens in the cloud?</a:t>
            </a:r>
          </a:p>
          <a:p>
            <a:r>
              <a:rPr lang="en-US" sz="1400" kern="1200" dirty="0" smtClean="0">
                <a:solidFill>
                  <a:schemeClr val="tx1"/>
                </a:solidFill>
                <a:effectLst/>
                <a:latin typeface="+mn-lt"/>
                <a:ea typeface="+mn-ea"/>
                <a:cs typeface="+mn-cs"/>
              </a:rPr>
              <a:t> </a:t>
            </a:r>
          </a:p>
          <a:p>
            <a:pPr lvl="1"/>
            <a:r>
              <a:rPr lang="en-US" sz="1400" kern="1200" dirty="0" smtClean="0">
                <a:solidFill>
                  <a:schemeClr val="tx1"/>
                </a:solidFill>
                <a:effectLst/>
                <a:latin typeface="+mn-lt"/>
                <a:ea typeface="+mn-ea"/>
                <a:cs typeface="+mn-cs"/>
              </a:rPr>
              <a:t>Judicial confusion about the application of search and seizure laws to electronic communication. Do consumers have a reasonable expectation of privacy in the information handed over to third-party service providers?</a:t>
            </a:r>
          </a:p>
          <a:p>
            <a:r>
              <a:rPr lang="en-US" sz="1400" kern="1200" dirty="0" smtClean="0">
                <a:solidFill>
                  <a:schemeClr val="tx1"/>
                </a:solidFill>
                <a:effectLst/>
                <a:latin typeface="+mn-lt"/>
                <a:ea typeface="+mn-ea"/>
                <a:cs typeface="+mn-cs"/>
              </a:rPr>
              <a:t> </a:t>
            </a:r>
          </a:p>
          <a:p>
            <a:pPr lvl="1"/>
            <a:r>
              <a:rPr lang="en-US" sz="1400" kern="1200" dirty="0" smtClean="0">
                <a:solidFill>
                  <a:schemeClr val="tx1"/>
                </a:solidFill>
                <a:effectLst/>
                <a:latin typeface="+mn-lt"/>
                <a:ea typeface="+mn-ea"/>
                <a:cs typeface="+mn-cs"/>
              </a:rPr>
              <a:t>While law enforcement must secure a warrant to access documents on a personal computer, the Electronic Communications Privacy Act (ECPA) allows for a mere subpoena issued to a third party to access confidential documents stored remotely on the computers of a cloud computing service provider</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238253-3CD9-4553-A3E3-574570285240}" type="slidenum">
              <a:rPr lang="en-US" smtClean="0"/>
              <a:pPr/>
              <a:t>7</a:t>
            </a:fld>
            <a:endParaRPr lang="en-US" dirty="0"/>
          </a:p>
        </p:txBody>
      </p:sp>
    </p:spTree>
    <p:extLst>
      <p:ext uri="{BB962C8B-B14F-4D97-AF65-F5344CB8AC3E}">
        <p14:creationId xmlns:p14="http://schemas.microsoft.com/office/powerpoint/2010/main" xmlns="" val="424298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381000" y="3581400"/>
            <a:ext cx="6019800" cy="4876800"/>
          </a:xfrm>
        </p:spPr>
        <p:txBody>
          <a:bodyPr/>
          <a:lstStyle/>
          <a:p>
            <a:r>
              <a:rPr lang="en-US" sz="1200" kern="120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United States v. Warshak</a:t>
            </a:r>
            <a:r>
              <a:rPr lang="en-US" sz="1200" kern="1200" dirty="0" smtClean="0">
                <a:solidFill>
                  <a:schemeClr val="tx1"/>
                </a:solidFill>
                <a:effectLst/>
                <a:latin typeface="+mn-lt"/>
                <a:ea typeface="+mn-ea"/>
                <a:cs typeface="+mn-cs"/>
              </a:rPr>
              <a:t>,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Circuit declared this aspect of the law [Title II or the Stored Communications Act] unconstitutional. Court ruled gov’t must obtain  valid search warrant before compelling web-based email provider to turn over the contents of user’s emails. decided on December 14, 2010.</a:t>
            </a:r>
          </a:p>
          <a:p>
            <a:pPr marL="114300" lvl="2" indent="171450">
              <a:spcBef>
                <a:spcPts val="600"/>
              </a:spcBef>
            </a:pPr>
            <a:r>
              <a:rPr lang="en-US" sz="1200" kern="1200" dirty="0" smtClean="0">
                <a:solidFill>
                  <a:schemeClr val="tx1"/>
                </a:solidFill>
                <a:effectLst/>
                <a:latin typeface="+mn-lt"/>
                <a:ea typeface="+mn-ea"/>
                <a:cs typeface="+mn-cs"/>
              </a:rPr>
              <a:t>The Sixth Circuit held “ subscriber enjoys a reasonable expectation of privacy in the contents of emails that are stored with, or sent or received through, a commercial ISP”</a:t>
            </a:r>
          </a:p>
          <a:p>
            <a:pPr marL="114300" lvl="2" indent="171450">
              <a:spcBef>
                <a:spcPts val="600"/>
              </a:spcBef>
            </a:pPr>
            <a:r>
              <a:rPr lang="en-US" sz="1200" kern="1200" dirty="0" smtClean="0">
                <a:solidFill>
                  <a:schemeClr val="tx1"/>
                </a:solidFill>
                <a:effectLst/>
                <a:latin typeface="+mn-lt"/>
                <a:ea typeface="+mn-ea"/>
                <a:cs typeface="+mn-cs"/>
              </a:rPr>
              <a:t>“[T]he [email service provider] is the functional equivalent of a post office or a telephone company . . . the police may not storm the post office and intercept a letter, and they are likewise forbidden from using the phone system to make a clandestine recording of a telephone call – unless they get a warrant, that is”</a:t>
            </a:r>
            <a:endParaRPr lang="en-US" dirty="0"/>
          </a:p>
          <a:p>
            <a:pPr marL="114300" lvl="2" indent="171450">
              <a:spcBef>
                <a:spcPts val="600"/>
              </a:spcBef>
            </a:pPr>
            <a:r>
              <a:rPr lang="en-US" dirty="0" smtClean="0"/>
              <a:t>S</a:t>
            </a:r>
            <a:r>
              <a:rPr lang="en-US" sz="1200" kern="1200" dirty="0" smtClean="0">
                <a:solidFill>
                  <a:schemeClr val="tx1"/>
                </a:solidFill>
                <a:effectLst/>
                <a:latin typeface="+mn-lt"/>
                <a:ea typeface="+mn-ea"/>
                <a:cs typeface="+mn-cs"/>
              </a:rPr>
              <a:t>ub agreement did not defeat a reasonable expectation of privacy in this case</a:t>
            </a:r>
            <a:endParaRPr lang="en-US" dirty="0"/>
          </a:p>
          <a:p>
            <a:pPr>
              <a:spcBef>
                <a:spcPts val="600"/>
              </a:spcBef>
            </a:pPr>
            <a:r>
              <a:rPr lang="en-US" sz="1200" kern="1200" dirty="0" smtClean="0">
                <a:solidFill>
                  <a:schemeClr val="tx1"/>
                </a:solidFill>
                <a:effectLst/>
                <a:latin typeface="+mn-lt"/>
                <a:ea typeface="+mn-ea"/>
                <a:cs typeface="+mn-cs"/>
              </a:rPr>
              <a:t> Why is this so important?</a:t>
            </a:r>
          </a:p>
          <a:p>
            <a:pPr marL="114300" lvl="2" indent="171450">
              <a:spcBef>
                <a:spcPts val="600"/>
              </a:spcBef>
            </a:pPr>
            <a:r>
              <a:rPr lang="en-US" sz="1200" kern="1200" dirty="0" smtClean="0">
                <a:solidFill>
                  <a:schemeClr val="tx1"/>
                </a:solidFill>
                <a:effectLst/>
                <a:latin typeface="+mn-lt"/>
                <a:ea typeface="+mn-ea"/>
                <a:cs typeface="+mn-cs"/>
              </a:rPr>
              <a:t> Today, tens of millions of consumers enjoy free email and data storage services in the cloud</a:t>
            </a:r>
            <a:endParaRPr lang="en-US" dirty="0"/>
          </a:p>
          <a:p>
            <a:pPr marL="114300" lvl="2" indent="171450">
              <a:spcBef>
                <a:spcPts val="600"/>
              </a:spcBef>
            </a:pPr>
            <a:r>
              <a:rPr lang="en-US" sz="1200" kern="1200" dirty="0" smtClean="0">
                <a:solidFill>
                  <a:schemeClr val="tx1"/>
                </a:solidFill>
                <a:effectLst/>
                <a:latin typeface="+mn-lt"/>
                <a:ea typeface="+mn-ea"/>
                <a:cs typeface="+mn-cs"/>
              </a:rPr>
              <a:t> Services are normally advertising-supported, and service providers, like Google, use automated tools to scan content in order to deliver targeted advertising or other services. Also, service providers examine content for security and anti-spam purposes.</a:t>
            </a:r>
            <a:endParaRPr lang="en-US" dirty="0"/>
          </a:p>
          <a:p>
            <a:pPr marL="114300" lvl="2" indent="171450">
              <a:spcBef>
                <a:spcPts val="600"/>
              </a:spcBef>
            </a:pPr>
            <a:r>
              <a:rPr lang="en-US" sz="1200" kern="1200" dirty="0" smtClean="0">
                <a:solidFill>
                  <a:schemeClr val="tx1"/>
                </a:solidFill>
                <a:effectLst/>
                <a:latin typeface="+mn-lt"/>
                <a:ea typeface="+mn-ea"/>
                <a:cs typeface="+mn-cs"/>
              </a:rPr>
              <a:t>Nevertheless, users do not expect that these activities somehow deprive them of basic privacy protections. </a:t>
            </a:r>
            <a:r>
              <a:rPr lang="en-US" sz="1200" i="1" kern="1200" dirty="0" smtClean="0">
                <a:solidFill>
                  <a:schemeClr val="tx1"/>
                </a:solidFill>
                <a:effectLst/>
                <a:latin typeface="+mn-lt"/>
                <a:ea typeface="+mn-ea"/>
                <a:cs typeface="+mn-cs"/>
              </a:rPr>
              <a:t>Warshak</a:t>
            </a:r>
            <a:r>
              <a:rPr lang="en-US" sz="1200" kern="1200" dirty="0" smtClean="0">
                <a:solidFill>
                  <a:schemeClr val="tx1"/>
                </a:solidFill>
                <a:effectLst/>
                <a:latin typeface="+mn-lt"/>
                <a:ea typeface="+mn-ea"/>
                <a:cs typeface="+mn-cs"/>
              </a:rPr>
              <a:t> court agreed</a:t>
            </a:r>
            <a:endParaRPr lang="en-US" dirty="0"/>
          </a:p>
          <a:p>
            <a:pPr>
              <a:spcBef>
                <a:spcPts val="600"/>
              </a:spcBef>
            </a:pPr>
            <a:r>
              <a:rPr lang="en-US" sz="1200" u="sng"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While the privacy, reliability and security issues of cloud-delivered content should not be minimized, I would like to focus the remainder of my remarks on some unique copyright issues involved in the storage of user material in the cloud, which have liability hazards for both the cloud storage entity and the user. </a:t>
            </a:r>
          </a:p>
          <a:p>
            <a:endParaRPr lang="en-US" dirty="0"/>
          </a:p>
        </p:txBody>
      </p:sp>
      <p:sp>
        <p:nvSpPr>
          <p:cNvPr id="4" name="Slide Number Placeholder 3"/>
          <p:cNvSpPr>
            <a:spLocks noGrp="1"/>
          </p:cNvSpPr>
          <p:nvPr>
            <p:ph type="sldNum" sz="quarter" idx="10"/>
          </p:nvPr>
        </p:nvSpPr>
        <p:spPr/>
        <p:txBody>
          <a:bodyPr/>
          <a:lstStyle/>
          <a:p>
            <a:fld id="{B7238253-3CD9-4553-A3E3-574570285240}" type="slidenum">
              <a:rPr lang="en-US" smtClean="0"/>
              <a:pPr/>
              <a:t>8</a:t>
            </a:fld>
            <a:endParaRPr lang="en-US" dirty="0"/>
          </a:p>
        </p:txBody>
      </p:sp>
    </p:spTree>
    <p:extLst>
      <p:ext uri="{BB962C8B-B14F-4D97-AF65-F5344CB8AC3E}">
        <p14:creationId xmlns:p14="http://schemas.microsoft.com/office/powerpoint/2010/main" xmlns="" val="1370904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68D097-4F81-4182-80FE-A64B6AA60F48}"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22018059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001A9-6FD6-464B-97D9-3AD0D3F177B6}"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08433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151E8-BEE8-4C73-B192-2D58826F45C5}"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0570521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308E14-965A-4C94-B0C3-120C54FAE5D6}"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12283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67B65C-C29B-433E-AD99-4E113B46F54E}"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87749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A0904-9D9D-4C05-A64D-52F324492608}"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296034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3A8B1-316B-4749-AEE1-02D271F45DD1}"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120322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3AD29F-308C-474F-A828-767F78CAC5FA}" type="datetime1">
              <a:rPr lang="en-US" smtClean="0"/>
              <a:pPr/>
              <a:t>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608130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F6CFE-E9D6-4B5E-BBC0-C414B09B2020}" type="datetime1">
              <a:rPr lang="en-US" smtClean="0"/>
              <a:pPr/>
              <a:t>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229564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8645B-068F-4173-B939-53FA508FD288}" type="datetime1">
              <a:rPr lang="en-US" smtClean="0"/>
              <a:pPr/>
              <a:t>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4030114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5D00D-DCDE-4BDD-86B8-3A3FC9227679}"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112165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0471" y="0"/>
            <a:ext cx="10284943"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Wingdings" pitchFamily="2" charset="2"/>
              <a:buChar char="Ø"/>
              <a:defRPr/>
            </a:lvl2pPr>
            <a:lvl3pPr marL="1143000" indent="-228600">
              <a:buFont typeface="Courier New" pitchFamily="49" charset="0"/>
              <a:buChar char="o"/>
              <a:defRPr/>
            </a:lvl3pPr>
            <a:lvl4pPr marL="1600200" indent="-228600">
              <a:buFont typeface="Wingdings" pitchFamily="2" charset="2"/>
              <a:buChar char="v"/>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28B6A23-6E14-42AE-941E-F3FFE02DACAE}" type="datetime1">
              <a:rPr lang="en-US" smtClean="0"/>
              <a:pPr/>
              <a:t>1/9/2012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856035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AB787-ADE5-4C8F-BCEB-F2BA2A365A74}"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245398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FBF85-DB8A-4382-900F-CD3C7D8AC313}"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122985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6B62F-1255-40BA-B8EC-745D4BCFB485}"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3017377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E118A2-FFD6-4914-898B-C6C9A2F34576}"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1246811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4AD4E-C095-4A59-A0B0-7CB4CCAC1894}"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26073244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29AD9-AF77-4F98-87EC-880642E1301E}"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31577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B4E79-CFB6-47AA-B68E-975013F84D53}"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158966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89F0F-74BC-4F4A-B54A-213C66DE8F18}" type="datetime1">
              <a:rPr lang="en-US" smtClean="0"/>
              <a:pPr/>
              <a:t>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510913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9E75B-7C4B-4AFC-AED6-D3469171C8CB}" type="datetime1">
              <a:rPr lang="en-US" smtClean="0"/>
              <a:pPr/>
              <a:t>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93021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40EEB-C006-4F7A-B718-768E5A5C5E02}" type="datetime1">
              <a:rPr lang="en-US" smtClean="0"/>
              <a:pPr/>
              <a:t>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15756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5CEE7-F486-4F44-9705-74C4E0DD7BCB}"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4814166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67E98-D86F-4F16-AA32-CD78A004DE12}"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648518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71245-4B19-44E8-9401-932CE9681724}"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412397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F2F4-82AE-4E49-85DB-0BC4BFB1AD75}"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466080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F1649-68F8-41C4-82BB-30D3830D919F}"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2954616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C9927-388B-4B81-B0BA-D8C1365B9CC1}"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3008486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4B41C-D3AA-4B87-842E-5D8471A27ECF}"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172693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8CB8D-7084-433A-B15F-C76EB518554E}"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691480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86DF3-032F-4C18-B2FE-68F822378EA2}"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367019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102A4-8C5E-4530-AB95-E1717BA178AA}" type="datetime1">
              <a:rPr lang="en-US" smtClean="0"/>
              <a:pPr/>
              <a:t>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772560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FD453-6712-4880-B96B-8453535CE202}" type="datetime1">
              <a:rPr lang="en-US" smtClean="0"/>
              <a:pPr/>
              <a:t>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154079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2DEA3B-7F17-4380-87F8-A8B251B24E67}"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28158833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6C553-464E-4420-8CB0-563A8CEA10CB}" type="datetime1">
              <a:rPr lang="en-US" smtClean="0"/>
              <a:pPr/>
              <a:t>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1247848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31E63-38F2-4332-9073-B5688E4ABE95}"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3896726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EC7BD-2ECE-4C24-9A75-85EA81A52F85}"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831989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8B214-3CC5-48B0-BD26-BCA7468A125E}"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831859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F420B-566D-4511-B89A-4EFB863DC1EF}"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263409606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6A4001-2B02-41E1-B274-B3F5B6D9F486}"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24528460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Font typeface="Wingdings" pitchFamily="2" charset="2"/>
              <a:buChar char="Ø"/>
              <a:defRPr/>
            </a:lvl2pPr>
            <a:lvl3pPr marL="1143000" indent="-228600">
              <a:buFont typeface="Courier New" pitchFamily="49" charset="0"/>
              <a:buChar char="o"/>
              <a:defRPr/>
            </a:lvl3pPr>
            <a:lvl4pPr marL="1600200" indent="-2286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369553-B6B0-432D-8EE2-8E18E56FFDA7}"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26904308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50F3FD-227B-4314-951F-CDF9195AE6F8}"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1324374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32BF8-47FA-4545-8D0C-B6304301B604}"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186912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4E441-16EE-4C9B-9DEA-2FF63E7C6E03}" type="datetime1">
              <a:rPr lang="en-US" smtClean="0"/>
              <a:pPr/>
              <a:t>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133974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BCABB0-0A79-4EE6-A394-06C38D436C11}" type="datetime1">
              <a:rPr lang="en-US" smtClean="0"/>
              <a:pPr/>
              <a:t>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922525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21B56-9324-428E-822B-4A49FCC7341C}" type="datetime1">
              <a:rPr lang="en-US" smtClean="0"/>
              <a:pPr/>
              <a:t>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3171034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0A07C-89AA-4333-BDEF-EBFC5A7D6526}" type="datetime1">
              <a:rPr lang="en-US" smtClean="0"/>
              <a:pPr/>
              <a:t>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8414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F0DF7-A100-4899-8BF4-68E4ABF1D931}"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92056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83E1-647A-404F-A5C5-FE0E83155FA1}"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3988313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75854-E72D-4BCD-9D16-BB0DEDAABA85}"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3497589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7865E-1B54-4EFA-AD9A-CEA134B9BC80}" type="datetime1">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24341241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E16E0-E6B0-4A9A-8027-9A5F1FAC5CC0}" type="datetime1">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34110304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2F04A-2B08-4F3E-95A5-7DD41802415F}" type="datetime1">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2439480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8D4DE-6A69-430B-9E90-A289CF1ED5C5}" type="datetime1">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1523618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13FEFF-AD85-4F92-B75D-BD01D4B91F0B}" type="datetime1">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127248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9183"/>
            <a:ext cx="9139346" cy="709834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0DDDA-7538-4E29-B51C-0353076CABB8}" type="datetime1">
              <a:rPr lang="en-US" smtClean="0"/>
              <a:pPr/>
              <a:t>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196004483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6DC86-8037-4D70-BF48-9A75FDF5DA66}" type="datetime1">
              <a:rPr lang="en-US" smtClean="0"/>
              <a:pPr/>
              <a:t>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4068467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E0755-9158-4BB4-A968-29379C706D01}" type="datetime1">
              <a:rPr lang="en-US" smtClean="0"/>
              <a:pPr/>
              <a:t>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24024238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83EE9-A823-486D-98AC-20E28CA02FB9}" type="datetime1">
              <a:rPr lang="en-US" smtClean="0"/>
              <a:pPr/>
              <a:t>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3375479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9F863-9B68-47F7-BC63-DEEEE118E07C}" type="datetime1">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3123537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646B0-DAF9-491D-955B-EBF7AF3593B5}" type="datetime1">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2782882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3FBDD-1471-49CE-839B-60C8AB085E0E}" type="datetime1">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831314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1B43F-D06D-4971-A224-4F096258629B}" type="datetime1">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420633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F8955-74A0-4563-B161-D493D9574E7C}" type="datetime1">
              <a:rPr lang="en-US" smtClean="0"/>
              <a:pPr/>
              <a:t>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20272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84078-0DF8-4972-B729-1CEE7F455AE1}"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55891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4F83A-D4EF-484F-9258-E1CACF0CD55D}" type="datetime1">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110420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70471" y="0"/>
            <a:ext cx="1028494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C27430A4-6924-4F3A-9312-2C42527815B2}" type="datetime1">
              <a:rPr lang="en-US" smtClean="0"/>
              <a:pPr/>
              <a:t>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FBBA8-8950-4FAA-9691-657D698E661D}" type="slidenum">
              <a:rPr lang="en-US" smtClean="0"/>
              <a:pPr/>
              <a:t>‹#›</a:t>
            </a:fld>
            <a:endParaRPr lang="en-US" dirty="0"/>
          </a:p>
        </p:txBody>
      </p:sp>
    </p:spTree>
    <p:extLst>
      <p:ext uri="{BB962C8B-B14F-4D97-AF65-F5344CB8AC3E}">
        <p14:creationId xmlns:p14="http://schemas.microsoft.com/office/powerpoint/2010/main" xmlns="" val="3218823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570471" y="0"/>
            <a:ext cx="1028494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defRPr>
            </a:lvl1pPr>
          </a:lstStyle>
          <a:p>
            <a:fld id="{F3AF1D5A-DC1D-45D1-AB6B-D9FF86C13194}" type="datetime1">
              <a:rPr lang="en-US" smtClean="0"/>
              <a:pPr/>
              <a:t>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defRPr>
            </a:lvl1pPr>
          </a:lstStyle>
          <a:p>
            <a:fld id="{E1646A97-49CD-4ABF-8559-62E3C731F8F6}" type="slidenum">
              <a:rPr lang="en-US" smtClean="0"/>
              <a:pPr/>
              <a:t>‹#›</a:t>
            </a:fld>
            <a:endParaRPr lang="en-US" dirty="0"/>
          </a:p>
        </p:txBody>
      </p:sp>
    </p:spTree>
    <p:extLst>
      <p:ext uri="{BB962C8B-B14F-4D97-AF65-F5344CB8AC3E}">
        <p14:creationId xmlns:p14="http://schemas.microsoft.com/office/powerpoint/2010/main" xmlns="" val="2612507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654" y="-299529"/>
            <a:ext cx="9215546" cy="715752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defRPr>
            </a:lvl1pPr>
          </a:lstStyle>
          <a:p>
            <a:fld id="{93A3361B-4C99-48FB-BEFA-BBFA5DD9044A}" type="datetime1">
              <a:rPr lang="en-US" smtClean="0"/>
              <a:pPr/>
              <a:t>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defRPr>
            </a:lvl1pPr>
          </a:lstStyle>
          <a:p>
            <a:fld id="{23E6D4E7-9471-4103-80A9-C60F27CE5D3E}" type="slidenum">
              <a:rPr lang="en-US" smtClean="0"/>
              <a:pPr/>
              <a:t>‹#›</a:t>
            </a:fld>
            <a:endParaRPr lang="en-US" dirty="0"/>
          </a:p>
        </p:txBody>
      </p:sp>
    </p:spTree>
    <p:extLst>
      <p:ext uri="{BB962C8B-B14F-4D97-AF65-F5344CB8AC3E}">
        <p14:creationId xmlns:p14="http://schemas.microsoft.com/office/powerpoint/2010/main" xmlns="" val="3633248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64143" y="-228600"/>
            <a:ext cx="10117743"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25BE1354-DD0F-44FF-8214-34A53FCCB1F4}" type="datetime1">
              <a:rPr lang="en-US" smtClean="0"/>
              <a:pPr/>
              <a:t>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53EA7C09-49FB-47BF-ADA3-FD2DE7DC9674}" type="slidenum">
              <a:rPr lang="en-US" smtClean="0"/>
              <a:pPr/>
              <a:t>‹#›</a:t>
            </a:fld>
            <a:endParaRPr lang="en-US" dirty="0"/>
          </a:p>
        </p:txBody>
      </p:sp>
    </p:spTree>
    <p:extLst>
      <p:ext uri="{BB962C8B-B14F-4D97-AF65-F5344CB8AC3E}">
        <p14:creationId xmlns:p14="http://schemas.microsoft.com/office/powerpoint/2010/main" xmlns="" val="8263457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Garamond" pitchFamily="18" charset="0"/>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bg1"/>
          </a:solidFill>
          <a:latin typeface="Garamond" pitchFamily="18" charset="0"/>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bg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defRPr>
            </a:lvl1pPr>
          </a:lstStyle>
          <a:p>
            <a:fld id="{2476BC74-5C51-4189-9A42-FFF1408FA79F}" type="datetime1">
              <a:rPr lang="en-US" smtClean="0"/>
              <a:pPr/>
              <a:t>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defRPr>
            </a:lvl1pPr>
          </a:lstStyle>
          <a:p>
            <a:fld id="{95B27424-8AAF-41ED-83BA-9615105AF439}" type="slidenum">
              <a:rPr lang="en-US" smtClean="0"/>
              <a:pPr/>
              <a:t>‹#›</a:t>
            </a:fld>
            <a:endParaRPr lang="en-US" dirty="0"/>
          </a:p>
        </p:txBody>
      </p:sp>
    </p:spTree>
    <p:extLst>
      <p:ext uri="{BB962C8B-B14F-4D97-AF65-F5344CB8AC3E}">
        <p14:creationId xmlns:p14="http://schemas.microsoft.com/office/powerpoint/2010/main" xmlns="" val="842274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381000"/>
            <a:ext cx="9144000" cy="6096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EFC19-EBF7-4A65-BF87-910AEF623A7C}" type="datetime1">
              <a:rPr lang="en-US" smtClean="0"/>
              <a:pPr/>
              <a:t>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6CBFF-5506-4F03-8988-FBB0FFA135EF}" type="slidenum">
              <a:rPr lang="en-US" smtClean="0"/>
              <a:pPr/>
              <a:t>‹#›</a:t>
            </a:fld>
            <a:endParaRPr lang="en-US"/>
          </a:p>
        </p:txBody>
      </p:sp>
    </p:spTree>
    <p:extLst>
      <p:ext uri="{BB962C8B-B14F-4D97-AF65-F5344CB8AC3E}">
        <p14:creationId xmlns:p14="http://schemas.microsoft.com/office/powerpoint/2010/main" xmlns="" val="15142146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1"/>
            <a:ext cx="7772400" cy="1619250"/>
          </a:xfrm>
        </p:spPr>
        <p:txBody>
          <a:bodyPr>
            <a:normAutofit/>
          </a:bodyPr>
          <a:lstStyle/>
          <a:p>
            <a:r>
              <a:rPr lang="en-US" b="1" dirty="0" smtClean="0">
                <a:effectLst>
                  <a:outerShdw blurRad="38100" dist="38100" dir="2700000" algn="tl">
                    <a:srgbClr val="000000">
                      <a:alpha val="43137"/>
                    </a:srgbClr>
                  </a:outerShdw>
                </a:effectLst>
              </a:rPr>
              <a:t>Consumer Drawbacks </a:t>
            </a:r>
            <a:r>
              <a:rPr lang="en-US" b="1" dirty="0">
                <a:effectLst>
                  <a:outerShdw blurRad="38100" dist="38100" dir="2700000" algn="tl">
                    <a:srgbClr val="000000">
                      <a:alpha val="43137"/>
                    </a:srgbClr>
                  </a:outerShdw>
                </a:effectLst>
              </a:rPr>
              <a:t>of Cloud-Delivered </a:t>
            </a:r>
            <a:r>
              <a:rPr lang="en-US" b="1" dirty="0" smtClean="0">
                <a:effectLst>
                  <a:outerShdw blurRad="38100" dist="38100" dir="2700000" algn="tl">
                    <a:srgbClr val="000000">
                      <a:alpha val="43137"/>
                    </a:srgbClr>
                  </a:outerShdw>
                </a:effectLst>
              </a:rPr>
              <a:t>Content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708290"/>
            <a:ext cx="6400800" cy="1930510"/>
          </a:xfrm>
        </p:spPr>
        <p:txBody>
          <a:bodyPr/>
          <a:lstStyle/>
          <a:p>
            <a:r>
              <a:rPr lang="en-US" b="1" dirty="0">
                <a:solidFill>
                  <a:schemeClr val="bg1"/>
                </a:solidFill>
                <a:effectLst>
                  <a:outerShdw blurRad="38100" dist="38100" dir="2700000" algn="tl">
                    <a:srgbClr val="000000">
                      <a:alpha val="43137"/>
                    </a:srgbClr>
                  </a:outerShdw>
                </a:effectLst>
              </a:rPr>
              <a:t>Privacy, Reliability, Security Issues</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096000" y="5029200"/>
            <a:ext cx="2743200" cy="830997"/>
          </a:xfrm>
          <a:prstGeom prst="rect">
            <a:avLst/>
          </a:prstGeom>
          <a:noFill/>
        </p:spPr>
        <p:txBody>
          <a:bodyPr wrap="square" rtlCol="0">
            <a:spAutoFit/>
          </a:bodyPr>
          <a:lstStyle/>
          <a:p>
            <a:pPr algn="ctr"/>
            <a:r>
              <a:rPr lang="en-US" sz="2400" dirty="0" smtClean="0">
                <a:latin typeface="Garamond" pitchFamily="18" charset="0"/>
              </a:rPr>
              <a:t>Jim Burger</a:t>
            </a:r>
          </a:p>
          <a:p>
            <a:pPr algn="ctr"/>
            <a:r>
              <a:rPr lang="en-US" sz="2400" dirty="0" smtClean="0">
                <a:latin typeface="Garamond" pitchFamily="18" charset="0"/>
              </a:rPr>
              <a:t>Dow Lohnes PLLC</a:t>
            </a:r>
            <a:endParaRPr lang="en-US" dirty="0">
              <a:latin typeface="Garamond" pitchFamily="18" charset="0"/>
            </a:endParaRPr>
          </a:p>
        </p:txBody>
      </p:sp>
    </p:spTree>
    <p:extLst>
      <p:ext uri="{BB962C8B-B14F-4D97-AF65-F5344CB8AC3E}">
        <p14:creationId xmlns:p14="http://schemas.microsoft.com/office/powerpoint/2010/main" xmlns="" val="1541695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7" presetClass="emph" presetSubtype="0" fill="remove" grpId="1" nodeType="afterEffect">
                                  <p:stCondLst>
                                    <p:cond delay="0"/>
                                  </p:stCondLst>
                                  <p:childTnLst>
                                    <p:animClr clrSpc="rgb" dir="cw">
                                      <p:cBhvr override="childStyle">
                                        <p:cTn id="11" dur="1000" autoRev="1" fill="remove"/>
                                        <p:tgtEl>
                                          <p:spTgt spid="2"/>
                                        </p:tgtEl>
                                        <p:attrNameLst>
                                          <p:attrName>style.color</p:attrName>
                                        </p:attrNameLst>
                                      </p:cBhvr>
                                      <p:to>
                                        <a:schemeClr val="bg1"/>
                                      </p:to>
                                    </p:animClr>
                                    <p:animClr clrSpc="rgb" dir="cw">
                                      <p:cBhvr>
                                        <p:cTn id="12" dur="1000" autoRev="1" fill="remove"/>
                                        <p:tgtEl>
                                          <p:spTgt spid="2"/>
                                        </p:tgtEl>
                                        <p:attrNameLst>
                                          <p:attrName>fillcolor</p:attrName>
                                        </p:attrNameLst>
                                      </p:cBhvr>
                                      <p:to>
                                        <a:schemeClr val="bg1"/>
                                      </p:to>
                                    </p:animClr>
                                    <p:set>
                                      <p:cBhvr>
                                        <p:cTn id="13" dur="1000" autoRev="1" fill="remove"/>
                                        <p:tgtEl>
                                          <p:spTgt spid="2"/>
                                        </p:tgtEl>
                                        <p:attrNameLst>
                                          <p:attrName>fill.type</p:attrName>
                                        </p:attrNameLst>
                                      </p:cBhvr>
                                      <p:to>
                                        <p:strVal val="solid"/>
                                      </p:to>
                                    </p:set>
                                    <p:set>
                                      <p:cBhvr>
                                        <p:cTn id="14" dur="1000" autoRev="1" fill="remove"/>
                                        <p:tgtEl>
                                          <p:spTgt spid="2"/>
                                        </p:tgtEl>
                                        <p:attrNameLst>
                                          <p:attrName>fill.on</p:attrName>
                                        </p:attrNameLst>
                                      </p:cBhvr>
                                      <p:to>
                                        <p:strVal val="true"/>
                                      </p:to>
                                    </p:set>
                                  </p:childTnLst>
                                  <p:subTnLst>
                                    <p:audio>
                                      <p:cMediaNode>
                                        <p:cTn display="0" masterRel="sameClick">
                                          <p:stCondLst>
                                            <p:cond evt="begin" delay="0">
                                              <p:tn val="10"/>
                                            </p:cond>
                                          </p:stCondLst>
                                          <p:endCondLst>
                                            <p:cond evt="onStopAudio" delay="0">
                                              <p:tgtEl>
                                                <p:sldTgt/>
                                              </p:tgtEl>
                                            </p:cond>
                                          </p:endCondLst>
                                        </p:cTn>
                                        <p:tgtEl>
                                          <p:sndTgt r:embed="rId3" name="thunderrumble2.wav"/>
                                        </p:tgtEl>
                                      </p:cMediaNode>
                                    </p:audio>
                                  </p:sub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Times New Roman"/>
              </a:rPr>
              <a:t>Copyright Issues in Cloud Computing</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r>
              <a:rPr lang="en-US" i="1" dirty="0"/>
              <a:t>Viacom v. </a:t>
            </a:r>
            <a:r>
              <a:rPr lang="en-US" i="1" dirty="0" err="1" smtClean="0"/>
              <a:t>Youtube</a:t>
            </a:r>
            <a:r>
              <a:rPr lang="en-US" i="1" dirty="0" smtClean="0"/>
              <a:t> </a:t>
            </a:r>
            <a:r>
              <a:rPr lang="en-US" dirty="0" smtClean="0"/>
              <a:t>and </a:t>
            </a:r>
            <a:r>
              <a:rPr lang="en-US" i="1" dirty="0" err="1" smtClean="0"/>
              <a:t>Veoh</a:t>
            </a:r>
            <a:r>
              <a:rPr lang="en-US" i="1" dirty="0" smtClean="0"/>
              <a:t> </a:t>
            </a:r>
            <a:r>
              <a:rPr lang="en-US" dirty="0"/>
              <a:t>held </a:t>
            </a:r>
            <a:r>
              <a:rPr lang="en-US" dirty="0" smtClean="0"/>
              <a:t>locker </a:t>
            </a:r>
            <a:r>
              <a:rPr lang="en-US" dirty="0"/>
              <a:t>providers must take down infringing </a:t>
            </a:r>
            <a:r>
              <a:rPr lang="en-US" dirty="0" smtClean="0"/>
              <a:t>content only when </a:t>
            </a:r>
            <a:r>
              <a:rPr lang="en-US" dirty="0"/>
              <a:t>provided with specific URLs or </a:t>
            </a:r>
            <a:r>
              <a:rPr lang="en-US" dirty="0" smtClean="0"/>
              <a:t>‘red flags’</a:t>
            </a:r>
            <a:endParaRPr lang="en-US" dirty="0"/>
          </a:p>
          <a:p>
            <a:r>
              <a:rPr lang="en-US" i="1" dirty="0"/>
              <a:t>MP3tunes </a:t>
            </a:r>
            <a:r>
              <a:rPr lang="en-US" dirty="0" smtClean="0"/>
              <a:t>held provider </a:t>
            </a:r>
            <a:r>
              <a:rPr lang="en-US" dirty="0"/>
              <a:t>still has no obligation to investigate general allegations of infringement; high bar </a:t>
            </a:r>
            <a:r>
              <a:rPr lang="en-US" dirty="0" smtClean="0"/>
              <a:t>remains for red flag</a:t>
            </a:r>
          </a:p>
          <a:p>
            <a:r>
              <a:rPr lang="en-US" dirty="0" smtClean="0"/>
              <a:t>But provider obligated </a:t>
            </a:r>
            <a:r>
              <a:rPr lang="en-US" dirty="0"/>
              <a:t>to take down material </a:t>
            </a:r>
            <a:r>
              <a:rPr lang="en-US" dirty="0" smtClean="0"/>
              <a:t>traceable </a:t>
            </a:r>
            <a:r>
              <a:rPr lang="en-US" dirty="0"/>
              <a:t>to specific </a:t>
            </a:r>
            <a:r>
              <a:rPr lang="en-US" dirty="0" smtClean="0"/>
              <a:t>URLs</a:t>
            </a:r>
          </a:p>
          <a:p>
            <a:r>
              <a:rPr lang="en-US" dirty="0" smtClean="0"/>
              <a:t>MP3tunes held not to have “red flag” knowledge</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3E6D4E7-9471-4103-80A9-C60F27CE5D3E}" type="slidenum">
              <a:rPr lang="en-US" smtClean="0"/>
              <a:pPr/>
              <a:t>10</a:t>
            </a:fld>
            <a:endParaRPr lang="en-US" dirty="0"/>
          </a:p>
        </p:txBody>
      </p:sp>
    </p:spTree>
    <p:extLst>
      <p:ext uri="{BB962C8B-B14F-4D97-AF65-F5344CB8AC3E}">
        <p14:creationId xmlns:p14="http://schemas.microsoft.com/office/powerpoint/2010/main" xmlns="" val="14371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2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a:ea typeface="Times New Roman"/>
              </a:rPr>
              <a:t>Copyright Issues in Cloud Computing</a:t>
            </a:r>
            <a:endParaRPr lang="en-US" dirty="0"/>
          </a:p>
        </p:txBody>
      </p:sp>
      <p:sp>
        <p:nvSpPr>
          <p:cNvPr id="3" name="Content Placeholder 2"/>
          <p:cNvSpPr>
            <a:spLocks noGrp="1"/>
          </p:cNvSpPr>
          <p:nvPr>
            <p:ph idx="1"/>
          </p:nvPr>
        </p:nvSpPr>
        <p:spPr>
          <a:xfrm>
            <a:off x="76200" y="1600200"/>
            <a:ext cx="8915400" cy="4648200"/>
          </a:xfrm>
        </p:spPr>
        <p:txBody>
          <a:bodyPr>
            <a:normAutofit fontScale="85000" lnSpcReduction="20000"/>
          </a:bodyPr>
          <a:lstStyle/>
          <a:p>
            <a:pPr marL="342900" lvl="1" indent="-342900">
              <a:buFont typeface="Arial" pitchFamily="34" charset="0"/>
              <a:buChar char="•"/>
            </a:pPr>
            <a:r>
              <a:rPr lang="en-US" sz="3400" i="1" dirty="0">
                <a:ea typeface="Times New Roman"/>
              </a:rPr>
              <a:t>Cartoon Network, et al. v. CSC Holdings, Inc. (Cablevision</a:t>
            </a:r>
            <a:r>
              <a:rPr lang="en-US" sz="3400" i="1" dirty="0" smtClean="0">
                <a:ea typeface="Times New Roman"/>
              </a:rPr>
              <a:t>)</a:t>
            </a:r>
            <a:r>
              <a:rPr lang="en-US" sz="3400" dirty="0" smtClean="0">
                <a:ea typeface="Times New Roman"/>
              </a:rPr>
              <a:t>:</a:t>
            </a:r>
            <a:r>
              <a:rPr lang="en-US" sz="3400" i="1" dirty="0" smtClean="0">
                <a:ea typeface="Times New Roman"/>
              </a:rPr>
              <a:t> </a:t>
            </a:r>
            <a:r>
              <a:rPr lang="en-US" sz="3400" dirty="0" smtClean="0">
                <a:ea typeface="Times New Roman"/>
              </a:rPr>
              <a:t>public performance right not infringed when provider maintained separate copies of files stored by each user. No </a:t>
            </a:r>
            <a:r>
              <a:rPr lang="en-US" sz="3400" dirty="0">
                <a:ea typeface="Times New Roman"/>
              </a:rPr>
              <a:t>redundant files “</a:t>
            </a:r>
            <a:r>
              <a:rPr lang="en-US" sz="3400" dirty="0" smtClean="0">
                <a:ea typeface="Times New Roman"/>
              </a:rPr>
              <a:t>deduplification,” so no performance to the public</a:t>
            </a:r>
          </a:p>
          <a:p>
            <a:pPr marL="342900" lvl="1" indent="-342900">
              <a:buFont typeface="Arial" pitchFamily="34" charset="0"/>
              <a:buChar char="•"/>
            </a:pPr>
            <a:r>
              <a:rPr lang="en-US" sz="3400" dirty="0" smtClean="0">
                <a:ea typeface="Times New Roman"/>
              </a:rPr>
              <a:t>Inefficient use of server space for locker providers</a:t>
            </a:r>
          </a:p>
          <a:p>
            <a:pPr marL="342900" lvl="1" indent="-342900">
              <a:buFont typeface="Arial" pitchFamily="34" charset="0"/>
              <a:buChar char="•"/>
            </a:pPr>
            <a:r>
              <a:rPr lang="en-US" sz="3400" i="1" dirty="0" smtClean="0"/>
              <a:t>MP3tunes</a:t>
            </a:r>
            <a:r>
              <a:rPr lang="en-US" sz="3400" dirty="0" smtClean="0"/>
              <a:t>: Deleting redundant data not same as using a “master copy;” does not infringe public performance right as long as copy played back to user is exactly same as that uploaded by the user</a:t>
            </a:r>
            <a:endParaRPr lang="en-US" sz="3400" dirty="0"/>
          </a:p>
          <a:p>
            <a:pPr marL="342900" lvl="1" indent="-342900">
              <a:buFont typeface="Arial" pitchFamily="34" charset="0"/>
              <a:buChar char="•"/>
            </a:pPr>
            <a:r>
              <a:rPr lang="en-US" sz="3400" dirty="0" smtClean="0"/>
              <a:t>Favorable holding, but inconsistent logic. How is deleting redundant data any different from deduplifying?</a:t>
            </a:r>
            <a:endParaRPr lang="en-US" dirty="0"/>
          </a:p>
        </p:txBody>
      </p:sp>
      <p:sp>
        <p:nvSpPr>
          <p:cNvPr id="4" name="Slide Number Placeholder 3"/>
          <p:cNvSpPr>
            <a:spLocks noGrp="1"/>
          </p:cNvSpPr>
          <p:nvPr>
            <p:ph type="sldNum" sz="quarter" idx="12"/>
          </p:nvPr>
        </p:nvSpPr>
        <p:spPr/>
        <p:txBody>
          <a:bodyPr/>
          <a:lstStyle/>
          <a:p>
            <a:fld id="{23E6D4E7-9471-4103-80A9-C60F27CE5D3E}" type="slidenum">
              <a:rPr lang="en-US" smtClean="0"/>
              <a:pPr/>
              <a:t>11</a:t>
            </a:fld>
            <a:endParaRPr lang="en-US" dirty="0"/>
          </a:p>
        </p:txBody>
      </p:sp>
    </p:spTree>
    <p:extLst>
      <p:ext uri="{BB962C8B-B14F-4D97-AF65-F5344CB8AC3E}">
        <p14:creationId xmlns:p14="http://schemas.microsoft.com/office/powerpoint/2010/main" xmlns="" val="40755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fontScale="90000"/>
          </a:bodyPr>
          <a:lstStyle/>
          <a:p>
            <a:r>
              <a:rPr lang="en-US" dirty="0">
                <a:ea typeface="Times New Roman"/>
              </a:rPr>
              <a:t>Copyright Issues in Cloud Computing</a:t>
            </a:r>
            <a:endParaRPr lang="en-US" dirty="0"/>
          </a:p>
        </p:txBody>
      </p:sp>
      <p:sp>
        <p:nvSpPr>
          <p:cNvPr id="3" name="Content Placeholder 2"/>
          <p:cNvSpPr>
            <a:spLocks noGrp="1"/>
          </p:cNvSpPr>
          <p:nvPr>
            <p:ph idx="1"/>
          </p:nvPr>
        </p:nvSpPr>
        <p:spPr>
          <a:xfrm>
            <a:off x="0" y="1371600"/>
            <a:ext cx="8915400" cy="5334000"/>
          </a:xfrm>
        </p:spPr>
        <p:txBody>
          <a:bodyPr>
            <a:normAutofit/>
          </a:bodyPr>
          <a:lstStyle/>
          <a:p>
            <a:r>
              <a:rPr lang="en-US" dirty="0" smtClean="0"/>
              <a:t>MP3tunes out of safe harbor because failed to meet obligation to remove files in user lockers traceable to EMI-provided URLs </a:t>
            </a:r>
          </a:p>
          <a:p>
            <a:r>
              <a:rPr lang="en-US" dirty="0" smtClean="0"/>
              <a:t>MP3tunes committed contributory infringement because it knew of these files and contributed materially to users’ infringement by failing to terminate infringers’ accounts  </a:t>
            </a:r>
          </a:p>
          <a:p>
            <a:r>
              <a:rPr lang="en-US" dirty="0" smtClean="0"/>
              <a:t>Providers should be vigilant about terminating accounts with such users</a:t>
            </a:r>
            <a:endParaRPr lang="en-US" dirty="0"/>
          </a:p>
          <a:p>
            <a:endParaRPr lang="en-US" dirty="0"/>
          </a:p>
        </p:txBody>
      </p:sp>
      <p:sp>
        <p:nvSpPr>
          <p:cNvPr id="4" name="Slide Number Placeholder 3"/>
          <p:cNvSpPr>
            <a:spLocks noGrp="1"/>
          </p:cNvSpPr>
          <p:nvPr>
            <p:ph type="sldNum" sz="quarter" idx="12"/>
          </p:nvPr>
        </p:nvSpPr>
        <p:spPr/>
        <p:txBody>
          <a:bodyPr/>
          <a:lstStyle/>
          <a:p>
            <a:fld id="{23E6D4E7-9471-4103-80A9-C60F27CE5D3E}" type="slidenum">
              <a:rPr lang="en-US" smtClean="0"/>
              <a:pPr/>
              <a:t>12</a:t>
            </a:fld>
            <a:endParaRPr lang="en-US" dirty="0"/>
          </a:p>
        </p:txBody>
      </p:sp>
    </p:spTree>
    <p:extLst>
      <p:ext uri="{BB962C8B-B14F-4D97-AF65-F5344CB8AC3E}">
        <p14:creationId xmlns:p14="http://schemas.microsoft.com/office/powerpoint/2010/main" xmlns="" val="39955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Conclusion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dirty="0" smtClean="0"/>
              <a:t>Hopefully sunrise for providing consumers cloud computing services</a:t>
            </a:r>
          </a:p>
          <a:p>
            <a:r>
              <a:rPr lang="en-US" sz="3600" dirty="0" smtClean="0"/>
              <a:t>But potential legal pitfalls remain</a:t>
            </a:r>
          </a:p>
          <a:p>
            <a:pPr marL="0" indent="0">
              <a:buNone/>
            </a:pPr>
            <a:endParaRPr lang="en-US" dirty="0" smtClean="0"/>
          </a:p>
          <a:p>
            <a:pPr marL="0" indent="0" algn="ctr">
              <a:buNone/>
            </a:pPr>
            <a:r>
              <a:rPr lang="en-US" sz="3500" dirty="0" smtClean="0">
                <a:solidFill>
                  <a:schemeClr val="bg1"/>
                </a:solidFill>
                <a:effectLst>
                  <a:outerShdw blurRad="38100" dist="38100" dir="2700000" algn="tl">
                    <a:srgbClr val="000000">
                      <a:alpha val="43137"/>
                    </a:srgbClr>
                  </a:outerShdw>
                </a:effectLst>
              </a:rPr>
              <a:t>Thank  you,</a:t>
            </a:r>
          </a:p>
          <a:p>
            <a:pPr marL="0" indent="0" algn="ctr">
              <a:buNone/>
            </a:pPr>
            <a:r>
              <a:rPr lang="en-US" sz="3500" dirty="0" smtClean="0">
                <a:solidFill>
                  <a:schemeClr val="bg1"/>
                </a:solidFill>
                <a:effectLst>
                  <a:outerShdw blurRad="38100" dist="38100" dir="2700000" algn="tl">
                    <a:srgbClr val="000000">
                      <a:alpha val="43137"/>
                    </a:srgbClr>
                  </a:outerShdw>
                </a:effectLst>
              </a:rPr>
              <a:t>Jim Burger</a:t>
            </a:r>
            <a:endParaRPr lang="en-US" sz="35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1646A97-49CD-4ABF-8559-62E3C731F8F6}" type="slidenum">
              <a:rPr lang="en-US" smtClean="0"/>
              <a:pPr/>
              <a:t>13</a:t>
            </a:fld>
            <a:endParaRPr lang="en-US" dirty="0"/>
          </a:p>
        </p:txBody>
      </p:sp>
    </p:spTree>
    <p:extLst>
      <p:ext uri="{BB962C8B-B14F-4D97-AF65-F5344CB8AC3E}">
        <p14:creationId xmlns:p14="http://schemas.microsoft.com/office/powerpoint/2010/main" xmlns="" val="362288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lstStyle/>
          <a:p>
            <a:r>
              <a:rPr lang="en-US" sz="3600" dirty="0" smtClean="0">
                <a:ea typeface="Times New Roman"/>
              </a:rPr>
              <a:t>Contractual </a:t>
            </a:r>
            <a:r>
              <a:rPr lang="en-US" sz="3600" dirty="0">
                <a:ea typeface="Times New Roman"/>
              </a:rPr>
              <a:t>Issues: Privacy, Reliability, </a:t>
            </a:r>
            <a:r>
              <a:rPr lang="en-US" sz="3600" dirty="0" smtClean="0">
                <a:ea typeface="Times New Roman"/>
              </a:rPr>
              <a:t>Security</a:t>
            </a:r>
          </a:p>
          <a:p>
            <a:r>
              <a:rPr lang="en-US" sz="3600" dirty="0" smtClean="0">
                <a:ea typeface="Times New Roman"/>
              </a:rPr>
              <a:t>Cloud-Based Services </a:t>
            </a:r>
            <a:r>
              <a:rPr lang="en-US" sz="3600" dirty="0">
                <a:ea typeface="Times New Roman"/>
              </a:rPr>
              <a:t>and the Fourth </a:t>
            </a:r>
            <a:r>
              <a:rPr lang="en-US" sz="3600" dirty="0" smtClean="0">
                <a:ea typeface="Times New Roman"/>
              </a:rPr>
              <a:t>Amendment</a:t>
            </a:r>
          </a:p>
          <a:p>
            <a:r>
              <a:rPr lang="en-US" sz="3600" dirty="0">
                <a:ea typeface="Times New Roman"/>
              </a:rPr>
              <a:t>Copyright Issues in Cloud Computing – </a:t>
            </a:r>
            <a:r>
              <a:rPr lang="en-US" sz="3600" dirty="0" smtClean="0">
                <a:ea typeface="Times New Roman"/>
              </a:rPr>
              <a:t>New Developments</a:t>
            </a:r>
            <a:endParaRPr lang="en-US" sz="3600" dirty="0">
              <a:ea typeface="Times New Roman"/>
            </a:endParaRPr>
          </a:p>
          <a:p>
            <a:pPr marL="0" indent="0">
              <a:buNone/>
            </a:pPr>
            <a:endParaRPr lang="en-US"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2</a:t>
            </a:fld>
            <a:endParaRPr lang="en-US" dirty="0"/>
          </a:p>
        </p:txBody>
      </p:sp>
    </p:spTree>
    <p:extLst>
      <p:ext uri="{BB962C8B-B14F-4D97-AF65-F5344CB8AC3E}">
        <p14:creationId xmlns:p14="http://schemas.microsoft.com/office/powerpoint/2010/main" xmlns="" val="207155281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80">
                                          <p:stCondLst>
                                            <p:cond delay="0"/>
                                          </p:stCondLst>
                                        </p:cTn>
                                        <p:tgtEl>
                                          <p:spTgt spid="3">
                                            <p:txEl>
                                              <p:pRg st="1" end="1"/>
                                            </p:txEl>
                                          </p:spTgt>
                                        </p:tgtEl>
                                      </p:cBhvr>
                                    </p:animEffect>
                                    <p:anim calcmode="lin" valueType="num">
                                      <p:cBhvr>
                                        <p:cTn id="1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1" end="1"/>
                                            </p:txEl>
                                          </p:spTgt>
                                        </p:tgtEl>
                                      </p:cBhvr>
                                      <p:to x="100000" y="60000"/>
                                    </p:animScale>
                                    <p:animScale>
                                      <p:cBhvr>
                                        <p:cTn id="20" dur="166" decel="50000">
                                          <p:stCondLst>
                                            <p:cond delay="676"/>
                                          </p:stCondLst>
                                        </p:cTn>
                                        <p:tgtEl>
                                          <p:spTgt spid="3">
                                            <p:txEl>
                                              <p:pRg st="1" end="1"/>
                                            </p:txEl>
                                          </p:spTgt>
                                        </p:tgtEl>
                                      </p:cBhvr>
                                      <p:to x="100000" y="100000"/>
                                    </p:animScale>
                                    <p:animScale>
                                      <p:cBhvr>
                                        <p:cTn id="21" dur="26">
                                          <p:stCondLst>
                                            <p:cond delay="1312"/>
                                          </p:stCondLst>
                                        </p:cTn>
                                        <p:tgtEl>
                                          <p:spTgt spid="3">
                                            <p:txEl>
                                              <p:pRg st="1" end="1"/>
                                            </p:txEl>
                                          </p:spTgt>
                                        </p:tgtEl>
                                      </p:cBhvr>
                                      <p:to x="100000" y="80000"/>
                                    </p:animScale>
                                    <p:animScale>
                                      <p:cBhvr>
                                        <p:cTn id="22" dur="166" decel="50000">
                                          <p:stCondLst>
                                            <p:cond delay="1338"/>
                                          </p:stCondLst>
                                        </p:cTn>
                                        <p:tgtEl>
                                          <p:spTgt spid="3">
                                            <p:txEl>
                                              <p:pRg st="1" end="1"/>
                                            </p:txEl>
                                          </p:spTgt>
                                        </p:tgtEl>
                                      </p:cBhvr>
                                      <p:to x="100000" y="100000"/>
                                    </p:animScale>
                                    <p:animScale>
                                      <p:cBhvr>
                                        <p:cTn id="23" dur="26">
                                          <p:stCondLst>
                                            <p:cond delay="1642"/>
                                          </p:stCondLst>
                                        </p:cTn>
                                        <p:tgtEl>
                                          <p:spTgt spid="3">
                                            <p:txEl>
                                              <p:pRg st="1" end="1"/>
                                            </p:txEl>
                                          </p:spTgt>
                                        </p:tgtEl>
                                      </p:cBhvr>
                                      <p:to x="100000" y="90000"/>
                                    </p:animScale>
                                    <p:animScale>
                                      <p:cBhvr>
                                        <p:cTn id="24" dur="166" decel="50000">
                                          <p:stCondLst>
                                            <p:cond delay="1668"/>
                                          </p:stCondLst>
                                        </p:cTn>
                                        <p:tgtEl>
                                          <p:spTgt spid="3">
                                            <p:txEl>
                                              <p:pRg st="1" end="1"/>
                                            </p:txEl>
                                          </p:spTgt>
                                        </p:tgtEl>
                                      </p:cBhvr>
                                      <p:to x="100000" y="100000"/>
                                    </p:animScale>
                                    <p:animScale>
                                      <p:cBhvr>
                                        <p:cTn id="25" dur="26">
                                          <p:stCondLst>
                                            <p:cond delay="1808"/>
                                          </p:stCondLst>
                                        </p:cTn>
                                        <p:tgtEl>
                                          <p:spTgt spid="3">
                                            <p:txEl>
                                              <p:pRg st="1" end="1"/>
                                            </p:txEl>
                                          </p:spTgt>
                                        </p:tgtEl>
                                      </p:cBhvr>
                                      <p:to x="100000" y="95000"/>
                                    </p:animScale>
                                    <p:animScale>
                                      <p:cBhvr>
                                        <p:cTn id="26" dur="166" decel="50000">
                                          <p:stCondLst>
                                            <p:cond delay="1834"/>
                                          </p:stCondLst>
                                        </p:cTn>
                                        <p:tgtEl>
                                          <p:spTgt spid="3">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a typeface="Times New Roman"/>
              </a:rPr>
              <a:t>Contractual Issues: </a:t>
            </a:r>
            <a:r>
              <a:rPr lang="en-US" b="1" dirty="0" smtClean="0">
                <a:ea typeface="Times New Roman"/>
              </a:rPr>
              <a:t>State Law</a:t>
            </a:r>
            <a:endParaRPr lang="en-US" dirty="0"/>
          </a:p>
        </p:txBody>
      </p:sp>
      <p:sp>
        <p:nvSpPr>
          <p:cNvPr id="3" name="Content Placeholder 2"/>
          <p:cNvSpPr>
            <a:spLocks noGrp="1"/>
          </p:cNvSpPr>
          <p:nvPr>
            <p:ph idx="1"/>
          </p:nvPr>
        </p:nvSpPr>
        <p:spPr/>
        <p:txBody>
          <a:bodyPr>
            <a:normAutofit/>
          </a:bodyPr>
          <a:lstStyle/>
          <a:p>
            <a:r>
              <a:rPr lang="en-US" sz="3600" dirty="0" smtClean="0"/>
              <a:t>Where is data physically stored/processed?</a:t>
            </a:r>
          </a:p>
          <a:p>
            <a:r>
              <a:rPr lang="en-US" sz="3600" dirty="0" smtClean="0"/>
              <a:t>What state law controls? E.g., CA law provides more privacy protection</a:t>
            </a:r>
          </a:p>
          <a:p>
            <a:r>
              <a:rPr lang="en-US" sz="3600" dirty="0" smtClean="0"/>
              <a:t>Where are your customers? E.g., EU e-Privacy Directive (US-EU Safe Harbor Framework)</a:t>
            </a:r>
            <a:endParaRPr lang="en-US" sz="3600"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3</a:t>
            </a:fld>
            <a:endParaRPr lang="en-US" dirty="0"/>
          </a:p>
        </p:txBody>
      </p:sp>
    </p:spTree>
    <p:extLst>
      <p:ext uri="{BB962C8B-B14F-4D97-AF65-F5344CB8AC3E}">
        <p14:creationId xmlns:p14="http://schemas.microsoft.com/office/powerpoint/2010/main" xmlns="" val="101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Times New Roman"/>
              </a:rPr>
              <a:t>Contractual Issues</a:t>
            </a:r>
            <a:r>
              <a:rPr lang="en-US" b="1" dirty="0" smtClean="0">
                <a:ea typeface="Times New Roman"/>
              </a:rPr>
              <a:t>: Privacy/Reliability Terms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3600" dirty="0" smtClean="0"/>
              <a:t>Privacy</a:t>
            </a:r>
          </a:p>
          <a:p>
            <a:pPr lvl="1"/>
            <a:r>
              <a:rPr lang="en-US" sz="3000" dirty="0" smtClean="0"/>
              <a:t>What are the cloud provider’s obligations to ensure privacy of customer data?</a:t>
            </a:r>
          </a:p>
          <a:p>
            <a:pPr lvl="1"/>
            <a:r>
              <a:rPr lang="en-US" sz="3000" dirty="0" smtClean="0"/>
              <a:t>What terms apply to third party access (e.g., notice)?</a:t>
            </a:r>
          </a:p>
          <a:p>
            <a:r>
              <a:rPr lang="en-US" sz="3600" dirty="0" smtClean="0"/>
              <a:t>Reliability (SLA)</a:t>
            </a:r>
          </a:p>
          <a:p>
            <a:pPr lvl="1"/>
            <a:r>
              <a:rPr lang="en-US" sz="3000" dirty="0" smtClean="0"/>
              <a:t>What are acceptable service levels?</a:t>
            </a:r>
          </a:p>
          <a:p>
            <a:pPr lvl="1"/>
            <a:r>
              <a:rPr lang="en-US" sz="3000" dirty="0" smtClean="0"/>
              <a:t>Will the cloud provider have alternative services during scheduled downtime or provide compensatory “credit?”</a:t>
            </a:r>
          </a:p>
        </p:txBody>
      </p:sp>
      <p:sp>
        <p:nvSpPr>
          <p:cNvPr id="5" name="Slide Number Placeholder 4"/>
          <p:cNvSpPr>
            <a:spLocks noGrp="1"/>
          </p:cNvSpPr>
          <p:nvPr>
            <p:ph type="sldNum" sz="quarter" idx="12"/>
          </p:nvPr>
        </p:nvSpPr>
        <p:spPr/>
        <p:txBody>
          <a:bodyPr/>
          <a:lstStyle/>
          <a:p>
            <a:fld id="{95B27424-8AAF-41ED-83BA-9615105AF439}" type="slidenum">
              <a:rPr lang="en-US" smtClean="0"/>
              <a:pPr/>
              <a:t>4</a:t>
            </a:fld>
            <a:endParaRPr lang="en-US" dirty="0"/>
          </a:p>
        </p:txBody>
      </p:sp>
    </p:spTree>
    <p:extLst>
      <p:ext uri="{BB962C8B-B14F-4D97-AF65-F5344CB8AC3E}">
        <p14:creationId xmlns:p14="http://schemas.microsoft.com/office/powerpoint/2010/main" xmlns="" val="26077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80">
                                          <p:stCondLst>
                                            <p:cond delay="0"/>
                                          </p:stCondLst>
                                        </p:cTn>
                                        <p:tgtEl>
                                          <p:spTgt spid="3">
                                            <p:txEl>
                                              <p:pRg st="5" end="5"/>
                                            </p:txEl>
                                          </p:spTgt>
                                        </p:tgtEl>
                                      </p:cBhvr>
                                    </p:animEffect>
                                    <p:anim calcmode="lin" valueType="num">
                                      <p:cBhvr>
                                        <p:cTn id="3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5" end="5"/>
                                            </p:txEl>
                                          </p:spTgt>
                                        </p:tgtEl>
                                      </p:cBhvr>
                                      <p:to x="100000" y="60000"/>
                                    </p:animScale>
                                    <p:animScale>
                                      <p:cBhvr>
                                        <p:cTn id="43" dur="166" decel="50000">
                                          <p:stCondLst>
                                            <p:cond delay="676"/>
                                          </p:stCondLst>
                                        </p:cTn>
                                        <p:tgtEl>
                                          <p:spTgt spid="3">
                                            <p:txEl>
                                              <p:pRg st="5" end="5"/>
                                            </p:txEl>
                                          </p:spTgt>
                                        </p:tgtEl>
                                      </p:cBhvr>
                                      <p:to x="100000" y="100000"/>
                                    </p:animScale>
                                    <p:animScale>
                                      <p:cBhvr>
                                        <p:cTn id="44" dur="26">
                                          <p:stCondLst>
                                            <p:cond delay="1312"/>
                                          </p:stCondLst>
                                        </p:cTn>
                                        <p:tgtEl>
                                          <p:spTgt spid="3">
                                            <p:txEl>
                                              <p:pRg st="5" end="5"/>
                                            </p:txEl>
                                          </p:spTgt>
                                        </p:tgtEl>
                                      </p:cBhvr>
                                      <p:to x="100000" y="80000"/>
                                    </p:animScale>
                                    <p:animScale>
                                      <p:cBhvr>
                                        <p:cTn id="45" dur="166" decel="50000">
                                          <p:stCondLst>
                                            <p:cond delay="1338"/>
                                          </p:stCondLst>
                                        </p:cTn>
                                        <p:tgtEl>
                                          <p:spTgt spid="3">
                                            <p:txEl>
                                              <p:pRg st="5" end="5"/>
                                            </p:txEl>
                                          </p:spTgt>
                                        </p:tgtEl>
                                      </p:cBhvr>
                                      <p:to x="100000" y="100000"/>
                                    </p:animScale>
                                    <p:animScale>
                                      <p:cBhvr>
                                        <p:cTn id="46" dur="26">
                                          <p:stCondLst>
                                            <p:cond delay="1642"/>
                                          </p:stCondLst>
                                        </p:cTn>
                                        <p:tgtEl>
                                          <p:spTgt spid="3">
                                            <p:txEl>
                                              <p:pRg st="5" end="5"/>
                                            </p:txEl>
                                          </p:spTgt>
                                        </p:tgtEl>
                                      </p:cBhvr>
                                      <p:to x="100000" y="90000"/>
                                    </p:animScale>
                                    <p:animScale>
                                      <p:cBhvr>
                                        <p:cTn id="47" dur="166" decel="50000">
                                          <p:stCondLst>
                                            <p:cond delay="1668"/>
                                          </p:stCondLst>
                                        </p:cTn>
                                        <p:tgtEl>
                                          <p:spTgt spid="3">
                                            <p:txEl>
                                              <p:pRg st="5" end="5"/>
                                            </p:txEl>
                                          </p:spTgt>
                                        </p:tgtEl>
                                      </p:cBhvr>
                                      <p:to x="100000" y="100000"/>
                                    </p:animScale>
                                    <p:animScale>
                                      <p:cBhvr>
                                        <p:cTn id="48" dur="26">
                                          <p:stCondLst>
                                            <p:cond delay="1808"/>
                                          </p:stCondLst>
                                        </p:cTn>
                                        <p:tgtEl>
                                          <p:spTgt spid="3">
                                            <p:txEl>
                                              <p:pRg st="5" end="5"/>
                                            </p:txEl>
                                          </p:spTgt>
                                        </p:tgtEl>
                                      </p:cBhvr>
                                      <p:to x="100000" y="95000"/>
                                    </p:animScale>
                                    <p:animScale>
                                      <p:cBhvr>
                                        <p:cTn id="49"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ea typeface="Times New Roman"/>
              </a:rPr>
              <a:t>Contractual Issues</a:t>
            </a:r>
            <a:r>
              <a:rPr lang="en-US" b="1" dirty="0" smtClean="0">
                <a:latin typeface="Times New Roman"/>
                <a:ea typeface="Times New Roman"/>
              </a:rPr>
              <a:t>: Security/Exit Terms </a:t>
            </a:r>
            <a:endParaRPr lang="en-US" dirty="0"/>
          </a:p>
        </p:txBody>
      </p:sp>
      <p:sp>
        <p:nvSpPr>
          <p:cNvPr id="3" name="Content Placeholder 2"/>
          <p:cNvSpPr>
            <a:spLocks noGrp="1"/>
          </p:cNvSpPr>
          <p:nvPr>
            <p:ph idx="1"/>
          </p:nvPr>
        </p:nvSpPr>
        <p:spPr/>
        <p:txBody>
          <a:bodyPr>
            <a:normAutofit fontScale="85000" lnSpcReduction="20000"/>
          </a:bodyPr>
          <a:lstStyle/>
          <a:p>
            <a:r>
              <a:rPr lang="en-US" sz="3900" dirty="0"/>
              <a:t>Security/Risk</a:t>
            </a:r>
          </a:p>
          <a:p>
            <a:pPr lvl="1"/>
            <a:r>
              <a:rPr lang="en-US" sz="3500" dirty="0" smtClean="0"/>
              <a:t>Obligations </a:t>
            </a:r>
            <a:r>
              <a:rPr lang="en-US" sz="3500" dirty="0"/>
              <a:t>to ensure security of customer data</a:t>
            </a:r>
            <a:r>
              <a:rPr lang="en-US" sz="3500" dirty="0" smtClean="0"/>
              <a:t>?</a:t>
            </a:r>
          </a:p>
          <a:p>
            <a:pPr lvl="1"/>
            <a:r>
              <a:rPr lang="en-US" sz="3500" dirty="0" smtClean="0"/>
              <a:t>Provider comply with national or industry standards for data security?</a:t>
            </a:r>
          </a:p>
          <a:p>
            <a:pPr lvl="1"/>
            <a:r>
              <a:rPr lang="en-US" sz="3500" dirty="0" smtClean="0"/>
              <a:t>Allocation of breach risk?</a:t>
            </a:r>
            <a:endParaRPr lang="en-US" sz="3500" dirty="0"/>
          </a:p>
          <a:p>
            <a:pPr lvl="1"/>
            <a:r>
              <a:rPr lang="en-US" sz="3500" dirty="0" smtClean="0"/>
              <a:t>Cloud </a:t>
            </a:r>
            <a:r>
              <a:rPr lang="en-US" sz="3500" dirty="0"/>
              <a:t>provider have cyber insurance?</a:t>
            </a:r>
          </a:p>
          <a:p>
            <a:r>
              <a:rPr lang="en-US" sz="3900" dirty="0"/>
              <a:t>Exit</a:t>
            </a:r>
          </a:p>
          <a:p>
            <a:pPr lvl="1"/>
            <a:r>
              <a:rPr lang="en-US" sz="3500" dirty="0" smtClean="0"/>
              <a:t>Exit </a:t>
            </a:r>
            <a:r>
              <a:rPr lang="en-US" sz="3500" dirty="0"/>
              <a:t>scenario?</a:t>
            </a:r>
          </a:p>
          <a:p>
            <a:pPr lvl="1"/>
            <a:r>
              <a:rPr lang="en-US" sz="3500" dirty="0" smtClean="0"/>
              <a:t>Provider </a:t>
            </a:r>
            <a:r>
              <a:rPr lang="en-US" sz="3500" dirty="0"/>
              <a:t>obligations </a:t>
            </a:r>
            <a:r>
              <a:rPr lang="en-US" sz="3500" dirty="0" smtClean="0"/>
              <a:t>to </a:t>
            </a:r>
            <a:r>
              <a:rPr lang="en-US" sz="3500" dirty="0"/>
              <a:t>find/transition to </a:t>
            </a:r>
            <a:r>
              <a:rPr lang="en-US" sz="3500" dirty="0" smtClean="0"/>
              <a:t>alternate </a:t>
            </a:r>
            <a:r>
              <a:rPr lang="en-US" sz="3500" dirty="0"/>
              <a:t>provider?</a:t>
            </a:r>
          </a:p>
          <a:p>
            <a:endParaRPr lang="en-US" dirty="0"/>
          </a:p>
        </p:txBody>
      </p:sp>
      <p:sp>
        <p:nvSpPr>
          <p:cNvPr id="5" name="Slide Number Placeholder 4"/>
          <p:cNvSpPr>
            <a:spLocks noGrp="1"/>
          </p:cNvSpPr>
          <p:nvPr>
            <p:ph type="sldNum" sz="quarter" idx="12"/>
          </p:nvPr>
        </p:nvSpPr>
        <p:spPr/>
        <p:txBody>
          <a:bodyPr/>
          <a:lstStyle/>
          <a:p>
            <a:fld id="{95B27424-8AAF-41ED-83BA-9615105AF439}" type="slidenum">
              <a:rPr lang="en-US" smtClean="0"/>
              <a:pPr/>
              <a:t>5</a:t>
            </a:fld>
            <a:endParaRPr lang="en-US" dirty="0"/>
          </a:p>
        </p:txBody>
      </p:sp>
    </p:spTree>
    <p:extLst>
      <p:ext uri="{BB962C8B-B14F-4D97-AF65-F5344CB8AC3E}">
        <p14:creationId xmlns:p14="http://schemas.microsoft.com/office/powerpoint/2010/main" xmlns="" val="2300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heel(1)">
                                      <p:cBhvr>
                                        <p:cTn id="5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fontScale="90000"/>
          </a:bodyPr>
          <a:lstStyle/>
          <a:p>
            <a:r>
              <a:rPr lang="en-US" dirty="0" smtClean="0"/>
              <a:t>Contractual Issues – 2011 Developments</a:t>
            </a:r>
            <a:endParaRPr lang="en-US" dirty="0"/>
          </a:p>
        </p:txBody>
      </p:sp>
      <p:sp>
        <p:nvSpPr>
          <p:cNvPr id="3" name="Content Placeholder 2"/>
          <p:cNvSpPr>
            <a:spLocks noGrp="1"/>
          </p:cNvSpPr>
          <p:nvPr>
            <p:ph idx="1"/>
          </p:nvPr>
        </p:nvSpPr>
        <p:spPr>
          <a:xfrm>
            <a:off x="228600" y="1600200"/>
            <a:ext cx="8763000" cy="4876800"/>
          </a:xfrm>
        </p:spPr>
        <p:txBody>
          <a:bodyPr>
            <a:normAutofit/>
          </a:bodyPr>
          <a:lstStyle/>
          <a:p>
            <a:r>
              <a:rPr lang="en-US" dirty="0" smtClean="0"/>
              <a:t>Live up to security or privacy promises or risk litigation or FTC action.</a:t>
            </a:r>
          </a:p>
          <a:p>
            <a:r>
              <a:rPr lang="en-US" dirty="0" smtClean="0"/>
              <a:t>Dropbox facing two class actions alleging it failed to follow its own privacy and security policies. </a:t>
            </a:r>
          </a:p>
          <a:p>
            <a:r>
              <a:rPr lang="en-US" dirty="0" smtClean="0"/>
              <a:t>FTC increasingly active. Recent settlements with Twitter, Facebook, and Google for allegedly deceptive data and/or privacy policies.  </a:t>
            </a:r>
          </a:p>
        </p:txBody>
      </p:sp>
      <p:sp>
        <p:nvSpPr>
          <p:cNvPr id="4" name="Slide Number Placeholder 3"/>
          <p:cNvSpPr>
            <a:spLocks noGrp="1"/>
          </p:cNvSpPr>
          <p:nvPr>
            <p:ph type="sldNum" sz="quarter" idx="12"/>
          </p:nvPr>
        </p:nvSpPr>
        <p:spPr/>
        <p:txBody>
          <a:bodyPr/>
          <a:lstStyle/>
          <a:p>
            <a:fld id="{95B27424-8AAF-41ED-83BA-9615105AF439}" type="slidenum">
              <a:rPr lang="en-US" smtClean="0"/>
              <a:pPr/>
              <a:t>6</a:t>
            </a:fld>
            <a:endParaRPr lang="en-US" dirty="0"/>
          </a:p>
        </p:txBody>
      </p:sp>
    </p:spTree>
    <p:extLst>
      <p:ext uri="{BB962C8B-B14F-4D97-AF65-F5344CB8AC3E}">
        <p14:creationId xmlns:p14="http://schemas.microsoft.com/office/powerpoint/2010/main" xmlns="" val="6928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Times New Roman"/>
              </a:rPr>
              <a:t>Cloud-Based </a:t>
            </a:r>
            <a:r>
              <a:rPr lang="en-US" b="1" dirty="0" smtClean="0">
                <a:ea typeface="Times New Roman"/>
              </a:rPr>
              <a:t>Services </a:t>
            </a:r>
            <a:r>
              <a:rPr lang="en-US" b="1" dirty="0">
                <a:ea typeface="Times New Roman"/>
              </a:rPr>
              <a:t>and the Fourth Amendment</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Consumer expectation of privacy in the cloud?</a:t>
            </a:r>
          </a:p>
          <a:p>
            <a:r>
              <a:rPr lang="en-US" dirty="0" smtClean="0"/>
              <a:t>Physical world – Constitution says: people should be secure from unreasonable search – need a judge to issue a warrant for your home PC</a:t>
            </a:r>
            <a:endParaRPr lang="en-US" dirty="0"/>
          </a:p>
          <a:p>
            <a:r>
              <a:rPr lang="en-US" dirty="0" smtClean="0"/>
              <a:t>Judges confused in the digital world</a:t>
            </a:r>
          </a:p>
          <a:p>
            <a:r>
              <a:rPr lang="en-US" dirty="0" smtClean="0"/>
              <a:t>But ECPA allows mere subpoena to cloud provider to access confidential information</a:t>
            </a:r>
            <a:endParaRPr lang="en-US" dirty="0"/>
          </a:p>
        </p:txBody>
      </p:sp>
      <p:sp>
        <p:nvSpPr>
          <p:cNvPr id="5" name="Slide Number Placeholder 4"/>
          <p:cNvSpPr>
            <a:spLocks noGrp="1"/>
          </p:cNvSpPr>
          <p:nvPr>
            <p:ph type="sldNum" sz="quarter" idx="12"/>
          </p:nvPr>
        </p:nvSpPr>
        <p:spPr/>
        <p:txBody>
          <a:bodyPr/>
          <a:lstStyle/>
          <a:p>
            <a:fld id="{60DFBBA8-8950-4FAA-9691-657D698E661D}" type="slidenum">
              <a:rPr lang="en-US" smtClean="0"/>
              <a:pPr/>
              <a:t>7</a:t>
            </a:fld>
            <a:endParaRPr lang="en-US" dirty="0"/>
          </a:p>
        </p:txBody>
      </p:sp>
    </p:spTree>
    <p:extLst>
      <p:ext uri="{BB962C8B-B14F-4D97-AF65-F5344CB8AC3E}">
        <p14:creationId xmlns:p14="http://schemas.microsoft.com/office/powerpoint/2010/main" xmlns="" val="370589459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United States v. Warshak</a:t>
            </a:r>
            <a:endParaRPr lang="en-US" b="1" i="1" dirty="0"/>
          </a:p>
        </p:txBody>
      </p:sp>
      <p:sp>
        <p:nvSpPr>
          <p:cNvPr id="3" name="Content Placeholder 2"/>
          <p:cNvSpPr>
            <a:spLocks noGrp="1"/>
          </p:cNvSpPr>
          <p:nvPr>
            <p:ph idx="1"/>
          </p:nvPr>
        </p:nvSpPr>
        <p:spPr>
          <a:xfrm>
            <a:off x="-76200" y="1600200"/>
            <a:ext cx="9067800" cy="4525963"/>
          </a:xfrm>
        </p:spPr>
        <p:txBody>
          <a:bodyPr>
            <a:normAutofit fontScale="92500" lnSpcReduction="10000"/>
          </a:bodyPr>
          <a:lstStyle/>
          <a:p>
            <a:r>
              <a:rPr lang="en-US" dirty="0" smtClean="0"/>
              <a:t>6</a:t>
            </a:r>
            <a:r>
              <a:rPr lang="en-US" baseline="30000" dirty="0" smtClean="0"/>
              <a:t>th</a:t>
            </a:r>
            <a:r>
              <a:rPr lang="en-US" dirty="0" smtClean="0"/>
              <a:t> Circuit Federal Court of Appeals declared warrantless search of email servers unconstitutional </a:t>
            </a:r>
          </a:p>
          <a:p>
            <a:r>
              <a:rPr lang="en-US" dirty="0" smtClean="0"/>
              <a:t>“…subscriber enjoys </a:t>
            </a:r>
            <a:r>
              <a:rPr lang="en-US" dirty="0"/>
              <a:t>a reasonable expectation of privacy in the contents of emails that are stored with, or sent or received through, a commercial </a:t>
            </a:r>
            <a:r>
              <a:rPr lang="en-US" dirty="0" smtClean="0"/>
              <a:t>ISP”</a:t>
            </a:r>
          </a:p>
          <a:p>
            <a:r>
              <a:rPr lang="en-US" dirty="0" smtClean="0"/>
              <a:t>Subscriber agreement didn’t defeat that expectation when it stated that the ISP would only access content to protect its own service.</a:t>
            </a:r>
          </a:p>
          <a:p>
            <a:r>
              <a:rPr lang="en-US" dirty="0" smtClean="0"/>
              <a:t>But what about documents or pro-subpoena subscriber agreements? </a:t>
            </a:r>
            <a:endParaRPr lang="en-US" dirty="0"/>
          </a:p>
        </p:txBody>
      </p:sp>
      <p:sp>
        <p:nvSpPr>
          <p:cNvPr id="5" name="Slide Number Placeholder 4"/>
          <p:cNvSpPr>
            <a:spLocks noGrp="1"/>
          </p:cNvSpPr>
          <p:nvPr>
            <p:ph type="sldNum" sz="quarter" idx="12"/>
          </p:nvPr>
        </p:nvSpPr>
        <p:spPr/>
        <p:txBody>
          <a:bodyPr/>
          <a:lstStyle/>
          <a:p>
            <a:fld id="{60DFBBA8-8950-4FAA-9691-657D698E661D}" type="slidenum">
              <a:rPr lang="en-US" smtClean="0"/>
              <a:pPr/>
              <a:t>8</a:t>
            </a:fld>
            <a:endParaRPr lang="en-US" dirty="0"/>
          </a:p>
        </p:txBody>
      </p:sp>
    </p:spTree>
    <p:extLst>
      <p:ext uri="{BB962C8B-B14F-4D97-AF65-F5344CB8AC3E}">
        <p14:creationId xmlns:p14="http://schemas.microsoft.com/office/powerpoint/2010/main" xmlns="" val="9430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subTnLst>
                                    <p:audio>
                                      <p:cMediaNode vol="24000">
                                        <p:cTn display="0" masterRel="sameClick">
                                          <p:stCondLst>
                                            <p:cond evt="begin" delay="0">
                                              <p:tn val="5"/>
                                            </p:cond>
                                          </p:stCondLst>
                                          <p:endCondLst>
                                            <p:cond evt="onStopAudio" delay="0">
                                              <p:tgtEl>
                                                <p:sldTgt/>
                                              </p:tgtEl>
                                            </p:cond>
                                          </p:endCondLst>
                                        </p:cTn>
                                        <p:tgtEl>
                                          <p:sndTgt r:embed="rId3" name="gave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b="1" dirty="0">
                <a:ea typeface="Times New Roman"/>
              </a:rPr>
              <a:t>Copyright Issues in Cloud </a:t>
            </a:r>
            <a:r>
              <a:rPr lang="en-US" dirty="0">
                <a:ea typeface="Times New Roman"/>
              </a:rPr>
              <a:t>Computing:</a:t>
            </a:r>
            <a:br>
              <a:rPr lang="en-US" dirty="0">
                <a:ea typeface="Times New Roman"/>
              </a:rPr>
            </a:br>
            <a:r>
              <a:rPr lang="en-US" sz="3100" dirty="0">
                <a:ea typeface="Times New Roman"/>
              </a:rPr>
              <a:t>Storage of User Material in Cloud-Based “Lockers</a:t>
            </a:r>
            <a:endParaRPr lang="en-US" sz="3100" dirty="0"/>
          </a:p>
        </p:txBody>
      </p:sp>
      <p:sp>
        <p:nvSpPr>
          <p:cNvPr id="3" name="Content Placeholder 2"/>
          <p:cNvSpPr>
            <a:spLocks noGrp="1"/>
          </p:cNvSpPr>
          <p:nvPr>
            <p:ph idx="1"/>
          </p:nvPr>
        </p:nvSpPr>
        <p:spPr>
          <a:xfrm>
            <a:off x="152400" y="1600200"/>
            <a:ext cx="8991600" cy="4525963"/>
          </a:xfrm>
        </p:spPr>
        <p:txBody>
          <a:bodyPr>
            <a:normAutofit lnSpcReduction="10000"/>
          </a:bodyPr>
          <a:lstStyle/>
          <a:p>
            <a:r>
              <a:rPr lang="en-US" i="1" dirty="0" smtClean="0"/>
              <a:t>Capitol Records, </a:t>
            </a:r>
            <a:r>
              <a:rPr lang="en-US" i="1" dirty="0" err="1" smtClean="0"/>
              <a:t>Inc</a:t>
            </a:r>
            <a:r>
              <a:rPr lang="en-US" i="1" dirty="0" smtClean="0"/>
              <a:t> (EMI) v. MP3tunes: </a:t>
            </a:r>
            <a:r>
              <a:rPr lang="en-US" dirty="0" smtClean="0"/>
              <a:t>Modest victory for locker/cloud providers</a:t>
            </a:r>
            <a:endParaRPr lang="en-US" dirty="0">
              <a:ea typeface="Times New Roman"/>
            </a:endParaRPr>
          </a:p>
          <a:p>
            <a:r>
              <a:rPr lang="en-US" dirty="0" smtClean="0"/>
              <a:t>Three important issues addressed: DMCA safe harbor, public performance right, and secondary infringement</a:t>
            </a:r>
            <a:endParaRPr lang="en-US" dirty="0"/>
          </a:p>
          <a:p>
            <a:r>
              <a:rPr lang="en-US" dirty="0" smtClean="0"/>
              <a:t>MP3tunes provided a service allowing users to search for free MP3s and “side load” these into their lockers.  EMI claimed contributory/vicarious infringement. MP3tunes </a:t>
            </a:r>
            <a:r>
              <a:rPr lang="en-US" dirty="0"/>
              <a:t>claimed </a:t>
            </a:r>
            <a:r>
              <a:rPr lang="en-US" dirty="0" smtClean="0"/>
              <a:t>DMCA safe harbor </a:t>
            </a:r>
            <a:endParaRPr lang="en-US" i="1" dirty="0" smtClean="0">
              <a:ea typeface="Times New Roman"/>
            </a:endParaRPr>
          </a:p>
          <a:p>
            <a:endParaRPr lang="en-US" i="1" dirty="0" smtClean="0"/>
          </a:p>
        </p:txBody>
      </p:sp>
      <p:sp>
        <p:nvSpPr>
          <p:cNvPr id="5" name="Slide Number Placeholder 4"/>
          <p:cNvSpPr>
            <a:spLocks noGrp="1"/>
          </p:cNvSpPr>
          <p:nvPr>
            <p:ph type="sldNum" sz="quarter" idx="12"/>
          </p:nvPr>
        </p:nvSpPr>
        <p:spPr/>
        <p:txBody>
          <a:bodyPr/>
          <a:lstStyle/>
          <a:p>
            <a:fld id="{23E6D4E7-9471-4103-80A9-C60F27CE5D3E}" type="slidenum">
              <a:rPr lang="en-US" smtClean="0"/>
              <a:pPr/>
              <a:t>9</a:t>
            </a:fld>
            <a:endParaRPr lang="en-US" dirty="0"/>
          </a:p>
        </p:txBody>
      </p:sp>
    </p:spTree>
    <p:extLst>
      <p:ext uri="{BB962C8B-B14F-4D97-AF65-F5344CB8AC3E}">
        <p14:creationId xmlns:p14="http://schemas.microsoft.com/office/powerpoint/2010/main" xmlns="" val="34917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louds">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1960</TotalTime>
  <Words>783</Words>
  <Application>Microsoft Office PowerPoint</Application>
  <PresentationFormat>On-screen Show (4:3)</PresentationFormat>
  <Paragraphs>97</Paragraphs>
  <Slides>13</Slides>
  <Notes>3</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Clouds</vt:lpstr>
      <vt:lpstr>2_Custom Design</vt:lpstr>
      <vt:lpstr>Custom Design</vt:lpstr>
      <vt:lpstr>1_Custom Design</vt:lpstr>
      <vt:lpstr>3_Custom Design</vt:lpstr>
      <vt:lpstr>4_Custom Design</vt:lpstr>
      <vt:lpstr>Consumer Drawbacks of Cloud-Delivered Content</vt:lpstr>
      <vt:lpstr>Introduction</vt:lpstr>
      <vt:lpstr>Contractual Issues: State Law</vt:lpstr>
      <vt:lpstr>Contractual Issues: Privacy/Reliability Terms</vt:lpstr>
      <vt:lpstr>Contractual Issues: Security/Exit Terms </vt:lpstr>
      <vt:lpstr>Contractual Issues – 2011 Developments</vt:lpstr>
      <vt:lpstr>Cloud-Based Services and the Fourth Amendment</vt:lpstr>
      <vt:lpstr>United States v. Warshak</vt:lpstr>
      <vt:lpstr>Copyright Issues in Cloud Computing: Storage of User Material in Cloud-Based “Lockers</vt:lpstr>
      <vt:lpstr>Copyright Issues in Cloud Computing</vt:lpstr>
      <vt:lpstr>Copyright Issues in Cloud Computing</vt:lpstr>
      <vt:lpstr>Copyright Issues in Cloud Computing</vt:lpstr>
      <vt:lpstr>Conclusion</vt:lpstr>
    </vt:vector>
  </TitlesOfParts>
  <Company>Dow Lohnes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Drawbacks of Cloud-Delivered Content for Consumers</dc:title>
  <dc:creator>Burger, Jim</dc:creator>
  <cp:lastModifiedBy>Marty Lafferty</cp:lastModifiedBy>
  <cp:revision>112</cp:revision>
  <cp:lastPrinted>2012-01-03T20:55:59Z</cp:lastPrinted>
  <dcterms:created xsi:type="dcterms:W3CDTF">2010-12-28T19:54:30Z</dcterms:created>
  <dcterms:modified xsi:type="dcterms:W3CDTF">2012-01-10T00:56:55Z</dcterms:modified>
</cp:coreProperties>
</file>