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charts/chart37.xml" ContentType="application/vnd.openxmlformats-officedocument.drawingml.chart+xml"/>
  <Override PartName="/ppt/charts/chart46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Override PartName="/ppt/charts/chart44.xml" ContentType="application/vnd.openxmlformats-officedocument.drawingml.chart+xml"/>
  <Override PartName="/ppt/charts/chart53.xml" ContentType="application/vnd.openxmlformats-officedocument.drawingml.char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hart42.xml" ContentType="application/vnd.openxmlformats-officedocument.drawingml.chart+xml"/>
  <Override PartName="/ppt/charts/chart51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388" r:id="rId2"/>
    <p:sldId id="493" r:id="rId3"/>
    <p:sldId id="492" r:id="rId4"/>
    <p:sldId id="470" r:id="rId5"/>
    <p:sldId id="479" r:id="rId6"/>
    <p:sldId id="474" r:id="rId7"/>
    <p:sldId id="446" r:id="rId8"/>
    <p:sldId id="450" r:id="rId9"/>
    <p:sldId id="456" r:id="rId10"/>
    <p:sldId id="457" r:id="rId11"/>
    <p:sldId id="466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6200"/>
    <a:srgbClr val="3366CC"/>
    <a:srgbClr val="0099FF"/>
    <a:srgbClr val="A5A7F9"/>
    <a:srgbClr val="009900"/>
    <a:srgbClr val="FFFFFF"/>
    <a:srgbClr val="FF6600"/>
    <a:srgbClr val="356313"/>
    <a:srgbClr val="241C5B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0774" autoAdjust="0"/>
  </p:normalViewPr>
  <p:slideViewPr>
    <p:cSldViewPr snapToGrid="0">
      <p:cViewPr varScale="1">
        <p:scale>
          <a:sx n="70" d="100"/>
          <a:sy n="70" d="100"/>
        </p:scale>
        <p:origin x="-1218" y="-108"/>
      </p:cViewPr>
      <p:guideLst>
        <p:guide orient="horz" pos="39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448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3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0.84359518024090008</c:v>
                </c:pt>
                <c:pt idx="1">
                  <c:v>0.15640481975909995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0.15884379929911394</c:v>
                </c:pt>
                <c:pt idx="1">
                  <c:v>0.84115620070088604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0.178255764189413</c:v>
                </c:pt>
                <c:pt idx="1">
                  <c:v>0.82174423581058731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0.43805311505951189</c:v>
                </c:pt>
                <c:pt idx="1">
                  <c:v>0.56194688494048828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0.20857823591882005</c:v>
                </c:pt>
                <c:pt idx="1">
                  <c:v>0.79142176408118003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0.80200000000000005</c:v>
                </c:pt>
                <c:pt idx="1">
                  <c:v>0.19800000000000001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0.25497285443356915</c:v>
                </c:pt>
                <c:pt idx="1">
                  <c:v>0.74502714556643079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0.90035775952561503"/>
          <c:w val="5.5746995109912718E-2"/>
          <c:h val="5.0065767769080158E-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Rent in Format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/>
      </c:pie3DChart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solidFill>
                <a:srgbClr val="F26200"/>
              </a:soli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0.65027977491157296</c:v>
                </c:pt>
                <c:pt idx="1">
                  <c:v>0.34972022508842721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solidFill>
                <a:srgbClr val="F26200"/>
              </a:soli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0.26868139467251345</c:v>
                </c:pt>
                <c:pt idx="1">
                  <c:v>0.7313186053274866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solidFill>
                <a:srgbClr val="F26200"/>
              </a:soli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0.1697275670903198</c:v>
                </c:pt>
                <c:pt idx="1">
                  <c:v>0.83027243290968034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0.60736195526149095</c:v>
                </c:pt>
                <c:pt idx="1">
                  <c:v>0.39263804473850905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solidFill>
                <a:srgbClr val="F26200"/>
              </a:soli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7.8799843026752289E-2</c:v>
                </c:pt>
                <c:pt idx="1">
                  <c:v>0.92120015697324764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0.90035775952561503"/>
          <c:w val="5.5746995109912718E-2"/>
          <c:h val="5.0065767769080158E-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solidFill>
                <a:srgbClr val="F26200"/>
              </a:soli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Market Size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/>
      </c:pie3DChart>
    </c:plotArea>
    <c:legend>
      <c:legendPos val="b"/>
      <c:legendEntry>
        <c:idx val="1"/>
        <c:delete val="1"/>
      </c:legendEntry>
      <c:layout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</c:v>
                </c:pt>
                <c:pt idx="1">
                  <c:v>0.12000000000000001</c:v>
                </c:pt>
                <c:pt idx="2">
                  <c:v>0.11</c:v>
                </c:pt>
              </c:numCache>
            </c:numRef>
          </c:val>
        </c:ser>
        <c:dLbls/>
      </c:pie3DChart>
      <c:spPr>
        <a:noFill/>
      </c:spPr>
    </c:plotArea>
    <c:plotVisOnly val="1"/>
    <c:dispBlanksAs val="zero"/>
  </c:chart>
  <c:spPr>
    <a:noFill/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0.69000000000000006</c:v>
                </c:pt>
                <c:pt idx="1">
                  <c:v>0.12000000000000001</c:v>
                </c:pt>
                <c:pt idx="2">
                  <c:v>0.19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0.69965953773733969</c:v>
                </c:pt>
                <c:pt idx="1">
                  <c:v>0.19481282407170553</c:v>
                </c:pt>
                <c:pt idx="2">
                  <c:v>0.10552763819095477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0.14572583156717275</c:v>
                </c:pt>
                <c:pt idx="1">
                  <c:v>0.35678673124689786</c:v>
                </c:pt>
                <c:pt idx="2">
                  <c:v>0.49748743718592964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0.1226100582885284</c:v>
                </c:pt>
                <c:pt idx="1">
                  <c:v>0.43266632362101937</c:v>
                </c:pt>
                <c:pt idx="2">
                  <c:v>0.4447236180904523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0.12193234308003838</c:v>
                </c:pt>
                <c:pt idx="1">
                  <c:v>0.39314303380438381</c:v>
                </c:pt>
                <c:pt idx="2">
                  <c:v>0.48492462311557794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0.87265690038853472</c:v>
                </c:pt>
                <c:pt idx="1">
                  <c:v>5.9503903631565991E-2</c:v>
                </c:pt>
                <c:pt idx="2">
                  <c:v>6.7839195979899514E-2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0.59589471293621721</c:v>
                </c:pt>
                <c:pt idx="1">
                  <c:v>0.18551232223966221</c:v>
                </c:pt>
                <c:pt idx="2">
                  <c:v>0.21859296482412066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0.4708778328815878</c:v>
                </c:pt>
                <c:pt idx="1">
                  <c:v>0.5291221671184122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0.83280877665969466</c:v>
                </c:pt>
                <c:pt idx="1">
                  <c:v>8.3447380975773658E-2</c:v>
                </c:pt>
                <c:pt idx="2">
                  <c:v>8.3743842364531945E-2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0.65641351277894544</c:v>
                </c:pt>
                <c:pt idx="1">
                  <c:v>0.14161604387130083</c:v>
                </c:pt>
                <c:pt idx="2">
                  <c:v>0.20197044334975378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0.75212715774790051</c:v>
                </c:pt>
                <c:pt idx="1">
                  <c:v>0.15427678313879903</c:v>
                </c:pt>
                <c:pt idx="2">
                  <c:v>9.3596059113300545E-2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0.16887402638685128</c:v>
                </c:pt>
                <c:pt idx="1">
                  <c:v>0.32866291942595671</c:v>
                </c:pt>
                <c:pt idx="2">
                  <c:v>0.50246305418719206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0.13824691323183819</c:v>
                </c:pt>
                <c:pt idx="1">
                  <c:v>0.41347722469919634</c:v>
                </c:pt>
                <c:pt idx="2">
                  <c:v>0.44827586206896552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0.20286964504021129</c:v>
                </c:pt>
                <c:pt idx="1">
                  <c:v>0.3685589263883603</c:v>
                </c:pt>
                <c:pt idx="2">
                  <c:v>0.42857142857142849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0.81578339391983723</c:v>
                </c:pt>
                <c:pt idx="1">
                  <c:v>9.0620546966862336E-2</c:v>
                </c:pt>
                <c:pt idx="2">
                  <c:v>9.3596059113300545E-2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0.611069574209125</c:v>
                </c:pt>
                <c:pt idx="1">
                  <c:v>0.20173830756427419</c:v>
                </c:pt>
                <c:pt idx="2">
                  <c:v>0.18719211822660098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0.86027169307961593</c:v>
                </c:pt>
                <c:pt idx="1">
                  <c:v>5.4728306920384232E-2</c:v>
                </c:pt>
                <c:pt idx="2">
                  <c:v>8.4999999999999992E-2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0.6296883631351976</c:v>
                </c:pt>
                <c:pt idx="1">
                  <c:v>8.5311636864802573E-2</c:v>
                </c:pt>
                <c:pt idx="2">
                  <c:v>0.28500000000000009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0.2678518264045669</c:v>
                </c:pt>
                <c:pt idx="1">
                  <c:v>0.73214817359543338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0.79977585209480984</c:v>
                </c:pt>
                <c:pt idx="1">
                  <c:v>7.5224147905190386E-2</c:v>
                </c:pt>
                <c:pt idx="2">
                  <c:v>0.125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0.19316143107375738</c:v>
                </c:pt>
                <c:pt idx="1">
                  <c:v>0.16683856892624258</c:v>
                </c:pt>
                <c:pt idx="2">
                  <c:v>0.64000000000000012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0.16488590071359438</c:v>
                </c:pt>
                <c:pt idx="1">
                  <c:v>0.37511409928640571</c:v>
                </c:pt>
                <c:pt idx="2">
                  <c:v>0.46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0.20205017219172022</c:v>
                </c:pt>
                <c:pt idx="1">
                  <c:v>0.27294982780827981</c:v>
                </c:pt>
                <c:pt idx="2">
                  <c:v>0.52500000000000002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0.66598604113615067</c:v>
                </c:pt>
                <c:pt idx="1">
                  <c:v>9.4013958863849459E-2</c:v>
                </c:pt>
                <c:pt idx="2">
                  <c:v>0.24000000000000002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0.6662602061220082</c:v>
                </c:pt>
                <c:pt idx="1">
                  <c:v>0.14373979387799202</c:v>
                </c:pt>
                <c:pt idx="2">
                  <c:v>0.19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0.78192382526405413</c:v>
                </c:pt>
                <c:pt idx="1">
                  <c:v>6.8076174735945863E-2</c:v>
                </c:pt>
                <c:pt idx="2">
                  <c:v>0.15000000000000005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0.78884180751731481</c:v>
                </c:pt>
                <c:pt idx="1">
                  <c:v>2.6158192482685368E-2</c:v>
                </c:pt>
                <c:pt idx="2">
                  <c:v>0.18500000000000008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0.7305727831714085</c:v>
                </c:pt>
                <c:pt idx="1">
                  <c:v>9.9427216828591333E-2</c:v>
                </c:pt>
                <c:pt idx="2">
                  <c:v>0.17000000000000004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0.18671920637136244</c:v>
                </c:pt>
                <c:pt idx="1">
                  <c:v>0.15828079362863764</c:v>
                </c:pt>
                <c:pt idx="2">
                  <c:v>0.65500000000000014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0.1451713760837369</c:v>
                </c:pt>
                <c:pt idx="1">
                  <c:v>0.85482862391626302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0.15847556263517584</c:v>
                </c:pt>
                <c:pt idx="1">
                  <c:v>0.26152443736482422</c:v>
                </c:pt>
                <c:pt idx="2">
                  <c:v>0.58000000000000007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0.13054691708204108</c:v>
                </c:pt>
                <c:pt idx="1">
                  <c:v>0.25945308291795904</c:v>
                </c:pt>
                <c:pt idx="2">
                  <c:v>0.6100000000000001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0.50931944734078893</c:v>
                </c:pt>
                <c:pt idx="1">
                  <c:v>0.10068055265921107</c:v>
                </c:pt>
                <c:pt idx="2">
                  <c:v>0.39000000000000007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Sheet1!$A$2:$A$4</c:f>
              <c:strCache>
                <c:ptCount val="3"/>
                <c:pt idx="0">
                  <c:v>Have</c:v>
                </c:pt>
                <c:pt idx="1">
                  <c:v>Potential</c:v>
                </c:pt>
                <c:pt idx="2">
                  <c:v>Empty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0.63627596318174051</c:v>
                </c:pt>
                <c:pt idx="1">
                  <c:v>0.10372403681825962</c:v>
                </c:pt>
                <c:pt idx="2">
                  <c:v>0.26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0.59833581005337488"/>
          <c:w val="9.7320871467942396E-2"/>
          <c:h val="9.9323559881490747E-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2">
                      <a:alpha val="60000"/>
                    </a:schemeClr>
                  </a:gs>
                  <a:gs pos="64600">
                    <a:schemeClr val="bg2">
                      <a:alpha val="81000"/>
                    </a:schemeClr>
                  </a:gs>
                  <a:gs pos="34600">
                    <a:schemeClr val="bg2">
                      <a:alpha val="75000"/>
                    </a:schemeClr>
                  </a:gs>
                  <a:gs pos="49000">
                    <a:schemeClr val="bg2">
                      <a:alpha val="81000"/>
                    </a:schemeClr>
                  </a:gs>
                  <a:gs pos="100000">
                    <a:schemeClr val="bg2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Sheet1!$A$2:$A$3</c:f>
              <c:strCache>
                <c:ptCount val="2"/>
                <c:pt idx="0">
                  <c:v>Current Market</c:v>
                </c:pt>
                <c:pt idx="1">
                  <c:v>Potential Market Growth in Next 6 Months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/>
      </c:pie3DChart>
    </c:plotArea>
    <c:legend>
      <c:legendPos val="b"/>
      <c:layout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0.16211989958615941</c:v>
                </c:pt>
                <c:pt idx="1">
                  <c:v>0.83788010041384064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0.37235732082284162</c:v>
                </c:pt>
                <c:pt idx="1">
                  <c:v>0.62764267917715866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0.58278684942934489</c:v>
                </c:pt>
                <c:pt idx="1">
                  <c:v>0.417213150570655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rotY val="11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850292908192076E-2"/>
          <c:y val="1.8855794742054215E-2"/>
          <c:w val="0.96264127617602524"/>
          <c:h val="0.931568312168817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3366CC"/>
                  </a:gs>
                  <a:gs pos="64600">
                    <a:srgbClr val="3366CC"/>
                  </a:gs>
                  <a:gs pos="34600">
                    <a:srgbClr val="3366CC"/>
                  </a:gs>
                  <a:gs pos="50000">
                    <a:srgbClr val="3366CC"/>
                  </a:gs>
                  <a:gs pos="100000">
                    <a:srgbClr val="3366CC"/>
                  </a:gs>
                </a:gsLst>
                <a:path path="circle">
                  <a:fillToRect l="100000" b="100000"/>
                </a:path>
                <a:tileRect t="-100000" r="-100000"/>
              </a:gradFill>
            </c:spPr>
          </c:dPt>
          <c:dPt>
            <c:idx val="1"/>
            <c:spPr>
              <a:solidFill>
                <a:schemeClr val="bg1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0.25938495653811217</c:v>
                </c:pt>
                <c:pt idx="1">
                  <c:v>0.74061504346188811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57" y="0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9" y="4559834"/>
            <a:ext cx="5852822" cy="432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666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57" y="9119666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7" tIns="47368" rIns="94737" bIns="47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2F40ED9-AAEB-462B-AF9F-1F68EA4B6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11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40ED9-AAEB-462B-AF9F-1F68EA4B6A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24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40ED9-AAEB-462B-AF9F-1F68EA4B6A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4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40ED9-AAEB-462B-AF9F-1F68EA4B6A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038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T&amp;M cover slide middle section onl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613025"/>
            <a:ext cx="662781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E65B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620713" y="2173288"/>
            <a:ext cx="767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7" name="Picture 13" descr="CT&amp;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5976938"/>
            <a:ext cx="213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hoenix logo with taglin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20955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678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79377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F74BE-D351-43F1-BB0A-86CC3DFF2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60261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76200"/>
            <a:ext cx="21145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1912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178F-97F6-45D9-B5CF-9C65AE0A5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36839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1529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276600"/>
            <a:ext cx="41529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29FB-37D5-4C2D-9834-F84D9F61C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416935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F90B-93D4-48F3-8EB9-274616499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19720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529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276600"/>
            <a:ext cx="41529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10100" y="11430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ADF3-6CD6-4431-AEA9-EB22633D6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3349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2693-8124-4AD0-B266-A5A6038C7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1201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08DA-CC9E-44F2-8F15-0A423603C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24976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6226-DF74-4B98-9ED2-A9D380A97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33567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8E85-FB1C-49CD-937F-CABFBC722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36276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5218-61BE-4D2B-976F-638CCD93B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97985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62EA-F036-49FB-ABDA-DFE289C7F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17018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533A-3358-477E-A0A3-99AE3A29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744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AF846-0D91-4083-8497-95C5E82DE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7433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7913" y="6248400"/>
            <a:ext cx="369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8458AC82-9830-4122-AF88-0E792F879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E65B2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4582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CT&amp;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61100"/>
            <a:ext cx="1425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83350"/>
            <a:ext cx="6019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Copyright © Phoenix Marketing International 2011.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41C5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5B24"/>
        </a:buClr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5B24"/>
        </a:buClr>
        <a:buChar char="•"/>
        <a:defRPr sz="2000">
          <a:solidFill>
            <a:srgbClr val="595959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E65B24"/>
        </a:buClr>
        <a:buFont typeface="Arial" charset="0"/>
        <a:buChar char="–"/>
        <a:defRPr sz="1600">
          <a:solidFill>
            <a:srgbClr val="595959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E65B24"/>
        </a:buClr>
        <a:buChar char="–"/>
        <a:defRPr sz="1600">
          <a:solidFill>
            <a:srgbClr val="595959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E65B24"/>
        </a:buClr>
        <a:buFont typeface="Arial" charset="0"/>
        <a:buChar char="–"/>
        <a:defRPr sz="1600">
          <a:solidFill>
            <a:srgbClr val="595959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E65B24"/>
        </a:buClr>
        <a:buFont typeface="Arial" charset="0"/>
        <a:buChar char="–"/>
        <a:defRPr sz="1400">
          <a:solidFill>
            <a:srgbClr val="595959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E65B24"/>
        </a:buClr>
        <a:buFont typeface="Arial" charset="0"/>
        <a:buChar char="–"/>
        <a:defRPr sz="1400">
          <a:solidFill>
            <a:srgbClr val="595959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E65B24"/>
        </a:buClr>
        <a:buFont typeface="Arial" charset="0"/>
        <a:buChar char="–"/>
        <a:defRPr sz="1400">
          <a:solidFill>
            <a:srgbClr val="595959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E65B24"/>
        </a:buClr>
        <a:buFont typeface="Arial" charset="0"/>
        <a:buChar char="–"/>
        <a:defRPr sz="14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nvtechmedia@phoenixm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18" Type="http://schemas.openxmlformats.org/officeDocument/2006/relationships/chart" Target="../charts/chart16.xml"/><Relationship Id="rId3" Type="http://schemas.openxmlformats.org/officeDocument/2006/relationships/chart" Target="../charts/chart1.xml"/><Relationship Id="rId21" Type="http://schemas.openxmlformats.org/officeDocument/2006/relationships/chart" Target="../charts/chart19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17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14.xml"/><Relationship Id="rId20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23" Type="http://schemas.openxmlformats.org/officeDocument/2006/relationships/chart" Target="../charts/chart21.xml"/><Relationship Id="rId10" Type="http://schemas.openxmlformats.org/officeDocument/2006/relationships/chart" Target="../charts/chart8.xml"/><Relationship Id="rId19" Type="http://schemas.openxmlformats.org/officeDocument/2006/relationships/chart" Target="../charts/chart17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Relationship Id="rId22" Type="http://schemas.openxmlformats.org/officeDocument/2006/relationships/chart" Target="../charts/char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13" Type="http://schemas.openxmlformats.org/officeDocument/2006/relationships/chart" Target="../charts/chart32.xml"/><Relationship Id="rId18" Type="http://schemas.openxmlformats.org/officeDocument/2006/relationships/chart" Target="../charts/chart37.xml"/><Relationship Id="rId26" Type="http://schemas.openxmlformats.org/officeDocument/2006/relationships/chart" Target="../charts/chart45.xml"/><Relationship Id="rId3" Type="http://schemas.openxmlformats.org/officeDocument/2006/relationships/chart" Target="../charts/chart22.xml"/><Relationship Id="rId21" Type="http://schemas.openxmlformats.org/officeDocument/2006/relationships/chart" Target="../charts/chart40.xml"/><Relationship Id="rId34" Type="http://schemas.openxmlformats.org/officeDocument/2006/relationships/chart" Target="../charts/chart53.xml"/><Relationship Id="rId7" Type="http://schemas.openxmlformats.org/officeDocument/2006/relationships/chart" Target="../charts/chart26.xml"/><Relationship Id="rId12" Type="http://schemas.openxmlformats.org/officeDocument/2006/relationships/chart" Target="../charts/chart31.xml"/><Relationship Id="rId17" Type="http://schemas.openxmlformats.org/officeDocument/2006/relationships/chart" Target="../charts/chart36.xml"/><Relationship Id="rId25" Type="http://schemas.openxmlformats.org/officeDocument/2006/relationships/chart" Target="../charts/chart44.xml"/><Relationship Id="rId33" Type="http://schemas.openxmlformats.org/officeDocument/2006/relationships/chart" Target="../charts/chart52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35.xml"/><Relationship Id="rId20" Type="http://schemas.openxmlformats.org/officeDocument/2006/relationships/chart" Target="../charts/chart39.xml"/><Relationship Id="rId29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11" Type="http://schemas.openxmlformats.org/officeDocument/2006/relationships/chart" Target="../charts/chart30.xml"/><Relationship Id="rId24" Type="http://schemas.openxmlformats.org/officeDocument/2006/relationships/chart" Target="../charts/chart43.xml"/><Relationship Id="rId32" Type="http://schemas.openxmlformats.org/officeDocument/2006/relationships/chart" Target="../charts/chart51.xml"/><Relationship Id="rId5" Type="http://schemas.openxmlformats.org/officeDocument/2006/relationships/chart" Target="../charts/chart24.xml"/><Relationship Id="rId15" Type="http://schemas.openxmlformats.org/officeDocument/2006/relationships/chart" Target="../charts/chart34.xml"/><Relationship Id="rId23" Type="http://schemas.openxmlformats.org/officeDocument/2006/relationships/chart" Target="../charts/chart42.xml"/><Relationship Id="rId28" Type="http://schemas.openxmlformats.org/officeDocument/2006/relationships/chart" Target="../charts/chart47.xml"/><Relationship Id="rId10" Type="http://schemas.openxmlformats.org/officeDocument/2006/relationships/chart" Target="../charts/chart29.xml"/><Relationship Id="rId19" Type="http://schemas.openxmlformats.org/officeDocument/2006/relationships/chart" Target="../charts/chart38.xml"/><Relationship Id="rId31" Type="http://schemas.openxmlformats.org/officeDocument/2006/relationships/chart" Target="../charts/chart50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Relationship Id="rId14" Type="http://schemas.openxmlformats.org/officeDocument/2006/relationships/chart" Target="../charts/chart33.xml"/><Relationship Id="rId22" Type="http://schemas.openxmlformats.org/officeDocument/2006/relationships/chart" Target="../charts/chart41.xml"/><Relationship Id="rId27" Type="http://schemas.openxmlformats.org/officeDocument/2006/relationships/chart" Target="../charts/chart46.xml"/><Relationship Id="rId30" Type="http://schemas.openxmlformats.org/officeDocument/2006/relationships/chart" Target="../charts/chart49.xml"/><Relationship Id="rId35" Type="http://schemas.openxmlformats.org/officeDocument/2006/relationships/chart" Target="../charts/char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86800" y="6477000"/>
            <a:ext cx="457200" cy="304800"/>
          </a:xfrm>
          <a:ln>
            <a:miter lim="800000"/>
            <a:headEnd/>
            <a:tailEnd/>
          </a:ln>
        </p:spPr>
        <p:txBody>
          <a:bodyPr wrap="square"/>
          <a:lstStyle/>
          <a:p>
            <a:pPr algn="l">
              <a:defRPr/>
            </a:pPr>
            <a:fld id="{2F604F98-6D0C-438A-81B3-3BA3594A6425}" type="slidenum">
              <a:rPr lang="en-US"/>
              <a:pPr algn="l">
                <a:defRPr/>
              </a:pPr>
              <a:t>1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1060" y="1628689"/>
            <a:ext cx="8772939" cy="184050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Phoenix Marketing International</a:t>
            </a:r>
            <a:endParaRPr lang="en-US" sz="2600" b="1" dirty="0" smtClean="0"/>
          </a:p>
          <a:p>
            <a:r>
              <a:rPr lang="en-US" b="1" dirty="0"/>
              <a:t>Telecommunications Industry Benefits and Drawbacks of Cloud-Delivered Content: </a:t>
            </a:r>
            <a:endParaRPr lang="en-US" b="1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Opportunities vs. Infrastructure </a:t>
            </a:r>
            <a:r>
              <a:rPr lang="en-US" b="1" dirty="0" smtClean="0"/>
              <a:t>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027113"/>
            <a:ext cx="9040813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Top Recognized Tech and Media Brands: Who can make the cloud rain?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3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2950" y="2454539"/>
            <a:ext cx="7772400" cy="1470025"/>
          </a:xfrm>
        </p:spPr>
        <p:txBody>
          <a:bodyPr/>
          <a:lstStyle/>
          <a:p>
            <a:r>
              <a:rPr lang="en-US" sz="1800" dirty="0" smtClean="0"/>
              <a:t>Please email: </a:t>
            </a:r>
            <a:r>
              <a:rPr lang="en-US" sz="1800" dirty="0" smtClean="0">
                <a:hlinkClick r:id="rId2"/>
              </a:rPr>
              <a:t>convtechmedia@phoenixmi.com</a:t>
            </a:r>
            <a:r>
              <a:rPr lang="en-US" sz="1800" dirty="0" smtClean="0"/>
              <a:t>  or call 215-395-6655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92991" y="1262191"/>
            <a:ext cx="6400800" cy="1274195"/>
          </a:xfrm>
        </p:spPr>
        <p:txBody>
          <a:bodyPr/>
          <a:lstStyle/>
          <a:p>
            <a:r>
              <a:rPr lang="en-US" dirty="0" smtClean="0"/>
              <a:t>THANK YOU FOR YOUR TIME</a:t>
            </a:r>
          </a:p>
          <a:p>
            <a:r>
              <a:rPr lang="en-US" dirty="0" smtClean="0"/>
              <a:t>For </a:t>
            </a:r>
            <a:r>
              <a:rPr lang="en-US" dirty="0"/>
              <a:t>Additional Information please contact:</a:t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808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43"/>
            <a:ext cx="8458200" cy="1103243"/>
          </a:xfrm>
        </p:spPr>
        <p:txBody>
          <a:bodyPr/>
          <a:lstStyle/>
          <a:p>
            <a:r>
              <a:rPr lang="en-US" sz="2400" dirty="0"/>
              <a:t>What advantages do cloud-based solutions applied to popular entertainment properties bring to broadband network operators?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4793"/>
            <a:ext cx="8458200" cy="696190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Broadband operators, as front man to consumer, are best  positioned  to increase in value chain/revenue stream, but also have the potential to face over the top cannibalization. </a:t>
            </a:r>
          </a:p>
          <a:p>
            <a:pPr>
              <a:buFontTx/>
              <a:buChar char="-"/>
            </a:pPr>
            <a:r>
              <a:rPr lang="en-US" dirty="0" smtClean="0"/>
              <a:t>Away from per bit/speed model to service, value add, embedded</a:t>
            </a:r>
          </a:p>
          <a:p>
            <a:pPr>
              <a:buFontTx/>
              <a:buChar char="-"/>
            </a:pPr>
            <a:r>
              <a:rPr lang="en-US" dirty="0" smtClean="0"/>
              <a:t>Increased network traffic for under utilized broadband pipes.</a:t>
            </a:r>
          </a:p>
          <a:p>
            <a:pPr>
              <a:buFontTx/>
              <a:buChar char="-"/>
            </a:pPr>
            <a:r>
              <a:rPr lang="en-US" dirty="0" smtClean="0"/>
              <a:t>Catalyst for new industry standards/clearing house across competitive entertainment properties.</a:t>
            </a:r>
          </a:p>
          <a:p>
            <a:pPr>
              <a:buFontTx/>
              <a:buChar char="-"/>
            </a:pPr>
            <a:r>
              <a:rPr lang="en-US" dirty="0" smtClean="0"/>
              <a:t>Operators who have both a fixed and mobile broadband platform have the opportunity to seamless own the everywhere, everything consumer.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Phoenix Marketing International 2011.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2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553272"/>
            <a:ext cx="8656983" cy="914400"/>
          </a:xfrm>
        </p:spPr>
        <p:txBody>
          <a:bodyPr/>
          <a:lstStyle/>
          <a:p>
            <a:r>
              <a:rPr lang="en-US" sz="2000" dirty="0"/>
              <a:t>How does the on-demand, always-accessible nature of cloud-based entertainment delivery challenge conventional distribution systems? </a:t>
            </a:r>
            <a:br>
              <a:rPr lang="en-US" sz="2000" dirty="0"/>
            </a:br>
            <a:r>
              <a:rPr lang="en-US" sz="2000" dirty="0"/>
              <a:t>Will older distribution methods disappear?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0564"/>
            <a:ext cx="8458200" cy="496751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Consumer confusion – Which one? With whom? How?</a:t>
            </a:r>
          </a:p>
          <a:p>
            <a:pPr>
              <a:buFontTx/>
              <a:buChar char="-"/>
            </a:pPr>
            <a:r>
              <a:rPr lang="en-US" dirty="0" smtClean="0"/>
              <a:t>Higher Service Level Expectations: More important than ever to be always on and no down time.</a:t>
            </a:r>
          </a:p>
          <a:p>
            <a:pPr>
              <a:buFontTx/>
              <a:buChar char="-"/>
            </a:pPr>
            <a:r>
              <a:rPr lang="en-US" dirty="0" smtClean="0"/>
              <a:t>As cloud grows geometrically what happens to bandwidth demand and our ability to deliver across all geographies and platforms.</a:t>
            </a:r>
          </a:p>
          <a:p>
            <a:pPr>
              <a:buFontTx/>
              <a:buChar char="-"/>
            </a:pPr>
            <a:r>
              <a:rPr lang="en-US" dirty="0" smtClean="0"/>
              <a:t>Security/privacy/migration /ownership (content developer and user)</a:t>
            </a:r>
          </a:p>
          <a:p>
            <a:pPr>
              <a:buFontTx/>
              <a:buChar char="-"/>
            </a:pPr>
            <a:r>
              <a:rPr lang="en-US" dirty="0" smtClean="0"/>
              <a:t>Long term impact – multiple purchase life cycle gone?</a:t>
            </a:r>
          </a:p>
          <a:p>
            <a:pPr>
              <a:buFontTx/>
              <a:buChar char="-"/>
            </a:pPr>
            <a:r>
              <a:rPr lang="en-US" dirty="0" smtClean="0"/>
              <a:t>Ultimately driven by consumer behavior and demand and industries willingness to meet these demands.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Phoenix Marketing International 2011.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7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199"/>
            <a:ext cx="8458200" cy="9144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Devices They Can’t Live Without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110" y="1034473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Teens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3083" y="1034475"/>
            <a:ext cx="2517776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Young Adults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2015" y="1034475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Y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9693" y="1034475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X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485" y="196268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Mobile Phone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696" y="196268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Mobile Phone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3390" y="196268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Mobile Phone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068" y="196268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Mobile Phone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485" y="2662776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Laptop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4696" y="2662776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Laptop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3390" y="2662776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Laptop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1068" y="2662776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Laptop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324" y="3362864"/>
            <a:ext cx="231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MP4 Player/iPod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4696" y="3362864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Desktop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3390" y="3362864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Desktop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1068" y="3362864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Desktop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485" y="4062952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Desktop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4696" y="4062952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HD TV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3390" y="4062952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HD TV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1068" y="4062952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HD TV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653" y="4763038"/>
            <a:ext cx="221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Gaming Console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4292" y="4763036"/>
            <a:ext cx="24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Gaming Console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3390" y="476303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DVR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1068" y="4763038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DVR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485" y="5382163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HD TV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1068" y="5382163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Non-HD TV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6535" y="5382163"/>
            <a:ext cx="231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MP4 Player/iPod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5229" y="5382163"/>
            <a:ext cx="231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MP4 Player/iPod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199"/>
            <a:ext cx="8458200" cy="9144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How are they consuming content now?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880" y="809624"/>
            <a:ext cx="944385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DVDs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7550" y="809625"/>
            <a:ext cx="1276350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Blu</a:t>
            </a:r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-rays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3356" y="809625"/>
            <a:ext cx="1096113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Stream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569" y="809625"/>
            <a:ext cx="1535256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Download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xmlns="" val="2955519075"/>
              </p:ext>
            </p:extLst>
          </p:nvPr>
        </p:nvGraphicFramePr>
        <p:xfrm>
          <a:off x="1770061" y="12712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183790" y="4781550"/>
            <a:ext cx="86218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xmlns="" val="1923274908"/>
              </p:ext>
            </p:extLst>
          </p:nvPr>
        </p:nvGraphicFramePr>
        <p:xfrm>
          <a:off x="1770061" y="24523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xmlns="" val="3388321725"/>
              </p:ext>
            </p:extLst>
          </p:nvPr>
        </p:nvGraphicFramePr>
        <p:xfrm>
          <a:off x="1770061" y="483363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4" name="Chart 43"/>
          <p:cNvGraphicFramePr/>
          <p:nvPr>
            <p:extLst>
              <p:ext uri="{D42A27DB-BD31-4B8C-83A1-F6EECF244321}">
                <p14:modId xmlns:p14="http://schemas.microsoft.com/office/powerpoint/2010/main" xmlns="" val="277790790"/>
              </p:ext>
            </p:extLst>
          </p:nvPr>
        </p:nvGraphicFramePr>
        <p:xfrm>
          <a:off x="3033784" y="12712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xmlns="" val="821388870"/>
              </p:ext>
            </p:extLst>
          </p:nvPr>
        </p:nvGraphicFramePr>
        <p:xfrm>
          <a:off x="3033784" y="24523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xmlns="" val="2262495794"/>
              </p:ext>
            </p:extLst>
          </p:nvPr>
        </p:nvGraphicFramePr>
        <p:xfrm>
          <a:off x="3033784" y="483363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xmlns="" val="482938705"/>
              </p:ext>
            </p:extLst>
          </p:nvPr>
        </p:nvGraphicFramePr>
        <p:xfrm>
          <a:off x="4404608" y="12712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xmlns="" val="1232995760"/>
              </p:ext>
            </p:extLst>
          </p:nvPr>
        </p:nvGraphicFramePr>
        <p:xfrm>
          <a:off x="4404608" y="24523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Chart 51"/>
          <p:cNvGraphicFramePr/>
          <p:nvPr>
            <p:extLst>
              <p:ext uri="{D42A27DB-BD31-4B8C-83A1-F6EECF244321}">
                <p14:modId xmlns:p14="http://schemas.microsoft.com/office/powerpoint/2010/main" xmlns="" val="2600036872"/>
              </p:ext>
            </p:extLst>
          </p:nvPr>
        </p:nvGraphicFramePr>
        <p:xfrm>
          <a:off x="4404608" y="483363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xmlns="" val="3035654549"/>
              </p:ext>
            </p:extLst>
          </p:nvPr>
        </p:nvGraphicFramePr>
        <p:xfrm>
          <a:off x="5717120" y="12712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xmlns="" val="4022255644"/>
              </p:ext>
            </p:extLst>
          </p:nvPr>
        </p:nvGraphicFramePr>
        <p:xfrm>
          <a:off x="5717120" y="245238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xmlns="" val="4252438141"/>
              </p:ext>
            </p:extLst>
          </p:nvPr>
        </p:nvGraphicFramePr>
        <p:xfrm>
          <a:off x="5717120" y="3643014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xmlns="" val="2249352841"/>
              </p:ext>
            </p:extLst>
          </p:nvPr>
        </p:nvGraphicFramePr>
        <p:xfrm>
          <a:off x="5717120" y="483363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-8115" y="1273157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Movies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8115" y="2422293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TV Shows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8115" y="3600450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Video Games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64560" y="4781550"/>
            <a:ext cx="222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Exercise/Fitness Media/Games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83790" y="3600450"/>
            <a:ext cx="86218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83790" y="2419350"/>
            <a:ext cx="862180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372350" y="809625"/>
            <a:ext cx="1771650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Video Game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xmlns="" val="1990388073"/>
              </p:ext>
            </p:extLst>
          </p:nvPr>
        </p:nvGraphicFramePr>
        <p:xfrm>
          <a:off x="7252376" y="3643014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xmlns="" val="1192107212"/>
              </p:ext>
            </p:extLst>
          </p:nvPr>
        </p:nvGraphicFramePr>
        <p:xfrm>
          <a:off x="7252376" y="4833639"/>
          <a:ext cx="1750480" cy="11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xmlns="" val="2210802058"/>
              </p:ext>
            </p:extLst>
          </p:nvPr>
        </p:nvGraphicFramePr>
        <p:xfrm>
          <a:off x="4358220" y="6050943"/>
          <a:ext cx="2408339" cy="44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xmlns="" val="565178663"/>
              </p:ext>
            </p:extLst>
          </p:nvPr>
        </p:nvGraphicFramePr>
        <p:xfrm>
          <a:off x="436902" y="1621931"/>
          <a:ext cx="1224516" cy="81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xmlns="" val="660150003"/>
              </p:ext>
            </p:extLst>
          </p:nvPr>
        </p:nvGraphicFramePr>
        <p:xfrm>
          <a:off x="436902" y="2784107"/>
          <a:ext cx="1224516" cy="81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xmlns="" val="2912679662"/>
              </p:ext>
            </p:extLst>
          </p:nvPr>
        </p:nvGraphicFramePr>
        <p:xfrm>
          <a:off x="436902" y="3965207"/>
          <a:ext cx="1224516" cy="81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xmlns="" val="36501375"/>
              </p:ext>
            </p:extLst>
          </p:nvPr>
        </p:nvGraphicFramePr>
        <p:xfrm>
          <a:off x="436902" y="5507673"/>
          <a:ext cx="1224516" cy="81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33955" y="809624"/>
            <a:ext cx="1478942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Market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xmlns="" val="26840864"/>
              </p:ext>
            </p:extLst>
          </p:nvPr>
        </p:nvGraphicFramePr>
        <p:xfrm>
          <a:off x="-130744" y="6202018"/>
          <a:ext cx="2408339" cy="44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xmlns="" val="40024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76199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1C5B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Media consumption time shift migration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10" y="907350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Teens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083" y="907352"/>
            <a:ext cx="2517776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Young Adults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2015" y="907352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Y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9693" y="907352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X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265" y="2069695"/>
            <a:ext cx="2114550" cy="523220"/>
          </a:xfrm>
          <a:prstGeom prst="rect">
            <a:avLst/>
          </a:prstGeom>
          <a:solidFill>
            <a:srgbClr val="FF000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Live as it airs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4013" y="2069695"/>
            <a:ext cx="2114550" cy="523220"/>
          </a:xfrm>
          <a:prstGeom prst="rect">
            <a:avLst/>
          </a:prstGeom>
          <a:solidFill>
            <a:srgbClr val="FF000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Live as it airs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7541" y="2131250"/>
            <a:ext cx="2114550" cy="461665"/>
          </a:xfrm>
          <a:prstGeom prst="rect">
            <a:avLst/>
          </a:prstGeom>
          <a:solidFill>
            <a:srgbClr val="FF000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Live as it airs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1068" y="2069695"/>
            <a:ext cx="2114550" cy="523220"/>
          </a:xfrm>
          <a:prstGeom prst="rect">
            <a:avLst/>
          </a:prstGeom>
          <a:solidFill>
            <a:srgbClr val="FF000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Live as it airs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265" y="3466945"/>
            <a:ext cx="2114550" cy="461665"/>
          </a:xfrm>
          <a:prstGeom prst="rect">
            <a:avLst/>
          </a:prstGeom>
          <a:solidFill>
            <a:srgbClr val="00B05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Stream it later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265" y="4085511"/>
            <a:ext cx="2114550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 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62" y="4821382"/>
            <a:ext cx="2114550" cy="707886"/>
          </a:xfrm>
          <a:prstGeom prst="rect">
            <a:avLst/>
          </a:prstGeom>
          <a:solidFill>
            <a:srgbClr val="0099FF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Another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91068" y="5642425"/>
            <a:ext cx="2114550" cy="338554"/>
          </a:xfrm>
          <a:prstGeom prst="rect">
            <a:avLst/>
          </a:prstGeom>
          <a:solidFill>
            <a:srgbClr val="00B05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Stream it Later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197" y="1498765"/>
            <a:ext cx="878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When Do You Watch Your Favorite Shows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4776" y="3435140"/>
            <a:ext cx="2114550" cy="461665"/>
          </a:xfrm>
          <a:prstGeom prst="rect">
            <a:avLst/>
          </a:prstGeom>
          <a:solidFill>
            <a:srgbClr val="00B05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Stream it later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4776" y="4085511"/>
            <a:ext cx="2114550" cy="707886"/>
          </a:xfrm>
          <a:prstGeom prst="rect">
            <a:avLst/>
          </a:prstGeom>
          <a:solidFill>
            <a:srgbClr val="0099FF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Another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4776" y="4832673"/>
            <a:ext cx="2114550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 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69067" y="3080865"/>
            <a:ext cx="2114550" cy="707886"/>
          </a:xfrm>
          <a:prstGeom prst="rect">
            <a:avLst/>
          </a:prstGeom>
          <a:solidFill>
            <a:srgbClr val="0099FF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Another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67541" y="3802658"/>
            <a:ext cx="2114550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 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67541" y="4832673"/>
            <a:ext cx="2114550" cy="461665"/>
          </a:xfrm>
          <a:prstGeom prst="rect">
            <a:avLst/>
          </a:prstGeom>
          <a:solidFill>
            <a:srgbClr val="00B050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Stream it later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3357" y="3113002"/>
            <a:ext cx="2114550" cy="707886"/>
          </a:xfrm>
          <a:prstGeom prst="rect">
            <a:avLst/>
          </a:prstGeom>
          <a:solidFill>
            <a:srgbClr val="0099FF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Another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93357" y="3896805"/>
            <a:ext cx="2114550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Record 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(Watch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Night)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078" y="2592915"/>
            <a:ext cx="66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74%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3184" y="2592915"/>
            <a:ext cx="63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70%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1878" y="2592915"/>
            <a:ext cx="63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57%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1845" y="2592915"/>
            <a:ext cx="63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70%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1464210" y="2669688"/>
            <a:ext cx="200025" cy="70454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9078" y="3113002"/>
            <a:ext cx="62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13%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Up-Down Arrow 44"/>
          <p:cNvSpPr/>
          <p:nvPr/>
        </p:nvSpPr>
        <p:spPr bwMode="auto">
          <a:xfrm>
            <a:off x="3781425" y="2669688"/>
            <a:ext cx="200025" cy="70454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8242" y="3087226"/>
            <a:ext cx="6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17%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Up-Down Arrow 46"/>
          <p:cNvSpPr/>
          <p:nvPr/>
        </p:nvSpPr>
        <p:spPr bwMode="auto">
          <a:xfrm>
            <a:off x="5999438" y="2617954"/>
            <a:ext cx="200025" cy="40400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9256" y="2806705"/>
            <a:ext cx="6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22%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Up-Down Arrow 48"/>
          <p:cNvSpPr/>
          <p:nvPr/>
        </p:nvSpPr>
        <p:spPr bwMode="auto">
          <a:xfrm>
            <a:off x="8172271" y="2617954"/>
            <a:ext cx="200025" cy="40400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2089" y="2806705"/>
            <a:ext cx="6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19%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8164" y="5359991"/>
            <a:ext cx="6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19256" y="4563552"/>
            <a:ext cx="6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17%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9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691" y="1471271"/>
            <a:ext cx="2171701" cy="461665"/>
          </a:xfrm>
          <a:prstGeom prst="rect">
            <a:avLst/>
          </a:prstGeom>
          <a:solidFill>
            <a:schemeClr val="bg2">
              <a:alpha val="60000"/>
            </a:schemeClr>
          </a:solidFill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Mobile Phones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92" y="76200"/>
            <a:ext cx="8902786" cy="9144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Which devices will drive future demand?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301" y="809624"/>
            <a:ext cx="944385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Teens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521" y="809625"/>
            <a:ext cx="1891156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Young Adults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262" y="809625"/>
            <a:ext cx="944385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Y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1207" y="809625"/>
            <a:ext cx="944385" cy="46166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X</a:t>
            </a:r>
            <a:endParaRPr lang="en-US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91" y="2068844"/>
            <a:ext cx="1438275" cy="461665"/>
          </a:xfrm>
          <a:prstGeom prst="rect">
            <a:avLst/>
          </a:prstGeom>
          <a:solidFill>
            <a:schemeClr val="accent1">
              <a:alpha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Desktops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691" y="2666417"/>
            <a:ext cx="1438275" cy="461665"/>
          </a:xfrm>
          <a:prstGeom prst="rect">
            <a:avLst/>
          </a:prstGeom>
          <a:solidFill>
            <a:schemeClr val="accent1">
              <a:alpha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Laptops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691" y="3263990"/>
            <a:ext cx="1438275" cy="461665"/>
          </a:xfrm>
          <a:prstGeom prst="rect">
            <a:avLst/>
          </a:prstGeom>
          <a:solidFill>
            <a:schemeClr val="accent1">
              <a:alpha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Netbooks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91" y="3861563"/>
            <a:ext cx="1438275" cy="461665"/>
          </a:xfrm>
          <a:prstGeom prst="rect">
            <a:avLst/>
          </a:prstGeom>
          <a:solidFill>
            <a:schemeClr val="accent2">
              <a:alpha val="5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Tablets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691" y="4459136"/>
            <a:ext cx="1438275" cy="461665"/>
          </a:xfrm>
          <a:prstGeom prst="rect">
            <a:avLst/>
          </a:prstGeom>
          <a:solidFill>
            <a:schemeClr val="accent2">
              <a:alpha val="5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eReaders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692" y="5654280"/>
            <a:ext cx="1085850" cy="461665"/>
          </a:xfrm>
          <a:prstGeom prst="rect">
            <a:avLst/>
          </a:prstGeom>
          <a:solidFill>
            <a:srgbClr val="0070C0">
              <a:alpha val="5000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HD TVs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691" y="5056708"/>
            <a:ext cx="2292709" cy="461665"/>
          </a:xfrm>
          <a:prstGeom prst="rect">
            <a:avLst/>
          </a:prstGeom>
          <a:solidFill>
            <a:srgbClr val="0070C0">
              <a:alpha val="5000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Gaming Systems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xmlns="" val="1969099612"/>
              </p:ext>
            </p:extLst>
          </p:nvPr>
        </p:nvGraphicFramePr>
        <p:xfrm>
          <a:off x="2605742" y="138573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Chart 74"/>
          <p:cNvGraphicFramePr/>
          <p:nvPr>
            <p:extLst>
              <p:ext uri="{D42A27DB-BD31-4B8C-83A1-F6EECF244321}">
                <p14:modId xmlns:p14="http://schemas.microsoft.com/office/powerpoint/2010/main" xmlns="" val="493853721"/>
              </p:ext>
            </p:extLst>
          </p:nvPr>
        </p:nvGraphicFramePr>
        <p:xfrm>
          <a:off x="2605742" y="198249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xmlns="" val="669849059"/>
              </p:ext>
            </p:extLst>
          </p:nvPr>
        </p:nvGraphicFramePr>
        <p:xfrm>
          <a:off x="2605742" y="2579260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7" name="Chart 76"/>
          <p:cNvGraphicFramePr/>
          <p:nvPr>
            <p:extLst>
              <p:ext uri="{D42A27DB-BD31-4B8C-83A1-F6EECF244321}">
                <p14:modId xmlns:p14="http://schemas.microsoft.com/office/powerpoint/2010/main" xmlns="" val="2720542681"/>
              </p:ext>
            </p:extLst>
          </p:nvPr>
        </p:nvGraphicFramePr>
        <p:xfrm>
          <a:off x="2605742" y="3176022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8" name="Chart 77"/>
          <p:cNvGraphicFramePr/>
          <p:nvPr>
            <p:extLst>
              <p:ext uri="{D42A27DB-BD31-4B8C-83A1-F6EECF244321}">
                <p14:modId xmlns:p14="http://schemas.microsoft.com/office/powerpoint/2010/main" xmlns="" val="753393547"/>
              </p:ext>
            </p:extLst>
          </p:nvPr>
        </p:nvGraphicFramePr>
        <p:xfrm>
          <a:off x="2605742" y="3772784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9" name="Chart 78"/>
          <p:cNvGraphicFramePr/>
          <p:nvPr>
            <p:extLst>
              <p:ext uri="{D42A27DB-BD31-4B8C-83A1-F6EECF244321}">
                <p14:modId xmlns:p14="http://schemas.microsoft.com/office/powerpoint/2010/main" xmlns="" val="1144509234"/>
              </p:ext>
            </p:extLst>
          </p:nvPr>
        </p:nvGraphicFramePr>
        <p:xfrm>
          <a:off x="2605742" y="436954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0" name="Chart 79"/>
          <p:cNvGraphicFramePr/>
          <p:nvPr>
            <p:extLst>
              <p:ext uri="{D42A27DB-BD31-4B8C-83A1-F6EECF244321}">
                <p14:modId xmlns:p14="http://schemas.microsoft.com/office/powerpoint/2010/main" xmlns="" val="1760673010"/>
              </p:ext>
            </p:extLst>
          </p:nvPr>
        </p:nvGraphicFramePr>
        <p:xfrm>
          <a:off x="2605742" y="496630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xmlns="" val="1307912456"/>
              </p:ext>
            </p:extLst>
          </p:nvPr>
        </p:nvGraphicFramePr>
        <p:xfrm>
          <a:off x="2605742" y="556306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xmlns="" val="89828728"/>
              </p:ext>
            </p:extLst>
          </p:nvPr>
        </p:nvGraphicFramePr>
        <p:xfrm>
          <a:off x="4407032" y="138573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4" name="Chart 83"/>
          <p:cNvGraphicFramePr/>
          <p:nvPr>
            <p:extLst>
              <p:ext uri="{D42A27DB-BD31-4B8C-83A1-F6EECF244321}">
                <p14:modId xmlns:p14="http://schemas.microsoft.com/office/powerpoint/2010/main" xmlns="" val="2000760146"/>
              </p:ext>
            </p:extLst>
          </p:nvPr>
        </p:nvGraphicFramePr>
        <p:xfrm>
          <a:off x="4407032" y="198249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5" name="Chart 84"/>
          <p:cNvGraphicFramePr/>
          <p:nvPr>
            <p:extLst>
              <p:ext uri="{D42A27DB-BD31-4B8C-83A1-F6EECF244321}">
                <p14:modId xmlns:p14="http://schemas.microsoft.com/office/powerpoint/2010/main" xmlns="" val="2434729149"/>
              </p:ext>
            </p:extLst>
          </p:nvPr>
        </p:nvGraphicFramePr>
        <p:xfrm>
          <a:off x="4407032" y="2579260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6" name="Chart 85"/>
          <p:cNvGraphicFramePr/>
          <p:nvPr>
            <p:extLst>
              <p:ext uri="{D42A27DB-BD31-4B8C-83A1-F6EECF244321}">
                <p14:modId xmlns:p14="http://schemas.microsoft.com/office/powerpoint/2010/main" xmlns="" val="3603317715"/>
              </p:ext>
            </p:extLst>
          </p:nvPr>
        </p:nvGraphicFramePr>
        <p:xfrm>
          <a:off x="4407032" y="3176022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87" name="Chart 86"/>
          <p:cNvGraphicFramePr/>
          <p:nvPr>
            <p:extLst>
              <p:ext uri="{D42A27DB-BD31-4B8C-83A1-F6EECF244321}">
                <p14:modId xmlns:p14="http://schemas.microsoft.com/office/powerpoint/2010/main" xmlns="" val="1740088268"/>
              </p:ext>
            </p:extLst>
          </p:nvPr>
        </p:nvGraphicFramePr>
        <p:xfrm>
          <a:off x="4407032" y="3772784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8" name="Chart 87"/>
          <p:cNvGraphicFramePr/>
          <p:nvPr>
            <p:extLst>
              <p:ext uri="{D42A27DB-BD31-4B8C-83A1-F6EECF244321}">
                <p14:modId xmlns:p14="http://schemas.microsoft.com/office/powerpoint/2010/main" xmlns="" val="621618134"/>
              </p:ext>
            </p:extLst>
          </p:nvPr>
        </p:nvGraphicFramePr>
        <p:xfrm>
          <a:off x="4407032" y="436954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89" name="Chart 88"/>
          <p:cNvGraphicFramePr/>
          <p:nvPr>
            <p:extLst>
              <p:ext uri="{D42A27DB-BD31-4B8C-83A1-F6EECF244321}">
                <p14:modId xmlns:p14="http://schemas.microsoft.com/office/powerpoint/2010/main" xmlns="" val="1947555042"/>
              </p:ext>
            </p:extLst>
          </p:nvPr>
        </p:nvGraphicFramePr>
        <p:xfrm>
          <a:off x="4407032" y="496630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90" name="Chart 89"/>
          <p:cNvGraphicFramePr/>
          <p:nvPr>
            <p:extLst>
              <p:ext uri="{D42A27DB-BD31-4B8C-83A1-F6EECF244321}">
                <p14:modId xmlns:p14="http://schemas.microsoft.com/office/powerpoint/2010/main" xmlns="" val="2401687434"/>
              </p:ext>
            </p:extLst>
          </p:nvPr>
        </p:nvGraphicFramePr>
        <p:xfrm>
          <a:off x="4407032" y="556306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xmlns="" val="3310125652"/>
              </p:ext>
            </p:extLst>
          </p:nvPr>
        </p:nvGraphicFramePr>
        <p:xfrm>
          <a:off x="6073514" y="138573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2" name="Chart 91"/>
          <p:cNvGraphicFramePr/>
          <p:nvPr>
            <p:extLst>
              <p:ext uri="{D42A27DB-BD31-4B8C-83A1-F6EECF244321}">
                <p14:modId xmlns:p14="http://schemas.microsoft.com/office/powerpoint/2010/main" xmlns="" val="2119850860"/>
              </p:ext>
            </p:extLst>
          </p:nvPr>
        </p:nvGraphicFramePr>
        <p:xfrm>
          <a:off x="6073514" y="198249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xmlns="" val="941574503"/>
              </p:ext>
            </p:extLst>
          </p:nvPr>
        </p:nvGraphicFramePr>
        <p:xfrm>
          <a:off x="6073514" y="2579260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94" name="Chart 93"/>
          <p:cNvGraphicFramePr/>
          <p:nvPr>
            <p:extLst>
              <p:ext uri="{D42A27DB-BD31-4B8C-83A1-F6EECF244321}">
                <p14:modId xmlns:p14="http://schemas.microsoft.com/office/powerpoint/2010/main" xmlns="" val="2136155600"/>
              </p:ext>
            </p:extLst>
          </p:nvPr>
        </p:nvGraphicFramePr>
        <p:xfrm>
          <a:off x="6073514" y="3176022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xmlns="" val="3341966884"/>
              </p:ext>
            </p:extLst>
          </p:nvPr>
        </p:nvGraphicFramePr>
        <p:xfrm>
          <a:off x="6073514" y="3772784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xmlns="" val="2045813558"/>
              </p:ext>
            </p:extLst>
          </p:nvPr>
        </p:nvGraphicFramePr>
        <p:xfrm>
          <a:off x="6073514" y="436954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xmlns="" val="2787099640"/>
              </p:ext>
            </p:extLst>
          </p:nvPr>
        </p:nvGraphicFramePr>
        <p:xfrm>
          <a:off x="6073514" y="496630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98" name="Chart 97"/>
          <p:cNvGraphicFramePr/>
          <p:nvPr>
            <p:extLst>
              <p:ext uri="{D42A27DB-BD31-4B8C-83A1-F6EECF244321}">
                <p14:modId xmlns:p14="http://schemas.microsoft.com/office/powerpoint/2010/main" xmlns="" val="136265314"/>
              </p:ext>
            </p:extLst>
          </p:nvPr>
        </p:nvGraphicFramePr>
        <p:xfrm>
          <a:off x="6073514" y="556306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99" name="Chart 98"/>
          <p:cNvGraphicFramePr/>
          <p:nvPr>
            <p:extLst>
              <p:ext uri="{D42A27DB-BD31-4B8C-83A1-F6EECF244321}">
                <p14:modId xmlns:p14="http://schemas.microsoft.com/office/powerpoint/2010/main" xmlns="" val="2699468092"/>
              </p:ext>
            </p:extLst>
          </p:nvPr>
        </p:nvGraphicFramePr>
        <p:xfrm>
          <a:off x="7850332" y="138573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100" name="Chart 99"/>
          <p:cNvGraphicFramePr/>
          <p:nvPr>
            <p:extLst>
              <p:ext uri="{D42A27DB-BD31-4B8C-83A1-F6EECF244321}">
                <p14:modId xmlns:p14="http://schemas.microsoft.com/office/powerpoint/2010/main" xmlns="" val="4251582411"/>
              </p:ext>
            </p:extLst>
          </p:nvPr>
        </p:nvGraphicFramePr>
        <p:xfrm>
          <a:off x="7850332" y="198249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xmlns="" val="1196290447"/>
              </p:ext>
            </p:extLst>
          </p:nvPr>
        </p:nvGraphicFramePr>
        <p:xfrm>
          <a:off x="7850332" y="2579260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xmlns="" val="3702637242"/>
              </p:ext>
            </p:extLst>
          </p:nvPr>
        </p:nvGraphicFramePr>
        <p:xfrm>
          <a:off x="7850332" y="3176022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103" name="Chart 102"/>
          <p:cNvGraphicFramePr/>
          <p:nvPr>
            <p:extLst>
              <p:ext uri="{D42A27DB-BD31-4B8C-83A1-F6EECF244321}">
                <p14:modId xmlns:p14="http://schemas.microsoft.com/office/powerpoint/2010/main" xmlns="" val="244041832"/>
              </p:ext>
            </p:extLst>
          </p:nvPr>
        </p:nvGraphicFramePr>
        <p:xfrm>
          <a:off x="7850332" y="3772784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xmlns="" val="847219879"/>
              </p:ext>
            </p:extLst>
          </p:nvPr>
        </p:nvGraphicFramePr>
        <p:xfrm>
          <a:off x="7850332" y="4369546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xmlns="" val="2096173525"/>
              </p:ext>
            </p:extLst>
          </p:nvPr>
        </p:nvGraphicFramePr>
        <p:xfrm>
          <a:off x="7850332" y="496630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106" name="Chart 105"/>
          <p:cNvGraphicFramePr/>
          <p:nvPr>
            <p:extLst>
              <p:ext uri="{D42A27DB-BD31-4B8C-83A1-F6EECF244321}">
                <p14:modId xmlns:p14="http://schemas.microsoft.com/office/powerpoint/2010/main" xmlns="" val="1250936805"/>
              </p:ext>
            </p:extLst>
          </p:nvPr>
        </p:nvGraphicFramePr>
        <p:xfrm>
          <a:off x="7850332" y="5563068"/>
          <a:ext cx="966133" cy="6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09" name="Rounded Rectangle 108"/>
          <p:cNvSpPr/>
          <p:nvPr/>
        </p:nvSpPr>
        <p:spPr bwMode="auto">
          <a:xfrm>
            <a:off x="2645301" y="3793608"/>
            <a:ext cx="4394346" cy="597573"/>
          </a:xfrm>
          <a:prstGeom prst="roundRect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2645301" y="4391181"/>
            <a:ext cx="2679174" cy="597573"/>
          </a:xfrm>
          <a:prstGeom prst="roundRect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2645301" y="3196035"/>
            <a:ext cx="2679174" cy="597573"/>
          </a:xfrm>
          <a:prstGeom prst="roundRect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2645301" y="1403316"/>
            <a:ext cx="944385" cy="597573"/>
          </a:xfrm>
          <a:prstGeom prst="roundRect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6095262" y="1403316"/>
            <a:ext cx="944385" cy="597573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6095262" y="2598462"/>
            <a:ext cx="944385" cy="597573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7812522" y="2000889"/>
            <a:ext cx="944385" cy="597573"/>
          </a:xfrm>
          <a:prstGeom prst="round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2645301" y="2589576"/>
            <a:ext cx="944385" cy="597573"/>
          </a:xfrm>
          <a:prstGeom prst="roundRect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9172" y="1517436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5%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67491" y="2115009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58697" y="2703696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8%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89686" y="1517436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12%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9686" y="2703696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19%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9686" y="3310155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36%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24475" y="3310155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33%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24475" y="3907728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41%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89686" y="3903183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43%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9977" y="3907728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38%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24475" y="4551469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37%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89686" y="4546924"/>
            <a:ext cx="6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39%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0" name="Chart 69"/>
          <p:cNvGraphicFramePr/>
          <p:nvPr>
            <p:extLst>
              <p:ext uri="{D42A27DB-BD31-4B8C-83A1-F6EECF244321}">
                <p14:modId xmlns:p14="http://schemas.microsoft.com/office/powerpoint/2010/main" xmlns="" val="3472782126"/>
              </p:ext>
            </p:extLst>
          </p:nvPr>
        </p:nvGraphicFramePr>
        <p:xfrm>
          <a:off x="1236109" y="6115945"/>
          <a:ext cx="6646303" cy="46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</p:spTree>
    <p:extLst>
      <p:ext uri="{BB962C8B-B14F-4D97-AF65-F5344CB8AC3E}">
        <p14:creationId xmlns:p14="http://schemas.microsoft.com/office/powerpoint/2010/main" xmlns="" val="9787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 bwMode="auto">
          <a:xfrm>
            <a:off x="342600" y="1454435"/>
            <a:ext cx="8734725" cy="1164940"/>
          </a:xfrm>
          <a:prstGeom prst="round2Diag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 bwMode="auto">
          <a:xfrm>
            <a:off x="342600" y="2617930"/>
            <a:ext cx="8801400" cy="2151564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42600" y="4769494"/>
            <a:ext cx="8801400" cy="1536056"/>
          </a:xfrm>
          <a:prstGeom prst="round2Diag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1294593"/>
              </p:ext>
            </p:extLst>
          </p:nvPr>
        </p:nvGraphicFramePr>
        <p:xfrm>
          <a:off x="374913" y="1631004"/>
          <a:ext cx="2224794" cy="4843547"/>
        </p:xfrm>
        <a:graphic>
          <a:graphicData uri="http://schemas.openxmlformats.org/drawingml/2006/table">
            <a:tbl>
              <a:tblPr/>
              <a:tblGrid>
                <a:gridCol w="2224794"/>
              </a:tblGrid>
              <a:tr h="168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Texting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4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Talking on your phone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4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Taking photos or videos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backgrounds/wallpaper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ringtones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8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Playing games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7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Searching the Internet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Accessing social networking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Emailing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0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apps you downloaded to your phone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6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short videos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GPS Navigation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2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Backing up your phone to a computer or laptop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movies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TV shows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5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Creating or editing documents in MS Word Excel or PowerPoint</a:t>
                      </a:r>
                    </a:p>
                  </a:txBody>
                  <a:tcPr marL="9446" marR="9446" marT="94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What are they demanding: Mobile Phone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651163"/>
              </p:ext>
            </p:extLst>
          </p:nvPr>
        </p:nvGraphicFramePr>
        <p:xfrm>
          <a:off x="2537354" y="1611298"/>
          <a:ext cx="2233083" cy="4576881"/>
        </p:xfrm>
        <a:graphic>
          <a:graphicData uri="http://schemas.openxmlformats.org/drawingml/2006/table">
            <a:tbl>
              <a:tblPr/>
              <a:tblGrid>
                <a:gridCol w="2233083"/>
              </a:tblGrid>
              <a:tr h="2175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Texting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Talking on your phone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Taking photos or videos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backgrounds/wallpaper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Playing games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Searching the Internet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Emailing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ringtones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Accessing social networking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apps you downloaded to your phone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GPS Navigation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short videos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Backing up your phone to a computer or laptop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movies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0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TV shows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5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Creating or editing documents in MS Word Excel or PowerPoint</a:t>
                      </a:r>
                    </a:p>
                  </a:txBody>
                  <a:tcPr marL="6534" marR="6534" marT="653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1019377"/>
              </p:ext>
            </p:extLst>
          </p:nvPr>
        </p:nvGraphicFramePr>
        <p:xfrm>
          <a:off x="4724400" y="1623712"/>
          <a:ext cx="2438400" cy="4378507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336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Talking on your phone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Texting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Taking photos or videos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Searching the Internet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Emailing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7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apps you downloaded to your phone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Playing games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Accessing social networking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GPS Navigation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backgrounds/wallpaper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ringtones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5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short videos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Backing up your phone to a computer or laptop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movies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TV shows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3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Creating or editing documents in MS Word Excel or PowerPoint</a:t>
                      </a:r>
                    </a:p>
                  </a:txBody>
                  <a:tcPr marL="6841" marR="6841" marT="68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943353"/>
              </p:ext>
            </p:extLst>
          </p:nvPr>
        </p:nvGraphicFramePr>
        <p:xfrm>
          <a:off x="6991350" y="1623712"/>
          <a:ext cx="2152650" cy="4654499"/>
        </p:xfrm>
        <a:graphic>
          <a:graphicData uri="http://schemas.openxmlformats.org/drawingml/2006/table">
            <a:tbl>
              <a:tblPr/>
              <a:tblGrid>
                <a:gridCol w="2152650"/>
              </a:tblGrid>
              <a:tr h="3098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Talking on your phone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Texting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Taking photos or videos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Searching the Internet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Emailing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ringtones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GPS Navigation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Playing games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6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apps you downloaded to your phone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Changing backgrounds/wallpaper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Accessing social networking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short videos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Backing up your phone to a computer or laptop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Creating or editing documents in MS Word Excel or PowerPoint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movies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Watching TV shows</a:t>
                      </a:r>
                    </a:p>
                  </a:txBody>
                  <a:tcPr marL="7397" marR="7397" marT="739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20484" y="869660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Teens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5008" y="869661"/>
            <a:ext cx="2517776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Young Adults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6599" y="869661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Y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15212" y="869661"/>
            <a:ext cx="1257300" cy="584775"/>
          </a:xfrm>
          <a:prstGeom prst="rect">
            <a:avLst/>
          </a:prstGeom>
          <a:solidFill>
            <a:srgbClr val="F262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Gen X</a:t>
            </a:r>
            <a:endParaRPr lang="en-US" sz="3200" b="1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-874068" y="369126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41C5B"/>
                </a:solidFill>
                <a:latin typeface="Calibri" pitchFamily="34" charset="0"/>
                <a:cs typeface="Calibri" pitchFamily="34" charset="0"/>
              </a:rPr>
              <a:t>Incidence</a:t>
            </a:r>
            <a:endParaRPr lang="en-US" sz="2800" dirty="0">
              <a:solidFill>
                <a:srgbClr val="241C5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Up Arrow 118"/>
          <p:cNvSpPr/>
          <p:nvPr/>
        </p:nvSpPr>
        <p:spPr bwMode="auto">
          <a:xfrm>
            <a:off x="180674" y="2181225"/>
            <a:ext cx="161925" cy="1025811"/>
          </a:xfrm>
          <a:prstGeom prst="upArrow">
            <a:avLst/>
          </a:prstGeom>
          <a:solidFill>
            <a:srgbClr val="241C5B"/>
          </a:solidFill>
          <a:ln w="9525" cap="flat" cmpd="sng" algn="ctr">
            <a:solidFill>
              <a:srgbClr val="241C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0" name="Up Arrow 119"/>
          <p:cNvSpPr/>
          <p:nvPr/>
        </p:nvSpPr>
        <p:spPr bwMode="auto">
          <a:xfrm>
            <a:off x="180675" y="4640907"/>
            <a:ext cx="161925" cy="1025811"/>
          </a:xfrm>
          <a:prstGeom prst="upArrow">
            <a:avLst/>
          </a:prstGeom>
          <a:solidFill>
            <a:srgbClr val="241C5B"/>
          </a:solidFill>
          <a:ln w="9525" cap="flat" cmpd="sng" algn="ctr">
            <a:solidFill>
              <a:srgbClr val="241C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469952" y="1521111"/>
            <a:ext cx="1981200" cy="974439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6" name="Up-Down Arrow 125"/>
          <p:cNvSpPr/>
          <p:nvPr/>
        </p:nvSpPr>
        <p:spPr bwMode="auto">
          <a:xfrm>
            <a:off x="3562350" y="2276476"/>
            <a:ext cx="200025" cy="51435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6962776" y="3207036"/>
            <a:ext cx="2133600" cy="1679289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4648200" y="1508697"/>
            <a:ext cx="2571750" cy="3063303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706713" y="4238625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66815" y="4929189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040338" y="3324225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150125" y="3751405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566815" y="4512319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566815" y="5538130"/>
            <a:ext cx="1787473" cy="462620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2768625" y="4438350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2760159" y="5153812"/>
            <a:ext cx="1787473" cy="462620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040337" y="3899042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5040338" y="4857753"/>
            <a:ext cx="1787473" cy="581022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7150124" y="4886325"/>
            <a:ext cx="1787473" cy="257175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7150125" y="5848353"/>
            <a:ext cx="1787473" cy="457197"/>
          </a:xfrm>
          <a:prstGeom prst="ellipse">
            <a:avLst/>
          </a:prstGeom>
          <a:noFill/>
          <a:ln w="254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4" name="Straight Connector 143"/>
          <p:cNvCxnSpPr>
            <a:stCxn id="135" idx="6"/>
            <a:endCxn id="137" idx="2"/>
          </p:cNvCxnSpPr>
          <p:nvPr/>
        </p:nvCxnSpPr>
        <p:spPr bwMode="auto">
          <a:xfrm flipV="1">
            <a:off x="2354288" y="4566938"/>
            <a:ext cx="414337" cy="739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endCxn id="139" idx="2"/>
          </p:cNvCxnSpPr>
          <p:nvPr/>
        </p:nvCxnSpPr>
        <p:spPr bwMode="auto">
          <a:xfrm flipV="1">
            <a:off x="4556098" y="4027630"/>
            <a:ext cx="484239" cy="5443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>
            <a:stCxn id="141" idx="2"/>
            <a:endCxn id="139" idx="6"/>
          </p:cNvCxnSpPr>
          <p:nvPr/>
        </p:nvCxnSpPr>
        <p:spPr bwMode="auto">
          <a:xfrm flipH="1" flipV="1">
            <a:off x="6827810" y="4027630"/>
            <a:ext cx="322314" cy="9872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endCxn id="138" idx="2"/>
          </p:cNvCxnSpPr>
          <p:nvPr/>
        </p:nvCxnSpPr>
        <p:spPr bwMode="auto">
          <a:xfrm flipV="1">
            <a:off x="2354288" y="5385122"/>
            <a:ext cx="405871" cy="3843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stCxn id="138" idx="6"/>
            <a:endCxn id="140" idx="2"/>
          </p:cNvCxnSpPr>
          <p:nvPr/>
        </p:nvCxnSpPr>
        <p:spPr bwMode="auto">
          <a:xfrm flipV="1">
            <a:off x="4547632" y="5148264"/>
            <a:ext cx="492706" cy="2368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42" idx="2"/>
            <a:endCxn id="140" idx="6"/>
          </p:cNvCxnSpPr>
          <p:nvPr/>
        </p:nvCxnSpPr>
        <p:spPr bwMode="auto">
          <a:xfrm flipH="1" flipV="1">
            <a:off x="6827811" y="5148264"/>
            <a:ext cx="322314" cy="928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Up-Down Arrow 40"/>
          <p:cNvSpPr/>
          <p:nvPr/>
        </p:nvSpPr>
        <p:spPr bwMode="auto">
          <a:xfrm>
            <a:off x="7943849" y="2673634"/>
            <a:ext cx="200025" cy="51435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375" y="2346051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14%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43874" y="2761533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15%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41" grpId="0" animBg="1"/>
      <p:bldP spid="41" grpId="1" animBg="1"/>
      <p:bldP spid="7" grpId="0"/>
      <p:bldP spid="7" grpId="1"/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1465263"/>
            <a:ext cx="9034463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22693-8124-4AD0-B266-A5A6038C7E3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Phoenix Marketing International 2011.  All rights reserved.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83638" cy="9144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Top Recognized Brands – Who is best positioned?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4D4D4D"/>
      </a:dk2>
      <a:lt2>
        <a:srgbClr val="CF5613"/>
      </a:lt2>
      <a:accent1>
        <a:srgbClr val="B70304"/>
      </a:accent1>
      <a:accent2>
        <a:srgbClr val="94A305"/>
      </a:accent2>
      <a:accent3>
        <a:srgbClr val="FFFFFF"/>
      </a:accent3>
      <a:accent4>
        <a:srgbClr val="000000"/>
      </a:accent4>
      <a:accent5>
        <a:srgbClr val="D8AAAA"/>
      </a:accent5>
      <a:accent6>
        <a:srgbClr val="869304"/>
      </a:accent6>
      <a:hlink>
        <a:srgbClr val="04013D"/>
      </a:hlink>
      <a:folHlink>
        <a:srgbClr val="EFC30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4D4D4D"/>
        </a:dk2>
        <a:lt2>
          <a:srgbClr val="CF5613"/>
        </a:lt2>
        <a:accent1>
          <a:srgbClr val="B70304"/>
        </a:accent1>
        <a:accent2>
          <a:srgbClr val="94A305"/>
        </a:accent2>
        <a:accent3>
          <a:srgbClr val="FFFFFF"/>
        </a:accent3>
        <a:accent4>
          <a:srgbClr val="000000"/>
        </a:accent4>
        <a:accent5>
          <a:srgbClr val="D8AAAA"/>
        </a:accent5>
        <a:accent6>
          <a:srgbClr val="869304"/>
        </a:accent6>
        <a:hlink>
          <a:srgbClr val="04013D"/>
        </a:hlink>
        <a:folHlink>
          <a:srgbClr val="EFC3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12783</TotalTime>
  <Words>865</Words>
  <Application>Microsoft Office PowerPoint</Application>
  <PresentationFormat>On-screen Show (4:3)</PresentationFormat>
  <Paragraphs>222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What advantages do cloud-based solutions applied to popular entertainment properties bring to broadband network operators?  </vt:lpstr>
      <vt:lpstr>How does the on-demand, always-accessible nature of cloud-based entertainment delivery challenge conventional distribution systems?  Will older distribution methods disappear?  </vt:lpstr>
      <vt:lpstr>Devices They Can’t Live Without</vt:lpstr>
      <vt:lpstr>How are they consuming content now?</vt:lpstr>
      <vt:lpstr>Slide 6</vt:lpstr>
      <vt:lpstr>Which devices will drive future demand?</vt:lpstr>
      <vt:lpstr>What are they demanding: Mobile Phone</vt:lpstr>
      <vt:lpstr>Top Recognized Brands – Who is best positioned?</vt:lpstr>
      <vt:lpstr>Top Recognized Tech and Media Brands: Who can make the cloud rain?</vt:lpstr>
      <vt:lpstr>Please email: convtechmedia@phoenixmi.com  or call 215-395-6655 </vt:lpstr>
    </vt:vector>
  </TitlesOfParts>
  <Company>PMI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PMI</dc:creator>
  <cp:lastModifiedBy>Marty Lafferty</cp:lastModifiedBy>
  <cp:revision>647</cp:revision>
  <cp:lastPrinted>2011-10-28T14:58:41Z</cp:lastPrinted>
  <dcterms:created xsi:type="dcterms:W3CDTF">2008-02-22T21:08:15Z</dcterms:created>
  <dcterms:modified xsi:type="dcterms:W3CDTF">2012-01-11T20:00:45Z</dcterms:modified>
</cp:coreProperties>
</file>