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316" r:id="rId4"/>
    <p:sldId id="332" r:id="rId5"/>
    <p:sldId id="325" r:id="rId6"/>
    <p:sldId id="326" r:id="rId7"/>
    <p:sldId id="328" r:id="rId8"/>
    <p:sldId id="334" r:id="rId9"/>
    <p:sldId id="335" r:id="rId10"/>
    <p:sldId id="31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0000"/>
    <a:srgbClr val="4747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4" autoAdjust="0"/>
    <p:restoredTop sz="86819" autoAdjust="0"/>
  </p:normalViewPr>
  <p:slideViewPr>
    <p:cSldViewPr snapToGrid="0" snapToObjects="1" showGuides="1">
      <p:cViewPr>
        <p:scale>
          <a:sx n="125" d="100"/>
          <a:sy n="125" d="100"/>
        </p:scale>
        <p:origin x="-72" y="-72"/>
      </p:cViewPr>
      <p:guideLst>
        <p:guide orient="horz" pos="1746"/>
        <p:guide pos="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E527-1390-5843-A61C-0DFFDCC6FE1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13661-D135-8646-9091-8537605A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1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3661-D135-8646-9091-8537605A4D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81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3661-D135-8646-9091-8537605A4D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81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3661-D135-8646-9091-8537605A4D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52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3661-D135-8646-9091-8537605A4D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05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75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1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72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95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13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7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25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89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87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31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3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15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co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300" y="4760557"/>
            <a:ext cx="1441561" cy="2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9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9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14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4380154" y="1932036"/>
            <a:ext cx="0" cy="7980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30402" y="1995774"/>
            <a:ext cx="4713597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Content In The Cloud Conference</a:t>
            </a:r>
            <a:b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2012 International CES</a:t>
            </a:r>
            <a:endParaRPr lang="en-US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874" y="3382678"/>
            <a:ext cx="8187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Entertainment Industry Benefits and Drawbacks of Cloud-Delivered Content:</a:t>
            </a:r>
          </a:p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Innovation and Flexibility vs. Disruption and Accountability Issues</a:t>
            </a:r>
            <a:endParaRPr lang="en-US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1-05-20 at 3.0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570" y="4523462"/>
            <a:ext cx="1666630" cy="382755"/>
          </a:xfrm>
          <a:prstGeom prst="rect">
            <a:avLst/>
          </a:prstGeom>
        </p:spPr>
      </p:pic>
      <p:pic>
        <p:nvPicPr>
          <p:cNvPr id="3" name="Picture 2" descr="oco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" y="2043125"/>
            <a:ext cx="3323717" cy="4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35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679" y="543328"/>
            <a:ext cx="802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A30000"/>
                </a:solidFill>
                <a:latin typeface="Arial"/>
                <a:cs typeface="Arial"/>
              </a:rPr>
              <a:t>Thank you!</a:t>
            </a:r>
            <a:endParaRPr lang="en-US" sz="6000" i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8546" y="739092"/>
            <a:ext cx="31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A30000"/>
                </a:solidFill>
                <a:latin typeface="Arial"/>
                <a:cs typeface="Arial"/>
              </a:rPr>
              <a:t>Contact:</a:t>
            </a:r>
          </a:p>
          <a:p>
            <a:r>
              <a:rPr lang="en-US" sz="1200" i="1" dirty="0" smtClean="0">
                <a:solidFill>
                  <a:srgbClr val="474746"/>
                </a:solidFill>
                <a:latin typeface="Arial"/>
                <a:cs typeface="Arial"/>
              </a:rPr>
              <a:t>Email: </a:t>
            </a:r>
            <a:r>
              <a:rPr lang="en-US" sz="1200" i="1" dirty="0" err="1" smtClean="0">
                <a:solidFill>
                  <a:srgbClr val="474746"/>
                </a:solidFill>
                <a:latin typeface="Arial"/>
                <a:cs typeface="Arial"/>
              </a:rPr>
              <a:t>sales@octoshape.com</a:t>
            </a:r>
            <a:endParaRPr lang="en-US" sz="1200" i="1" dirty="0">
              <a:solidFill>
                <a:srgbClr val="A30000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955124" y="608617"/>
            <a:ext cx="0" cy="7980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32736" y="3690999"/>
            <a:ext cx="21628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They don’t make a CDN </a:t>
            </a:r>
            <a:r>
              <a:rPr lang="en-US" sz="1100" dirty="0" smtClean="0">
                <a:solidFill>
                  <a:srgbClr val="800000"/>
                </a:solidFill>
                <a:latin typeface="Arial"/>
                <a:cs typeface="Arial"/>
              </a:rPr>
              <a:t>this</a:t>
            </a:r>
            <a:r>
              <a:rPr lang="en-US" sz="1100" dirty="0" smtClean="0">
                <a:solidFill>
                  <a:srgbClr val="474746"/>
                </a:solidFill>
                <a:latin typeface="Arial"/>
                <a:cs typeface="Arial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big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909" y="2454434"/>
            <a:ext cx="172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Arial"/>
                <a:cs typeface="Arial"/>
              </a:rPr>
              <a:t>White Papers:</a:t>
            </a:r>
            <a:endParaRPr lang="en-US" b="1" dirty="0">
              <a:solidFill>
                <a:srgbClr val="A3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88697" y="3013901"/>
            <a:ext cx="0" cy="79800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5649" y="4024539"/>
            <a:ext cx="2813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Arial"/>
                <a:cs typeface="Arial"/>
              </a:rPr>
              <a:t>http://</a:t>
            </a:r>
            <a:r>
              <a:rPr lang="en-US" b="1" dirty="0" err="1" smtClean="0">
                <a:solidFill>
                  <a:srgbClr val="A30000"/>
                </a:solidFill>
                <a:latin typeface="Arial"/>
                <a:cs typeface="Arial"/>
              </a:rPr>
              <a:t>bit.ly</a:t>
            </a:r>
            <a:r>
              <a:rPr lang="en-US" b="1" dirty="0" smtClean="0">
                <a:solidFill>
                  <a:srgbClr val="A30000"/>
                </a:solidFill>
                <a:latin typeface="Arial"/>
                <a:cs typeface="Arial"/>
              </a:rPr>
              <a:t>/</a:t>
            </a:r>
            <a:r>
              <a:rPr lang="en-US" b="1" dirty="0" err="1" smtClean="0">
                <a:solidFill>
                  <a:srgbClr val="A30000"/>
                </a:solidFill>
                <a:latin typeface="Arial"/>
                <a:cs typeface="Arial"/>
              </a:rPr>
              <a:t>octosolution</a:t>
            </a:r>
            <a:endParaRPr lang="en-US" b="1" dirty="0">
              <a:solidFill>
                <a:srgbClr val="A3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1427" y="4041255"/>
            <a:ext cx="263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30000"/>
                </a:solidFill>
                <a:latin typeface="Arial"/>
                <a:cs typeface="Arial"/>
              </a:rPr>
              <a:t>http://</a:t>
            </a:r>
            <a:r>
              <a:rPr lang="en-US" b="1" dirty="0" err="1" smtClean="0">
                <a:solidFill>
                  <a:srgbClr val="A30000"/>
                </a:solidFill>
                <a:latin typeface="Arial"/>
                <a:cs typeface="Arial"/>
              </a:rPr>
              <a:t>bit.ly</a:t>
            </a:r>
            <a:r>
              <a:rPr lang="en-US" b="1" dirty="0" smtClean="0">
                <a:solidFill>
                  <a:srgbClr val="A30000"/>
                </a:solidFill>
                <a:latin typeface="Arial"/>
                <a:cs typeface="Arial"/>
              </a:rPr>
              <a:t>/</a:t>
            </a:r>
            <a:r>
              <a:rPr lang="en-US" b="1" dirty="0" err="1" smtClean="0">
                <a:solidFill>
                  <a:srgbClr val="A30000"/>
                </a:solidFill>
                <a:latin typeface="Arial"/>
                <a:cs typeface="Arial"/>
              </a:rPr>
              <a:t>cloudmass</a:t>
            </a:r>
            <a:endParaRPr lang="en-US" b="1" dirty="0">
              <a:solidFill>
                <a:srgbClr val="A3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multic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397" y="3064337"/>
            <a:ext cx="2813803" cy="520587"/>
          </a:xfrm>
          <a:prstGeom prst="rect">
            <a:avLst/>
          </a:prstGeom>
        </p:spPr>
      </p:pic>
      <p:pic>
        <p:nvPicPr>
          <p:cNvPr id="9" name="Picture 8" descr="cloudm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20" y="3013901"/>
            <a:ext cx="3199008" cy="6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35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713" y="1662634"/>
            <a:ext cx="4383754" cy="163137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err="1" smtClean="0">
                <a:solidFill>
                  <a:srgbClr val="474746"/>
                </a:solidFill>
                <a:latin typeface="Arial"/>
                <a:cs typeface="Arial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is high performance cloud-based media distribution technology:</a:t>
            </a:r>
          </a:p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- TV Quality</a:t>
            </a:r>
          </a:p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- TV Scale</a:t>
            </a:r>
          </a:p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- TV Uptime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" y="143770"/>
            <a:ext cx="22724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b="1" dirty="0" err="1" smtClean="0">
                <a:solidFill>
                  <a:srgbClr val="C10000"/>
                </a:solidFill>
                <a:latin typeface="Arial"/>
                <a:cs typeface="Arial"/>
              </a:rPr>
              <a:t>Octoshape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1136" y="232924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Arial"/>
                <a:cs typeface="Arial"/>
              </a:rPr>
              <a:t>Global Video Distribution Solutions</a:t>
            </a:r>
            <a:endParaRPr lang="en-US" sz="24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60016" y="242332"/>
            <a:ext cx="0" cy="4616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9286" y="3637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Screen shot 2011-05-20 at 3.0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624" y="2307968"/>
            <a:ext cx="2308952" cy="61119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4910667" y="1395163"/>
            <a:ext cx="0" cy="27789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ultica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418" y="3428235"/>
            <a:ext cx="2263727" cy="418816"/>
          </a:xfrm>
          <a:prstGeom prst="rect">
            <a:avLst/>
          </a:prstGeom>
        </p:spPr>
      </p:pic>
      <p:pic>
        <p:nvPicPr>
          <p:cNvPr id="7" name="Picture 6" descr="cloudma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818" y="1569069"/>
            <a:ext cx="2263727" cy="4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25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938" y="928824"/>
            <a:ext cx="845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In order to facilitate media distribution on the Internet large amounts of computing, storage, and networking resources are required.</a:t>
            </a:r>
          </a:p>
          <a:p>
            <a:endParaRPr lang="en-US" dirty="0">
              <a:solidFill>
                <a:srgbClr val="474746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Just some of the tasks include: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559" y="169698"/>
            <a:ext cx="40171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10000"/>
                </a:solidFill>
                <a:latin typeface="Arial"/>
                <a:cs typeface="Arial"/>
              </a:rPr>
              <a:t>Cloud Infrastructure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059" y="232924"/>
            <a:ext cx="495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Arial"/>
                <a:cs typeface="Arial"/>
              </a:rPr>
              <a:t>What are we talking about really?</a:t>
            </a:r>
            <a:endParaRPr lang="en-US" sz="24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62312" y="232925"/>
            <a:ext cx="0" cy="4616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001" y="2139939"/>
            <a:ext cx="79925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8001" y="2145472"/>
            <a:ext cx="167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Encoding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Transcoding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899" y="2145472"/>
            <a:ext cx="249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30000"/>
                </a:solidFill>
                <a:latin typeface="Arial"/>
                <a:cs typeface="Arial"/>
              </a:rPr>
              <a:t>Metadata Processing</a:t>
            </a:r>
          </a:p>
          <a:p>
            <a:r>
              <a:rPr lang="en-US" dirty="0">
                <a:solidFill>
                  <a:srgbClr val="A30000"/>
                </a:solidFill>
                <a:latin typeface="Arial"/>
                <a:cs typeface="Arial"/>
              </a:rPr>
              <a:t>Delivery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9200" y="2145472"/>
            <a:ext cx="247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30000"/>
                </a:solidFill>
                <a:latin typeface="Arial"/>
                <a:cs typeface="Arial"/>
              </a:rPr>
              <a:t>Ad Insertion</a:t>
            </a:r>
          </a:p>
          <a:p>
            <a:r>
              <a:rPr lang="en-US" dirty="0">
                <a:solidFill>
                  <a:srgbClr val="A30000"/>
                </a:solidFill>
                <a:latin typeface="Arial"/>
                <a:cs typeface="Arial"/>
              </a:rPr>
              <a:t>Security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001" y="2782722"/>
            <a:ext cx="79925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8002" y="3013617"/>
            <a:ext cx="7603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“Cloud” refers to generic server and network infrastructure deployed by a provider as a service.</a:t>
            </a:r>
          </a:p>
          <a:p>
            <a:endParaRPr lang="en-US" dirty="0">
              <a:solidFill>
                <a:srgbClr val="474746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These are often shared resources, and can scaled and deployed flexibly depending  on the specific needs of the customer. </a:t>
            </a:r>
            <a:endParaRPr lang="en-US" dirty="0">
              <a:solidFill>
                <a:srgbClr val="4747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4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939" y="928824"/>
            <a:ext cx="26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Pro’s / Advantages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559" y="169698"/>
            <a:ext cx="40171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10000"/>
                </a:solidFill>
                <a:latin typeface="Arial"/>
                <a:cs typeface="Arial"/>
              </a:rPr>
              <a:t>Cloud Distribution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1739" y="232924"/>
            <a:ext cx="495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Arial"/>
                <a:cs typeface="Arial"/>
              </a:rPr>
              <a:t>The Good / The Bad</a:t>
            </a:r>
            <a:endParaRPr lang="en-US" sz="24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04832" y="242332"/>
            <a:ext cx="0" cy="4616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8002" y="1358051"/>
            <a:ext cx="79925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58733" y="1490122"/>
            <a:ext cx="4885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Performance Varies between providers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Ingest Challenges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Egress Challenges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More Security Considerations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08001" y="2782722"/>
            <a:ext cx="799253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732" y="948513"/>
            <a:ext cx="36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Con’s / Dis - Advantages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2" y="1499141"/>
            <a:ext cx="364489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Low Barrier To Entry - Innovation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Fast Deployment – Procurement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Economies of Scale – Cost</a:t>
            </a:r>
          </a:p>
          <a:p>
            <a:r>
              <a:rPr lang="en-US" dirty="0" smtClean="0">
                <a:solidFill>
                  <a:srgbClr val="A30000"/>
                </a:solidFill>
                <a:latin typeface="Arial"/>
                <a:cs typeface="Arial"/>
              </a:rPr>
              <a:t>Low Total Cost of Ownership</a:t>
            </a:r>
          </a:p>
          <a:p>
            <a:endParaRPr lang="en-US" dirty="0" smtClean="0">
              <a:solidFill>
                <a:srgbClr val="A3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A3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38" y="3037024"/>
            <a:ext cx="84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4746"/>
                </a:solidFill>
                <a:latin typeface="Arial"/>
                <a:cs typeface="Arial"/>
              </a:rPr>
              <a:t>Overall this movement is excellent for the consumer as it escalates the availability of new content offerings outside of traditional content channels.</a:t>
            </a:r>
          </a:p>
        </p:txBody>
      </p:sp>
    </p:spTree>
    <p:extLst>
      <p:ext uri="{BB962C8B-B14F-4D97-AF65-F5344CB8AC3E}">
        <p14:creationId xmlns:p14="http://schemas.microsoft.com/office/powerpoint/2010/main" xmlns="" val="211300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565" y="145770"/>
            <a:ext cx="866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10000"/>
                </a:solidFill>
                <a:latin typeface="Arial"/>
                <a:cs typeface="Arial"/>
              </a:rPr>
              <a:t>Quality is key to Cloud content business models</a:t>
            </a:r>
            <a:endParaRPr lang="en-US" sz="28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2019300"/>
            <a:ext cx="1549400" cy="1104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2019300"/>
            <a:ext cx="1549400" cy="1104900"/>
          </a:xfrm>
          <a:prstGeom prst="rect">
            <a:avLst/>
          </a:prstGeom>
        </p:spPr>
      </p:pic>
      <p:pic>
        <p:nvPicPr>
          <p:cNvPr id="5" name="Picture 4" descr="tv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88" y="2201324"/>
            <a:ext cx="3441183" cy="2529417"/>
          </a:xfrm>
          <a:prstGeom prst="rect">
            <a:avLst/>
          </a:prstGeom>
        </p:spPr>
      </p:pic>
      <p:pic>
        <p:nvPicPr>
          <p:cNvPr id="23" name="Picture 22" descr="tv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500" y="2201324"/>
            <a:ext cx="3441183" cy="2529417"/>
          </a:xfrm>
          <a:prstGeom prst="rect">
            <a:avLst/>
          </a:prstGeom>
        </p:spPr>
      </p:pic>
      <p:pic>
        <p:nvPicPr>
          <p:cNvPr id="6" name="Picture 5" descr="2007_harry_potter_order_of_the_phoenix_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334" y="2336787"/>
            <a:ext cx="2995084" cy="1993018"/>
          </a:xfrm>
          <a:prstGeom prst="rect">
            <a:avLst/>
          </a:prstGeom>
        </p:spPr>
      </p:pic>
      <p:pic>
        <p:nvPicPr>
          <p:cNvPr id="15" name="Picture 14" descr="GrainyPot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381" y="2336787"/>
            <a:ext cx="2992928" cy="199301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130599" y="2499777"/>
            <a:ext cx="769777" cy="761093"/>
            <a:chOff x="2130593" y="2499774"/>
            <a:chExt cx="769777" cy="761093"/>
          </a:xfrm>
        </p:grpSpPr>
        <p:sp>
          <p:nvSpPr>
            <p:cNvPr id="18" name="Oval 17"/>
            <p:cNvSpPr/>
            <p:nvPr/>
          </p:nvSpPr>
          <p:spPr>
            <a:xfrm>
              <a:off x="2205996" y="2602842"/>
              <a:ext cx="187221" cy="187221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04773" y="2499774"/>
              <a:ext cx="187221" cy="187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130593" y="2819457"/>
              <a:ext cx="187221" cy="187221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253222" y="3028086"/>
              <a:ext cx="187221" cy="187221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468985" y="3073646"/>
              <a:ext cx="187221" cy="18722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666856" y="2960303"/>
              <a:ext cx="187221" cy="18722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713149" y="2729414"/>
              <a:ext cx="187221" cy="18722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612355" y="2538625"/>
              <a:ext cx="187221" cy="187221"/>
            </a:xfrm>
            <a:prstGeom prst="ellipse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7983" y="792519"/>
            <a:ext cx="8502460" cy="1254189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/>
          <a:p>
            <a:pPr marL="365760" indent="-365760">
              <a:spcBef>
                <a:spcPts val="100"/>
              </a:spcBef>
              <a:spcAft>
                <a:spcPts val="600"/>
              </a:spcAft>
              <a:buSzPct val="50000"/>
              <a:buBlip>
                <a:blip r:embed="rId7"/>
              </a:buBlip>
            </a:pPr>
            <a:r>
              <a:rPr lang="en-US" sz="1600" i="1" dirty="0" smtClean="0">
                <a:solidFill>
                  <a:srgbClr val="474746"/>
                </a:solidFill>
                <a:latin typeface="Arial"/>
                <a:cs typeface="Arial"/>
              </a:rPr>
              <a:t>Higher quality video suitable for big screen living room viewing requires higher bit rates</a:t>
            </a:r>
            <a:endParaRPr lang="en-US" sz="1600" i="1" dirty="0">
              <a:solidFill>
                <a:srgbClr val="474746"/>
              </a:solidFill>
              <a:latin typeface="Arial"/>
              <a:cs typeface="Arial"/>
            </a:endParaRPr>
          </a:p>
          <a:p>
            <a:pPr marL="365760" indent="-365760">
              <a:spcBef>
                <a:spcPts val="100"/>
              </a:spcBef>
              <a:spcAft>
                <a:spcPts val="600"/>
              </a:spcAft>
              <a:buSzPct val="50000"/>
              <a:buBlip>
                <a:blip r:embed="rId7"/>
              </a:buBlip>
            </a:pPr>
            <a:r>
              <a:rPr lang="en-US" sz="1600" i="1" dirty="0" smtClean="0">
                <a:solidFill>
                  <a:srgbClr val="474746"/>
                </a:solidFill>
                <a:latin typeface="Arial"/>
                <a:cs typeface="Arial"/>
              </a:rPr>
              <a:t>Higher bit rates with traditional technologies bring more buffering</a:t>
            </a:r>
          </a:p>
          <a:p>
            <a:pPr marL="365760" indent="-365760">
              <a:spcBef>
                <a:spcPts val="100"/>
              </a:spcBef>
              <a:spcAft>
                <a:spcPts val="600"/>
              </a:spcAft>
              <a:buSzPct val="50000"/>
              <a:buBlip>
                <a:blip r:embed="rId7"/>
              </a:buBlip>
            </a:pPr>
            <a:r>
              <a:rPr lang="en-US" sz="1600" i="1" dirty="0" smtClean="0">
                <a:solidFill>
                  <a:srgbClr val="474746"/>
                </a:solidFill>
                <a:latin typeface="Arial"/>
                <a:cs typeface="Arial"/>
              </a:rPr>
              <a:t>To get around buffering traditional technologies lower the quality</a:t>
            </a:r>
          </a:p>
          <a:p>
            <a:pPr marL="365760" indent="-365760">
              <a:spcBef>
                <a:spcPts val="100"/>
              </a:spcBef>
              <a:spcAft>
                <a:spcPts val="600"/>
              </a:spcAft>
              <a:buSzPct val="50000"/>
              <a:buBlip>
                <a:blip r:embed="rId7"/>
              </a:buBlip>
            </a:pPr>
            <a:r>
              <a:rPr lang="en-US" sz="1600" i="1" dirty="0" smtClean="0">
                <a:solidFill>
                  <a:srgbClr val="474746"/>
                </a:solidFill>
                <a:latin typeface="Arial"/>
                <a:cs typeface="Arial"/>
              </a:rPr>
              <a:t>When the quality is lowered or buffering occurs, people tune elsewhere</a:t>
            </a:r>
            <a:endParaRPr lang="en-US" sz="1600" dirty="0" smtClean="0">
              <a:solidFill>
                <a:srgbClr val="4747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 flipV="1">
            <a:off x="7129516" y="4363025"/>
            <a:ext cx="1727192" cy="9407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3781" y="169796"/>
            <a:ext cx="76631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10000"/>
                </a:solidFill>
                <a:latin typeface="Arial"/>
                <a:cs typeface="Arial"/>
              </a:rPr>
              <a:t>Low quality is a significant impact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9516" y="3279068"/>
            <a:ext cx="193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74746"/>
                </a:solidFill>
                <a:latin typeface="Arial"/>
                <a:cs typeface="Arial"/>
              </a:rPr>
              <a:t>Study by </a:t>
            </a:r>
            <a:r>
              <a:rPr lang="en-US" sz="1400" dirty="0" err="1" smtClean="0">
                <a:solidFill>
                  <a:srgbClr val="474746"/>
                </a:solidFill>
                <a:latin typeface="Arial"/>
                <a:cs typeface="Arial"/>
              </a:rPr>
              <a:t>TubeMogul</a:t>
            </a:r>
            <a:r>
              <a:rPr lang="en-US" sz="1400" dirty="0" smtClean="0">
                <a:solidFill>
                  <a:srgbClr val="474746"/>
                </a:solidFill>
                <a:latin typeface="Arial"/>
                <a:cs typeface="Arial"/>
              </a:rPr>
              <a:t> (12/09) combined with research data from IDC (1/10) </a:t>
            </a:r>
            <a:endParaRPr lang="en-US" sz="14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160" y="0"/>
            <a:ext cx="17272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ercent experiencing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99582"/>
            <a:ext cx="6886672" cy="367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270251" y="1708170"/>
            <a:ext cx="3619500" cy="81491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8055" y="1836094"/>
            <a:ext cx="3301778" cy="27953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81% of people clicked away when they encountered a buffering event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11043" y="4372432"/>
            <a:ext cx="1954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474746"/>
                </a:solidFill>
                <a:latin typeface="Arial"/>
                <a:cs typeface="Arial"/>
              </a:rPr>
              <a:t>Octoshape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394135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4006" y="4321270"/>
            <a:ext cx="3990591" cy="712597"/>
          </a:xfrm>
          <a:prstGeom prst="roundRect">
            <a:avLst/>
          </a:prstGeom>
          <a:solidFill>
            <a:srgbClr val="A3181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4006" y="2211045"/>
            <a:ext cx="3990591" cy="811768"/>
          </a:xfrm>
          <a:prstGeom prst="roundRect">
            <a:avLst/>
          </a:prstGeom>
          <a:solidFill>
            <a:srgbClr val="A3181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18683" y="1077831"/>
            <a:ext cx="0" cy="382225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6405" y="141911"/>
            <a:ext cx="851637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10000"/>
                </a:solidFill>
                <a:latin typeface="Arial"/>
                <a:cs typeface="Arial"/>
              </a:rPr>
              <a:t>Octoshape removes these problems 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Screen shot 2011-05-18 at 4.3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6" y="1212871"/>
            <a:ext cx="3735513" cy="83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 shot 2011-05-20 at 11.04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24" y="3477631"/>
            <a:ext cx="3764111" cy="802527"/>
          </a:xfrm>
          <a:prstGeom prst="rect">
            <a:avLst/>
          </a:prstGeom>
        </p:spPr>
      </p:pic>
      <p:pic>
        <p:nvPicPr>
          <p:cNvPr id="12" name="Picture 11" descr="Screen shot 2011-05-20 at 9.34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800" y="1959847"/>
            <a:ext cx="3986497" cy="265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06405" y="2220515"/>
            <a:ext cx="3838192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This throughput variation causes people to click away</a:t>
            </a:r>
          </a:p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- Lowering viewer satisfaction for subscription services</a:t>
            </a:r>
          </a:p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- Lowering ad revenues</a:t>
            </a:r>
            <a:endParaRPr lang="en-US" sz="105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24" y="1013412"/>
            <a:ext cx="309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200" dirty="0" smtClean="0">
                <a:solidFill>
                  <a:srgbClr val="474746"/>
                </a:solidFill>
                <a:latin typeface="Arial"/>
                <a:cs typeface="Arial"/>
              </a:rPr>
              <a:t>Traditional OTT Video Delivery</a:t>
            </a:r>
            <a:endParaRPr lang="en-US" sz="1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5" y="3200632"/>
            <a:ext cx="309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200" dirty="0" err="1" smtClean="0">
                <a:solidFill>
                  <a:srgbClr val="474746"/>
                </a:solidFill>
                <a:latin typeface="Arial"/>
                <a:cs typeface="Arial"/>
              </a:rPr>
              <a:t>Octoshape</a:t>
            </a:r>
            <a:r>
              <a:rPr lang="en-US" sz="1200" dirty="0" smtClean="0">
                <a:solidFill>
                  <a:srgbClr val="474746"/>
                </a:solidFill>
                <a:latin typeface="Arial"/>
                <a:cs typeface="Arial"/>
              </a:rPr>
              <a:t> Accelerated Video Delivery</a:t>
            </a:r>
            <a:endParaRPr lang="en-US" sz="1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70588" y="1725083"/>
            <a:ext cx="832912" cy="440281"/>
          </a:xfrm>
          <a:prstGeom prst="straightConnector1">
            <a:avLst/>
          </a:prstGeom>
          <a:ln w="952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13417" y="1725083"/>
            <a:ext cx="257172" cy="440281"/>
          </a:xfrm>
          <a:prstGeom prst="straightConnector1">
            <a:avLst/>
          </a:prstGeom>
          <a:ln w="9525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2324" y="4280158"/>
            <a:ext cx="3838192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Octoshape offers sustained TV quality experiences</a:t>
            </a:r>
          </a:p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- Extending viewer engagement time for ad revenues</a:t>
            </a:r>
          </a:p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 smtClean="0">
                <a:solidFill>
                  <a:srgbClr val="FFFFFF"/>
                </a:solidFill>
                <a:latin typeface="Arial"/>
                <a:cs typeface="Arial"/>
              </a:rPr>
              <a:t>- Building consumer affinity for subscription services</a:t>
            </a:r>
          </a:p>
          <a:p>
            <a:pPr>
              <a:spcBef>
                <a:spcPts val="100"/>
              </a:spcBef>
              <a:spcAft>
                <a:spcPts val="600"/>
              </a:spcAft>
              <a:buSzPct val="65000"/>
            </a:pPr>
            <a:r>
              <a:rPr lang="en-US" sz="105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4667" y="3706467"/>
            <a:ext cx="176068" cy="12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19426" y="1107763"/>
            <a:ext cx="4383754" cy="10382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err="1" smtClean="0">
                <a:solidFill>
                  <a:srgbClr val="474746"/>
                </a:solidFill>
                <a:latin typeface="Arial"/>
                <a:cs typeface="Arial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accelerates the video distribution, avoiding congested pathways through the cloud to the consumer.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7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713" y="1965283"/>
            <a:ext cx="4383754" cy="10382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1600" dirty="0" err="1" smtClean="0">
                <a:solidFill>
                  <a:srgbClr val="474746"/>
                </a:solidFill>
                <a:latin typeface="Arial"/>
                <a:cs typeface="Arial"/>
              </a:rPr>
              <a:t>Octoshape</a:t>
            </a: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474746"/>
                </a:solidFill>
                <a:latin typeface="Arial"/>
                <a:cs typeface="Arial"/>
              </a:rPr>
              <a:t>Cloudmass</a:t>
            </a:r>
            <a:r>
              <a:rPr lang="en-US" sz="1600" dirty="0" smtClean="0">
                <a:solidFill>
                  <a:srgbClr val="474746"/>
                </a:solidFill>
                <a:latin typeface="Arial"/>
                <a:cs typeface="Arial"/>
              </a:rPr>
              <a:t> transparently aggregates multiple clouds together to create a massive global distribution infrastructure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1600" dirty="0" smtClean="0">
              <a:solidFill>
                <a:srgbClr val="47474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34268" y="143770"/>
            <a:ext cx="59334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100" b="1" dirty="0" err="1" smtClean="0">
                <a:solidFill>
                  <a:srgbClr val="C10000"/>
                </a:solidFill>
                <a:latin typeface="Arial"/>
                <a:cs typeface="Arial"/>
              </a:rPr>
              <a:t>Octoshape</a:t>
            </a:r>
            <a:endParaRPr lang="en-US" sz="31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1136" y="232924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74746"/>
                </a:solidFill>
                <a:latin typeface="Arial"/>
                <a:cs typeface="Arial"/>
              </a:rPr>
              <a:t>CloudMass</a:t>
            </a:r>
            <a:endParaRPr lang="en-US" sz="24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60016" y="242332"/>
            <a:ext cx="0" cy="4616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95187" y="3637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Screen shot 2011-05-20 at 3.0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465" y="4106333"/>
            <a:ext cx="3401537" cy="781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68" y="86460"/>
            <a:ext cx="1888065" cy="1888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22" y="544146"/>
            <a:ext cx="1888065" cy="188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01" y="1255327"/>
            <a:ext cx="1888065" cy="1888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68" y="2118910"/>
            <a:ext cx="1888065" cy="1888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67" y="2842808"/>
            <a:ext cx="1888065" cy="188806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614768" y="2988747"/>
            <a:ext cx="551701" cy="679911"/>
            <a:chOff x="6606546" y="830356"/>
            <a:chExt cx="704101" cy="899180"/>
          </a:xfrm>
        </p:grpSpPr>
        <p:pic>
          <p:nvPicPr>
            <p:cNvPr id="30" name="Picture 29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31" name="Picture 30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32" name="Picture 31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375941" y="242332"/>
            <a:ext cx="551701" cy="679911"/>
            <a:chOff x="6606546" y="830356"/>
            <a:chExt cx="704101" cy="899180"/>
          </a:xfrm>
        </p:grpSpPr>
        <p:pic>
          <p:nvPicPr>
            <p:cNvPr id="42" name="Picture 41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43" name="Picture 42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44" name="Picture 43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107597" y="723285"/>
            <a:ext cx="551701" cy="679911"/>
            <a:chOff x="6606546" y="830356"/>
            <a:chExt cx="704101" cy="899180"/>
          </a:xfrm>
        </p:grpSpPr>
        <p:pic>
          <p:nvPicPr>
            <p:cNvPr id="46" name="Picture 45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47" name="Picture 46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48" name="Picture 47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242183" y="2360911"/>
            <a:ext cx="551701" cy="679911"/>
            <a:chOff x="6606546" y="830356"/>
            <a:chExt cx="704101" cy="899180"/>
          </a:xfrm>
        </p:grpSpPr>
        <p:pic>
          <p:nvPicPr>
            <p:cNvPr id="50" name="Picture 49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51" name="Picture 50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52" name="Picture 51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7481010" y="1512678"/>
            <a:ext cx="551701" cy="679911"/>
            <a:chOff x="6606546" y="830356"/>
            <a:chExt cx="704101" cy="899180"/>
          </a:xfrm>
        </p:grpSpPr>
        <p:pic>
          <p:nvPicPr>
            <p:cNvPr id="54" name="Picture 53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6546" y="830356"/>
              <a:ext cx="399301" cy="594380"/>
            </a:xfrm>
            <a:prstGeom prst="rect">
              <a:avLst/>
            </a:prstGeom>
          </p:spPr>
        </p:pic>
        <p:pic>
          <p:nvPicPr>
            <p:cNvPr id="55" name="Picture 54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946" y="982756"/>
              <a:ext cx="399301" cy="594380"/>
            </a:xfrm>
            <a:prstGeom prst="rect">
              <a:avLst/>
            </a:prstGeom>
          </p:spPr>
        </p:pic>
        <p:pic>
          <p:nvPicPr>
            <p:cNvPr id="56" name="Picture 55" descr="Octo Cloud 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346" y="1135156"/>
              <a:ext cx="399301" cy="5943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75" y="3096236"/>
            <a:ext cx="418027" cy="529501"/>
          </a:xfrm>
          <a:prstGeom prst="rect">
            <a:avLst/>
          </a:prstGeom>
        </p:spPr>
      </p:pic>
      <p:pic>
        <p:nvPicPr>
          <p:cNvPr id="5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387" y="2020956"/>
            <a:ext cx="1103866" cy="78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375" y="1274194"/>
            <a:ext cx="35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76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712" y="1086901"/>
            <a:ext cx="8820287" cy="163137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91440">
              <a:spcBef>
                <a:spcPts val="600"/>
              </a:spcBef>
              <a:buSzPct val="50000"/>
            </a:pPr>
            <a:r>
              <a:rPr lang="en-US" sz="2000" dirty="0" smtClean="0">
                <a:solidFill>
                  <a:srgbClr val="A30000"/>
                </a:solidFill>
                <a:latin typeface="Arial"/>
                <a:cs typeface="Arial"/>
              </a:rPr>
              <a:t>Clouds are good: </a:t>
            </a:r>
            <a:r>
              <a:rPr lang="en-US" sz="2000" dirty="0" smtClean="0">
                <a:solidFill>
                  <a:srgbClr val="474746"/>
                </a:solidFill>
                <a:latin typeface="Arial"/>
                <a:cs typeface="Arial"/>
              </a:rPr>
              <a:t>They foster innovation, escalate product roadmaps, reduce total cost of ownership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2000" dirty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r>
              <a:rPr lang="en-US" sz="2000" dirty="0">
                <a:solidFill>
                  <a:srgbClr val="A30000"/>
                </a:solidFill>
                <a:latin typeface="Arial"/>
                <a:cs typeface="Arial"/>
              </a:rPr>
              <a:t>Clouds </a:t>
            </a:r>
            <a:r>
              <a:rPr lang="en-US" sz="2000" dirty="0" smtClean="0">
                <a:solidFill>
                  <a:srgbClr val="A30000"/>
                </a:solidFill>
                <a:latin typeface="Arial"/>
                <a:cs typeface="Arial"/>
              </a:rPr>
              <a:t>have some challenges: </a:t>
            </a:r>
            <a:r>
              <a:rPr lang="en-US" sz="2000" dirty="0" smtClean="0">
                <a:solidFill>
                  <a:srgbClr val="474746"/>
                </a:solidFill>
                <a:latin typeface="Arial"/>
                <a:cs typeface="Arial"/>
              </a:rPr>
              <a:t>They require more planning around security, performance, quality and workflow</a:t>
            </a:r>
          </a:p>
          <a:p>
            <a:pPr marL="91440">
              <a:spcBef>
                <a:spcPts val="600"/>
              </a:spcBef>
              <a:buSzPct val="50000"/>
            </a:pPr>
            <a:endParaRPr lang="en-US" sz="2000" dirty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r>
              <a:rPr lang="en-US" sz="2000" dirty="0" err="1" smtClean="0">
                <a:solidFill>
                  <a:srgbClr val="A30000"/>
                </a:solidFill>
                <a:latin typeface="Arial"/>
                <a:cs typeface="Arial"/>
              </a:rPr>
              <a:t>Octoshape</a:t>
            </a:r>
            <a:r>
              <a:rPr lang="en-US" sz="2000" dirty="0" smtClean="0">
                <a:solidFill>
                  <a:srgbClr val="A30000"/>
                </a:solidFill>
                <a:latin typeface="Arial"/>
                <a:cs typeface="Arial"/>
              </a:rPr>
              <a:t> optimizes the cloud: </a:t>
            </a:r>
            <a:r>
              <a:rPr lang="en-US" sz="2000" dirty="0" smtClean="0">
                <a:solidFill>
                  <a:srgbClr val="474746"/>
                </a:solidFill>
                <a:latin typeface="Arial"/>
                <a:cs typeface="Arial"/>
              </a:rPr>
              <a:t>By accelerating video into and out of the cloud</a:t>
            </a:r>
            <a:endParaRPr lang="en-US" sz="2000" dirty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2000" dirty="0" smtClean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2000" dirty="0" smtClean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2000" dirty="0">
              <a:solidFill>
                <a:srgbClr val="474746"/>
              </a:solidFill>
              <a:latin typeface="Arial"/>
              <a:cs typeface="Arial"/>
            </a:endParaRPr>
          </a:p>
          <a:p>
            <a:pPr marL="91440">
              <a:spcBef>
                <a:spcPts val="600"/>
              </a:spcBef>
              <a:buSzPct val="50000"/>
            </a:pPr>
            <a:endParaRPr lang="en-US" sz="2000" dirty="0">
              <a:solidFill>
                <a:srgbClr val="474746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95" y="145033"/>
            <a:ext cx="396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10000"/>
                </a:solidFill>
                <a:latin typeface="Arial"/>
                <a:cs typeface="Arial"/>
              </a:rPr>
              <a:t>Content in the Cloud </a:t>
            </a:r>
            <a:endParaRPr lang="en-US" sz="2800" b="1" dirty="0">
              <a:solidFill>
                <a:srgbClr val="C10000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495683" y="231908"/>
            <a:ext cx="0" cy="4720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9286" y="36376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1689" y="150628"/>
            <a:ext cx="369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74746"/>
                </a:solidFill>
                <a:latin typeface="Arial"/>
                <a:cs typeface="Arial"/>
              </a:rPr>
              <a:t>Summary</a:t>
            </a:r>
            <a:endParaRPr lang="en-US" sz="2400" dirty="0">
              <a:solidFill>
                <a:srgbClr val="47474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13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457</Words>
  <Application>Microsoft Office PowerPoint</Application>
  <PresentationFormat>On-screen Show (16:9)</PresentationFormat>
  <Paragraphs>79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Mangum</dc:creator>
  <cp:lastModifiedBy>Marty Lafferty</cp:lastModifiedBy>
  <cp:revision>176</cp:revision>
  <cp:lastPrinted>2011-08-19T19:34:28Z</cp:lastPrinted>
  <dcterms:created xsi:type="dcterms:W3CDTF">2011-05-10T19:37:52Z</dcterms:created>
  <dcterms:modified xsi:type="dcterms:W3CDTF">2012-01-09T23:46:19Z</dcterms:modified>
</cp:coreProperties>
</file>