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57" r:id="rId2"/>
    <p:sldId id="862" r:id="rId3"/>
    <p:sldId id="863" r:id="rId4"/>
    <p:sldId id="866" r:id="rId5"/>
    <p:sldId id="870" r:id="rId6"/>
    <p:sldId id="871" r:id="rId7"/>
    <p:sldId id="874" r:id="rId8"/>
    <p:sldId id="875" r:id="rId9"/>
    <p:sldId id="877" r:id="rId10"/>
    <p:sldId id="879" r:id="rId11"/>
    <p:sldId id="880" r:id="rId12"/>
    <p:sldId id="883" r:id="rId13"/>
    <p:sldId id="861" r:id="rId14"/>
    <p:sldId id="8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900"/>
    <a:srgbClr val="361B5A"/>
    <a:srgbClr val="3C1F62"/>
    <a:srgbClr val="673299"/>
    <a:srgbClr val="4796FF"/>
    <a:srgbClr val="3471FF"/>
    <a:srgbClr val="001DFF"/>
    <a:srgbClr val="001CF7"/>
    <a:srgbClr val="001BE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9" autoAdjust="0"/>
    <p:restoredTop sz="82137" autoAdjust="0"/>
  </p:normalViewPr>
  <p:slideViewPr>
    <p:cSldViewPr snapToGrid="0" snapToObjects="1">
      <p:cViewPr varScale="1">
        <p:scale>
          <a:sx n="63" d="100"/>
          <a:sy n="63" d="100"/>
        </p:scale>
        <p:origin x="-1314" y="-114"/>
      </p:cViewPr>
      <p:guideLst>
        <p:guide orient="horz" pos="2157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782D-055D-CD4F-815D-933E1C91FDC8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2DDB4-85BC-504A-8299-AC53F1A65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C3BD-920C-7B4D-AD8E-7D37ADE4E190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F4CC-A20B-2543-8915-85C376018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F4CC-A20B-2543-8915-85C37601811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0000"/>
              </a:solidFill>
            </a:endParaRP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2175105" y="4490968"/>
            <a:ext cx="481753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2000" b="0" i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  <p:pic>
        <p:nvPicPr>
          <p:cNvPr id="5" name="Picture 4" descr="BT_logo_white_hu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5181" y="2688668"/>
            <a:ext cx="3503613" cy="149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06616" y="0"/>
            <a:ext cx="3137383" cy="638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306210" y="6190085"/>
            <a:ext cx="365125" cy="3651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276047" y="6236122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>
                <a:solidFill>
                  <a:srgbClr val="00853F"/>
                </a:solidFill>
                <a:latin typeface="Helvetica Neue Medium" charset="0"/>
              </a:rPr>
              <a:pPr algn="ctr">
                <a:defRPr/>
              </a:pPr>
              <a:t>‹#›</a:t>
            </a:fld>
            <a:endParaRPr lang="en-US" sz="1100" dirty="0">
              <a:solidFill>
                <a:srgbClr val="00853F"/>
              </a:solidFill>
              <a:latin typeface="Helvetica Neue Medium" charset="0"/>
            </a:endParaRPr>
          </a:p>
        </p:txBody>
      </p:sp>
      <p:sp>
        <p:nvSpPr>
          <p:cNvPr id="16" name="Date Placeholder 16"/>
          <p:cNvSpPr txBox="1">
            <a:spLocks/>
          </p:cNvSpPr>
          <p:nvPr userDrawn="1"/>
        </p:nvSpPr>
        <p:spPr>
          <a:xfrm>
            <a:off x="7341535" y="6595004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DF88-DBB5-4A46-BC57-9674816019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6412335"/>
            <a:ext cx="9155051" cy="4762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5" name="TextBox 9"/>
          <p:cNvSpPr txBox="1">
            <a:spLocks noChangeArrowheads="1"/>
          </p:cNvSpPr>
          <p:nvPr userDrawn="1"/>
        </p:nvSpPr>
        <p:spPr bwMode="auto">
          <a:xfrm>
            <a:off x="7335998" y="6439323"/>
            <a:ext cx="5270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Helvetica Neue Medium" charset="0"/>
              </a:rPr>
              <a:t>Date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8299389" y="6220670"/>
            <a:ext cx="365125" cy="365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8" name="TextBox 10"/>
          <p:cNvSpPr txBox="1">
            <a:spLocks noChangeArrowheads="1"/>
          </p:cNvSpPr>
          <p:nvPr userDrawn="1"/>
        </p:nvSpPr>
        <p:spPr bwMode="auto">
          <a:xfrm>
            <a:off x="8269226" y="6266707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 b="1" i="0">
                <a:solidFill>
                  <a:srgbClr val="663399"/>
                </a:solidFill>
                <a:latin typeface="Helvetica Neue"/>
                <a:cs typeface="Helvetica Neue"/>
              </a:rPr>
              <a:pPr algn="ctr">
                <a:defRPr/>
              </a:pPr>
              <a:t>‹#›</a:t>
            </a:fld>
            <a:endParaRPr lang="en-US" sz="1100" b="1" i="0" dirty="0">
              <a:solidFill>
                <a:srgbClr val="663399"/>
              </a:solidFill>
              <a:latin typeface="Helvetica Neue"/>
              <a:cs typeface="Helvetica Neue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 hasCustomPrompt="1"/>
          </p:nvPr>
        </p:nvSpPr>
        <p:spPr>
          <a:xfrm>
            <a:off x="545686" y="206902"/>
            <a:ext cx="5186247" cy="684823"/>
          </a:xfrm>
          <a:prstGeom prst="rect">
            <a:avLst/>
          </a:prstGeom>
        </p:spPr>
        <p:txBody>
          <a:bodyPr vert="horz" anchor="b"/>
          <a:lstStyle>
            <a:lvl1pPr>
              <a:defRPr sz="280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text &amp; bullets</a:t>
            </a:r>
            <a:endParaRPr lang="en-US" dirty="0"/>
          </a:p>
        </p:txBody>
      </p:sp>
      <p:sp>
        <p:nvSpPr>
          <p:cNvPr id="41" name="TextBox 5"/>
          <p:cNvSpPr txBox="1">
            <a:spLocks noChangeArrowheads="1"/>
          </p:cNvSpPr>
          <p:nvPr userDrawn="1"/>
        </p:nvSpPr>
        <p:spPr bwMode="auto">
          <a:xfrm>
            <a:off x="6150441" y="340992"/>
            <a:ext cx="1443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666666"/>
                </a:solidFill>
                <a:latin typeface="Helvetica Neue"/>
                <a:ea typeface="Helvetica Neue Medium" charset="0"/>
                <a:cs typeface="Helvetica Neue"/>
              </a:rPr>
              <a:t>key points</a:t>
            </a:r>
            <a:endParaRPr lang="en-US" sz="2000" b="1" dirty="0">
              <a:solidFill>
                <a:srgbClr val="666666"/>
              </a:solidFill>
              <a:latin typeface="Helvetica Neue"/>
              <a:ea typeface="Helvetica Neue Medium" charset="0"/>
              <a:cs typeface="Helvetica Neue"/>
            </a:endParaRP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1564" y="891725"/>
            <a:ext cx="2126299" cy="5115376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1800" baseline="0">
                <a:solidFill>
                  <a:srgbClr val="666666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16"/>
          <p:cNvSpPr txBox="1">
            <a:spLocks/>
          </p:cNvSpPr>
          <p:nvPr userDrawn="1"/>
        </p:nvSpPr>
        <p:spPr>
          <a:xfrm>
            <a:off x="7335185" y="6605479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77E48-F659-A043-8DB9-C37377C655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5686" y="1047690"/>
            <a:ext cx="5186247" cy="4946711"/>
          </a:xfrm>
          <a:prstGeom prst="rect">
            <a:avLst/>
          </a:prstGeom>
        </p:spPr>
        <p:txBody>
          <a:bodyPr vert="horz" anchor="t"/>
          <a:lstStyle>
            <a:lvl1pPr>
              <a:buClr>
                <a:srgbClr val="663399"/>
              </a:buClr>
              <a:buSzPct val="100000"/>
              <a:buFontTx/>
              <a:buBlip>
                <a:blip r:embed="rId3"/>
              </a:buBlip>
              <a:defRPr sz="1800" b="0" i="0">
                <a:solidFill>
                  <a:srgbClr val="666666"/>
                </a:solidFill>
                <a:latin typeface="Helvetica Neue"/>
                <a:cs typeface="Helvetica Neue"/>
              </a:defRPr>
            </a:lvl1pPr>
            <a:lvl2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2pPr>
            <a:lvl3pPr>
              <a:buClr>
                <a:srgbClr val="663399"/>
              </a:buClr>
              <a:buSzPct val="90000"/>
              <a:buFont typeface="Wingdings" charset="2"/>
              <a:buChar char=""/>
              <a:defRPr sz="1400" baseline="0">
                <a:solidFill>
                  <a:srgbClr val="666666"/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80951" y="6180560"/>
            <a:ext cx="461963" cy="46196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6" name="Picture 35" descr="BT_logo_WHITEsm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00" y="6167861"/>
            <a:ext cx="1312783" cy="653324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8918187" y="2387788"/>
            <a:ext cx="237683" cy="2092887"/>
            <a:chOff x="0" y="2126687"/>
            <a:chExt cx="237683" cy="2092887"/>
          </a:xfrm>
        </p:grpSpPr>
        <p:sp>
          <p:nvSpPr>
            <p:cNvPr id="20" name="Rectangle 19"/>
            <p:cNvSpPr/>
            <p:nvPr userDrawn="1"/>
          </p:nvSpPr>
          <p:spPr>
            <a:xfrm flipV="1">
              <a:off x="0" y="2126687"/>
              <a:ext cx="237683" cy="209288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A6A6A6"/>
                  </a:solidFill>
                </a:rPr>
                <a:t> 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 rot="16200000">
              <a:off x="-654553" y="3065408"/>
              <a:ext cx="15467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© 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2011 </a:t>
              </a: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BitTorrent, Inc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. </a:t>
              </a:r>
              <a:endParaRPr lang="en-US" sz="800" dirty="0">
                <a:solidFill>
                  <a:srgbClr val="FFFFFF"/>
                </a:solidFill>
                <a:latin typeface="Helvetica Neue Medium"/>
                <a:cs typeface="Helvetica Neue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06616" y="0"/>
            <a:ext cx="3137383" cy="638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07100" y="-1"/>
            <a:ext cx="3136900" cy="6519333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8306210" y="6190085"/>
            <a:ext cx="365125" cy="3651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8276047" y="6236122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>
                <a:solidFill>
                  <a:srgbClr val="00853F"/>
                </a:solidFill>
                <a:latin typeface="Helvetica Neue Medium" charset="0"/>
              </a:rPr>
              <a:pPr algn="ctr">
                <a:defRPr/>
              </a:pPr>
              <a:t>‹#›</a:t>
            </a:fld>
            <a:endParaRPr lang="en-US" sz="1100" dirty="0">
              <a:solidFill>
                <a:srgbClr val="00853F"/>
              </a:solidFill>
              <a:latin typeface="Helvetica Neue Medium" charset="0"/>
            </a:endParaRPr>
          </a:p>
        </p:txBody>
      </p:sp>
      <p:sp>
        <p:nvSpPr>
          <p:cNvPr id="27" name="Date Placeholder 16"/>
          <p:cNvSpPr txBox="1">
            <a:spLocks/>
          </p:cNvSpPr>
          <p:nvPr userDrawn="1"/>
        </p:nvSpPr>
        <p:spPr>
          <a:xfrm>
            <a:off x="7341535" y="6595004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DF88-DBB5-4A46-BC57-9674816019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29" name="Rectangle 28"/>
          <p:cNvSpPr/>
          <p:nvPr userDrawn="1"/>
        </p:nvSpPr>
        <p:spPr>
          <a:xfrm flipV="1">
            <a:off x="0" y="6412335"/>
            <a:ext cx="9155051" cy="4762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1" name="TextBox 9"/>
          <p:cNvSpPr txBox="1">
            <a:spLocks noChangeArrowheads="1"/>
          </p:cNvSpPr>
          <p:nvPr userDrawn="1"/>
        </p:nvSpPr>
        <p:spPr bwMode="auto">
          <a:xfrm>
            <a:off x="7335998" y="6439323"/>
            <a:ext cx="5270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Helvetica Neue Medium" charset="0"/>
              </a:rPr>
              <a:t>Date</a:t>
            </a:r>
          </a:p>
        </p:txBody>
      </p:sp>
      <p:sp>
        <p:nvSpPr>
          <p:cNvPr id="33" name="Oval 32"/>
          <p:cNvSpPr/>
          <p:nvPr userDrawn="1"/>
        </p:nvSpPr>
        <p:spPr>
          <a:xfrm>
            <a:off x="8299389" y="6220670"/>
            <a:ext cx="365125" cy="365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4" name="TextBox 10"/>
          <p:cNvSpPr txBox="1">
            <a:spLocks noChangeArrowheads="1"/>
          </p:cNvSpPr>
          <p:nvPr userDrawn="1"/>
        </p:nvSpPr>
        <p:spPr bwMode="auto">
          <a:xfrm>
            <a:off x="8269226" y="6266707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 b="1" i="0">
                <a:solidFill>
                  <a:srgbClr val="663399"/>
                </a:solidFill>
                <a:latin typeface="Helvetica Neue"/>
                <a:cs typeface="Helvetica Neue"/>
              </a:rPr>
              <a:pPr algn="ctr">
                <a:defRPr/>
              </a:pPr>
              <a:t>‹#›</a:t>
            </a:fld>
            <a:endParaRPr lang="en-US" sz="1100" b="1" i="0" dirty="0">
              <a:solidFill>
                <a:srgbClr val="663399"/>
              </a:solidFill>
              <a:latin typeface="Helvetica Neue"/>
              <a:cs typeface="Helvetica Neue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 hasCustomPrompt="1"/>
          </p:nvPr>
        </p:nvSpPr>
        <p:spPr>
          <a:xfrm>
            <a:off x="545686" y="206902"/>
            <a:ext cx="5186248" cy="684823"/>
          </a:xfrm>
          <a:prstGeom prst="rect">
            <a:avLst/>
          </a:prstGeom>
        </p:spPr>
        <p:txBody>
          <a:bodyPr vert="horz" anchor="b"/>
          <a:lstStyle>
            <a:lvl1pPr>
              <a:defRPr sz="28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text &amp; pictures</a:t>
            </a:r>
            <a:endParaRPr lang="en-US" dirty="0"/>
          </a:p>
        </p:txBody>
      </p:sp>
      <p:sp>
        <p:nvSpPr>
          <p:cNvPr id="22" name="Date Placeholder 16"/>
          <p:cNvSpPr txBox="1">
            <a:spLocks/>
          </p:cNvSpPr>
          <p:nvPr userDrawn="1"/>
        </p:nvSpPr>
        <p:spPr>
          <a:xfrm>
            <a:off x="7335185" y="6605479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6A5A3-747B-B34F-A20B-3350955C6B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45686" y="1024155"/>
            <a:ext cx="5186247" cy="4970246"/>
          </a:xfrm>
          <a:prstGeom prst="rect">
            <a:avLst/>
          </a:prstGeom>
        </p:spPr>
        <p:txBody>
          <a:bodyPr vert="horz" anchor="t"/>
          <a:lstStyle>
            <a:lvl1pPr>
              <a:buClr>
                <a:srgbClr val="663399"/>
              </a:buClr>
              <a:buSzPct val="100000"/>
              <a:buFontTx/>
              <a:buBlip>
                <a:blip r:embed="rId3"/>
              </a:buBlip>
              <a:defRPr sz="1800" b="0" i="0">
                <a:solidFill>
                  <a:srgbClr val="666666"/>
                </a:solidFill>
                <a:latin typeface="Helvetica Neue"/>
                <a:cs typeface="Helvetica Neue"/>
              </a:defRPr>
            </a:lvl1pPr>
            <a:lvl2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2pPr>
            <a:lvl3pPr>
              <a:buClr>
                <a:srgbClr val="663399"/>
              </a:buClr>
              <a:buSzPct val="90000"/>
              <a:buFont typeface="Wingdings" charset="2"/>
              <a:buChar char=""/>
              <a:defRPr sz="1400" baseline="0">
                <a:solidFill>
                  <a:srgbClr val="666666"/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80951" y="6180560"/>
            <a:ext cx="461963" cy="46196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37" name="Picture 36" descr="BT_logo_WHITEsm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00" y="6167861"/>
            <a:ext cx="1312783" cy="65332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8918187" y="2387788"/>
            <a:ext cx="237683" cy="2092887"/>
            <a:chOff x="0" y="2126687"/>
            <a:chExt cx="237683" cy="2092887"/>
          </a:xfrm>
        </p:grpSpPr>
        <p:sp>
          <p:nvSpPr>
            <p:cNvPr id="19" name="Rectangle 18"/>
            <p:cNvSpPr/>
            <p:nvPr userDrawn="1"/>
          </p:nvSpPr>
          <p:spPr>
            <a:xfrm flipV="1">
              <a:off x="0" y="2126687"/>
              <a:ext cx="237683" cy="209288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A6A6A6"/>
                  </a:solidFill>
                </a:rPr>
                <a:t> 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 rot="16200000">
              <a:off x="-654553" y="3065408"/>
              <a:ext cx="15467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© 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2011 </a:t>
              </a: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BitTorrent, Inc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. </a:t>
              </a:r>
              <a:endParaRPr lang="en-US" sz="800" dirty="0">
                <a:solidFill>
                  <a:srgbClr val="FFFFFF"/>
                </a:solidFill>
                <a:latin typeface="Helvetica Neue Medium"/>
                <a:cs typeface="Helvetica Neue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/>
          <p:cNvSpPr txBox="1">
            <a:spLocks noChangeArrowheads="1"/>
          </p:cNvSpPr>
          <p:nvPr userDrawn="1"/>
        </p:nvSpPr>
        <p:spPr bwMode="auto">
          <a:xfrm>
            <a:off x="8763000" y="6542575"/>
            <a:ext cx="353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000" b="0" i="0">
                <a:solidFill>
                  <a:schemeClr val="bg1"/>
                </a:solidFill>
                <a:latin typeface="Helvetica Neue Light"/>
                <a:cs typeface="Helvetica Neue Light"/>
              </a:rPr>
              <a:pPr algn="ctr">
                <a:defRPr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-1" y="203208"/>
            <a:ext cx="9116001" cy="688517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0" i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Basic text page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34397"/>
            <a:ext cx="9116001" cy="5261250"/>
          </a:xfrm>
          <a:prstGeom prst="rect">
            <a:avLst/>
          </a:prstGeom>
        </p:spPr>
        <p:txBody>
          <a:bodyPr vert="horz"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Char char="o"/>
              <a:defRPr sz="1800" b="0" i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600" b="0" i="0" baseline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400" b="0" i="0" baseline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-1" y="6486566"/>
            <a:ext cx="9144001" cy="3892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6486566"/>
            <a:ext cx="9144001" cy="3892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63"/>
            <a:ext cx="9116001" cy="5287584"/>
          </a:xfrm>
          <a:prstGeom prst="rect">
            <a:avLst/>
          </a:prstGeom>
        </p:spPr>
        <p:txBody>
          <a:bodyPr vert="horz"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Char char="o"/>
              <a:defRPr sz="1800" b="0" i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600" b="0" i="0" baseline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400" b="0" i="0" baseline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0000"/>
              </a:solidFill>
            </a:endParaRP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92670" y="2916195"/>
            <a:ext cx="7979830" cy="1072542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4800" b="0" i="0" baseline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/>
          <p:cNvSpPr txBox="1">
            <a:spLocks noChangeArrowheads="1"/>
          </p:cNvSpPr>
          <p:nvPr userDrawn="1"/>
        </p:nvSpPr>
        <p:spPr bwMode="auto">
          <a:xfrm>
            <a:off x="8763000" y="6542575"/>
            <a:ext cx="353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000" b="0" i="0">
                <a:solidFill>
                  <a:schemeClr val="bg1"/>
                </a:solidFill>
                <a:latin typeface="Helvetica Neue Light"/>
                <a:cs typeface="Helvetica Neue Light"/>
              </a:rPr>
              <a:pPr algn="ctr">
                <a:defRPr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545686" y="203208"/>
            <a:ext cx="8141114" cy="688517"/>
          </a:xfrm>
          <a:prstGeom prst="rect">
            <a:avLst/>
          </a:prstGeom>
        </p:spPr>
        <p:txBody>
          <a:bodyPr vert="horz" anchor="b"/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Basic text page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5686" y="1034397"/>
            <a:ext cx="8150515" cy="4960004"/>
          </a:xfrm>
          <a:prstGeom prst="rect">
            <a:avLst/>
          </a:prstGeom>
        </p:spPr>
        <p:txBody>
          <a:bodyPr vert="horz"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Char char="o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4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91502" y="6486566"/>
            <a:ext cx="8262993" cy="3892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0770" t="31258" r="38668" b="56116"/>
              <a:stretch>
                <a:fillRect/>
              </a:stretch>
            </p:blipFill>
          </mc:Choice>
          <mc:Fallback>
            <p:blipFill>
              <a:blip r:embed="rId3"/>
              <a:srcRect l="40770" t="31258" r="38668" b="56116"/>
              <a:stretch>
                <a:fillRect/>
              </a:stretch>
            </p:blipFill>
          </mc:Fallback>
        </mc:AlternateContent>
        <p:spPr bwMode="auto">
          <a:xfrm>
            <a:off x="0" y="6486566"/>
            <a:ext cx="979613" cy="3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10"/>
          <p:cNvSpPr txBox="1">
            <a:spLocks noChangeArrowheads="1"/>
          </p:cNvSpPr>
          <p:nvPr userDrawn="1"/>
        </p:nvSpPr>
        <p:spPr bwMode="auto">
          <a:xfrm>
            <a:off x="8766768" y="6546365"/>
            <a:ext cx="353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000" b="0" i="0">
                <a:solidFill>
                  <a:schemeClr val="bg1"/>
                </a:solidFill>
                <a:latin typeface="Helvetica Neue Light"/>
                <a:cs typeface="Helvetica Neue Light"/>
              </a:rPr>
              <a:pPr algn="ctr">
                <a:defRPr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/>
          <p:cNvSpPr txBox="1">
            <a:spLocks noChangeArrowheads="1"/>
          </p:cNvSpPr>
          <p:nvPr userDrawn="1"/>
        </p:nvSpPr>
        <p:spPr bwMode="auto">
          <a:xfrm>
            <a:off x="8763000" y="6542575"/>
            <a:ext cx="353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000" b="0" i="0">
                <a:solidFill>
                  <a:schemeClr val="bg1"/>
                </a:solidFill>
                <a:latin typeface="Helvetica Neue Light"/>
                <a:cs typeface="Helvetica Neue Light"/>
              </a:rPr>
              <a:pPr algn="ctr">
                <a:defRPr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545686" y="203208"/>
            <a:ext cx="8141114" cy="688517"/>
          </a:xfrm>
          <a:prstGeom prst="rect">
            <a:avLst/>
          </a:prstGeom>
        </p:spPr>
        <p:txBody>
          <a:bodyPr vert="horz" anchor="b"/>
          <a:lstStyle>
            <a:lvl1pPr>
              <a:defRPr sz="2800" b="0" i="0">
                <a:solidFill>
                  <a:srgbClr val="666666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Basic text page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5686" y="1034397"/>
            <a:ext cx="8150515" cy="4960004"/>
          </a:xfrm>
          <a:prstGeom prst="rect">
            <a:avLst/>
          </a:prstGeom>
        </p:spPr>
        <p:txBody>
          <a:bodyPr vert="horz"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Char char="o"/>
              <a:defRPr sz="1800" b="0" i="0">
                <a:solidFill>
                  <a:srgbClr val="666666"/>
                </a:solidFill>
                <a:latin typeface="Helvetica Neue Light"/>
                <a:cs typeface="Helvetica Neue Light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600" b="0" i="0" baseline="0">
                <a:solidFill>
                  <a:srgbClr val="666666"/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SzPct val="90000"/>
              <a:buFont typeface="Courier New"/>
              <a:buChar char="o"/>
              <a:defRPr sz="1400" b="0" i="0" baseline="0">
                <a:solidFill>
                  <a:srgbClr val="666666"/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91502" y="6477002"/>
            <a:ext cx="8262993" cy="3892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766768" y="6546365"/>
            <a:ext cx="353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000" b="0" i="0">
                <a:solidFill>
                  <a:schemeClr val="bg1"/>
                </a:solidFill>
                <a:latin typeface="Helvetica Neue Light"/>
                <a:cs typeface="Helvetica Neue Light"/>
              </a:rPr>
              <a:pPr algn="ctr">
                <a:defRPr/>
              </a:pPr>
              <a:t>‹#›</a:t>
            </a:fld>
            <a:endParaRPr lang="en-US" sz="10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0770" t="31258" r="38668" b="56116"/>
              <a:stretch>
                <a:fillRect/>
              </a:stretch>
            </p:blipFill>
          </mc:Choice>
          <mc:Fallback>
            <p:blipFill>
              <a:blip r:embed="rId3"/>
              <a:srcRect l="40770" t="31258" r="38668" b="56116"/>
              <a:stretch>
                <a:fillRect/>
              </a:stretch>
            </p:blipFill>
          </mc:Fallback>
        </mc:AlternateContent>
        <p:spPr bwMode="auto">
          <a:xfrm>
            <a:off x="0" y="6475892"/>
            <a:ext cx="1006475" cy="39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0000"/>
              </a:solidFill>
            </a:endParaRP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92670" y="2956725"/>
            <a:ext cx="7979830" cy="1072542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4800" b="0" i="0" baseline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 dirty="0" smtClean="0"/>
              <a:t>section title - 2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687" y="205932"/>
            <a:ext cx="8141114" cy="685794"/>
          </a:xfrm>
          <a:prstGeom prst="rect">
            <a:avLst/>
          </a:prstGeom>
        </p:spPr>
        <p:txBody>
          <a:bodyPr vert="horz" anchor="b"/>
          <a:lstStyle>
            <a:lvl1pPr>
              <a:defRPr sz="28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basic text page</a:t>
            </a:r>
            <a:endParaRPr lang="en-US" dirty="0"/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8269226" y="6266707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 b="1" i="0">
                <a:solidFill>
                  <a:srgbClr val="663399"/>
                </a:solidFill>
                <a:latin typeface="Helvetica Neue"/>
                <a:cs typeface="Helvetica Neue"/>
              </a:rPr>
              <a:pPr algn="ctr">
                <a:defRPr/>
              </a:pPr>
              <a:t>‹#›</a:t>
            </a:fld>
            <a:endParaRPr lang="en-US" sz="1100" b="1" i="0" dirty="0">
              <a:solidFill>
                <a:srgbClr val="663399"/>
              </a:solidFill>
              <a:latin typeface="Helvetica Neue"/>
              <a:cs typeface="Helvetica Neue"/>
            </a:endParaRPr>
          </a:p>
        </p:txBody>
      </p:sp>
      <p:pic>
        <p:nvPicPr>
          <p:cNvPr id="10" name="Picture 9" descr="logo_purpl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6165879"/>
            <a:ext cx="1304545" cy="649224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5687" y="1044638"/>
            <a:ext cx="8141114" cy="4949763"/>
          </a:xfrm>
          <a:prstGeom prst="rect">
            <a:avLst/>
          </a:prstGeom>
        </p:spPr>
        <p:txBody>
          <a:bodyPr vert="horz" anchor="t"/>
          <a:lstStyle>
            <a:lvl1pPr>
              <a:buClr>
                <a:srgbClr val="663399"/>
              </a:buClr>
              <a:buSzPct val="100000"/>
              <a:buFontTx/>
              <a:buBlip>
                <a:blip r:embed="rId3"/>
              </a:buBlip>
              <a:defRPr sz="1800" b="0" i="0">
                <a:solidFill>
                  <a:srgbClr val="666666"/>
                </a:solidFill>
                <a:latin typeface="Helvetica Neue"/>
                <a:cs typeface="Helvetica Neue"/>
              </a:defRPr>
            </a:lvl1pPr>
            <a:lvl2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2pPr>
            <a:lvl3pPr>
              <a:buClr>
                <a:srgbClr val="663399"/>
              </a:buClr>
              <a:buSzPct val="90000"/>
              <a:buFont typeface="Wingdings" charset="2"/>
              <a:buChar char=""/>
              <a:defRPr sz="1400" baseline="0">
                <a:solidFill>
                  <a:srgbClr val="666666"/>
                </a:solidFill>
                <a:latin typeface="Helvetica"/>
                <a:cs typeface="Helvetica"/>
              </a:defRPr>
            </a:lvl3pPr>
            <a:lvl4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4pPr>
            <a:lvl5pPr>
              <a:buClr>
                <a:srgbClr val="663399"/>
              </a:buClr>
              <a:buSzPct val="90000"/>
              <a:buFont typeface="Wingdings" charset="2"/>
              <a:buChar char=""/>
              <a:defRPr sz="1600" baseline="0">
                <a:solidFill>
                  <a:srgbClr val="6666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18187" y="2387788"/>
            <a:ext cx="237683" cy="2092887"/>
            <a:chOff x="0" y="2126687"/>
            <a:chExt cx="237683" cy="2092887"/>
          </a:xfrm>
        </p:grpSpPr>
        <p:sp>
          <p:nvSpPr>
            <p:cNvPr id="11" name="Rectangle 10"/>
            <p:cNvSpPr/>
            <p:nvPr userDrawn="1"/>
          </p:nvSpPr>
          <p:spPr>
            <a:xfrm flipV="1">
              <a:off x="0" y="2126687"/>
              <a:ext cx="237683" cy="209288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A6A6A6"/>
                  </a:solidFill>
                </a:rPr>
                <a:t> 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 userDrawn="1"/>
          </p:nvSpPr>
          <p:spPr bwMode="auto">
            <a:xfrm rot="16200000">
              <a:off x="-654553" y="3065408"/>
              <a:ext cx="15467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© 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2011 </a:t>
              </a: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BitTorrent, Inc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. </a:t>
              </a:r>
              <a:endParaRPr lang="en-US" sz="800" dirty="0">
                <a:solidFill>
                  <a:srgbClr val="FFFFFF"/>
                </a:solidFill>
                <a:latin typeface="Helvetica Neue Medium"/>
                <a:cs typeface="Helvetica Neue Medium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8276047" y="6236122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>
                <a:solidFill>
                  <a:srgbClr val="00853F"/>
                </a:solidFill>
                <a:latin typeface="Helvetica Neue Medium" charset="0"/>
              </a:rPr>
              <a:pPr algn="ctr">
                <a:defRPr/>
              </a:pPr>
              <a:t>‹#›</a:t>
            </a:fld>
            <a:endParaRPr lang="en-US" sz="1100" dirty="0">
              <a:solidFill>
                <a:srgbClr val="00853F"/>
              </a:solidFill>
              <a:latin typeface="Helvetica Neue Medium" charset="0"/>
            </a:endParaRPr>
          </a:p>
        </p:txBody>
      </p:sp>
      <p:sp>
        <p:nvSpPr>
          <p:cNvPr id="14" name="Date Placeholder 16"/>
          <p:cNvSpPr txBox="1">
            <a:spLocks/>
          </p:cNvSpPr>
          <p:nvPr userDrawn="1"/>
        </p:nvSpPr>
        <p:spPr>
          <a:xfrm>
            <a:off x="7341535" y="6595004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EDF88-DBB5-4A46-BC57-9674816019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6412335"/>
            <a:ext cx="9155051" cy="4762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8" name="TextBox 9"/>
          <p:cNvSpPr txBox="1">
            <a:spLocks noChangeArrowheads="1"/>
          </p:cNvSpPr>
          <p:nvPr userDrawn="1"/>
        </p:nvSpPr>
        <p:spPr bwMode="auto">
          <a:xfrm>
            <a:off x="7335998" y="6439323"/>
            <a:ext cx="5270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Helvetica Neue Medium" charset="0"/>
              </a:rPr>
              <a:t>Date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299389" y="6220670"/>
            <a:ext cx="365125" cy="365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1" name="TextBox 10"/>
          <p:cNvSpPr txBox="1">
            <a:spLocks noChangeArrowheads="1"/>
          </p:cNvSpPr>
          <p:nvPr userDrawn="1"/>
        </p:nvSpPr>
        <p:spPr bwMode="auto">
          <a:xfrm>
            <a:off x="8269226" y="6266707"/>
            <a:ext cx="41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2D7496FF-DADC-A246-8362-AD65892C36BF}" type="slidenum">
              <a:rPr lang="en-US" sz="1100" b="1" i="0">
                <a:solidFill>
                  <a:srgbClr val="663399"/>
                </a:solidFill>
                <a:latin typeface="Helvetica Neue"/>
                <a:cs typeface="Helvetica Neue"/>
              </a:rPr>
              <a:pPr algn="ctr">
                <a:defRPr/>
              </a:pPr>
              <a:t>‹#›</a:t>
            </a:fld>
            <a:endParaRPr lang="en-US" sz="1100" b="1" i="0" dirty="0">
              <a:solidFill>
                <a:srgbClr val="663399"/>
              </a:solidFill>
              <a:latin typeface="Helvetica Neue"/>
              <a:cs typeface="Helvetica Neue"/>
            </a:endParaRP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45685" y="1065123"/>
            <a:ext cx="8139465" cy="4798044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chemeClr val="bg1">
                    <a:lumMod val="50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545686" y="203208"/>
            <a:ext cx="8141114" cy="688517"/>
          </a:xfrm>
          <a:prstGeom prst="rect">
            <a:avLst/>
          </a:prstGeom>
        </p:spPr>
        <p:txBody>
          <a:bodyPr vert="horz" anchor="b"/>
          <a:lstStyle>
            <a:lvl1pPr>
              <a:defRPr sz="28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image page</a:t>
            </a:r>
            <a:endParaRPr lang="en-US" dirty="0"/>
          </a:p>
        </p:txBody>
      </p:sp>
      <p:sp>
        <p:nvSpPr>
          <p:cNvPr id="28" name="Date Placeholder 16"/>
          <p:cNvSpPr txBox="1">
            <a:spLocks/>
          </p:cNvSpPr>
          <p:nvPr userDrawn="1"/>
        </p:nvSpPr>
        <p:spPr>
          <a:xfrm>
            <a:off x="7335185" y="6605479"/>
            <a:ext cx="1354667" cy="22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19B4D-E590-8C4C-8CAD-39DD81FB27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Helvetica Neue Medium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Helvetica Neue Medium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480951" y="6180560"/>
            <a:ext cx="461963" cy="46196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pic>
        <p:nvPicPr>
          <p:cNvPr id="25" name="Picture 24" descr="BT_logo_WHITEs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00" y="6167861"/>
            <a:ext cx="1312783" cy="653324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8918187" y="2387788"/>
            <a:ext cx="237683" cy="2092887"/>
            <a:chOff x="0" y="2126687"/>
            <a:chExt cx="237683" cy="2092887"/>
          </a:xfrm>
        </p:grpSpPr>
        <p:sp>
          <p:nvSpPr>
            <p:cNvPr id="17" name="Rectangle 16"/>
            <p:cNvSpPr/>
            <p:nvPr userDrawn="1"/>
          </p:nvSpPr>
          <p:spPr>
            <a:xfrm flipV="1">
              <a:off x="0" y="2126687"/>
              <a:ext cx="237683" cy="209288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A6A6A6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auto">
            <a:xfrm rot="16200000">
              <a:off x="-654553" y="3065408"/>
              <a:ext cx="15467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© 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2011 </a:t>
              </a:r>
              <a:r>
                <a:rPr lang="en-US" sz="800" dirty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BitTorrent, Inc</a:t>
              </a:r>
              <a:r>
                <a:rPr lang="en-US" sz="800" dirty="0" smtClean="0">
                  <a:solidFill>
                    <a:srgbClr val="FFFFFF"/>
                  </a:solidFill>
                  <a:latin typeface="Helvetica Neue Medium"/>
                  <a:cs typeface="Helvetica Neue Medium"/>
                </a:rPr>
                <a:t>. </a:t>
              </a:r>
              <a:endParaRPr lang="en-US" sz="800" dirty="0">
                <a:solidFill>
                  <a:srgbClr val="FFFFFF"/>
                </a:solidFill>
                <a:latin typeface="Helvetica Neue Medium"/>
                <a:cs typeface="Helvetica Neue Medium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4" r:id="rId3"/>
    <p:sldLayoutId id="2147483665" r:id="rId4"/>
    <p:sldLayoutId id="2147483662" r:id="rId5"/>
    <p:sldLayoutId id="2147483661" r:id="rId6"/>
    <p:sldLayoutId id="2147483649" r:id="rId7"/>
    <p:sldLayoutId id="2147483660" r:id="rId8"/>
    <p:sldLayoutId id="2147483656" r:id="rId9"/>
    <p:sldLayoutId id="2147483650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200" b="0" i="0" kern="1200">
          <a:solidFill>
            <a:schemeClr val="bg1"/>
          </a:solidFill>
          <a:latin typeface="Helvetica Neue Medium"/>
          <a:ea typeface="+mj-ea"/>
          <a:cs typeface="Helvetica Ne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91" y="4848678"/>
            <a:ext cx="6927797" cy="1015663"/>
          </a:xfrm>
        </p:spPr>
        <p:txBody>
          <a:bodyPr/>
          <a:lstStyle/>
          <a:p>
            <a:r>
              <a:rPr lang="en-US" dirty="0" smtClean="0"/>
              <a:t>Consumer Benefits of Cloud Delivered Content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DCIA Content in the Cloud Conference @ CES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Include Personal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34397"/>
            <a:ext cx="5632011" cy="5261250"/>
          </a:xfrm>
        </p:spPr>
        <p:txBody>
          <a:bodyPr/>
          <a:lstStyle/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Unlimited size and number of files</a:t>
            </a:r>
          </a:p>
          <a:p>
            <a:endParaRPr lang="en-US" dirty="0" smtClean="0"/>
          </a:p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Real-time commenting + social network integration</a:t>
            </a:r>
          </a:p>
          <a:p>
            <a:endParaRPr lang="en-US" dirty="0" smtClean="0"/>
          </a:p>
          <a:p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Peer-computing accelerated delivery</a:t>
            </a:r>
          </a:p>
          <a:p>
            <a:endParaRPr lang="en-US" dirty="0" smtClean="0"/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Controlled delivery to known parties</a:t>
            </a:r>
          </a:p>
          <a:p>
            <a:endParaRPr lang="en-US" dirty="0" smtClean="0"/>
          </a:p>
          <a:p>
            <a:r>
              <a:rPr lang="en-US" dirty="0" smtClean="0"/>
              <a:t>Personal TV</a:t>
            </a:r>
          </a:p>
          <a:p>
            <a:pPr lvl="1"/>
            <a:r>
              <a:rPr lang="en-US" dirty="0" smtClean="0"/>
              <a:t>Viewable on any BitTorrent Certified device</a:t>
            </a:r>
          </a:p>
          <a:p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6016887" y="2125455"/>
            <a:ext cx="2868624" cy="2620782"/>
            <a:chOff x="5082158" y="1548273"/>
            <a:chExt cx="1889109" cy="1735002"/>
          </a:xfrm>
        </p:grpSpPr>
        <p:pic>
          <p:nvPicPr>
            <p:cNvPr id="5" name="Picture 4" descr="BT_logo_purple_huge.png"/>
            <p:cNvPicPr>
              <a:picLocks noChangeAspect="1"/>
            </p:cNvPicPr>
            <p:nvPr/>
          </p:nvPicPr>
          <p:blipFill>
            <a:blip r:embed="rId3"/>
            <a:srcRect l="34072" r="39903" b="42142"/>
            <a:stretch>
              <a:fillRect/>
            </a:stretch>
          </p:blipFill>
          <p:spPr>
            <a:xfrm>
              <a:off x="5345460" y="1548273"/>
              <a:ext cx="1362505" cy="1292619"/>
            </a:xfrm>
            <a:prstGeom prst="rect">
              <a:avLst/>
            </a:prstGeom>
          </p:spPr>
        </p:pic>
        <p:pic>
          <p:nvPicPr>
            <p:cNvPr id="6" name="Picture 5" descr="BT_logo_purple_huge.png"/>
            <p:cNvPicPr>
              <a:picLocks noChangeAspect="1"/>
            </p:cNvPicPr>
            <p:nvPr/>
          </p:nvPicPr>
          <p:blipFill>
            <a:blip r:embed="rId3"/>
            <a:srcRect t="60918"/>
            <a:stretch>
              <a:fillRect/>
            </a:stretch>
          </p:blipFill>
          <p:spPr>
            <a:xfrm>
              <a:off x="5082158" y="2968217"/>
              <a:ext cx="1889109" cy="3150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Put Content Everywhere</a:t>
            </a:r>
            <a:endParaRPr lang="en-US" dirty="0"/>
          </a:p>
        </p:txBody>
      </p:sp>
      <p:pic>
        <p:nvPicPr>
          <p:cNvPr id="5" name="Picture 4" descr="MC900441336.PNG"/>
          <p:cNvPicPr>
            <a:picLocks noChangeAspect="1"/>
          </p:cNvPicPr>
          <p:nvPr/>
        </p:nvPicPr>
        <p:blipFill>
          <a:blip r:embed="rId3"/>
          <a:srcRect l="6847" t="12273" r="8731" b="21027"/>
          <a:stretch>
            <a:fillRect/>
          </a:stretch>
        </p:blipFill>
        <p:spPr>
          <a:xfrm>
            <a:off x="2646846" y="2832278"/>
            <a:ext cx="945548" cy="747055"/>
          </a:xfrm>
          <a:prstGeom prst="rect">
            <a:avLst/>
          </a:prstGeom>
        </p:spPr>
      </p:pic>
      <p:pic>
        <p:nvPicPr>
          <p:cNvPr id="6" name="Picture 5" descr="MC900441339.PNG"/>
          <p:cNvPicPr>
            <a:picLocks noChangeAspect="1"/>
          </p:cNvPicPr>
          <p:nvPr/>
        </p:nvPicPr>
        <p:blipFill>
          <a:blip r:embed="rId4"/>
          <a:srcRect l="3631" t="9226" r="3140" b="5039"/>
          <a:stretch>
            <a:fillRect/>
          </a:stretch>
        </p:blipFill>
        <p:spPr>
          <a:xfrm>
            <a:off x="1351791" y="1357661"/>
            <a:ext cx="945548" cy="869536"/>
          </a:xfrm>
          <a:prstGeom prst="rect">
            <a:avLst/>
          </a:prstGeom>
        </p:spPr>
      </p:pic>
      <p:pic>
        <p:nvPicPr>
          <p:cNvPr id="7" name="Picture 6" descr="MC900431632.PNG"/>
          <p:cNvPicPr>
            <a:picLocks noChangeAspect="1"/>
          </p:cNvPicPr>
          <p:nvPr/>
        </p:nvPicPr>
        <p:blipFill>
          <a:blip r:embed="rId5"/>
          <a:srcRect t="16389" r="8674" b="16944"/>
          <a:stretch>
            <a:fillRect/>
          </a:stretch>
        </p:blipFill>
        <p:spPr>
          <a:xfrm>
            <a:off x="1334593" y="4184373"/>
            <a:ext cx="979944" cy="715346"/>
          </a:xfrm>
          <a:prstGeom prst="rect">
            <a:avLst/>
          </a:prstGeom>
        </p:spPr>
      </p:pic>
      <p:pic>
        <p:nvPicPr>
          <p:cNvPr id="9" name="Picture 8" descr="MC900441333.PNG"/>
          <p:cNvPicPr>
            <a:picLocks noChangeAspect="1"/>
          </p:cNvPicPr>
          <p:nvPr/>
        </p:nvPicPr>
        <p:blipFill>
          <a:blip r:embed="rId6"/>
          <a:srcRect t="18841" b="13768"/>
          <a:stretch>
            <a:fillRect/>
          </a:stretch>
        </p:blipFill>
        <p:spPr>
          <a:xfrm>
            <a:off x="60059" y="2875606"/>
            <a:ext cx="979944" cy="660399"/>
          </a:xfrm>
          <a:prstGeom prst="rect">
            <a:avLst/>
          </a:prstGeom>
        </p:spPr>
      </p:pic>
      <p:grpSp>
        <p:nvGrpSpPr>
          <p:cNvPr id="3" name="Group 32"/>
          <p:cNvGrpSpPr/>
          <p:nvPr/>
        </p:nvGrpSpPr>
        <p:grpSpPr>
          <a:xfrm>
            <a:off x="550032" y="1792429"/>
            <a:ext cx="2569589" cy="2749618"/>
            <a:chOff x="550032" y="1792429"/>
            <a:chExt cx="2569589" cy="2749618"/>
          </a:xfrm>
        </p:grpSpPr>
        <p:cxnSp>
          <p:nvCxnSpPr>
            <p:cNvPr id="11" name="Curved Connector 28"/>
            <p:cNvCxnSpPr>
              <a:stCxn id="6" idx="3"/>
              <a:endCxn id="5" idx="0"/>
            </p:cNvCxnSpPr>
            <p:nvPr/>
          </p:nvCxnSpPr>
          <p:spPr>
            <a:xfrm>
              <a:off x="2297339" y="1792429"/>
              <a:ext cx="822281" cy="1039849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28"/>
            <p:cNvCxnSpPr>
              <a:stCxn id="5" idx="2"/>
              <a:endCxn id="7" idx="3"/>
            </p:cNvCxnSpPr>
            <p:nvPr/>
          </p:nvCxnSpPr>
          <p:spPr>
            <a:xfrm rot="5400000">
              <a:off x="2235723" y="3658148"/>
              <a:ext cx="962713" cy="80508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28"/>
            <p:cNvCxnSpPr>
              <a:stCxn id="7" idx="1"/>
            </p:cNvCxnSpPr>
            <p:nvPr/>
          </p:nvCxnSpPr>
          <p:spPr>
            <a:xfrm rot="10800000">
              <a:off x="603535" y="3579334"/>
              <a:ext cx="731058" cy="96271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8"/>
            <p:cNvCxnSpPr>
              <a:stCxn id="9" idx="0"/>
              <a:endCxn id="6" idx="1"/>
            </p:cNvCxnSpPr>
            <p:nvPr/>
          </p:nvCxnSpPr>
          <p:spPr>
            <a:xfrm rot="5400000" flipH="1" flipV="1">
              <a:off x="409323" y="1933138"/>
              <a:ext cx="1083177" cy="801760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66662" y="5320331"/>
            <a:ext cx="2313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rPr>
              <a:t>High Quality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3886306" y="2004428"/>
            <a:ext cx="2962067" cy="2391944"/>
            <a:chOff x="3886306" y="2004428"/>
            <a:chExt cx="2962067" cy="2391944"/>
          </a:xfrm>
        </p:grpSpPr>
        <p:sp>
          <p:nvSpPr>
            <p:cNvPr id="19" name="Right Arrow 18"/>
            <p:cNvSpPr/>
            <p:nvPr/>
          </p:nvSpPr>
          <p:spPr>
            <a:xfrm>
              <a:off x="3886306" y="2004428"/>
              <a:ext cx="2962067" cy="2391944"/>
            </a:xfrm>
            <a:prstGeom prst="rightArrow">
              <a:avLst>
                <a:gd name="adj1" fmla="val 50000"/>
                <a:gd name="adj2" fmla="val 58582"/>
              </a:avLst>
            </a:prstGeom>
            <a:solidFill>
              <a:srgbClr val="361B5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4732901" y="2729635"/>
              <a:ext cx="1037955" cy="941530"/>
              <a:chOff x="2906715" y="4476670"/>
              <a:chExt cx="1889109" cy="1718032"/>
            </a:xfrm>
          </p:grpSpPr>
          <p:pic>
            <p:nvPicPr>
              <p:cNvPr id="21" name="Picture 20" descr="BT_logo_white_huge.png"/>
              <p:cNvPicPr>
                <a:picLocks noChangeAspect="1"/>
              </p:cNvPicPr>
              <p:nvPr/>
            </p:nvPicPr>
            <p:blipFill>
              <a:blip r:embed="rId7"/>
              <a:srcRect t="57942"/>
              <a:stretch>
                <a:fillRect/>
              </a:stretch>
            </p:blipFill>
            <p:spPr>
              <a:xfrm>
                <a:off x="2906715" y="5855647"/>
                <a:ext cx="1889109" cy="339055"/>
              </a:xfrm>
              <a:prstGeom prst="rect">
                <a:avLst/>
              </a:prstGeom>
            </p:spPr>
          </p:pic>
          <p:pic>
            <p:nvPicPr>
              <p:cNvPr id="22" name="Picture 21" descr="BT_logo_white_huge.png"/>
              <p:cNvPicPr>
                <a:picLocks noChangeAspect="1"/>
              </p:cNvPicPr>
              <p:nvPr/>
            </p:nvPicPr>
            <p:blipFill>
              <a:blip r:embed="rId7"/>
              <a:srcRect l="33156" r="39316" b="38781"/>
              <a:stretch>
                <a:fillRect/>
              </a:stretch>
            </p:blipFill>
            <p:spPr>
              <a:xfrm>
                <a:off x="3141962" y="4476670"/>
                <a:ext cx="1418614" cy="1346279"/>
              </a:xfrm>
              <a:prstGeom prst="rect">
                <a:avLst/>
              </a:prstGeom>
            </p:spPr>
          </p:pic>
        </p:grpSp>
      </p:grpSp>
      <p:grpSp>
        <p:nvGrpSpPr>
          <p:cNvPr id="10" name="Group 36"/>
          <p:cNvGrpSpPr/>
          <p:nvPr/>
        </p:nvGrpSpPr>
        <p:grpSpPr>
          <a:xfrm>
            <a:off x="6758570" y="1472497"/>
            <a:ext cx="2313454" cy="4439480"/>
            <a:chOff x="6758570" y="1472497"/>
            <a:chExt cx="2313454" cy="4439480"/>
          </a:xfrm>
        </p:grpSpPr>
        <p:sp>
          <p:nvSpPr>
            <p:cNvPr id="32" name="TextBox 31"/>
            <p:cNvSpPr txBox="1"/>
            <p:nvPr/>
          </p:nvSpPr>
          <p:spPr>
            <a:xfrm>
              <a:off x="6758570" y="5327201"/>
              <a:ext cx="23134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  <a:latin typeface="Helvetica Neue Light"/>
                  <a:cs typeface="Helvetica Neue Light"/>
                </a:rPr>
                <a:t>High Quality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3" name="Picture 32" descr="DVDplayerWithBTcert.png"/>
            <p:cNvPicPr>
              <a:picLocks noChangeAspect="1"/>
            </p:cNvPicPr>
            <p:nvPr/>
          </p:nvPicPr>
          <p:blipFill>
            <a:blip r:embed="rId8"/>
            <a:srcRect l="1979" t="3021" r="1353" b="1668"/>
            <a:stretch>
              <a:fillRect/>
            </a:stretch>
          </p:blipFill>
          <p:spPr bwMode="auto">
            <a:xfrm>
              <a:off x="7171510" y="4115388"/>
              <a:ext cx="1487574" cy="80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mediacenter.png"/>
            <p:cNvPicPr>
              <a:picLocks noChangeAspect="1"/>
            </p:cNvPicPr>
            <p:nvPr/>
          </p:nvPicPr>
          <p:blipFill>
            <a:blip r:embed="rId9"/>
            <a:srcRect l="5186" t="1300" r="13461" b="3545"/>
            <a:stretch>
              <a:fillRect/>
            </a:stretch>
          </p:blipFill>
          <p:spPr>
            <a:xfrm>
              <a:off x="7294334" y="2625797"/>
              <a:ext cx="1241926" cy="11449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35" name="Picture 34" descr="tablet_white.png"/>
            <p:cNvPicPr>
              <a:picLocks noChangeAspect="1"/>
            </p:cNvPicPr>
            <p:nvPr/>
          </p:nvPicPr>
          <p:blipFill>
            <a:blip r:embed="rId10"/>
            <a:srcRect l="14746" t="9660" r="14136" b="9380"/>
            <a:stretch>
              <a:fillRect/>
            </a:stretch>
          </p:blipFill>
          <p:spPr bwMode="auto">
            <a:xfrm>
              <a:off x="7408079" y="1472497"/>
              <a:ext cx="1014436" cy="80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Advantage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34397"/>
            <a:ext cx="9116001" cy="2389841"/>
          </a:xfrm>
        </p:spPr>
        <p:txBody>
          <a:bodyPr/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Centralized Clouds are less efficient and more expensive as usage increases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Consumers must choose between Cheap &amp; Bad or Expensive &amp; Good</a:t>
            </a:r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2866550"/>
            <a:ext cx="9116001" cy="2237441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=============================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BitTorrent is more efficient and less expensive as usage increases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Consumers get high-quality at little to no cost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The cloud is real and good, but hype </a:t>
            </a:r>
            <a:r>
              <a:rPr lang="en-US" sz="3200" dirty="0" smtClean="0"/>
              <a:t>&gt;</a:t>
            </a:r>
            <a:r>
              <a:rPr lang="en-US" sz="2400" dirty="0" smtClean="0"/>
              <a:t> reality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Early winners are redundancy and sync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Real innovation requires a different approach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 distributed, efficient cloud wins in the long-run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22" y="2723442"/>
            <a:ext cx="9116001" cy="1433159"/>
          </a:xfrm>
        </p:spPr>
        <p:txBody>
          <a:bodyPr/>
          <a:lstStyle/>
          <a:p>
            <a:pPr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21081" y="5153634"/>
            <a:ext cx="6927797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sha@bittorrent.com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Promises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Redundancy </a:t>
            </a:r>
            <a:r>
              <a:rPr lang="en-US" sz="2400" dirty="0" smtClean="0">
                <a:sym typeface="Wingdings"/>
              </a:rPr>
              <a:t> my content is safe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Synchronization </a:t>
            </a:r>
            <a:r>
              <a:rPr lang="en-US" sz="2400" dirty="0" smtClean="0">
                <a:sym typeface="Wingdings"/>
              </a:rPr>
              <a:t> shared documents are synchronized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Access </a:t>
            </a:r>
            <a:r>
              <a:rPr lang="en-US" sz="2400" dirty="0" smtClean="0">
                <a:sym typeface="Wingdings"/>
              </a:rPr>
              <a:t> content anytime and anywhere I want it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Cost </a:t>
            </a:r>
            <a:r>
              <a:rPr lang="en-US" sz="2400" dirty="0" smtClean="0">
                <a:sym typeface="Wingdings"/>
              </a:rPr>
              <a:t> I’ll save money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Control </a:t>
            </a:r>
            <a:r>
              <a:rPr lang="en-US" sz="2400" dirty="0" smtClean="0">
                <a:sym typeface="Wingdings"/>
              </a:rPr>
              <a:t> content providers will make more content available</a:t>
            </a: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Realities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Good </a:t>
            </a:r>
            <a:r>
              <a:rPr lang="en-US" sz="3200" dirty="0" smtClean="0"/>
              <a:t>&gt;</a:t>
            </a:r>
            <a:r>
              <a:rPr lang="en-US" sz="2400" dirty="0" smtClean="0"/>
              <a:t> Bad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Marketing </a:t>
            </a:r>
            <a:r>
              <a:rPr lang="en-US" sz="3200" dirty="0" smtClean="0"/>
              <a:t>&gt;</a:t>
            </a:r>
            <a:r>
              <a:rPr lang="en-US" sz="2400" dirty="0" smtClean="0"/>
              <a:t> Technical Innovation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400" dirty="0" smtClean="0"/>
              <a:t>Not all clouds get along</a:t>
            </a:r>
          </a:p>
          <a:p>
            <a:pPr algn="ctr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Realities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892" y="1487736"/>
            <a:ext cx="9116001" cy="566755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Redundancy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my content is safe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0268" y="2372379"/>
            <a:ext cx="9116001" cy="568238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Synchronization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shared documents are synchronized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268" y="3257104"/>
            <a:ext cx="9116001" cy="618376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Access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content anytime and anywhere I want 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268" y="4151655"/>
            <a:ext cx="9116001" cy="476476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Cost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I’ll save money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0268" y="4984928"/>
            <a:ext cx="9116001" cy="578064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Control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content providers will make more content available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892" y="1487736"/>
            <a:ext cx="9116001" cy="566755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A9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Redundancy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A9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my content is safe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A9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1680" y="2372249"/>
            <a:ext cx="9116001" cy="568238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9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Synchronization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9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shared documents are synchronized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9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0280" y="3260389"/>
            <a:ext cx="9116001" cy="618376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Access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content anytime and anywhere I want 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8160" y="4152627"/>
            <a:ext cx="9116001" cy="476476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Cost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I’ll save money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9892" y="4987049"/>
            <a:ext cx="9116001" cy="578064"/>
          </a:xfrm>
          <a:prstGeom prst="rect">
            <a:avLst/>
          </a:prstGeom>
        </p:spPr>
        <p:txBody>
          <a:bodyPr vert="horz" anchor="t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Courier New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Control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  <a:sym typeface="Wingdings"/>
              </a:rPr>
              <a:t> content providers will make more content available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4" grpId="1" build="allAtOnce"/>
      <p:bldP spid="15" grpId="1" build="allAtOnce"/>
      <p:bldP spid="16" grpId="1" build="allAtOnce"/>
      <p:bldP spid="17" grpId="0"/>
      <p:bldP spid="18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Cloud Tenets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The Cloud must be efficient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The Cloud should be distributed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You should control the Cloud – it should not control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Help Everyone Publish</a:t>
            </a:r>
            <a:endParaRPr lang="en-US" dirty="0"/>
          </a:p>
        </p:txBody>
      </p:sp>
      <p:grpSp>
        <p:nvGrpSpPr>
          <p:cNvPr id="4" name="Group 14"/>
          <p:cNvGrpSpPr/>
          <p:nvPr/>
        </p:nvGrpSpPr>
        <p:grpSpPr>
          <a:xfrm>
            <a:off x="228149" y="3989070"/>
            <a:ext cx="4054475" cy="849312"/>
            <a:chOff x="4976813" y="280988"/>
            <a:chExt cx="4054475" cy="849312"/>
          </a:xfrm>
        </p:grpSpPr>
        <p:pic>
          <p:nvPicPr>
            <p:cNvPr id="5" name="Picture 4" descr="yesme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6813" y="280988"/>
              <a:ext cx="846137" cy="849312"/>
            </a:xfrm>
            <a:prstGeom prst="rect">
              <a:avLst/>
            </a:prstGeom>
            <a:effectLst>
              <a:outerShdw blurRad="222250" dir="5100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810250" y="331788"/>
              <a:ext cx="322103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ea typeface="Helvetica" charset="0"/>
                  <a:cs typeface="Helvetica Neue"/>
                </a:rPr>
                <a:t>Award winning film promoted on BitTorrent and later picked up by HBO</a:t>
              </a:r>
            </a:p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ea typeface="Helvetica" charset="0"/>
                  <a:cs typeface="Helvetica Neue"/>
                </a:rPr>
                <a:t>2,000,000 downloads by BT users</a:t>
              </a: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287688" y="5269838"/>
            <a:ext cx="4054475" cy="849313"/>
            <a:chOff x="4976813" y="1397000"/>
            <a:chExt cx="4054475" cy="849313"/>
          </a:xfrm>
        </p:grpSpPr>
        <p:pic>
          <p:nvPicPr>
            <p:cNvPr id="8" name="Picture 7" descr="paz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6813" y="1397000"/>
              <a:ext cx="846137" cy="849313"/>
            </a:xfrm>
            <a:prstGeom prst="rect">
              <a:avLst/>
            </a:prstGeom>
            <a:effectLst>
              <a:outerShdw blurRad="222250" dir="5100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810250" y="1460500"/>
              <a:ext cx="3221038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2F2F2"/>
                  </a:solidFill>
                  <a:latin typeface="Helvetica Neue"/>
                  <a:ea typeface="Helvetica" charset="0"/>
                  <a:cs typeface="Helvetica Neue"/>
                </a:rPr>
                <a:t>Local Hip Hop Artist promoted on BitTorrent and grew social media 10x</a:t>
              </a:r>
            </a:p>
            <a:p>
              <a:r>
                <a:rPr lang="en-US" sz="1400" dirty="0">
                  <a:solidFill>
                    <a:srgbClr val="F2F2F2"/>
                  </a:solidFill>
                  <a:latin typeface="Helvetica Neue"/>
                  <a:ea typeface="Helvetica" charset="0"/>
                  <a:cs typeface="Helvetica Neue"/>
                </a:rPr>
                <a:t>500,000 downloads by BT users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056197" y="3989070"/>
            <a:ext cx="4054475" cy="849312"/>
            <a:chOff x="4976813" y="2513013"/>
            <a:chExt cx="4054475" cy="849312"/>
          </a:xfrm>
        </p:grpSpPr>
        <p:pic>
          <p:nvPicPr>
            <p:cNvPr id="11" name="Picture 10" descr="pioneer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813" y="2513013"/>
              <a:ext cx="846137" cy="849312"/>
            </a:xfrm>
            <a:prstGeom prst="rect">
              <a:avLst/>
            </a:prstGeom>
            <a:effectLst>
              <a:outerShdw blurRad="222250" dir="5100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810250" y="2573338"/>
              <a:ext cx="322103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2F2F2"/>
                  </a:solidFill>
                  <a:latin typeface="Helvetica Neue"/>
                  <a:ea typeface="Helvetica" charset="0"/>
                  <a:cs typeface="Helvetica Neue"/>
                </a:rPr>
                <a:t>Episodic TV series promoted on BitTorrent and raised $60,000</a:t>
              </a:r>
            </a:p>
            <a:p>
              <a:r>
                <a:rPr lang="en-US" sz="1400" dirty="0">
                  <a:solidFill>
                    <a:srgbClr val="F2F2F2"/>
                  </a:solidFill>
                  <a:latin typeface="Helvetica Neue"/>
                  <a:ea typeface="Helvetica" charset="0"/>
                  <a:cs typeface="Helvetica Neue"/>
                </a:rPr>
                <a:t>1,000,000 downloads by BT users</a:t>
              </a: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642173" y="2713064"/>
            <a:ext cx="4054475" cy="844550"/>
            <a:chOff x="4976813" y="3629025"/>
            <a:chExt cx="4054475" cy="844550"/>
          </a:xfrm>
        </p:grpSpPr>
        <p:pic>
          <p:nvPicPr>
            <p:cNvPr id="14" name="Picture 13" descr="ted_256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6813" y="3629025"/>
              <a:ext cx="846137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221038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Helvetica Neue"/>
                  <a:ea typeface="Helvetica" charset="0"/>
                  <a:cs typeface="Helvetica Neue"/>
                </a:rPr>
                <a:t>Famous TED Talks series promoted on BitTorrent and distributed millions of times to BT users</a:t>
              </a: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5056197" y="5273013"/>
            <a:ext cx="4054475" cy="846138"/>
            <a:chOff x="4976813" y="4740275"/>
            <a:chExt cx="4054475" cy="846138"/>
          </a:xfrm>
        </p:grpSpPr>
        <p:pic>
          <p:nvPicPr>
            <p:cNvPr id="17" name="Picture 16" descr="khan_256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76813" y="4740275"/>
              <a:ext cx="846137" cy="84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810250" y="4786313"/>
              <a:ext cx="3221038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2F2F2"/>
                  </a:solidFill>
                  <a:latin typeface="Helvetica Neue"/>
                  <a:ea typeface="Helvetica" charset="0"/>
                  <a:cs typeface="Helvetica Neue"/>
                </a:rPr>
                <a:t>Khan Academy educational videos (championed by Bill Gates) providing free education to anyone, anywhere</a:t>
              </a: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984854" y="1114952"/>
            <a:ext cx="7137400" cy="1244600"/>
            <a:chOff x="-2189578" y="2336801"/>
            <a:chExt cx="7137400" cy="1244600"/>
          </a:xfrm>
        </p:grpSpPr>
        <p:sp>
          <p:nvSpPr>
            <p:cNvPr id="20" name="Rectangle 19"/>
            <p:cNvSpPr/>
            <p:nvPr/>
          </p:nvSpPr>
          <p:spPr>
            <a:xfrm>
              <a:off x="-2189578" y="2336801"/>
              <a:ext cx="7137400" cy="1244600"/>
            </a:xfrm>
            <a:prstGeom prst="rect">
              <a:avLst/>
            </a:prstGeom>
            <a:solidFill>
              <a:srgbClr val="5C2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bt8_welcome_22b.png"/>
            <p:cNvPicPr>
              <a:picLocks noChangeAspect="1"/>
            </p:cNvPicPr>
            <p:nvPr/>
          </p:nvPicPr>
          <p:blipFill>
            <a:blip r:embed="rId7"/>
            <a:srcRect l="2230" t="13077" r="2728" b="63653"/>
            <a:stretch>
              <a:fillRect/>
            </a:stretch>
          </p:blipFill>
          <p:spPr bwMode="auto">
            <a:xfrm>
              <a:off x="-2130297" y="2387600"/>
              <a:ext cx="7018838" cy="1143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Help Everyone Publish</a:t>
            </a:r>
            <a:endParaRPr lang="en-US" dirty="0"/>
          </a:p>
        </p:txBody>
      </p:sp>
      <p:grpSp>
        <p:nvGrpSpPr>
          <p:cNvPr id="22" name="Group 22"/>
          <p:cNvGrpSpPr/>
          <p:nvPr/>
        </p:nvGrpSpPr>
        <p:grpSpPr>
          <a:xfrm>
            <a:off x="69382" y="3201104"/>
            <a:ext cx="8846018" cy="849313"/>
            <a:chOff x="69382" y="3384828"/>
            <a:chExt cx="8846018" cy="849313"/>
          </a:xfrm>
        </p:grpSpPr>
        <p:pic>
          <p:nvPicPr>
            <p:cNvPr id="23" name="Picture 22" descr="paz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82" y="3384828"/>
              <a:ext cx="846137" cy="849313"/>
            </a:xfrm>
            <a:prstGeom prst="rect">
              <a:avLst/>
            </a:prstGeom>
            <a:effectLst>
              <a:outerShdw blurRad="222250" dir="5100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915518" y="3547874"/>
              <a:ext cx="79998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Helvetica Neue Light"/>
                  <a:cs typeface="Helvetica Neue Light"/>
                </a:rPr>
                <a:t>“My goal is to use BitTorrent to build as large an audience as I can, and I want to be where people my age go to hear new music.”</a:t>
              </a:r>
              <a:endParaRPr lang="en-US" sz="1400" dirty="0" smtClean="0">
                <a:solidFill>
                  <a:schemeClr val="bg1">
                    <a:lumMod val="95000"/>
                  </a:schemeClr>
                </a:solidFill>
                <a:latin typeface="Helvetica Neue Light"/>
                <a:ea typeface="Helvetica" charset="0"/>
                <a:cs typeface="Helvetica Neue Light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69382" y="2126149"/>
            <a:ext cx="8846018" cy="849312"/>
            <a:chOff x="69382" y="2387652"/>
            <a:chExt cx="8846018" cy="849312"/>
          </a:xfrm>
        </p:grpSpPr>
        <p:pic>
          <p:nvPicPr>
            <p:cNvPr id="26" name="Picture 25" descr="pioneer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82" y="2387652"/>
              <a:ext cx="846137" cy="849312"/>
            </a:xfrm>
            <a:prstGeom prst="rect">
              <a:avLst/>
            </a:prstGeom>
            <a:effectLst>
              <a:outerShdw blurRad="222250" dir="5100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915517" y="2442976"/>
              <a:ext cx="799988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Helvetica Neue Light"/>
                  <a:cs typeface="Helvetica Neue Light"/>
                </a:rPr>
                <a:t>“The idea of BitTorrent as a viable means of distributing content is really starting to break through…between Pioneer One, Zenith and other projects adopting the same model, it's going to become too big to dismiss."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Helvetica Neue Light"/>
                <a:ea typeface="Helvetica" charset="0"/>
                <a:cs typeface="Helvetica Neue Light"/>
              </a:endParaRP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69382" y="1054368"/>
            <a:ext cx="9046617" cy="846138"/>
            <a:chOff x="69382" y="1218264"/>
            <a:chExt cx="9046617" cy="846138"/>
          </a:xfrm>
        </p:grpSpPr>
        <p:pic>
          <p:nvPicPr>
            <p:cNvPr id="29" name="Picture 28" descr="khan_256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82" y="1218264"/>
              <a:ext cx="846137" cy="84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915518" y="1272001"/>
              <a:ext cx="820048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Helvetica Neue Light"/>
                  <a:cs typeface="Helvetica Neue Light"/>
                </a:rPr>
                <a:t>"BitTorrent is a great platform to help us fulfill our mission of providing world-class education to anyone, anywhere…it offers a unique opportunity to video creators and publishers. The technology allows users to download large video files quickly, plus it requires no costly hosting or infrastructure on our end.”</a:t>
              </a:r>
            </a:p>
          </p:txBody>
        </p:sp>
      </p:grpSp>
      <p:grpSp>
        <p:nvGrpSpPr>
          <p:cNvPr id="31" name="Group 23"/>
          <p:cNvGrpSpPr/>
          <p:nvPr/>
        </p:nvGrpSpPr>
        <p:grpSpPr>
          <a:xfrm>
            <a:off x="69382" y="4276060"/>
            <a:ext cx="8846018" cy="849313"/>
            <a:chOff x="69382" y="4302403"/>
            <a:chExt cx="8846018" cy="849313"/>
          </a:xfrm>
        </p:grpSpPr>
        <p:pic>
          <p:nvPicPr>
            <p:cNvPr id="32" name="Picture 31" descr="Sick-of-Sarah-220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82" y="4302403"/>
              <a:ext cx="847962" cy="849313"/>
            </a:xfrm>
            <a:prstGeom prst="rect">
              <a:avLst/>
            </a:prstGeom>
          </p:spPr>
        </p:pic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915518" y="4465449"/>
              <a:ext cx="79998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Helvetica Neue Light"/>
                  <a:cs typeface="Helvetica Neue Light"/>
                </a:rPr>
                <a:t>"You can't fight against the technology people are using. People are using BitTorrent to discover music and we want them to hear our music."</a:t>
              </a:r>
              <a:endParaRPr lang="en-US" sz="1400" dirty="0" smtClean="0">
                <a:solidFill>
                  <a:schemeClr val="bg1">
                    <a:lumMod val="95000"/>
                  </a:schemeClr>
                </a:solidFill>
                <a:latin typeface="Helvetica Neue Light"/>
                <a:ea typeface="Helvetica" charset="0"/>
                <a:cs typeface="Helvetica Neue Light"/>
              </a:endParaRPr>
            </a:p>
          </p:txBody>
        </p:sp>
      </p:grpSp>
      <p:grpSp>
        <p:nvGrpSpPr>
          <p:cNvPr id="34" name="Group 24"/>
          <p:cNvGrpSpPr/>
          <p:nvPr/>
        </p:nvGrpSpPr>
        <p:grpSpPr>
          <a:xfrm>
            <a:off x="72444" y="5351015"/>
            <a:ext cx="9043555" cy="849313"/>
            <a:chOff x="72444" y="4879814"/>
            <a:chExt cx="9043555" cy="849313"/>
          </a:xfrm>
        </p:grpSpPr>
        <p:pic>
          <p:nvPicPr>
            <p:cNvPr id="35" name="Picture 34" descr="tunne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44" y="4879814"/>
              <a:ext cx="844900" cy="849313"/>
            </a:xfrm>
            <a:prstGeom prst="rect">
              <a:avLst/>
            </a:prstGeom>
          </p:spPr>
        </p:pic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915518" y="5042860"/>
              <a:ext cx="820048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Helvetica Neue Light"/>
                  <a:cs typeface="Helvetica Neue Light"/>
                </a:rPr>
                <a:t>“To see movies such as ours welcomed into the BitTorrent ecosystem marks a significant step in the adoption of the technology as a legitimate film distribution platform.”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Include Personal Media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5400000">
            <a:off x="4483929" y="1195462"/>
            <a:ext cx="2672522" cy="4020651"/>
          </a:xfrm>
          <a:prstGeom prst="trapezoid">
            <a:avLst>
              <a:gd name="adj" fmla="val 475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C900441336.PNG"/>
          <p:cNvPicPr>
            <a:picLocks noChangeAspect="1"/>
          </p:cNvPicPr>
          <p:nvPr/>
        </p:nvPicPr>
        <p:blipFill>
          <a:blip r:embed="rId2"/>
          <a:srcRect l="6847" t="12273" r="8731" b="21027"/>
          <a:stretch>
            <a:fillRect/>
          </a:stretch>
        </p:blipFill>
        <p:spPr>
          <a:xfrm>
            <a:off x="2646846" y="2832278"/>
            <a:ext cx="945548" cy="747055"/>
          </a:xfrm>
          <a:prstGeom prst="rect">
            <a:avLst/>
          </a:prstGeom>
        </p:spPr>
      </p:pic>
      <p:pic>
        <p:nvPicPr>
          <p:cNvPr id="6" name="Picture 5" descr="MC900441339.PNG"/>
          <p:cNvPicPr>
            <a:picLocks noChangeAspect="1"/>
          </p:cNvPicPr>
          <p:nvPr/>
        </p:nvPicPr>
        <p:blipFill>
          <a:blip r:embed="rId3"/>
          <a:srcRect l="3631" t="9226" r="3140" b="5039"/>
          <a:stretch>
            <a:fillRect/>
          </a:stretch>
        </p:blipFill>
        <p:spPr>
          <a:xfrm>
            <a:off x="1351791" y="1357661"/>
            <a:ext cx="945548" cy="869536"/>
          </a:xfrm>
          <a:prstGeom prst="rect">
            <a:avLst/>
          </a:prstGeom>
        </p:spPr>
      </p:pic>
      <p:pic>
        <p:nvPicPr>
          <p:cNvPr id="7" name="Picture 6" descr="MC900431632.PNG"/>
          <p:cNvPicPr>
            <a:picLocks noChangeAspect="1"/>
          </p:cNvPicPr>
          <p:nvPr/>
        </p:nvPicPr>
        <p:blipFill>
          <a:blip r:embed="rId4"/>
          <a:srcRect t="16389" r="8674" b="16944"/>
          <a:stretch>
            <a:fillRect/>
          </a:stretch>
        </p:blipFill>
        <p:spPr>
          <a:xfrm>
            <a:off x="1334593" y="4184373"/>
            <a:ext cx="979944" cy="715346"/>
          </a:xfrm>
          <a:prstGeom prst="rect">
            <a:avLst/>
          </a:prstGeom>
        </p:spPr>
      </p:pic>
      <p:pic>
        <p:nvPicPr>
          <p:cNvPr id="8" name="Picture 7" descr="MC900441333.PNG"/>
          <p:cNvPicPr>
            <a:picLocks noChangeAspect="1"/>
          </p:cNvPicPr>
          <p:nvPr/>
        </p:nvPicPr>
        <p:blipFill>
          <a:blip r:embed="rId5"/>
          <a:srcRect t="18841" b="13768"/>
          <a:stretch>
            <a:fillRect/>
          </a:stretch>
        </p:blipFill>
        <p:spPr>
          <a:xfrm>
            <a:off x="60059" y="2875606"/>
            <a:ext cx="979944" cy="660399"/>
          </a:xfrm>
          <a:prstGeom prst="rect">
            <a:avLst/>
          </a:prstGeom>
        </p:spPr>
      </p:pic>
      <p:grpSp>
        <p:nvGrpSpPr>
          <p:cNvPr id="9" name="Group 32"/>
          <p:cNvGrpSpPr/>
          <p:nvPr/>
        </p:nvGrpSpPr>
        <p:grpSpPr>
          <a:xfrm>
            <a:off x="550032" y="1792429"/>
            <a:ext cx="2569589" cy="2749618"/>
            <a:chOff x="550032" y="1792429"/>
            <a:chExt cx="2569589" cy="2749618"/>
          </a:xfrm>
        </p:grpSpPr>
        <p:cxnSp>
          <p:nvCxnSpPr>
            <p:cNvPr id="10" name="Curved Connector 28"/>
            <p:cNvCxnSpPr>
              <a:stCxn id="6" idx="3"/>
              <a:endCxn id="5" idx="0"/>
            </p:cNvCxnSpPr>
            <p:nvPr/>
          </p:nvCxnSpPr>
          <p:spPr>
            <a:xfrm>
              <a:off x="2297339" y="1792429"/>
              <a:ext cx="822281" cy="1039849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28"/>
            <p:cNvCxnSpPr>
              <a:stCxn id="5" idx="2"/>
              <a:endCxn id="7" idx="3"/>
            </p:cNvCxnSpPr>
            <p:nvPr/>
          </p:nvCxnSpPr>
          <p:spPr>
            <a:xfrm rot="5400000">
              <a:off x="2235723" y="3658148"/>
              <a:ext cx="962713" cy="80508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28"/>
            <p:cNvCxnSpPr>
              <a:stCxn id="7" idx="1"/>
            </p:cNvCxnSpPr>
            <p:nvPr/>
          </p:nvCxnSpPr>
          <p:spPr>
            <a:xfrm rot="10800000">
              <a:off x="603535" y="3579334"/>
              <a:ext cx="731058" cy="96271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28"/>
            <p:cNvCxnSpPr>
              <a:stCxn id="8" idx="0"/>
              <a:endCxn id="6" idx="1"/>
            </p:cNvCxnSpPr>
            <p:nvPr/>
          </p:nvCxnSpPr>
          <p:spPr>
            <a:xfrm rot="5400000" flipH="1" flipV="1">
              <a:off x="409323" y="1933138"/>
              <a:ext cx="1083177" cy="801760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3"/>
          <p:cNvGrpSpPr/>
          <p:nvPr/>
        </p:nvGrpSpPr>
        <p:grpSpPr>
          <a:xfrm>
            <a:off x="8022803" y="1321711"/>
            <a:ext cx="838839" cy="3556637"/>
            <a:chOff x="8022803" y="1321711"/>
            <a:chExt cx="838839" cy="3556637"/>
          </a:xfrm>
        </p:grpSpPr>
        <p:pic>
          <p:nvPicPr>
            <p:cNvPr id="15" name="Picture 14" descr="MC900442124.PNG"/>
            <p:cNvPicPr>
              <a:picLocks noChangeAspect="1"/>
            </p:cNvPicPr>
            <p:nvPr/>
          </p:nvPicPr>
          <p:blipFill>
            <a:blip r:embed="rId6"/>
            <a:srcRect l="6094" t="2189" r="6190" b="5015"/>
            <a:stretch>
              <a:fillRect/>
            </a:stretch>
          </p:blipFill>
          <p:spPr>
            <a:xfrm>
              <a:off x="8022803" y="1321711"/>
              <a:ext cx="838839" cy="887420"/>
            </a:xfrm>
            <a:prstGeom prst="rect">
              <a:avLst/>
            </a:prstGeom>
          </p:spPr>
        </p:pic>
        <p:pic>
          <p:nvPicPr>
            <p:cNvPr id="16" name="Picture 15" descr="facebook-logo.png"/>
            <p:cNvPicPr>
              <a:picLocks noChangeAspect="1"/>
            </p:cNvPicPr>
            <p:nvPr/>
          </p:nvPicPr>
          <p:blipFill>
            <a:blip r:embed="rId7"/>
            <a:srcRect l="4375" r="4387" b="5418"/>
            <a:stretch>
              <a:fillRect/>
            </a:stretch>
          </p:blipFill>
          <p:spPr>
            <a:xfrm>
              <a:off x="8073922" y="2824027"/>
              <a:ext cx="736600" cy="763600"/>
            </a:xfrm>
            <a:prstGeom prst="rect">
              <a:avLst/>
            </a:prstGeom>
          </p:spPr>
        </p:pic>
        <p:pic>
          <p:nvPicPr>
            <p:cNvPr id="17" name="Picture 16" descr="3606295240_51f643dd5d.jpg"/>
            <p:cNvPicPr>
              <a:picLocks noChangeAspect="1"/>
            </p:cNvPicPr>
            <p:nvPr/>
          </p:nvPicPr>
          <p:blipFill>
            <a:blip r:embed="rId8"/>
            <a:srcRect l="5181" t="15563" r="4097" b="12358"/>
            <a:stretch>
              <a:fillRect/>
            </a:stretch>
          </p:blipFill>
          <p:spPr>
            <a:xfrm>
              <a:off x="8035826" y="4421148"/>
              <a:ext cx="812793" cy="4572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66662" y="5320331"/>
            <a:ext cx="2313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rPr>
              <a:t>High Quality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0516" y="5443442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rPr>
              <a:t>Low Quality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BitTorrent’s Approach: Include Personal Media</a:t>
            </a:r>
            <a:endParaRPr lang="en-US" dirty="0"/>
          </a:p>
        </p:txBody>
      </p:sp>
      <p:pic>
        <p:nvPicPr>
          <p:cNvPr id="5" name="Picture 4" descr="MC900441336.PNG"/>
          <p:cNvPicPr>
            <a:picLocks noChangeAspect="1"/>
          </p:cNvPicPr>
          <p:nvPr/>
        </p:nvPicPr>
        <p:blipFill>
          <a:blip r:embed="rId3"/>
          <a:srcRect l="6847" t="12273" r="8731" b="21027"/>
          <a:stretch>
            <a:fillRect/>
          </a:stretch>
        </p:blipFill>
        <p:spPr>
          <a:xfrm>
            <a:off x="2646846" y="2832278"/>
            <a:ext cx="945548" cy="747055"/>
          </a:xfrm>
          <a:prstGeom prst="rect">
            <a:avLst/>
          </a:prstGeom>
        </p:spPr>
      </p:pic>
      <p:pic>
        <p:nvPicPr>
          <p:cNvPr id="6" name="Picture 5" descr="MC900441339.PNG"/>
          <p:cNvPicPr>
            <a:picLocks noChangeAspect="1"/>
          </p:cNvPicPr>
          <p:nvPr/>
        </p:nvPicPr>
        <p:blipFill>
          <a:blip r:embed="rId4"/>
          <a:srcRect l="3631" t="9226" r="3140" b="5039"/>
          <a:stretch>
            <a:fillRect/>
          </a:stretch>
        </p:blipFill>
        <p:spPr>
          <a:xfrm>
            <a:off x="1351791" y="1357661"/>
            <a:ext cx="945548" cy="869536"/>
          </a:xfrm>
          <a:prstGeom prst="rect">
            <a:avLst/>
          </a:prstGeom>
        </p:spPr>
      </p:pic>
      <p:pic>
        <p:nvPicPr>
          <p:cNvPr id="7" name="Picture 6" descr="MC900431632.PNG"/>
          <p:cNvPicPr>
            <a:picLocks noChangeAspect="1"/>
          </p:cNvPicPr>
          <p:nvPr/>
        </p:nvPicPr>
        <p:blipFill>
          <a:blip r:embed="rId5"/>
          <a:srcRect t="16389" r="8674" b="16944"/>
          <a:stretch>
            <a:fillRect/>
          </a:stretch>
        </p:blipFill>
        <p:spPr>
          <a:xfrm>
            <a:off x="1334593" y="4184373"/>
            <a:ext cx="979944" cy="715346"/>
          </a:xfrm>
          <a:prstGeom prst="rect">
            <a:avLst/>
          </a:prstGeom>
        </p:spPr>
      </p:pic>
      <p:pic>
        <p:nvPicPr>
          <p:cNvPr id="9" name="Picture 8" descr="MC900441333.PNG"/>
          <p:cNvPicPr>
            <a:picLocks noChangeAspect="1"/>
          </p:cNvPicPr>
          <p:nvPr/>
        </p:nvPicPr>
        <p:blipFill>
          <a:blip r:embed="rId6"/>
          <a:srcRect t="18841" b="13768"/>
          <a:stretch>
            <a:fillRect/>
          </a:stretch>
        </p:blipFill>
        <p:spPr>
          <a:xfrm>
            <a:off x="60059" y="2875606"/>
            <a:ext cx="979944" cy="660399"/>
          </a:xfrm>
          <a:prstGeom prst="rect">
            <a:avLst/>
          </a:prstGeom>
        </p:spPr>
      </p:pic>
      <p:grpSp>
        <p:nvGrpSpPr>
          <p:cNvPr id="3" name="Group 32"/>
          <p:cNvGrpSpPr/>
          <p:nvPr/>
        </p:nvGrpSpPr>
        <p:grpSpPr>
          <a:xfrm>
            <a:off x="550032" y="1792429"/>
            <a:ext cx="2569589" cy="2749618"/>
            <a:chOff x="550032" y="1792429"/>
            <a:chExt cx="2569589" cy="2749618"/>
          </a:xfrm>
        </p:grpSpPr>
        <p:cxnSp>
          <p:nvCxnSpPr>
            <p:cNvPr id="11" name="Curved Connector 28"/>
            <p:cNvCxnSpPr>
              <a:stCxn id="6" idx="3"/>
              <a:endCxn id="5" idx="0"/>
            </p:cNvCxnSpPr>
            <p:nvPr/>
          </p:nvCxnSpPr>
          <p:spPr>
            <a:xfrm>
              <a:off x="2297339" y="1792429"/>
              <a:ext cx="822281" cy="1039849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28"/>
            <p:cNvCxnSpPr>
              <a:stCxn id="5" idx="2"/>
              <a:endCxn id="7" idx="3"/>
            </p:cNvCxnSpPr>
            <p:nvPr/>
          </p:nvCxnSpPr>
          <p:spPr>
            <a:xfrm rot="5400000">
              <a:off x="2235723" y="3658148"/>
              <a:ext cx="962713" cy="80508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28"/>
            <p:cNvCxnSpPr>
              <a:stCxn id="7" idx="1"/>
            </p:cNvCxnSpPr>
            <p:nvPr/>
          </p:nvCxnSpPr>
          <p:spPr>
            <a:xfrm rot="10800000">
              <a:off x="603535" y="3579334"/>
              <a:ext cx="731058" cy="962713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8"/>
            <p:cNvCxnSpPr>
              <a:stCxn id="9" idx="0"/>
              <a:endCxn id="6" idx="1"/>
            </p:cNvCxnSpPr>
            <p:nvPr/>
          </p:nvCxnSpPr>
          <p:spPr>
            <a:xfrm rot="5400000" flipH="1" flipV="1">
              <a:off x="409323" y="1933138"/>
              <a:ext cx="1083177" cy="801760"/>
            </a:xfrm>
            <a:prstGeom prst="curvedConnector2">
              <a:avLst/>
            </a:prstGeom>
            <a:ln w="34925" cap="flat" cmpd="sng" algn="ctr">
              <a:solidFill>
                <a:srgbClr val="4796FF"/>
              </a:solidFill>
              <a:prstDash val="dash"/>
              <a:round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66662" y="5320331"/>
            <a:ext cx="2313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rPr>
              <a:t>High Quality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86306" y="2004428"/>
            <a:ext cx="2962067" cy="2391944"/>
          </a:xfrm>
          <a:prstGeom prst="rightArrow">
            <a:avLst>
              <a:gd name="adj1" fmla="val 50000"/>
              <a:gd name="adj2" fmla="val 585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6970743" y="2343531"/>
            <a:ext cx="1889109" cy="1735002"/>
            <a:chOff x="5082158" y="1548273"/>
            <a:chExt cx="1889109" cy="1735002"/>
          </a:xfrm>
        </p:grpSpPr>
        <p:pic>
          <p:nvPicPr>
            <p:cNvPr id="23" name="Picture 22" descr="BT_logo_purple_huge.png"/>
            <p:cNvPicPr>
              <a:picLocks noChangeAspect="1"/>
            </p:cNvPicPr>
            <p:nvPr/>
          </p:nvPicPr>
          <p:blipFill>
            <a:blip r:embed="rId7"/>
            <a:srcRect l="34072" r="39903" b="42142"/>
            <a:stretch>
              <a:fillRect/>
            </a:stretch>
          </p:blipFill>
          <p:spPr>
            <a:xfrm>
              <a:off x="5345460" y="1548273"/>
              <a:ext cx="1362505" cy="1292619"/>
            </a:xfrm>
            <a:prstGeom prst="rect">
              <a:avLst/>
            </a:prstGeom>
          </p:spPr>
        </p:pic>
        <p:pic>
          <p:nvPicPr>
            <p:cNvPr id="27" name="Picture 26" descr="BT_logo_purple_huge.png"/>
            <p:cNvPicPr>
              <a:picLocks noChangeAspect="1"/>
            </p:cNvPicPr>
            <p:nvPr/>
          </p:nvPicPr>
          <p:blipFill>
            <a:blip r:embed="rId7"/>
            <a:srcRect t="60918"/>
            <a:stretch>
              <a:fillRect/>
            </a:stretch>
          </p:blipFill>
          <p:spPr>
            <a:xfrm>
              <a:off x="5082158" y="2968217"/>
              <a:ext cx="1889109" cy="315058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6758570" y="5327201"/>
            <a:ext cx="2313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Helvetica Neue Light"/>
                <a:cs typeface="Helvetica Neue Light"/>
              </a:rPr>
              <a:t>High Quality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53816</TotalTime>
  <Words>582</Words>
  <Application>Microsoft Office PowerPoint</Application>
  <PresentationFormat>On-screen Show (4:3)</PresentationFormat>
  <Paragraphs>111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Consumer Benefits of Cloud Delivered Content  DCIA Content in the Cloud Conference @ CES</vt:lpstr>
      <vt:lpstr>Cloud Promises</vt:lpstr>
      <vt:lpstr>Cloud Realities</vt:lpstr>
      <vt:lpstr>Cloud Realities</vt:lpstr>
      <vt:lpstr>BitTorrent’s Cloud Tenets</vt:lpstr>
      <vt:lpstr>BitTorrent’s Approach: Help Everyone Publish</vt:lpstr>
      <vt:lpstr>BitTorrent’s Approach: Help Everyone Publish</vt:lpstr>
      <vt:lpstr>BitTorrent’s Approach: Include Personal Media</vt:lpstr>
      <vt:lpstr>BitTorrent’s Approach: Include Personal Media</vt:lpstr>
      <vt:lpstr>BitTorrent’s Approach: Include Personal Media</vt:lpstr>
      <vt:lpstr>BitTorrent’s Approach: Put Content Everywhere</vt:lpstr>
      <vt:lpstr>BitTorrent’s Advantage</vt:lpstr>
      <vt:lpstr>Summary</vt:lpstr>
      <vt:lpstr>Slide 14</vt:lpstr>
    </vt:vector>
  </TitlesOfParts>
  <Manager>David Gómez-Rosado</Manager>
  <Company>BitTorrent</Company>
  <LinksUpToDate>false</LinksUpToDate>
  <SharedDoc>false</SharedDoc>
  <HyperlinkBase>http://www.bittorrent.com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BitTorrent PowerPoint Template</dc:title>
  <dc:subject/>
  <dc:creator>BitTorrent UX</dc:creator>
  <cp:keywords>corporate, deck, marketing, preso, presentation</cp:keywords>
  <dc:description/>
  <cp:lastModifiedBy>Marty Lafferty</cp:lastModifiedBy>
  <cp:revision>164</cp:revision>
  <cp:lastPrinted>2011-04-12T23:32:24Z</cp:lastPrinted>
  <dcterms:created xsi:type="dcterms:W3CDTF">2012-01-11T06:40:41Z</dcterms:created>
  <dcterms:modified xsi:type="dcterms:W3CDTF">2012-01-11T07:04:45Z</dcterms:modified>
  <cp:category>Marketing, Corporate Communications</cp:category>
</cp:coreProperties>
</file>