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 id="2147483672" r:id="rId3"/>
    <p:sldMasterId id="2147483684" r:id="rId4"/>
    <p:sldMasterId id="2147483708" r:id="rId5"/>
    <p:sldMasterId id="2147483720" r:id="rId6"/>
  </p:sldMasterIdLst>
  <p:notesMasterIdLst>
    <p:notesMasterId r:id="rId20"/>
  </p:notesMasterIdLst>
  <p:sldIdLst>
    <p:sldId id="268" r:id="rId7"/>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 d="1"/>
        <a:sy n="1" d="1"/>
      </p:scale>
      <p:origin x="0" y="0"/>
    </p:cViewPr>
  </p:notesTextViewPr>
  <p:notesViewPr>
    <p:cSldViewPr>
      <p:cViewPr>
        <p:scale>
          <a:sx n="125" d="100"/>
          <a:sy n="125" d="100"/>
        </p:scale>
        <p:origin x="-100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FA85A-45A6-47C0-995C-268C8B3604D9}" type="datetimeFigureOut">
              <a:rPr lang="en-US" smtClean="0"/>
              <a:pPr/>
              <a:t>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38253-3CD9-4553-A3E3-574570285240}" type="slidenum">
              <a:rPr lang="en-US" smtClean="0"/>
              <a:pPr/>
              <a:t>‹#›</a:t>
            </a:fld>
            <a:endParaRPr lang="en-US" dirty="0"/>
          </a:p>
        </p:txBody>
      </p:sp>
    </p:spTree>
    <p:extLst>
      <p:ext uri="{BB962C8B-B14F-4D97-AF65-F5344CB8AC3E}">
        <p14:creationId xmlns:p14="http://schemas.microsoft.com/office/powerpoint/2010/main" xmlns="" val="70931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38253-3CD9-4553-A3E3-574570285240}" type="slidenum">
              <a:rPr lang="en-US" smtClean="0"/>
              <a:pPr/>
              <a:t>2</a:t>
            </a:fld>
            <a:endParaRPr lang="en-US" dirty="0"/>
          </a:p>
        </p:txBody>
      </p:sp>
    </p:spTree>
    <p:extLst>
      <p:ext uri="{BB962C8B-B14F-4D97-AF65-F5344CB8AC3E}">
        <p14:creationId xmlns:p14="http://schemas.microsoft.com/office/powerpoint/2010/main" xmlns="" val="406000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Do consumers have a reasonable expectation of privacy in the contents of emails stored with, or sent or received through, cloud-based service providers like Gmail or Yahoo!?</a:t>
            </a:r>
          </a:p>
          <a:p>
            <a:r>
              <a:rPr lang="en-US" sz="1400" kern="1200" dirty="0" smtClean="0">
                <a:solidFill>
                  <a:schemeClr val="tx1"/>
                </a:solidFill>
                <a:effectLst/>
                <a:latin typeface="+mn-lt"/>
                <a:ea typeface="+mn-ea"/>
                <a:cs typeface="+mn-cs"/>
              </a:rPr>
              <a:t> </a:t>
            </a:r>
          </a:p>
          <a:p>
            <a:pPr lvl="0"/>
            <a:r>
              <a:rPr lang="en-US" sz="1400" kern="1200" dirty="0" smtClean="0">
                <a:solidFill>
                  <a:schemeClr val="tx1"/>
                </a:solidFill>
                <a:effectLst/>
                <a:latin typeface="+mn-lt"/>
                <a:ea typeface="+mn-ea"/>
                <a:cs typeface="+mn-cs"/>
              </a:rPr>
              <a:t>The traditional standard for the government to search your home or office and read your mail or seize your personal papers is a judicial warrant. What happens in the cloud?</a:t>
            </a:r>
          </a:p>
          <a:p>
            <a:r>
              <a:rPr lang="en-US" sz="1400" kern="1200" dirty="0" smtClean="0">
                <a:solidFill>
                  <a:schemeClr val="tx1"/>
                </a:solidFill>
                <a:effectLst/>
                <a:latin typeface="+mn-lt"/>
                <a:ea typeface="+mn-ea"/>
                <a:cs typeface="+mn-cs"/>
              </a:rPr>
              <a:t> </a:t>
            </a:r>
          </a:p>
          <a:p>
            <a:pPr lvl="1"/>
            <a:r>
              <a:rPr lang="en-US" sz="1400" kern="1200" dirty="0" smtClean="0">
                <a:solidFill>
                  <a:schemeClr val="tx1"/>
                </a:solidFill>
                <a:effectLst/>
                <a:latin typeface="+mn-lt"/>
                <a:ea typeface="+mn-ea"/>
                <a:cs typeface="+mn-cs"/>
              </a:rPr>
              <a:t>Judicial confusion about the application of search and seizure laws to electronic communication. Do consumers have a reasonable expectation of privacy in the information handed over to third-party service providers?</a:t>
            </a:r>
          </a:p>
          <a:p>
            <a:r>
              <a:rPr lang="en-US" sz="1400" kern="1200" dirty="0" smtClean="0">
                <a:solidFill>
                  <a:schemeClr val="tx1"/>
                </a:solidFill>
                <a:effectLst/>
                <a:latin typeface="+mn-lt"/>
                <a:ea typeface="+mn-ea"/>
                <a:cs typeface="+mn-cs"/>
              </a:rPr>
              <a:t> </a:t>
            </a:r>
          </a:p>
          <a:p>
            <a:pPr lvl="1"/>
            <a:r>
              <a:rPr lang="en-US" sz="1400" kern="1200" dirty="0" smtClean="0">
                <a:solidFill>
                  <a:schemeClr val="tx1"/>
                </a:solidFill>
                <a:effectLst/>
                <a:latin typeface="+mn-lt"/>
                <a:ea typeface="+mn-ea"/>
                <a:cs typeface="+mn-cs"/>
              </a:rPr>
              <a:t>While law enforcement must secure a warrant to access documents on a personal computer, the Electronic Communications Privacy Act (ECPA) allows for a mere subpoena issued to a third party to access confidential documents stored remotely on the computers of a cloud computing service provider</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238253-3CD9-4553-A3E3-574570285240}" type="slidenum">
              <a:rPr lang="en-US" smtClean="0"/>
              <a:pPr/>
              <a:t>7</a:t>
            </a:fld>
            <a:endParaRPr lang="en-US" dirty="0"/>
          </a:p>
        </p:txBody>
      </p:sp>
    </p:spTree>
    <p:extLst>
      <p:ext uri="{BB962C8B-B14F-4D97-AF65-F5344CB8AC3E}">
        <p14:creationId xmlns:p14="http://schemas.microsoft.com/office/powerpoint/2010/main" xmlns="" val="424298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381000" y="3581400"/>
            <a:ext cx="6019800" cy="4876800"/>
          </a:xfrm>
        </p:spPr>
        <p:txBody>
          <a:bodyPr/>
          <a:lstStyle/>
          <a:p>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United States v. Warshak</a:t>
            </a:r>
            <a:r>
              <a:rPr lang="en-US" sz="1200" kern="1200" dirty="0" smtClean="0">
                <a:solidFill>
                  <a:schemeClr val="tx1"/>
                </a:solidFill>
                <a:effectLst/>
                <a:latin typeface="+mn-lt"/>
                <a:ea typeface="+mn-ea"/>
                <a:cs typeface="+mn-cs"/>
              </a:rPr>
              <a:t>,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Circuit declared this aspect of the law [Title II or the Stored Communications Act] unconstitutional. Court ruled gov’t must obtain  valid search warrant before compelling web-based email provider to turn over the contents of user’s emails. decided on December 14, 2010.</a:t>
            </a:r>
          </a:p>
          <a:p>
            <a:pPr marL="114300" lvl="2" indent="171450">
              <a:spcBef>
                <a:spcPts val="600"/>
              </a:spcBef>
            </a:pPr>
            <a:r>
              <a:rPr lang="en-US" sz="1200" kern="1200" dirty="0" smtClean="0">
                <a:solidFill>
                  <a:schemeClr val="tx1"/>
                </a:solidFill>
                <a:effectLst/>
                <a:latin typeface="+mn-lt"/>
                <a:ea typeface="+mn-ea"/>
                <a:cs typeface="+mn-cs"/>
              </a:rPr>
              <a:t>The Sixth Circuit held “ subscriber enjoys a reasonable expectation of privacy in the contents of emails that are stored with, or sent or received through, a commercial ISP”</a:t>
            </a:r>
          </a:p>
          <a:p>
            <a:pPr marL="114300" lvl="2" indent="171450">
              <a:spcBef>
                <a:spcPts val="600"/>
              </a:spcBef>
            </a:pPr>
            <a:r>
              <a:rPr lang="en-US" sz="1200" kern="1200" dirty="0" smtClean="0">
                <a:solidFill>
                  <a:schemeClr val="tx1"/>
                </a:solidFill>
                <a:effectLst/>
                <a:latin typeface="+mn-lt"/>
                <a:ea typeface="+mn-ea"/>
                <a:cs typeface="+mn-cs"/>
              </a:rPr>
              <a:t>“[T]he [email service provider] is the functional equivalent of a post office or a telephone company . . . the police may not storm the post office and intercept a letter, and they are likewise forbidden from using the phone system to make a clandestine recording of a telephone call – unless they get a warrant, that is”</a:t>
            </a:r>
            <a:endParaRPr lang="en-US" dirty="0"/>
          </a:p>
          <a:p>
            <a:pPr marL="114300" lvl="2" indent="171450">
              <a:spcBef>
                <a:spcPts val="600"/>
              </a:spcBef>
            </a:pPr>
            <a:r>
              <a:rPr lang="en-US" dirty="0" smtClean="0"/>
              <a:t>S</a:t>
            </a:r>
            <a:r>
              <a:rPr lang="en-US" sz="1200" kern="1200" dirty="0" smtClean="0">
                <a:solidFill>
                  <a:schemeClr val="tx1"/>
                </a:solidFill>
                <a:effectLst/>
                <a:latin typeface="+mn-lt"/>
                <a:ea typeface="+mn-ea"/>
                <a:cs typeface="+mn-cs"/>
              </a:rPr>
              <a:t>ub agreement did not defeat a reasonable expectation of privacy in this case</a:t>
            </a:r>
            <a:endParaRPr lang="en-US" dirty="0"/>
          </a:p>
          <a:p>
            <a:pPr>
              <a:spcBef>
                <a:spcPts val="600"/>
              </a:spcBef>
            </a:pPr>
            <a:r>
              <a:rPr lang="en-US" sz="1200" kern="1200" dirty="0" smtClean="0">
                <a:solidFill>
                  <a:schemeClr val="tx1"/>
                </a:solidFill>
                <a:effectLst/>
                <a:latin typeface="+mn-lt"/>
                <a:ea typeface="+mn-ea"/>
                <a:cs typeface="+mn-cs"/>
              </a:rPr>
              <a:t> Why is this so important?</a:t>
            </a:r>
          </a:p>
          <a:p>
            <a:pPr marL="114300" lvl="2" indent="171450">
              <a:spcBef>
                <a:spcPts val="600"/>
              </a:spcBef>
            </a:pPr>
            <a:r>
              <a:rPr lang="en-US" sz="1200" kern="1200" dirty="0" smtClean="0">
                <a:solidFill>
                  <a:schemeClr val="tx1"/>
                </a:solidFill>
                <a:effectLst/>
                <a:latin typeface="+mn-lt"/>
                <a:ea typeface="+mn-ea"/>
                <a:cs typeface="+mn-cs"/>
              </a:rPr>
              <a:t> Today, tens of millions of consumers enjoy free email and data storage services in the cloud</a:t>
            </a:r>
            <a:endParaRPr lang="en-US" dirty="0"/>
          </a:p>
          <a:p>
            <a:pPr marL="114300" lvl="2" indent="171450">
              <a:spcBef>
                <a:spcPts val="600"/>
              </a:spcBef>
            </a:pPr>
            <a:r>
              <a:rPr lang="en-US" sz="1200" kern="1200" dirty="0" smtClean="0">
                <a:solidFill>
                  <a:schemeClr val="tx1"/>
                </a:solidFill>
                <a:effectLst/>
                <a:latin typeface="+mn-lt"/>
                <a:ea typeface="+mn-ea"/>
                <a:cs typeface="+mn-cs"/>
              </a:rPr>
              <a:t> Services are normally advertising-supported, and service providers, like Google, use automated tools to scan content in order to deliver targeted advertising or other services. Also, service providers examine content for security and anti-spam purposes.</a:t>
            </a:r>
            <a:endParaRPr lang="en-US" dirty="0"/>
          </a:p>
          <a:p>
            <a:pPr marL="114300" lvl="2" indent="171450">
              <a:spcBef>
                <a:spcPts val="600"/>
              </a:spcBef>
            </a:pPr>
            <a:r>
              <a:rPr lang="en-US" sz="1200" kern="1200" dirty="0" smtClean="0">
                <a:solidFill>
                  <a:schemeClr val="tx1"/>
                </a:solidFill>
                <a:effectLst/>
                <a:latin typeface="+mn-lt"/>
                <a:ea typeface="+mn-ea"/>
                <a:cs typeface="+mn-cs"/>
              </a:rPr>
              <a:t>Nevertheless, users do not expect that these activities somehow deprive them of basic privacy protections. </a:t>
            </a:r>
            <a:r>
              <a:rPr lang="en-US" sz="1200" i="1" kern="1200" dirty="0" smtClean="0">
                <a:solidFill>
                  <a:schemeClr val="tx1"/>
                </a:solidFill>
                <a:effectLst/>
                <a:latin typeface="+mn-lt"/>
                <a:ea typeface="+mn-ea"/>
                <a:cs typeface="+mn-cs"/>
              </a:rPr>
              <a:t>Warshak</a:t>
            </a:r>
            <a:r>
              <a:rPr lang="en-US" sz="1200" kern="1200" dirty="0" smtClean="0">
                <a:solidFill>
                  <a:schemeClr val="tx1"/>
                </a:solidFill>
                <a:effectLst/>
                <a:latin typeface="+mn-lt"/>
                <a:ea typeface="+mn-ea"/>
                <a:cs typeface="+mn-cs"/>
              </a:rPr>
              <a:t> court agreed</a:t>
            </a:r>
            <a:endParaRPr lang="en-US" dirty="0"/>
          </a:p>
          <a:p>
            <a:pPr>
              <a:spcBef>
                <a:spcPts val="600"/>
              </a:spcBef>
            </a:pPr>
            <a:r>
              <a:rPr lang="en-US" sz="1200" u="sng"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While the privacy, reliability and security issues of cloud-delivered content should not be minimized, I would like to focus the remainder of my remarks on some unique copyright issues involved in the storage of user material in the cloud, which have liability hazards for both the cloud storage entity and the user. </a:t>
            </a:r>
          </a:p>
          <a:p>
            <a:endParaRPr lang="en-US" dirty="0"/>
          </a:p>
        </p:txBody>
      </p:sp>
      <p:sp>
        <p:nvSpPr>
          <p:cNvPr id="4" name="Slide Number Placeholder 3"/>
          <p:cNvSpPr>
            <a:spLocks noGrp="1"/>
          </p:cNvSpPr>
          <p:nvPr>
            <p:ph type="sldNum" sz="quarter" idx="10"/>
          </p:nvPr>
        </p:nvSpPr>
        <p:spPr/>
        <p:txBody>
          <a:bodyPr/>
          <a:lstStyle/>
          <a:p>
            <a:fld id="{B7238253-3CD9-4553-A3E3-574570285240}" type="slidenum">
              <a:rPr lang="en-US" smtClean="0"/>
              <a:pPr/>
              <a:t>8</a:t>
            </a:fld>
            <a:endParaRPr lang="en-US" dirty="0"/>
          </a:p>
        </p:txBody>
      </p:sp>
    </p:spTree>
    <p:extLst>
      <p:ext uri="{BB962C8B-B14F-4D97-AF65-F5344CB8AC3E}">
        <p14:creationId xmlns:p14="http://schemas.microsoft.com/office/powerpoint/2010/main" xmlns="" val="1370904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68D097-4F81-4182-80FE-A64B6AA60F48}"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22018059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001A9-6FD6-464B-97D9-3AD0D3F177B6}"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08433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151E8-BEE8-4C73-B192-2D58826F45C5}"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0570521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308E14-965A-4C94-B0C3-120C54FAE5D6}"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12283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7B65C-C29B-433E-AD99-4E113B46F54E}"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87749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A0904-9D9D-4C05-A64D-52F324492608}"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296034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3A8B1-316B-4749-AEE1-02D271F45DD1}"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120322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3AD29F-308C-474F-A828-767F78CAC5FA}" type="datetime1">
              <a:rPr lang="en-US" smtClean="0"/>
              <a:pPr/>
              <a:t>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608130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6CFE-E9D6-4B5E-BBC0-C414B09B2020}" type="datetime1">
              <a:rPr lang="en-US" smtClean="0"/>
              <a:pPr/>
              <a:t>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22956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8645B-068F-4173-B939-53FA508FD288}" type="datetime1">
              <a:rPr lang="en-US" smtClean="0"/>
              <a:pPr/>
              <a:t>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4030114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5D00D-DCDE-4BDD-86B8-3A3FC9227679}"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112165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0471" y="0"/>
            <a:ext cx="10284943"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Wingdings" pitchFamily="2" charset="2"/>
              <a:buChar char="Ø"/>
              <a:defRPr/>
            </a:lvl2pPr>
            <a:lvl3pPr marL="1143000" indent="-228600">
              <a:buFont typeface="Courier New" pitchFamily="49" charset="0"/>
              <a:buChar char="o"/>
              <a:defRPr/>
            </a:lvl3pPr>
            <a:lvl4pPr marL="1600200" indent="-228600">
              <a:buFont typeface="Wingdings" pitchFamily="2" charset="2"/>
              <a:buChar char="v"/>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28B6A23-6E14-42AE-941E-F3FFE02DACAE}" type="datetime1">
              <a:rPr lang="en-US" smtClean="0"/>
              <a:pPr/>
              <a:t>1/4/2011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856035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AB787-ADE5-4C8F-BCEB-F2BA2A365A74}"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245398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FBF85-DB8A-4382-900F-CD3C7D8AC313}"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122985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6B62F-1255-40BA-B8EC-745D4BCFB485}"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017377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E118A2-FFD6-4914-898B-C6C9A2F34576}"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1246811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4AD4E-C095-4A59-A0B0-7CB4CCAC1894}"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26073244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29AD9-AF77-4F98-87EC-880642E1301E}"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31577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B4E79-CFB6-47AA-B68E-975013F84D53}"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158966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89F0F-74BC-4F4A-B54A-213C66DE8F18}" type="datetime1">
              <a:rPr lang="en-US" smtClean="0"/>
              <a:pPr/>
              <a:t>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51091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9E75B-7C4B-4AFC-AED6-D3469171C8CB}" type="datetime1">
              <a:rPr lang="en-US" smtClean="0"/>
              <a:pPr/>
              <a:t>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93021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40EEB-C006-4F7A-B718-768E5A5C5E02}" type="datetime1">
              <a:rPr lang="en-US" smtClean="0"/>
              <a:pPr/>
              <a:t>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5756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5CEE7-F486-4F44-9705-74C4E0DD7BCB}"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4814166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67E98-D86F-4F16-AA32-CD78A004DE12}"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648518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71245-4B19-44E8-9401-932CE9681724}"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412397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F2F4-82AE-4E49-85DB-0BC4BFB1AD75}"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466080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1649-68F8-41C4-82BB-30D3830D919F}"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2954616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C9927-388B-4B81-B0BA-D8C1365B9CC1}"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3008486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4B41C-D3AA-4B87-842E-5D8471A27ECF}"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172693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8CB8D-7084-433A-B15F-C76EB518554E}"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691480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86DF3-032F-4C18-B2FE-68F822378EA2}"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367019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102A4-8C5E-4530-AB95-E1717BA178AA}" type="datetime1">
              <a:rPr lang="en-US" smtClean="0"/>
              <a:pPr/>
              <a:t>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772560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FD453-6712-4880-B96B-8453535CE202}" type="datetime1">
              <a:rPr lang="en-US" smtClean="0"/>
              <a:pPr/>
              <a:t>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154079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DEA3B-7F17-4380-87F8-A8B251B24E67}"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28158833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6C553-464E-4420-8CB0-563A8CEA10CB}" type="datetime1">
              <a:rPr lang="en-US" smtClean="0"/>
              <a:pPr/>
              <a:t>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1247848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31E63-38F2-4332-9073-B5688E4ABE95}"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3896726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EC7BD-2ECE-4C24-9A75-85EA81A52F85}"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831989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8B214-3CC5-48B0-BD26-BCA7468A125E}"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831859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F420B-566D-4511-B89A-4EFB863DC1EF}"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6340960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A4001-2B02-41E1-B274-B3F5B6D9F486}"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2452846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Wingdings" pitchFamily="2" charset="2"/>
              <a:buChar char="Ø"/>
              <a:defRPr/>
            </a:lvl2pPr>
            <a:lvl3pPr marL="1143000" indent="-228600">
              <a:buFont typeface="Courier New" pitchFamily="49" charset="0"/>
              <a:buChar char="o"/>
              <a:defRPr/>
            </a:lvl3pPr>
            <a:lvl4pPr marL="1600200" indent="-2286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369553-B6B0-432D-8EE2-8E18E56FFDA7}"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26904308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0F3FD-227B-4314-951F-CDF9195AE6F8}"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1324374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32BF8-47FA-4545-8D0C-B6304301B604}"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186912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4E441-16EE-4C9B-9DEA-2FF63E7C6E03}" type="datetime1">
              <a:rPr lang="en-US" smtClean="0"/>
              <a:pPr/>
              <a:t>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133974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BCABB0-0A79-4EE6-A394-06C38D436C11}" type="datetime1">
              <a:rPr lang="en-US" smtClean="0"/>
              <a:pPr/>
              <a:t>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922525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21B56-9324-428E-822B-4A49FCC7341C}" type="datetime1">
              <a:rPr lang="en-US" smtClean="0"/>
              <a:pPr/>
              <a:t>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3171034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0A07C-89AA-4333-BDEF-EBFC5A7D6526}" type="datetime1">
              <a:rPr lang="en-US" smtClean="0"/>
              <a:pPr/>
              <a:t>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8414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F0DF7-A100-4899-8BF4-68E4ABF1D931}"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92056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83E1-647A-404F-A5C5-FE0E83155FA1}"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3988313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75854-E72D-4BCD-9D16-BB0DEDAABA85}"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3497589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7865E-1B54-4EFA-AD9A-CEA134B9BC80}" type="datetime1">
              <a:rPr lang="en-US" smtClean="0"/>
              <a:pPr/>
              <a:t>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24341241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E16E0-E6B0-4A9A-8027-9A5F1FAC5CC0}" type="datetime1">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34110304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2F04A-2B08-4F3E-95A5-7DD41802415F}" type="datetime1">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2439480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8D4DE-6A69-430B-9E90-A289CF1ED5C5}" type="datetime1">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1523618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13FEFF-AD85-4F92-B75D-BD01D4B91F0B}" type="datetime1">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127248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9183"/>
            <a:ext cx="9139346" cy="709834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0DDDA-7538-4E29-B51C-0353076CABB8}" type="datetime1">
              <a:rPr lang="en-US" smtClean="0"/>
              <a:pPr/>
              <a:t>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196004483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6DC86-8037-4D70-BF48-9A75FDF5DA66}" type="datetime1">
              <a:rPr lang="en-US" smtClean="0"/>
              <a:pPr/>
              <a:t>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4068467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E0755-9158-4BB4-A968-29379C706D01}" type="datetime1">
              <a:rPr lang="en-US" smtClean="0"/>
              <a:pPr/>
              <a:t>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24024238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83EE9-A823-486D-98AC-20E28CA02FB9}" type="datetime1">
              <a:rPr lang="en-US" smtClean="0"/>
              <a:pPr/>
              <a:t>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3375479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9F863-9B68-47F7-BC63-DEEEE118E07C}" type="datetime1">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3123537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646B0-DAF9-491D-955B-EBF7AF3593B5}" type="datetime1">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2782882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3FBDD-1471-49CE-839B-60C8AB085E0E}" type="datetime1">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831314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1B43F-D06D-4971-A224-4F096258629B}" type="datetime1">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420633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F8955-74A0-4563-B161-D493D9574E7C}" type="datetime1">
              <a:rPr lang="en-US" smtClean="0"/>
              <a:pPr/>
              <a:t>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20272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84078-0DF8-4972-B729-1CEE7F455AE1}"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55891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4F83A-D4EF-484F-9258-E1CACF0CD55D}" type="datetime1">
              <a:rPr lang="en-US" smtClean="0"/>
              <a:pPr/>
              <a:t>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110420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70471" y="0"/>
            <a:ext cx="1028494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27430A4-6924-4F3A-9312-2C42527815B2}" type="datetime1">
              <a:rPr lang="en-US" smtClean="0"/>
              <a:pPr/>
              <a:t>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218823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570471" y="0"/>
            <a:ext cx="1028494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F3AF1D5A-DC1D-45D1-AB6B-D9FF86C13194}" type="datetime1">
              <a:rPr lang="en-US" smtClean="0"/>
              <a:pPr/>
              <a:t>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defRPr>
            </a:lvl1p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2612507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654" y="-299529"/>
            <a:ext cx="9215546" cy="715752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93A3361B-4C99-48FB-BEFA-BBFA5DD9044A}" type="datetime1">
              <a:rPr lang="en-US" smtClean="0"/>
              <a:pPr/>
              <a:t>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defRPr>
            </a:lvl1p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633248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64143" y="-228600"/>
            <a:ext cx="10117743"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25BE1354-DD0F-44FF-8214-34A53FCCB1F4}" type="datetime1">
              <a:rPr lang="en-US" smtClean="0"/>
              <a:pPr/>
              <a:t>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8263457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Garamond" pitchFamily="18" charset="0"/>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bg1"/>
          </a:solidFill>
          <a:latin typeface="Garamond" pitchFamily="18" charset="0"/>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bg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2476BC74-5C51-4189-9A42-FFF1408FA79F}" type="datetime1">
              <a:rPr lang="en-US" smtClean="0"/>
              <a:pPr/>
              <a:t>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defRPr>
            </a:lvl1p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842274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381000"/>
            <a:ext cx="9144000" cy="6096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EFC19-EBF7-4A65-BF87-910AEF623A7C}" type="datetime1">
              <a:rPr lang="en-US" smtClean="0"/>
              <a:pPr/>
              <a:t>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15142146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53EA7C09-49FB-47BF-ADA3-FD2DE7DC9674}" type="slidenum">
              <a:rPr lang="en-US" smtClean="0"/>
              <a:pPr/>
              <a:t>1</a:t>
            </a:fld>
            <a:endParaRPr lang="en-US" dirty="0"/>
          </a:p>
        </p:txBody>
      </p:sp>
    </p:spTree>
    <p:extLst>
      <p:ext uri="{BB962C8B-B14F-4D97-AF65-F5344CB8AC3E}">
        <p14:creationId xmlns:p14="http://schemas.microsoft.com/office/powerpoint/2010/main" xmlns="" val="3186133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Times New Roman"/>
              </a:rPr>
              <a:t>Copyright </a:t>
            </a:r>
            <a:r>
              <a:rPr lang="en-US" b="1" dirty="0" smtClean="0">
                <a:ea typeface="Times New Roman"/>
              </a:rPr>
              <a:t>Issues in the Cloud: </a:t>
            </a:r>
            <a:r>
              <a:rPr lang="en-US" b="1" i="1" dirty="0" smtClean="0">
                <a:ea typeface="Times New Roman"/>
              </a:rPr>
              <a:t>Cablevision</a:t>
            </a:r>
            <a:endParaRPr lang="en-US" dirty="0"/>
          </a:p>
        </p:txBody>
      </p:sp>
      <p:sp>
        <p:nvSpPr>
          <p:cNvPr id="3" name="Content Placeholder 2"/>
          <p:cNvSpPr>
            <a:spLocks noGrp="1"/>
          </p:cNvSpPr>
          <p:nvPr>
            <p:ph idx="1"/>
          </p:nvPr>
        </p:nvSpPr>
        <p:spPr/>
        <p:txBody>
          <a:bodyPr/>
          <a:lstStyle/>
          <a:p>
            <a:r>
              <a:rPr lang="en-US" dirty="0" smtClean="0"/>
              <a:t>Remote Storage DVR (RS-DVR)</a:t>
            </a:r>
          </a:p>
          <a:p>
            <a:r>
              <a:rPr lang="en-US" dirty="0" smtClean="0"/>
              <a:t>Second Circuit held:</a:t>
            </a:r>
          </a:p>
          <a:p>
            <a:pPr lvl="1"/>
            <a:r>
              <a:rPr lang="en-US" dirty="0" smtClean="0"/>
              <a:t>Consumer making copy “in the cloud”</a:t>
            </a:r>
          </a:p>
          <a:p>
            <a:pPr lvl="1"/>
            <a:r>
              <a:rPr lang="en-US" dirty="0" smtClean="0"/>
              <a:t>Playback </a:t>
            </a:r>
            <a:r>
              <a:rPr lang="en-US" b="1" i="1" dirty="0" smtClean="0"/>
              <a:t>not </a:t>
            </a:r>
            <a:r>
              <a:rPr lang="en-US" dirty="0" smtClean="0"/>
              <a:t>a public performance</a:t>
            </a:r>
          </a:p>
          <a:p>
            <a:r>
              <a:rPr lang="en-US" dirty="0" smtClean="0"/>
              <a:t>Solicitor General: “deny certiorari”</a:t>
            </a:r>
          </a:p>
          <a:p>
            <a:r>
              <a:rPr lang="en-US" dirty="0" smtClean="0"/>
              <a:t>Supreme Court denied cert</a:t>
            </a:r>
          </a:p>
          <a:p>
            <a:r>
              <a:rPr lang="en-US" dirty="0" smtClean="0"/>
              <a:t>But inefficient, “de-duplication” …</a:t>
            </a:r>
            <a:endParaRPr lang="en-US" dirty="0"/>
          </a:p>
        </p:txBody>
      </p:sp>
      <p:sp>
        <p:nvSpPr>
          <p:cNvPr id="5" name="Slide Number Placeholder 4"/>
          <p:cNvSpPr>
            <a:spLocks noGrp="1"/>
          </p:cNvSpPr>
          <p:nvPr>
            <p:ph type="sldNum" sz="quarter" idx="12"/>
          </p:nvPr>
        </p:nvSpPr>
        <p:spPr/>
        <p:txBody>
          <a:bodyPr/>
          <a:lstStyle/>
          <a:p>
            <a:fld id="{23E6D4E7-9471-4103-80A9-C60F27CE5D3E}" type="slidenum">
              <a:rPr lang="en-US" smtClean="0"/>
              <a:pPr/>
              <a:t>10</a:t>
            </a:fld>
            <a:endParaRPr lang="en-US" dirty="0"/>
          </a:p>
        </p:txBody>
      </p:sp>
    </p:spTree>
    <p:extLst>
      <p:ext uri="{BB962C8B-B14F-4D97-AF65-F5344CB8AC3E}">
        <p14:creationId xmlns:p14="http://schemas.microsoft.com/office/powerpoint/2010/main" xmlns="" val="37549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circle(in)">
                                      <p:cBhvr>
                                        <p:cTn id="6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a:ea typeface="Times New Roman"/>
              </a:rPr>
              <a:t>EMI Music v. MP3tunes</a:t>
            </a:r>
            <a:endParaRPr lang="en-US" i="1" dirty="0"/>
          </a:p>
        </p:txBody>
      </p:sp>
      <p:sp>
        <p:nvSpPr>
          <p:cNvPr id="3" name="Content Placeholder 2"/>
          <p:cNvSpPr>
            <a:spLocks noGrp="1"/>
          </p:cNvSpPr>
          <p:nvPr>
            <p:ph idx="1"/>
          </p:nvPr>
        </p:nvSpPr>
        <p:spPr/>
        <p:txBody>
          <a:bodyPr>
            <a:normAutofit fontScale="92500" lnSpcReduction="10000"/>
          </a:bodyPr>
          <a:lstStyle/>
          <a:p>
            <a:pPr marL="0" marR="0">
              <a:spcBef>
                <a:spcPts val="0"/>
              </a:spcBef>
              <a:spcAft>
                <a:spcPts val="0"/>
              </a:spcAft>
            </a:pPr>
            <a:r>
              <a:rPr lang="en-US" dirty="0">
                <a:effectLst>
                  <a:outerShdw blurRad="38100" dist="38100" dir="2700000" algn="tl">
                    <a:srgbClr val="000000">
                      <a:alpha val="43137"/>
                    </a:srgbClr>
                  </a:outerShdw>
                </a:effectLst>
                <a:ea typeface="Times New Roman"/>
              </a:rPr>
              <a:t>Copyright </a:t>
            </a:r>
            <a:r>
              <a:rPr lang="en-US" dirty="0" smtClean="0">
                <a:effectLst>
                  <a:outerShdw blurRad="38100" dist="38100" dir="2700000" algn="tl">
                    <a:srgbClr val="000000">
                      <a:alpha val="43137"/>
                    </a:srgbClr>
                  </a:outerShdw>
                </a:effectLst>
                <a:ea typeface="Times New Roman"/>
              </a:rPr>
              <a:t>challenges </a:t>
            </a:r>
            <a:r>
              <a:rPr lang="en-US" dirty="0">
                <a:effectLst>
                  <a:outerShdw blurRad="38100" dist="38100" dir="2700000" algn="tl">
                    <a:srgbClr val="000000">
                      <a:alpha val="43137"/>
                    </a:srgbClr>
                  </a:outerShdw>
                </a:effectLst>
                <a:ea typeface="Times New Roman"/>
              </a:rPr>
              <a:t>to MP3tunes’ cloud-based </a:t>
            </a:r>
            <a:r>
              <a:rPr lang="en-US" dirty="0" smtClean="0">
                <a:effectLst>
                  <a:outerShdw blurRad="38100" dist="38100" dir="2700000" algn="tl">
                    <a:srgbClr val="000000">
                      <a:alpha val="43137"/>
                    </a:srgbClr>
                  </a:outerShdw>
                </a:effectLst>
                <a:ea typeface="Times New Roman"/>
              </a:rPr>
              <a:t>digital music storage </a:t>
            </a:r>
            <a:r>
              <a:rPr lang="en-US" dirty="0">
                <a:effectLst>
                  <a:outerShdw blurRad="38100" dist="38100" dir="2700000" algn="tl">
                    <a:srgbClr val="000000">
                      <a:alpha val="43137"/>
                    </a:srgbClr>
                  </a:outerShdw>
                </a:effectLst>
                <a:ea typeface="Times New Roman"/>
              </a:rPr>
              <a:t>services </a:t>
            </a:r>
            <a:r>
              <a:rPr lang="en-US" dirty="0" smtClean="0">
                <a:effectLst>
                  <a:outerShdw blurRad="38100" dist="38100" dir="2700000" algn="tl">
                    <a:srgbClr val="000000">
                      <a:alpha val="43137"/>
                    </a:srgbClr>
                  </a:outerShdw>
                </a:effectLst>
                <a:ea typeface="Times New Roman"/>
              </a:rPr>
              <a:t>and free </a:t>
            </a:r>
            <a:r>
              <a:rPr lang="en-US" dirty="0">
                <a:effectLst>
                  <a:outerShdw blurRad="38100" dist="38100" dir="2700000" algn="tl">
                    <a:srgbClr val="000000">
                      <a:alpha val="43137"/>
                    </a:srgbClr>
                  </a:outerShdw>
                </a:effectLst>
                <a:ea typeface="Times New Roman"/>
              </a:rPr>
              <a:t>music download search </a:t>
            </a:r>
            <a:r>
              <a:rPr lang="en-US" dirty="0" smtClean="0">
                <a:effectLst>
                  <a:outerShdw blurRad="38100" dist="38100" dir="2700000" algn="tl">
                    <a:srgbClr val="000000">
                      <a:alpha val="43137"/>
                    </a:srgbClr>
                  </a:outerShdw>
                </a:effectLst>
                <a:ea typeface="Times New Roman"/>
              </a:rPr>
              <a:t>service – </a:t>
            </a:r>
            <a:r>
              <a:rPr lang="en-US" dirty="0">
                <a:effectLst>
                  <a:outerShdw blurRad="38100" dist="38100" dir="2700000" algn="tl">
                    <a:srgbClr val="000000">
                      <a:alpha val="43137"/>
                    </a:srgbClr>
                  </a:outerShdw>
                </a:effectLst>
                <a:ea typeface="Times New Roman"/>
              </a:rPr>
              <a:t>Sideload.com</a:t>
            </a:r>
          </a:p>
          <a:p>
            <a:pPr marL="0" marR="0">
              <a:spcBef>
                <a:spcPts val="1200"/>
              </a:spcBef>
              <a:spcAft>
                <a:spcPts val="0"/>
              </a:spcAft>
            </a:pPr>
            <a:r>
              <a:rPr lang="en-US" dirty="0" smtClean="0">
                <a:effectLst>
                  <a:outerShdw blurRad="38100" dist="38100" dir="2700000" algn="tl">
                    <a:srgbClr val="000000">
                      <a:alpha val="43137"/>
                    </a:srgbClr>
                  </a:outerShdw>
                </a:effectLst>
                <a:ea typeface="Times New Roman"/>
              </a:rPr>
              <a:t>Interplay between </a:t>
            </a:r>
            <a:r>
              <a:rPr lang="en-US" dirty="0">
                <a:effectLst>
                  <a:outerShdw blurRad="38100" dist="38100" dir="2700000" algn="tl">
                    <a:srgbClr val="000000">
                      <a:alpha val="43137"/>
                    </a:srgbClr>
                  </a:outerShdw>
                </a:effectLst>
                <a:ea typeface="Times New Roman"/>
              </a:rPr>
              <a:t>contributory/vicarious infringement and </a:t>
            </a:r>
            <a:r>
              <a:rPr lang="en-US" dirty="0" smtClean="0">
                <a:effectLst>
                  <a:outerShdw blurRad="38100" dist="38100" dir="2700000" algn="tl">
                    <a:srgbClr val="000000">
                      <a:alpha val="43137"/>
                    </a:srgbClr>
                  </a:outerShdw>
                </a:effectLst>
                <a:ea typeface="Times New Roman"/>
              </a:rPr>
              <a:t>DMCA </a:t>
            </a:r>
            <a:r>
              <a:rPr lang="en-US" dirty="0">
                <a:effectLst>
                  <a:outerShdw blurRad="38100" dist="38100" dir="2700000" algn="tl">
                    <a:srgbClr val="000000">
                      <a:alpha val="43137"/>
                    </a:srgbClr>
                  </a:outerShdw>
                </a:effectLst>
                <a:ea typeface="Times New Roman"/>
              </a:rPr>
              <a:t>safe harbors under </a:t>
            </a:r>
            <a:r>
              <a:rPr lang="en-US" dirty="0" smtClean="0">
                <a:effectLst>
                  <a:outerShdw blurRad="38100" dist="38100" dir="2700000" algn="tl">
                    <a:srgbClr val="000000">
                      <a:alpha val="43137"/>
                    </a:srgbClr>
                  </a:outerShdw>
                </a:effectLst>
                <a:ea typeface="Times New Roman"/>
              </a:rPr>
              <a:t>Sections </a:t>
            </a:r>
            <a:r>
              <a:rPr lang="en-US" dirty="0">
                <a:effectLst>
                  <a:outerShdw blurRad="38100" dist="38100" dir="2700000" algn="tl">
                    <a:srgbClr val="000000">
                      <a:alpha val="43137"/>
                    </a:srgbClr>
                  </a:outerShdw>
                </a:effectLst>
                <a:ea typeface="Times New Roman"/>
              </a:rPr>
              <a:t>512(c) and 512(d)</a:t>
            </a:r>
          </a:p>
          <a:p>
            <a:pPr marL="0" marR="0">
              <a:spcBef>
                <a:spcPts val="1200"/>
              </a:spcBef>
              <a:spcAft>
                <a:spcPts val="0"/>
              </a:spcAft>
            </a:pPr>
            <a:r>
              <a:rPr lang="en-US" dirty="0">
                <a:effectLst>
                  <a:outerShdw blurRad="38100" dist="38100" dir="2700000" algn="tl">
                    <a:srgbClr val="000000">
                      <a:alpha val="43137"/>
                    </a:srgbClr>
                  </a:outerShdw>
                </a:effectLst>
                <a:ea typeface="Times New Roman"/>
              </a:rPr>
              <a:t>C</a:t>
            </a:r>
            <a:r>
              <a:rPr lang="en-US" dirty="0" smtClean="0">
                <a:effectLst>
                  <a:outerShdw blurRad="38100" dist="38100" dir="2700000" algn="tl">
                    <a:srgbClr val="000000">
                      <a:alpha val="43137"/>
                    </a:srgbClr>
                  </a:outerShdw>
                </a:effectLst>
                <a:ea typeface="Times New Roman"/>
              </a:rPr>
              <a:t>ase raises </a:t>
            </a:r>
            <a:r>
              <a:rPr lang="en-US" dirty="0">
                <a:effectLst>
                  <a:outerShdw blurRad="38100" dist="38100" dir="2700000" algn="tl">
                    <a:srgbClr val="000000">
                      <a:alpha val="43137"/>
                    </a:srgbClr>
                  </a:outerShdw>
                </a:effectLst>
                <a:ea typeface="Times New Roman"/>
              </a:rPr>
              <a:t>a more uncertain copyright question for cloud-based </a:t>
            </a:r>
            <a:r>
              <a:rPr lang="en-US" dirty="0" smtClean="0">
                <a:effectLst>
                  <a:outerShdw blurRad="38100" dist="38100" dir="2700000" algn="tl">
                    <a:srgbClr val="000000">
                      <a:alpha val="43137"/>
                    </a:srgbClr>
                  </a:outerShdw>
                </a:effectLst>
                <a:ea typeface="Times New Roman"/>
              </a:rPr>
              <a:t>content delivery : </a:t>
            </a:r>
            <a:r>
              <a:rPr lang="en-US" dirty="0">
                <a:effectLst>
                  <a:outerShdw blurRad="38100" dist="38100" dir="2700000" algn="tl">
                    <a:srgbClr val="000000">
                      <a:alpha val="43137"/>
                    </a:srgbClr>
                  </a:outerShdw>
                </a:effectLst>
                <a:ea typeface="Times New Roman"/>
              </a:rPr>
              <a:t>Has MP3tunes infringed </a:t>
            </a:r>
            <a:r>
              <a:rPr lang="en-US" dirty="0" smtClean="0">
                <a:effectLst>
                  <a:outerShdw blurRad="38100" dist="38100" dir="2700000" algn="tl">
                    <a:srgbClr val="000000">
                      <a:alpha val="43137"/>
                    </a:srgbClr>
                  </a:outerShdw>
                </a:effectLst>
                <a:ea typeface="Times New Roman"/>
              </a:rPr>
              <a:t>copyright </a:t>
            </a:r>
            <a:r>
              <a:rPr lang="en-US" dirty="0">
                <a:effectLst>
                  <a:outerShdw blurRad="38100" dist="38100" dir="2700000" algn="tl">
                    <a:srgbClr val="000000">
                      <a:alpha val="43137"/>
                    </a:srgbClr>
                  </a:outerShdw>
                </a:effectLst>
                <a:ea typeface="Times New Roman"/>
              </a:rPr>
              <a:t>holders’ exclusive right of public performance by using an efficient storage system? </a:t>
            </a:r>
          </a:p>
          <a:p>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D16CBFF-5506-4F03-8988-FBB0FFA135EF}" type="slidenum">
              <a:rPr lang="en-US" smtClean="0"/>
              <a:pPr/>
              <a:t>11</a:t>
            </a:fld>
            <a:endParaRPr lang="en-US"/>
          </a:p>
        </p:txBody>
      </p:sp>
    </p:spTree>
    <p:extLst>
      <p:ext uri="{BB962C8B-B14F-4D97-AF65-F5344CB8AC3E}">
        <p14:creationId xmlns:p14="http://schemas.microsoft.com/office/powerpoint/2010/main" xmlns="" val="7063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a:ea typeface="Times New Roman"/>
              </a:rPr>
              <a:t>EMI Music v. MP3tunes</a:t>
            </a:r>
            <a:endParaRPr lang="en-US" i="1" dirty="0"/>
          </a:p>
        </p:txBody>
      </p:sp>
      <p:sp>
        <p:nvSpPr>
          <p:cNvPr id="3" name="Content Placeholder 2"/>
          <p:cNvSpPr>
            <a:spLocks noGrp="1"/>
          </p:cNvSpPr>
          <p:nvPr>
            <p:ph idx="1"/>
          </p:nvPr>
        </p:nvSpPr>
        <p:spPr/>
        <p:txBody>
          <a:bodyPr/>
          <a:lstStyle/>
          <a:p>
            <a:pPr marL="0" marR="0">
              <a:spcBef>
                <a:spcPts val="0"/>
              </a:spcBef>
              <a:spcAft>
                <a:spcPts val="0"/>
              </a:spcAft>
            </a:pPr>
            <a:r>
              <a:rPr lang="en-US" dirty="0">
                <a:effectLst>
                  <a:outerShdw blurRad="38100" dist="38100" dir="2700000" algn="tl">
                    <a:srgbClr val="000000">
                      <a:alpha val="43137"/>
                    </a:srgbClr>
                  </a:outerShdw>
                </a:effectLst>
                <a:ea typeface="Times New Roman"/>
              </a:rPr>
              <a:t>Infringement of the public performance right may hinge on whether MP3tunes uses “</a:t>
            </a:r>
            <a:r>
              <a:rPr lang="en-US" dirty="0" smtClean="0">
                <a:effectLst>
                  <a:outerShdw blurRad="38100" dist="38100" dir="2700000" algn="tl">
                    <a:srgbClr val="000000">
                      <a:alpha val="43137"/>
                    </a:srgbClr>
                  </a:outerShdw>
                </a:effectLst>
                <a:ea typeface="Times New Roman"/>
              </a:rPr>
              <a:t>de-duplication</a:t>
            </a:r>
            <a:r>
              <a:rPr lang="en-US" dirty="0">
                <a:effectLst>
                  <a:outerShdw blurRad="38100" dist="38100" dir="2700000" algn="tl">
                    <a:srgbClr val="000000">
                      <a:alpha val="43137"/>
                    </a:srgbClr>
                  </a:outerShdw>
                </a:effectLst>
                <a:ea typeface="Times New Roman"/>
              </a:rPr>
              <a:t>” to reduce </a:t>
            </a:r>
            <a:r>
              <a:rPr lang="en-US" dirty="0" smtClean="0">
                <a:effectLst>
                  <a:outerShdw blurRad="38100" dist="38100" dir="2700000" algn="tl">
                    <a:srgbClr val="000000">
                      <a:alpha val="43137"/>
                    </a:srgbClr>
                  </a:outerShdw>
                </a:effectLst>
                <a:ea typeface="Times New Roman"/>
              </a:rPr>
              <a:t>server capacity demand </a:t>
            </a:r>
            <a:r>
              <a:rPr lang="en-US" dirty="0">
                <a:effectLst>
                  <a:outerShdw blurRad="38100" dist="38100" dir="2700000" algn="tl">
                    <a:srgbClr val="000000">
                      <a:alpha val="43137"/>
                    </a:srgbClr>
                  </a:outerShdw>
                </a:effectLst>
                <a:ea typeface="Times New Roman"/>
              </a:rPr>
              <a:t>by storing only one unique copy of </a:t>
            </a:r>
            <a:r>
              <a:rPr lang="en-US" dirty="0" smtClean="0">
                <a:effectLst>
                  <a:outerShdw blurRad="38100" dist="38100" dir="2700000" algn="tl">
                    <a:srgbClr val="000000">
                      <a:alpha val="43137"/>
                    </a:srgbClr>
                  </a:outerShdw>
                </a:effectLst>
                <a:ea typeface="Times New Roman"/>
              </a:rPr>
              <a:t>same </a:t>
            </a:r>
            <a:r>
              <a:rPr lang="en-US" dirty="0">
                <a:effectLst>
                  <a:outerShdw blurRad="38100" dist="38100" dir="2700000" algn="tl">
                    <a:srgbClr val="000000">
                      <a:alpha val="43137"/>
                    </a:srgbClr>
                  </a:outerShdw>
                </a:effectLst>
                <a:ea typeface="Times New Roman"/>
              </a:rPr>
              <a:t>music file uploaded/sideloaded by users into cloud “lockers”</a:t>
            </a:r>
          </a:p>
          <a:p>
            <a:pPr marL="0" marR="0">
              <a:spcBef>
                <a:spcPts val="1200"/>
              </a:spcBef>
              <a:spcAft>
                <a:spcPts val="0"/>
              </a:spcAft>
            </a:pPr>
            <a:r>
              <a:rPr lang="en-US" dirty="0" smtClean="0">
                <a:effectLst>
                  <a:outerShdw blurRad="38100" dist="38100" dir="2700000" algn="tl">
                    <a:srgbClr val="000000">
                      <a:alpha val="43137"/>
                    </a:srgbClr>
                  </a:outerShdw>
                </a:effectLst>
                <a:ea typeface="Times New Roman"/>
              </a:rPr>
              <a:t>Court’s </a:t>
            </a:r>
            <a:r>
              <a:rPr lang="en-US" dirty="0">
                <a:effectLst>
                  <a:outerShdw blurRad="38100" dist="38100" dir="2700000" algn="tl">
                    <a:srgbClr val="000000">
                      <a:alpha val="43137"/>
                    </a:srgbClr>
                  </a:outerShdw>
                </a:effectLst>
                <a:ea typeface="Times New Roman"/>
              </a:rPr>
              <a:t>decision could have significant consequences for cloud-based services </a:t>
            </a:r>
          </a:p>
          <a:p>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D16CBFF-5506-4F03-8988-FBB0FFA135EF}" type="slidenum">
              <a:rPr lang="en-US" smtClean="0"/>
              <a:pPr/>
              <a:t>12</a:t>
            </a:fld>
            <a:endParaRPr lang="en-US"/>
          </a:p>
        </p:txBody>
      </p:sp>
    </p:spTree>
    <p:extLst>
      <p:ext uri="{BB962C8B-B14F-4D97-AF65-F5344CB8AC3E}">
        <p14:creationId xmlns:p14="http://schemas.microsoft.com/office/powerpoint/2010/main" xmlns="" val="32123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Conclusion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3600" dirty="0" smtClean="0"/>
              <a:t>Hopefully sunrise for providing consumers cloud computing services</a:t>
            </a:r>
          </a:p>
          <a:p>
            <a:r>
              <a:rPr lang="en-US" sz="3600" dirty="0" smtClean="0"/>
              <a:t>But many legal pitfall</a:t>
            </a:r>
          </a:p>
          <a:p>
            <a:r>
              <a:rPr lang="en-US" sz="3600" dirty="0" smtClean="0"/>
              <a:t>At least in the consumer entertainment space – open questions</a:t>
            </a:r>
          </a:p>
          <a:p>
            <a:pPr marL="0" indent="0">
              <a:buNone/>
            </a:pPr>
            <a:endParaRPr lang="en-US" dirty="0" smtClean="0"/>
          </a:p>
          <a:p>
            <a:pPr marL="0" indent="0" algn="ctr">
              <a:buNone/>
            </a:pPr>
            <a:r>
              <a:rPr lang="en-US" sz="3500" dirty="0" smtClean="0">
                <a:solidFill>
                  <a:schemeClr val="bg1"/>
                </a:solidFill>
                <a:effectLst>
                  <a:outerShdw blurRad="38100" dist="38100" dir="2700000" algn="tl">
                    <a:srgbClr val="000000">
                      <a:alpha val="43137"/>
                    </a:srgbClr>
                  </a:outerShdw>
                </a:effectLst>
              </a:rPr>
              <a:t>Thank  you,</a:t>
            </a:r>
          </a:p>
          <a:p>
            <a:pPr marL="0" indent="0" algn="ctr">
              <a:buNone/>
            </a:pPr>
            <a:r>
              <a:rPr lang="en-US" sz="3500" dirty="0" smtClean="0">
                <a:solidFill>
                  <a:schemeClr val="bg1"/>
                </a:solidFill>
                <a:effectLst>
                  <a:outerShdw blurRad="38100" dist="38100" dir="2700000" algn="tl">
                    <a:srgbClr val="000000">
                      <a:alpha val="43137"/>
                    </a:srgbClr>
                  </a:outerShdw>
                </a:effectLst>
              </a:rPr>
              <a:t>Jim Burger</a:t>
            </a:r>
            <a:endParaRPr lang="en-US" sz="35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1646A97-49CD-4ABF-8559-62E3C731F8F6}" type="slidenum">
              <a:rPr lang="en-US" smtClean="0"/>
              <a:pPr/>
              <a:t>13</a:t>
            </a:fld>
            <a:endParaRPr lang="en-US" dirty="0"/>
          </a:p>
        </p:txBody>
      </p:sp>
    </p:spTree>
    <p:extLst>
      <p:ext uri="{BB962C8B-B14F-4D97-AF65-F5344CB8AC3E}">
        <p14:creationId xmlns:p14="http://schemas.microsoft.com/office/powerpoint/2010/main" xmlns="" val="362288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1619250"/>
          </a:xfrm>
        </p:spPr>
        <p:txBody>
          <a:bodyPr>
            <a:normAutofit/>
          </a:bodyPr>
          <a:lstStyle/>
          <a:p>
            <a:r>
              <a:rPr lang="en-US" b="1" dirty="0">
                <a:effectLst>
                  <a:outerShdw blurRad="38100" dist="38100" dir="2700000" algn="tl">
                    <a:srgbClr val="000000">
                      <a:alpha val="43137"/>
                    </a:srgbClr>
                  </a:outerShdw>
                </a:effectLst>
              </a:rPr>
              <a:t>Drawbacks of Cloud-Delivered Content for </a:t>
            </a:r>
            <a:r>
              <a:rPr lang="en-US" b="1" dirty="0" smtClean="0">
                <a:effectLst>
                  <a:outerShdw blurRad="38100" dist="38100" dir="2700000" algn="tl">
                    <a:srgbClr val="000000">
                      <a:alpha val="43137"/>
                    </a:srgbClr>
                  </a:outerShdw>
                </a:effectLst>
              </a:rPr>
              <a:t>Consumers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708290"/>
            <a:ext cx="6400800" cy="1930510"/>
          </a:xfrm>
        </p:spPr>
        <p:txBody>
          <a:bodyPr/>
          <a:lstStyle/>
          <a:p>
            <a:r>
              <a:rPr lang="en-US" b="1" dirty="0">
                <a:solidFill>
                  <a:schemeClr val="bg1"/>
                </a:solidFill>
                <a:effectLst>
                  <a:outerShdw blurRad="38100" dist="38100" dir="2700000" algn="tl">
                    <a:srgbClr val="000000">
                      <a:alpha val="43137"/>
                    </a:srgbClr>
                  </a:outerShdw>
                </a:effectLst>
              </a:rPr>
              <a:t>Privacy, Reliability, Security Issues</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096000" y="5029200"/>
            <a:ext cx="2743200" cy="830997"/>
          </a:xfrm>
          <a:prstGeom prst="rect">
            <a:avLst/>
          </a:prstGeom>
          <a:noFill/>
        </p:spPr>
        <p:txBody>
          <a:bodyPr wrap="square" rtlCol="0">
            <a:spAutoFit/>
          </a:bodyPr>
          <a:lstStyle/>
          <a:p>
            <a:pPr algn="ctr"/>
            <a:r>
              <a:rPr lang="en-US" sz="2400" dirty="0" smtClean="0">
                <a:latin typeface="Garamond" pitchFamily="18" charset="0"/>
              </a:rPr>
              <a:t>Jim Burger</a:t>
            </a:r>
          </a:p>
          <a:p>
            <a:pPr algn="ctr"/>
            <a:r>
              <a:rPr lang="en-US" sz="2400" dirty="0" smtClean="0">
                <a:latin typeface="Garamond" pitchFamily="18" charset="0"/>
              </a:rPr>
              <a:t>Dow Lohnes PLLC</a:t>
            </a:r>
            <a:endParaRPr lang="en-US" dirty="0">
              <a:latin typeface="Garamond" pitchFamily="18" charset="0"/>
            </a:endParaRPr>
          </a:p>
        </p:txBody>
      </p:sp>
    </p:spTree>
    <p:extLst>
      <p:ext uri="{BB962C8B-B14F-4D97-AF65-F5344CB8AC3E}">
        <p14:creationId xmlns:p14="http://schemas.microsoft.com/office/powerpoint/2010/main" xmlns="" val="1541695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7" presetClass="emph" presetSubtype="0" fill="remove" grpId="1" nodeType="afterEffect">
                                  <p:stCondLst>
                                    <p:cond delay="0"/>
                                  </p:stCondLst>
                                  <p:childTnLst>
                                    <p:animClr clrSpc="rgb" dir="cw">
                                      <p:cBhvr override="childStyle">
                                        <p:cTn id="11" dur="1000" autoRev="1" fill="remove"/>
                                        <p:tgtEl>
                                          <p:spTgt spid="2"/>
                                        </p:tgtEl>
                                        <p:attrNameLst>
                                          <p:attrName>style.color</p:attrName>
                                        </p:attrNameLst>
                                      </p:cBhvr>
                                      <p:to>
                                        <a:schemeClr val="bg1"/>
                                      </p:to>
                                    </p:animClr>
                                    <p:animClr clrSpc="rgb" dir="cw">
                                      <p:cBhvr>
                                        <p:cTn id="12" dur="1000" autoRev="1" fill="remove"/>
                                        <p:tgtEl>
                                          <p:spTgt spid="2"/>
                                        </p:tgtEl>
                                        <p:attrNameLst>
                                          <p:attrName>fillcolor</p:attrName>
                                        </p:attrNameLst>
                                      </p:cBhvr>
                                      <p:to>
                                        <a:schemeClr val="bg1"/>
                                      </p:to>
                                    </p:animClr>
                                    <p:set>
                                      <p:cBhvr>
                                        <p:cTn id="13" dur="1000" autoRev="1" fill="remove"/>
                                        <p:tgtEl>
                                          <p:spTgt spid="2"/>
                                        </p:tgtEl>
                                        <p:attrNameLst>
                                          <p:attrName>fill.type</p:attrName>
                                        </p:attrNameLst>
                                      </p:cBhvr>
                                      <p:to>
                                        <p:strVal val="solid"/>
                                      </p:to>
                                    </p:set>
                                    <p:set>
                                      <p:cBhvr>
                                        <p:cTn id="14" dur="1000" autoRev="1" fill="remove"/>
                                        <p:tgtEl>
                                          <p:spTgt spid="2"/>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3" name="thunderrumble2.wav"/>
                                        </p:tgtEl>
                                      </p:cMediaNode>
                                    </p:audio>
                                  </p:sub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lstStyle/>
          <a:p>
            <a:r>
              <a:rPr lang="en-US" sz="3600" dirty="0" smtClean="0">
                <a:ea typeface="Times New Roman"/>
              </a:rPr>
              <a:t>Contractual </a:t>
            </a:r>
            <a:r>
              <a:rPr lang="en-US" sz="3600" dirty="0">
                <a:ea typeface="Times New Roman"/>
              </a:rPr>
              <a:t>Issues: Privacy, Reliability, </a:t>
            </a:r>
            <a:r>
              <a:rPr lang="en-US" sz="3600" dirty="0" smtClean="0">
                <a:ea typeface="Times New Roman"/>
              </a:rPr>
              <a:t>Security</a:t>
            </a:r>
          </a:p>
          <a:p>
            <a:r>
              <a:rPr lang="en-US" sz="3600" dirty="0" smtClean="0">
                <a:ea typeface="Times New Roman"/>
              </a:rPr>
              <a:t>Cloud-Based Services </a:t>
            </a:r>
            <a:r>
              <a:rPr lang="en-US" sz="3600" dirty="0">
                <a:ea typeface="Times New Roman"/>
              </a:rPr>
              <a:t>and the Fourth </a:t>
            </a:r>
            <a:r>
              <a:rPr lang="en-US" sz="3600" dirty="0" smtClean="0">
                <a:ea typeface="Times New Roman"/>
              </a:rPr>
              <a:t>Amendment</a:t>
            </a:r>
          </a:p>
          <a:p>
            <a:r>
              <a:rPr lang="en-US" sz="3600" dirty="0">
                <a:ea typeface="Times New Roman"/>
              </a:rPr>
              <a:t>Copyright Issues in Cloud Computing – Uncertainty in the </a:t>
            </a:r>
            <a:r>
              <a:rPr lang="en-US" sz="3600" dirty="0" smtClean="0">
                <a:ea typeface="Times New Roman"/>
              </a:rPr>
              <a:t>Law</a:t>
            </a:r>
            <a:endParaRPr lang="en-US" sz="3600" dirty="0">
              <a:ea typeface="Times New Roman"/>
            </a:endParaRPr>
          </a:p>
          <a:p>
            <a:endParaRPr lang="en-US"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3</a:t>
            </a:fld>
            <a:endParaRPr lang="en-US" dirty="0"/>
          </a:p>
        </p:txBody>
      </p:sp>
    </p:spTree>
    <p:extLst>
      <p:ext uri="{BB962C8B-B14F-4D97-AF65-F5344CB8AC3E}">
        <p14:creationId xmlns:p14="http://schemas.microsoft.com/office/powerpoint/2010/main" xmlns="" val="207155281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Times New Roman"/>
              </a:rPr>
              <a:t>Contractual Issues: </a:t>
            </a:r>
            <a:r>
              <a:rPr lang="en-US" b="1" dirty="0" smtClean="0">
                <a:ea typeface="Times New Roman"/>
              </a:rPr>
              <a:t>State Law</a:t>
            </a:r>
            <a:endParaRPr lang="en-US" dirty="0"/>
          </a:p>
        </p:txBody>
      </p:sp>
      <p:sp>
        <p:nvSpPr>
          <p:cNvPr id="3" name="Content Placeholder 2"/>
          <p:cNvSpPr>
            <a:spLocks noGrp="1"/>
          </p:cNvSpPr>
          <p:nvPr>
            <p:ph idx="1"/>
          </p:nvPr>
        </p:nvSpPr>
        <p:spPr/>
        <p:txBody>
          <a:bodyPr>
            <a:normAutofit/>
          </a:bodyPr>
          <a:lstStyle/>
          <a:p>
            <a:r>
              <a:rPr lang="en-US" sz="3600" dirty="0" smtClean="0"/>
              <a:t>Where is data physically stored/processed?</a:t>
            </a:r>
          </a:p>
          <a:p>
            <a:r>
              <a:rPr lang="en-US" sz="3600" dirty="0" smtClean="0"/>
              <a:t>What state law controls? E.g., CA law provides more privacy protection</a:t>
            </a:r>
          </a:p>
          <a:p>
            <a:r>
              <a:rPr lang="en-US" sz="3600" dirty="0" smtClean="0"/>
              <a:t>Where are your customers? E.g., EU e-Privacy Directive (US-EU Safe Harbor Framework)</a:t>
            </a:r>
            <a:endParaRPr lang="en-US" sz="3600"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4</a:t>
            </a:fld>
            <a:endParaRPr lang="en-US" dirty="0"/>
          </a:p>
        </p:txBody>
      </p:sp>
    </p:spTree>
    <p:extLst>
      <p:ext uri="{BB962C8B-B14F-4D97-AF65-F5344CB8AC3E}">
        <p14:creationId xmlns:p14="http://schemas.microsoft.com/office/powerpoint/2010/main" xmlns="" val="101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Times New Roman"/>
              </a:rPr>
              <a:t>Contractual Issues</a:t>
            </a:r>
            <a:r>
              <a:rPr lang="en-US" b="1" dirty="0" smtClean="0">
                <a:ea typeface="Times New Roman"/>
              </a:rPr>
              <a:t>: Privacy/Reliability Terms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3600" dirty="0" smtClean="0"/>
              <a:t>Privacy</a:t>
            </a:r>
          </a:p>
          <a:p>
            <a:pPr lvl="1"/>
            <a:r>
              <a:rPr lang="en-US" sz="3000" dirty="0" smtClean="0"/>
              <a:t>What are the cloud provider’s obligations to ensure privacy of customer data?</a:t>
            </a:r>
          </a:p>
          <a:p>
            <a:pPr lvl="1"/>
            <a:r>
              <a:rPr lang="en-US" sz="3000" dirty="0" smtClean="0"/>
              <a:t>What terms apply to third party access (e.g., notice)?</a:t>
            </a:r>
          </a:p>
          <a:p>
            <a:r>
              <a:rPr lang="en-US" sz="3600" dirty="0" smtClean="0"/>
              <a:t>Reliability (SLA)</a:t>
            </a:r>
          </a:p>
          <a:p>
            <a:pPr lvl="1"/>
            <a:r>
              <a:rPr lang="en-US" sz="3000" dirty="0" smtClean="0"/>
              <a:t>What are acceptable service levels?</a:t>
            </a:r>
          </a:p>
          <a:p>
            <a:pPr lvl="1"/>
            <a:r>
              <a:rPr lang="en-US" sz="3000" dirty="0" smtClean="0"/>
              <a:t>Will the cloud provider have alternative services during scheduled downtime?</a:t>
            </a:r>
          </a:p>
        </p:txBody>
      </p:sp>
      <p:sp>
        <p:nvSpPr>
          <p:cNvPr id="5" name="Slide Number Placeholder 4"/>
          <p:cNvSpPr>
            <a:spLocks noGrp="1"/>
          </p:cNvSpPr>
          <p:nvPr>
            <p:ph type="sldNum" sz="quarter" idx="12"/>
          </p:nvPr>
        </p:nvSpPr>
        <p:spPr/>
        <p:txBody>
          <a:bodyPr/>
          <a:lstStyle/>
          <a:p>
            <a:fld id="{95B27424-8AAF-41ED-83BA-9615105AF439}" type="slidenum">
              <a:rPr lang="en-US" smtClean="0"/>
              <a:pPr/>
              <a:t>5</a:t>
            </a:fld>
            <a:endParaRPr lang="en-US" dirty="0"/>
          </a:p>
        </p:txBody>
      </p:sp>
    </p:spTree>
    <p:extLst>
      <p:ext uri="{BB962C8B-B14F-4D97-AF65-F5344CB8AC3E}">
        <p14:creationId xmlns:p14="http://schemas.microsoft.com/office/powerpoint/2010/main" xmlns="" val="26077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80">
                                          <p:stCondLst>
                                            <p:cond delay="0"/>
                                          </p:stCondLst>
                                        </p:cTn>
                                        <p:tgtEl>
                                          <p:spTgt spid="3">
                                            <p:txEl>
                                              <p:pRg st="5" end="5"/>
                                            </p:txEl>
                                          </p:spTgt>
                                        </p:tgtEl>
                                      </p:cBhvr>
                                    </p:animEffect>
                                    <p:anim calcmode="lin" valueType="num">
                                      <p:cBhvr>
                                        <p:cTn id="3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5" end="5"/>
                                            </p:txEl>
                                          </p:spTgt>
                                        </p:tgtEl>
                                      </p:cBhvr>
                                      <p:to x="100000" y="60000"/>
                                    </p:animScale>
                                    <p:animScale>
                                      <p:cBhvr>
                                        <p:cTn id="43" dur="166" decel="50000">
                                          <p:stCondLst>
                                            <p:cond delay="676"/>
                                          </p:stCondLst>
                                        </p:cTn>
                                        <p:tgtEl>
                                          <p:spTgt spid="3">
                                            <p:txEl>
                                              <p:pRg st="5" end="5"/>
                                            </p:txEl>
                                          </p:spTgt>
                                        </p:tgtEl>
                                      </p:cBhvr>
                                      <p:to x="100000" y="100000"/>
                                    </p:animScale>
                                    <p:animScale>
                                      <p:cBhvr>
                                        <p:cTn id="44" dur="26">
                                          <p:stCondLst>
                                            <p:cond delay="1312"/>
                                          </p:stCondLst>
                                        </p:cTn>
                                        <p:tgtEl>
                                          <p:spTgt spid="3">
                                            <p:txEl>
                                              <p:pRg st="5" end="5"/>
                                            </p:txEl>
                                          </p:spTgt>
                                        </p:tgtEl>
                                      </p:cBhvr>
                                      <p:to x="100000" y="80000"/>
                                    </p:animScale>
                                    <p:animScale>
                                      <p:cBhvr>
                                        <p:cTn id="45" dur="166" decel="50000">
                                          <p:stCondLst>
                                            <p:cond delay="1338"/>
                                          </p:stCondLst>
                                        </p:cTn>
                                        <p:tgtEl>
                                          <p:spTgt spid="3">
                                            <p:txEl>
                                              <p:pRg st="5" end="5"/>
                                            </p:txEl>
                                          </p:spTgt>
                                        </p:tgtEl>
                                      </p:cBhvr>
                                      <p:to x="100000" y="100000"/>
                                    </p:animScale>
                                    <p:animScale>
                                      <p:cBhvr>
                                        <p:cTn id="46" dur="26">
                                          <p:stCondLst>
                                            <p:cond delay="1642"/>
                                          </p:stCondLst>
                                        </p:cTn>
                                        <p:tgtEl>
                                          <p:spTgt spid="3">
                                            <p:txEl>
                                              <p:pRg st="5" end="5"/>
                                            </p:txEl>
                                          </p:spTgt>
                                        </p:tgtEl>
                                      </p:cBhvr>
                                      <p:to x="100000" y="90000"/>
                                    </p:animScale>
                                    <p:animScale>
                                      <p:cBhvr>
                                        <p:cTn id="47" dur="166" decel="50000">
                                          <p:stCondLst>
                                            <p:cond delay="1668"/>
                                          </p:stCondLst>
                                        </p:cTn>
                                        <p:tgtEl>
                                          <p:spTgt spid="3">
                                            <p:txEl>
                                              <p:pRg st="5" end="5"/>
                                            </p:txEl>
                                          </p:spTgt>
                                        </p:tgtEl>
                                      </p:cBhvr>
                                      <p:to x="100000" y="100000"/>
                                    </p:animScale>
                                    <p:animScale>
                                      <p:cBhvr>
                                        <p:cTn id="48" dur="26">
                                          <p:stCondLst>
                                            <p:cond delay="1808"/>
                                          </p:stCondLst>
                                        </p:cTn>
                                        <p:tgtEl>
                                          <p:spTgt spid="3">
                                            <p:txEl>
                                              <p:pRg st="5" end="5"/>
                                            </p:txEl>
                                          </p:spTgt>
                                        </p:tgtEl>
                                      </p:cBhvr>
                                      <p:to x="100000" y="95000"/>
                                    </p:animScale>
                                    <p:animScale>
                                      <p:cBhvr>
                                        <p:cTn id="49"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ea typeface="Times New Roman"/>
              </a:rPr>
              <a:t>Contractual Issues</a:t>
            </a:r>
            <a:r>
              <a:rPr lang="en-US" b="1" dirty="0" smtClean="0">
                <a:latin typeface="Times New Roman"/>
                <a:ea typeface="Times New Roman"/>
              </a:rPr>
              <a:t>: Security/Exit Terms </a:t>
            </a:r>
            <a:endParaRPr lang="en-US" dirty="0"/>
          </a:p>
        </p:txBody>
      </p:sp>
      <p:sp>
        <p:nvSpPr>
          <p:cNvPr id="3" name="Content Placeholder 2"/>
          <p:cNvSpPr>
            <a:spLocks noGrp="1"/>
          </p:cNvSpPr>
          <p:nvPr>
            <p:ph idx="1"/>
          </p:nvPr>
        </p:nvSpPr>
        <p:spPr/>
        <p:txBody>
          <a:bodyPr>
            <a:normAutofit fontScale="92500"/>
          </a:bodyPr>
          <a:lstStyle/>
          <a:p>
            <a:r>
              <a:rPr lang="en-US" dirty="0"/>
              <a:t>Security/Risk</a:t>
            </a:r>
          </a:p>
          <a:p>
            <a:pPr lvl="1"/>
            <a:r>
              <a:rPr lang="en-US" dirty="0"/>
              <a:t>What obligations to ensure security of customer data</a:t>
            </a:r>
            <a:r>
              <a:rPr lang="en-US" dirty="0" smtClean="0"/>
              <a:t>?</a:t>
            </a:r>
          </a:p>
          <a:p>
            <a:pPr lvl="1"/>
            <a:r>
              <a:rPr lang="en-US" dirty="0" smtClean="0"/>
              <a:t>How is security maintained?</a:t>
            </a:r>
            <a:endParaRPr lang="en-US" dirty="0"/>
          </a:p>
          <a:p>
            <a:pPr lvl="1"/>
            <a:r>
              <a:rPr lang="en-US" dirty="0"/>
              <a:t>How is risk of breach allocated?</a:t>
            </a:r>
          </a:p>
          <a:p>
            <a:pPr lvl="1"/>
            <a:r>
              <a:rPr lang="en-US" dirty="0"/>
              <a:t>Does the cloud provider have cyber insurance?</a:t>
            </a:r>
          </a:p>
          <a:p>
            <a:r>
              <a:rPr lang="en-US" dirty="0"/>
              <a:t>Exit</a:t>
            </a:r>
          </a:p>
          <a:p>
            <a:pPr lvl="1"/>
            <a:r>
              <a:rPr lang="en-US" dirty="0"/>
              <a:t>What is the exit scenario?</a:t>
            </a:r>
          </a:p>
          <a:p>
            <a:pPr lvl="1"/>
            <a:r>
              <a:rPr lang="en-US" dirty="0"/>
              <a:t>What obligations does the provider have to find/transition to an alternate provider?</a:t>
            </a:r>
          </a:p>
          <a:p>
            <a:endParaRPr lang="en-US"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6</a:t>
            </a:fld>
            <a:endParaRPr lang="en-US" dirty="0"/>
          </a:p>
        </p:txBody>
      </p:sp>
    </p:spTree>
    <p:extLst>
      <p:ext uri="{BB962C8B-B14F-4D97-AF65-F5344CB8AC3E}">
        <p14:creationId xmlns:p14="http://schemas.microsoft.com/office/powerpoint/2010/main" xmlns="" val="2300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heel(1)">
                                      <p:cBhvr>
                                        <p:cTn id="5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Times New Roman"/>
              </a:rPr>
              <a:t>Cloud-Based </a:t>
            </a:r>
            <a:r>
              <a:rPr lang="en-US" b="1" dirty="0" smtClean="0">
                <a:ea typeface="Times New Roman"/>
              </a:rPr>
              <a:t>Services </a:t>
            </a:r>
            <a:r>
              <a:rPr lang="en-US" b="1" dirty="0">
                <a:ea typeface="Times New Roman"/>
              </a:rPr>
              <a:t>and the Fourth Amendment</a:t>
            </a:r>
            <a:endParaRPr lang="en-US" dirty="0"/>
          </a:p>
        </p:txBody>
      </p:sp>
      <p:sp>
        <p:nvSpPr>
          <p:cNvPr id="3" name="Content Placeholder 2"/>
          <p:cNvSpPr>
            <a:spLocks noGrp="1"/>
          </p:cNvSpPr>
          <p:nvPr>
            <p:ph idx="1"/>
          </p:nvPr>
        </p:nvSpPr>
        <p:spPr/>
        <p:txBody>
          <a:bodyPr/>
          <a:lstStyle/>
          <a:p>
            <a:r>
              <a:rPr lang="en-US" dirty="0" smtClean="0"/>
              <a:t>Consumer expectation of privacy in the cloud?</a:t>
            </a:r>
          </a:p>
          <a:p>
            <a:r>
              <a:rPr lang="en-US" dirty="0" smtClean="0"/>
              <a:t>Physical world – Constitution says: people should be secure from unreasonable search</a:t>
            </a:r>
          </a:p>
          <a:p>
            <a:r>
              <a:rPr lang="en-US" dirty="0" smtClean="0"/>
              <a:t>Therefore need a judge to issue a warrant for your home PC; judges confused in the digital world</a:t>
            </a:r>
          </a:p>
          <a:p>
            <a:r>
              <a:rPr lang="en-US" dirty="0" smtClean="0"/>
              <a:t>But ECPA allows mere subpoena to cloud provider to access confidential information</a:t>
            </a:r>
            <a:endParaRPr lang="en-US" dirty="0"/>
          </a:p>
        </p:txBody>
      </p:sp>
      <p:sp>
        <p:nvSpPr>
          <p:cNvPr id="5" name="Slide Number Placeholder 4"/>
          <p:cNvSpPr>
            <a:spLocks noGrp="1"/>
          </p:cNvSpPr>
          <p:nvPr>
            <p:ph type="sldNum" sz="quarter" idx="12"/>
          </p:nvPr>
        </p:nvSpPr>
        <p:spPr/>
        <p:txBody>
          <a:bodyPr/>
          <a:lstStyle/>
          <a:p>
            <a:fld id="{60DFBBA8-8950-4FAA-9691-657D698E661D}" type="slidenum">
              <a:rPr lang="en-US" smtClean="0"/>
              <a:pPr/>
              <a:t>7</a:t>
            </a:fld>
            <a:endParaRPr lang="en-US" dirty="0"/>
          </a:p>
        </p:txBody>
      </p:sp>
    </p:spTree>
    <p:extLst>
      <p:ext uri="{BB962C8B-B14F-4D97-AF65-F5344CB8AC3E}">
        <p14:creationId xmlns:p14="http://schemas.microsoft.com/office/powerpoint/2010/main" xmlns="" val="370589459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United States v. Warshak</a:t>
            </a:r>
            <a:endParaRPr lang="en-US" b="1" i="1" dirty="0"/>
          </a:p>
        </p:txBody>
      </p:sp>
      <p:sp>
        <p:nvSpPr>
          <p:cNvPr id="3" name="Content Placeholder 2"/>
          <p:cNvSpPr>
            <a:spLocks noGrp="1"/>
          </p:cNvSpPr>
          <p:nvPr>
            <p:ph idx="1"/>
          </p:nvPr>
        </p:nvSpPr>
        <p:spPr/>
        <p:txBody>
          <a:bodyPr>
            <a:normAutofit fontScale="92500"/>
          </a:bodyPr>
          <a:lstStyle/>
          <a:p>
            <a:r>
              <a:rPr lang="en-US" dirty="0" smtClean="0"/>
              <a:t>6</a:t>
            </a:r>
            <a:r>
              <a:rPr lang="en-US" baseline="30000" dirty="0" smtClean="0"/>
              <a:t>th</a:t>
            </a:r>
            <a:r>
              <a:rPr lang="en-US" dirty="0" smtClean="0"/>
              <a:t> Circuit Federal Court of Appeals declared warrantless search of email servers unconstitutional </a:t>
            </a:r>
          </a:p>
          <a:p>
            <a:r>
              <a:rPr lang="en-US" dirty="0" smtClean="0"/>
              <a:t>Must have a search warrant</a:t>
            </a:r>
            <a:endParaRPr lang="en-US" dirty="0"/>
          </a:p>
          <a:p>
            <a:r>
              <a:rPr lang="en-US" dirty="0" smtClean="0"/>
              <a:t>“subscriber enjoys </a:t>
            </a:r>
            <a:r>
              <a:rPr lang="en-US" dirty="0"/>
              <a:t>a reasonable expectation of privacy in the contents of emails that are stored with, or sent or received through, a commercial </a:t>
            </a:r>
            <a:r>
              <a:rPr lang="en-US" dirty="0" smtClean="0"/>
              <a:t>ISP”</a:t>
            </a:r>
          </a:p>
          <a:p>
            <a:r>
              <a:rPr lang="en-US" dirty="0" smtClean="0"/>
              <a:t>Subscriber agreement doesn’t defeat that expectation</a:t>
            </a:r>
            <a:endParaRPr lang="en-US" dirty="0"/>
          </a:p>
        </p:txBody>
      </p:sp>
      <p:sp>
        <p:nvSpPr>
          <p:cNvPr id="5" name="Slide Number Placeholder 4"/>
          <p:cNvSpPr>
            <a:spLocks noGrp="1"/>
          </p:cNvSpPr>
          <p:nvPr>
            <p:ph type="sldNum" sz="quarter" idx="12"/>
          </p:nvPr>
        </p:nvSpPr>
        <p:spPr/>
        <p:txBody>
          <a:bodyPr/>
          <a:lstStyle/>
          <a:p>
            <a:fld id="{60DFBBA8-8950-4FAA-9691-657D698E661D}" type="slidenum">
              <a:rPr lang="en-US" smtClean="0"/>
              <a:pPr/>
              <a:t>8</a:t>
            </a:fld>
            <a:endParaRPr lang="en-US" dirty="0"/>
          </a:p>
        </p:txBody>
      </p:sp>
    </p:spTree>
    <p:extLst>
      <p:ext uri="{BB962C8B-B14F-4D97-AF65-F5344CB8AC3E}">
        <p14:creationId xmlns:p14="http://schemas.microsoft.com/office/powerpoint/2010/main" xmlns="" val="9430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subTnLst>
                                    <p:audio>
                                      <p:cMediaNode vol="24000">
                                        <p:cTn display="0" masterRel="sameClick">
                                          <p:stCondLst>
                                            <p:cond evt="begin" delay="0">
                                              <p:tn val="5"/>
                                            </p:cond>
                                          </p:stCondLst>
                                          <p:endCondLst>
                                            <p:cond evt="onStopAudio" delay="0">
                                              <p:tgtEl>
                                                <p:sldTgt/>
                                              </p:tgtEl>
                                            </p:cond>
                                          </p:endCondLst>
                                        </p:cTn>
                                        <p:tgtEl>
                                          <p:sndTgt r:embed="rId3" name="gave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Times New Roman"/>
              </a:rPr>
              <a:t>Copyright Issues in Cloud Computing – Uncertainty in the Law</a:t>
            </a:r>
            <a:endParaRPr lang="en-US" dirty="0"/>
          </a:p>
        </p:txBody>
      </p:sp>
      <p:sp>
        <p:nvSpPr>
          <p:cNvPr id="3" name="Content Placeholder 2"/>
          <p:cNvSpPr>
            <a:spLocks noGrp="1"/>
          </p:cNvSpPr>
          <p:nvPr>
            <p:ph idx="1"/>
          </p:nvPr>
        </p:nvSpPr>
        <p:spPr/>
        <p:txBody>
          <a:bodyPr/>
          <a:lstStyle/>
          <a:p>
            <a:r>
              <a:rPr lang="en-US" i="1" dirty="0">
                <a:ea typeface="Times New Roman"/>
              </a:rPr>
              <a:t>Cartoon Network, et al. v. CSC Holdings, Inc</a:t>
            </a:r>
            <a:r>
              <a:rPr lang="en-US" i="1" dirty="0" smtClean="0">
                <a:ea typeface="Times New Roman"/>
              </a:rPr>
              <a:t>. (Cablevision)</a:t>
            </a:r>
          </a:p>
          <a:p>
            <a:r>
              <a:rPr lang="en-US" i="1" dirty="0" smtClean="0"/>
              <a:t>EMI v. MP3Tunes</a:t>
            </a:r>
          </a:p>
          <a:p>
            <a:r>
              <a:rPr lang="en-US" dirty="0" smtClean="0"/>
              <a:t>What are the cloud provider/service provider risk in storing consumer’s entertainment content?</a:t>
            </a:r>
            <a:endParaRPr lang="en-US" dirty="0"/>
          </a:p>
        </p:txBody>
      </p:sp>
      <p:sp>
        <p:nvSpPr>
          <p:cNvPr id="5" name="Slide Number Placeholder 4"/>
          <p:cNvSpPr>
            <a:spLocks noGrp="1"/>
          </p:cNvSpPr>
          <p:nvPr>
            <p:ph type="sldNum" sz="quarter" idx="12"/>
          </p:nvPr>
        </p:nvSpPr>
        <p:spPr/>
        <p:txBody>
          <a:bodyPr/>
          <a:lstStyle/>
          <a:p>
            <a:fld id="{23E6D4E7-9471-4103-80A9-C60F27CE5D3E}" type="slidenum">
              <a:rPr lang="en-US" smtClean="0"/>
              <a:pPr/>
              <a:t>9</a:t>
            </a:fld>
            <a:endParaRPr lang="en-US" dirty="0"/>
          </a:p>
        </p:txBody>
      </p:sp>
    </p:spTree>
    <p:extLst>
      <p:ext uri="{BB962C8B-B14F-4D97-AF65-F5344CB8AC3E}">
        <p14:creationId xmlns:p14="http://schemas.microsoft.com/office/powerpoint/2010/main" xmlns="" val="34917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loud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1711</TotalTime>
  <Words>621</Words>
  <Application>Microsoft Office PowerPoint</Application>
  <PresentationFormat>On-screen Show (4:3)</PresentationFormat>
  <Paragraphs>95</Paragraphs>
  <Slides>13</Slides>
  <Notes>3</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Clouds</vt:lpstr>
      <vt:lpstr>2_Custom Design</vt:lpstr>
      <vt:lpstr>Custom Design</vt:lpstr>
      <vt:lpstr>1_Custom Design</vt:lpstr>
      <vt:lpstr>3_Custom Design</vt:lpstr>
      <vt:lpstr>4_Custom Design</vt:lpstr>
      <vt:lpstr>Slide 1</vt:lpstr>
      <vt:lpstr>Drawbacks of Cloud-Delivered Content for Consumers</vt:lpstr>
      <vt:lpstr>Introduction</vt:lpstr>
      <vt:lpstr>Contractual Issues: State Law</vt:lpstr>
      <vt:lpstr>Contractual Issues: Privacy/Reliability Terms</vt:lpstr>
      <vt:lpstr>Contractual Issues: Security/Exit Terms </vt:lpstr>
      <vt:lpstr>Cloud-Based Services and the Fourth Amendment</vt:lpstr>
      <vt:lpstr>United States v. Warshak</vt:lpstr>
      <vt:lpstr>Copyright Issues in Cloud Computing – Uncertainty in the Law</vt:lpstr>
      <vt:lpstr>Copyright Issues in the Cloud: Cablevision</vt:lpstr>
      <vt:lpstr>EMI Music v. MP3tunes</vt:lpstr>
      <vt:lpstr>EMI Music v. MP3tunes</vt:lpstr>
      <vt:lpstr>Conclusion</vt:lpstr>
    </vt:vector>
  </TitlesOfParts>
  <Company>Dow Lohnes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Drawbacks of Cloud-Delivered Content for Consumers</dc:title>
  <dc:creator>Burger, Jim</dc:creator>
  <cp:lastModifiedBy>Marty Lafferty</cp:lastModifiedBy>
  <cp:revision>74</cp:revision>
  <dcterms:created xsi:type="dcterms:W3CDTF">2010-12-28T19:54:30Z</dcterms:created>
  <dcterms:modified xsi:type="dcterms:W3CDTF">2011-01-04T13:32:57Z</dcterms:modified>
</cp:coreProperties>
</file>