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67" r:id="rId2"/>
    <p:sldId id="360" r:id="rId3"/>
    <p:sldId id="341" r:id="rId4"/>
    <p:sldId id="362" r:id="rId5"/>
    <p:sldId id="339" r:id="rId6"/>
    <p:sldId id="334" r:id="rId7"/>
    <p:sldId id="348" r:id="rId8"/>
    <p:sldId id="342" r:id="rId9"/>
    <p:sldId id="350" r:id="rId10"/>
    <p:sldId id="346" r:id="rId11"/>
    <p:sldId id="28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77398C"/>
    <a:srgbClr val="6D3D8A"/>
    <a:srgbClr val="80488E"/>
    <a:srgbClr val="503008"/>
    <a:srgbClr val="D47473"/>
    <a:srgbClr val="C48886"/>
    <a:srgbClr val="C65957"/>
    <a:srgbClr val="1C1C1C"/>
    <a:srgbClr val="00551D"/>
    <a:srgbClr val="00853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21" autoAdjust="0"/>
    <p:restoredTop sz="89492" autoAdjust="0"/>
  </p:normalViewPr>
  <p:slideViewPr>
    <p:cSldViewPr snapToGrid="0" snapToObjects="1">
      <p:cViewPr varScale="1">
        <p:scale>
          <a:sx n="70" d="100"/>
          <a:sy n="70" d="100"/>
        </p:scale>
        <p:origin x="-9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Column1</c:v>
                </c:pt>
              </c:strCache>
            </c:strRef>
          </c:tx>
          <c:spPr>
            <a:solidFill>
              <a:schemeClr val="bg1">
                <a:lumMod val="85000"/>
              </a:schemeClr>
            </a:solidFill>
          </c:spPr>
          <c:dPt>
            <c:idx val="4"/>
            <c:spPr>
              <a:solidFill>
                <a:schemeClr val="bg1">
                  <a:lumMod val="85000"/>
                </a:schemeClr>
              </a:solidFill>
              <a:effectLst>
                <a:innerShdw blurRad="190500" dist="50800" dir="13500000">
                  <a:srgbClr val="000000">
                    <a:alpha val="50000"/>
                  </a:srgbClr>
                </a:innerShdw>
              </a:effectLst>
            </c:spPr>
          </c:dPt>
          <c:cat>
            <c:strRef>
              <c:f>Sheet1!$A$2:$A$6</c:f>
              <c:strCache>
                <c:ptCount val="5"/>
                <c:pt idx="0">
                  <c:v>Foursquare</c:v>
                </c:pt>
                <c:pt idx="1">
                  <c:v>Twitter</c:v>
                </c:pt>
                <c:pt idx="2">
                  <c:v>iTunes</c:v>
                </c:pt>
                <c:pt idx="3">
                  <c:v>Google Chrome</c:v>
                </c:pt>
                <c:pt idx="4">
                  <c:v>µTorrent/BitTorrent</c:v>
                </c:pt>
              </c:strCache>
            </c:strRef>
          </c:cat>
          <c:val>
            <c:numRef>
              <c:f>Sheet1!$B$2:$B$6</c:f>
              <c:numCache>
                <c:formatCode>General</c:formatCode>
                <c:ptCount val="5"/>
                <c:pt idx="0">
                  <c:v>5</c:v>
                </c:pt>
                <c:pt idx="1">
                  <c:v>106</c:v>
                </c:pt>
                <c:pt idx="2">
                  <c:v>110</c:v>
                </c:pt>
                <c:pt idx="3">
                  <c:v>70</c:v>
                </c:pt>
                <c:pt idx="4">
                  <c:v>100</c:v>
                </c:pt>
              </c:numCache>
            </c:numRef>
          </c:val>
        </c:ser>
        <c:axId val="89379584"/>
        <c:axId val="89381120"/>
      </c:barChart>
      <c:catAx>
        <c:axId val="89379584"/>
        <c:scaling>
          <c:orientation val="minMax"/>
        </c:scaling>
        <c:delete val="1"/>
        <c:axPos val="b"/>
        <c:tickLblPos val="none"/>
        <c:crossAx val="89381120"/>
        <c:crosses val="autoZero"/>
        <c:auto val="1"/>
        <c:lblAlgn val="ctr"/>
        <c:lblOffset val="100"/>
      </c:catAx>
      <c:valAx>
        <c:axId val="89381120"/>
        <c:scaling>
          <c:orientation val="minMax"/>
          <c:max val="110"/>
          <c:min val="0"/>
        </c:scaling>
        <c:axPos val="l"/>
        <c:numFmt formatCode="General" sourceLinked="1"/>
        <c:tickLblPos val="nextTo"/>
        <c:txPr>
          <a:bodyPr/>
          <a:lstStyle/>
          <a:p>
            <a:pPr>
              <a:defRPr>
                <a:solidFill>
                  <a:schemeClr val="bg1">
                    <a:lumMod val="75000"/>
                  </a:schemeClr>
                </a:solidFill>
              </a:defRPr>
            </a:pPr>
            <a:endParaRPr lang="en-US"/>
          </a:p>
        </c:txPr>
        <c:crossAx val="89379584"/>
        <c:crosses val="autoZero"/>
        <c:crossBetween val="between"/>
        <c:minorUnit val="25"/>
      </c:valAx>
    </c:plotArea>
    <c:plotVisOnly val="1"/>
  </c:chart>
  <c:spPr>
    <a:ln>
      <a:noFill/>
    </a:ln>
    <a:effectLst>
      <a:outerShdw blurRad="50800" dist="38100" dir="2700000" algn="tl" rotWithShape="0">
        <a:srgbClr val="000000">
          <a:alpha val="43000"/>
        </a:srgbClr>
      </a:outerShdw>
    </a:effectLst>
  </c:spPr>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69782D-055D-CD4F-815D-933E1C91FDC8}" type="datetimeFigureOut">
              <a:rPr lang="en-US" smtClean="0"/>
              <a:pPr/>
              <a:t>1/4/2011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82DDB4-85BC-504A-8299-AC53F1A65B0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2C3BD-920C-7B4D-AD8E-7D37ADE4E190}" type="datetimeFigureOut">
              <a:rPr lang="en-US" smtClean="0"/>
              <a:pPr/>
              <a:t>1/4/2011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42F4CC-A20B-2543-8915-85C37601811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BitTorrent is first and foremost a technology company. Innovation is core to our company, and as technologist we seek out market driven solutions that can change the Internet in a very fundamental while also improving our users’ experiences. </a:t>
            </a:r>
          </a:p>
          <a:p>
            <a:endParaRPr lang="en-US" baseline="0" dirty="0" smtClean="0"/>
          </a:p>
          <a:p>
            <a:r>
              <a:rPr lang="en-US" baseline="0" dirty="0" smtClean="0"/>
              <a:t>This path has led us to a two year investment and the creation of new transport protocol that we believe can yield significant benefits to both ISPs and consumers. Today I will discuss the market drivers that led to micro transport protocol, explain some of the benefits that we see in it for users and ISPs as well as some of our standards work. </a:t>
            </a:r>
          </a:p>
        </p:txBody>
      </p:sp>
      <p:sp>
        <p:nvSpPr>
          <p:cNvPr id="4" name="Slide Number Placeholder 3"/>
          <p:cNvSpPr>
            <a:spLocks noGrp="1"/>
          </p:cNvSpPr>
          <p:nvPr>
            <p:ph type="sldNum" sz="quarter" idx="10"/>
          </p:nvPr>
        </p:nvSpPr>
        <p:spPr/>
        <p:txBody>
          <a:bodyPr/>
          <a:lstStyle/>
          <a:p>
            <a:fld id="{BA42F4CC-A20B-2543-8915-85C37601811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BA42F4CC-A20B-2543-8915-85C37601811E}" type="slidenum">
              <a:rPr lang="en-US" smtClean="0"/>
              <a:pPr/>
              <a:t>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…are used by over 100m users every month, and are downloaded and installed over 400k times every day</a:t>
            </a:r>
            <a:r>
              <a:rPr lang="en-US" dirty="0" smtClean="0"/>
              <a:t> </a:t>
            </a:r>
            <a:endParaRPr lang="en-US" dirty="0"/>
          </a:p>
        </p:txBody>
      </p:sp>
      <p:sp>
        <p:nvSpPr>
          <p:cNvPr id="4" name="Slide Number Placeholder 3"/>
          <p:cNvSpPr>
            <a:spLocks noGrp="1"/>
          </p:cNvSpPr>
          <p:nvPr>
            <p:ph type="sldNum" sz="quarter" idx="10"/>
          </p:nvPr>
        </p:nvSpPr>
        <p:spPr/>
        <p:txBody>
          <a:bodyPr/>
          <a:lstStyle/>
          <a:p>
            <a:fld id="{BA42F4CC-A20B-2543-8915-85C37601811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A42F4CC-A20B-2543-8915-85C37601811E}"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BitTorrent</a:t>
            </a:r>
            <a:r>
              <a:rPr lang="en-US" sz="1200" kern="1200" dirty="0" smtClean="0">
                <a:solidFill>
                  <a:schemeClr val="tx1"/>
                </a:solidFill>
                <a:latin typeface="+mn-lt"/>
                <a:ea typeface="+mn-ea"/>
                <a:cs typeface="+mn-cs"/>
              </a:rPr>
              <a:t> open source protocol, managed by the company, powers as much as 50% of global Internet traffic, according to independent analysts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It was initially developed as a P2P protocol to dramatically increase the speed and availability of large popular files distributed over the internet like Linux software distributions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Today, aside from many independent software clients, the </a:t>
            </a:r>
            <a:r>
              <a:rPr lang="en-US" sz="1200" kern="1200" dirty="0" err="1" smtClean="0">
                <a:solidFill>
                  <a:schemeClr val="tx1"/>
                </a:solidFill>
                <a:latin typeface="+mn-lt"/>
                <a:ea typeface="+mn-ea"/>
                <a:cs typeface="+mn-cs"/>
              </a:rPr>
              <a:t>BitTorrent</a:t>
            </a:r>
            <a:r>
              <a:rPr lang="en-US" sz="1200" kern="1200" dirty="0" smtClean="0">
                <a:solidFill>
                  <a:schemeClr val="tx1"/>
                </a:solidFill>
                <a:latin typeface="+mn-lt"/>
                <a:ea typeface="+mn-ea"/>
                <a:cs typeface="+mn-cs"/>
              </a:rPr>
              <a:t> protocol has been embraced by some of technology’s most recognized brands for a variety of purposes – from internal network efficiency (</a:t>
            </a:r>
            <a:r>
              <a:rPr lang="en-US" sz="1200" kern="1200" dirty="0" err="1" smtClean="0">
                <a:solidFill>
                  <a:schemeClr val="tx1"/>
                </a:solidFill>
                <a:latin typeface="+mn-lt"/>
                <a:ea typeface="+mn-ea"/>
                <a:cs typeface="+mn-cs"/>
              </a:rPr>
              <a:t>Facebook</a:t>
            </a:r>
            <a:r>
              <a:rPr lang="en-US" sz="1200" kern="1200" dirty="0" smtClean="0">
                <a:solidFill>
                  <a:schemeClr val="tx1"/>
                </a:solidFill>
                <a:latin typeface="+mn-lt"/>
                <a:ea typeface="+mn-ea"/>
                <a:cs typeface="+mn-cs"/>
              </a:rPr>
              <a:t> and Twitter) to consumer software updates (Blizzard), and distribution of large files to users (Wikimedia and Revision 3)</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A42F4CC-A20B-2543-8915-85C37601811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A42F4CC-A20B-2543-8915-85C37601811E}"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next phase of </a:t>
            </a:r>
            <a:r>
              <a:rPr lang="en-US" sz="1200" kern="1200" dirty="0" err="1" smtClean="0">
                <a:solidFill>
                  <a:schemeClr val="tx1"/>
                </a:solidFill>
                <a:latin typeface="+mn-lt"/>
                <a:ea typeface="+mn-ea"/>
                <a:cs typeface="+mn-cs"/>
              </a:rPr>
              <a:t>BitTorrent</a:t>
            </a:r>
            <a:r>
              <a:rPr lang="en-US" sz="1200" kern="1200" dirty="0" smtClean="0">
                <a:solidFill>
                  <a:schemeClr val="tx1"/>
                </a:solidFill>
                <a:latin typeface="+mn-lt"/>
                <a:ea typeface="+mn-ea"/>
                <a:cs typeface="+mn-cs"/>
              </a:rPr>
              <a:t> will deliver a true 3 screen experience. No matter how big your file is, you will be able to find it, get it, watch it and share it – anytime and anywhere. </a:t>
            </a:r>
          </a:p>
          <a:p>
            <a:endParaRPr lang="en-US" dirty="0"/>
          </a:p>
        </p:txBody>
      </p:sp>
      <p:sp>
        <p:nvSpPr>
          <p:cNvPr id="4" name="Slide Number Placeholder 3"/>
          <p:cNvSpPr>
            <a:spLocks noGrp="1"/>
          </p:cNvSpPr>
          <p:nvPr>
            <p:ph type="sldNum" sz="quarter" idx="10"/>
          </p:nvPr>
        </p:nvSpPr>
        <p:spPr/>
        <p:txBody>
          <a:bodyPr/>
          <a:lstStyle/>
          <a:p>
            <a:fld id="{BA42F4CC-A20B-2543-8915-85C37601811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To achieve this vision, we’re designing an </a:t>
            </a:r>
            <a:r>
              <a:rPr lang="en-US" sz="1200" b="1" kern="1200" dirty="0" smtClean="0">
                <a:solidFill>
                  <a:schemeClr val="tx1"/>
                </a:solidFill>
                <a:latin typeface="+mn-lt"/>
                <a:ea typeface="+mn-ea"/>
                <a:cs typeface="+mn-cs"/>
              </a:rPr>
              <a:t>integrated technology ecosystem</a:t>
            </a:r>
            <a:r>
              <a:rPr lang="en-US" sz="1200" kern="1200" dirty="0" smtClean="0">
                <a:solidFill>
                  <a:schemeClr val="tx1"/>
                </a:solidFill>
                <a:latin typeface="+mn-lt"/>
                <a:ea typeface="+mn-ea"/>
                <a:cs typeface="+mn-cs"/>
              </a:rPr>
              <a:t> to bring simplicity to the digital media consumption lifestyle. </a:t>
            </a:r>
          </a:p>
          <a:p>
            <a:r>
              <a:rPr lang="en-US" sz="1200" kern="1200" dirty="0" smtClean="0">
                <a:solidFill>
                  <a:schemeClr val="tx1"/>
                </a:solidFill>
                <a:latin typeface="+mn-lt"/>
                <a:ea typeface="+mn-ea"/>
                <a:cs typeface="+mn-cs"/>
              </a:rPr>
              <a:t>This technology ecosystem will include:</a:t>
            </a:r>
          </a:p>
          <a:p>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Major updates to our client software already in the market, although still based on the same underlying transmission protocols</a:t>
            </a:r>
          </a:p>
          <a:p>
            <a:pPr lvl="0"/>
            <a:r>
              <a:rPr lang="en-US" sz="1200" kern="1200" dirty="0" smtClean="0">
                <a:solidFill>
                  <a:schemeClr val="tx1"/>
                </a:solidFill>
                <a:latin typeface="+mn-lt"/>
                <a:ea typeface="+mn-ea"/>
                <a:cs typeface="+mn-cs"/>
              </a:rPr>
              <a:t>Digital Content which will have privileged access to our huge ecosystem of consumers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Consumer electronic devices such as Digital TVs, DVD/</a:t>
            </a:r>
            <a:r>
              <a:rPr lang="en-US" sz="1200" kern="1200" dirty="0" err="1" smtClean="0">
                <a:solidFill>
                  <a:schemeClr val="tx1"/>
                </a:solidFill>
                <a:latin typeface="+mn-lt"/>
                <a:ea typeface="+mn-ea"/>
                <a:cs typeface="+mn-cs"/>
              </a:rPr>
              <a:t>BluRay</a:t>
            </a:r>
            <a:r>
              <a:rPr lang="en-US" sz="1200" kern="1200" dirty="0" smtClean="0">
                <a:solidFill>
                  <a:schemeClr val="tx1"/>
                </a:solidFill>
                <a:latin typeface="+mn-lt"/>
                <a:ea typeface="+mn-ea"/>
                <a:cs typeface="+mn-cs"/>
              </a:rPr>
              <a:t> Players, Mobile and tablet or Pad platforms, and various other connected devices.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A42F4CC-A20B-2543-8915-85C37601811E}"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BitTorrent’s</a:t>
            </a:r>
            <a:r>
              <a:rPr lang="en-US" sz="1200" kern="1200" dirty="0" smtClean="0">
                <a:solidFill>
                  <a:schemeClr val="tx1"/>
                </a:solidFill>
                <a:latin typeface="+mn-lt"/>
                <a:ea typeface="+mn-ea"/>
                <a:cs typeface="+mn-cs"/>
              </a:rPr>
              <a:t> content efforts bring content partners closer than ever to millions of consumers with frictionless distribution channels allowing the richest media to be delivered within the rich interactive experiences which users have grown used to on the web. </a:t>
            </a:r>
          </a:p>
          <a:p>
            <a:endParaRPr lang="en-US" dirty="0"/>
          </a:p>
        </p:txBody>
      </p:sp>
      <p:sp>
        <p:nvSpPr>
          <p:cNvPr id="4" name="Slide Number Placeholder 3"/>
          <p:cNvSpPr>
            <a:spLocks noGrp="1"/>
          </p:cNvSpPr>
          <p:nvPr>
            <p:ph type="sldNum" sz="quarter" idx="10"/>
          </p:nvPr>
        </p:nvSpPr>
        <p:spPr/>
        <p:txBody>
          <a:bodyPr/>
          <a:lstStyle/>
          <a:p>
            <a:fld id="{BA42F4CC-A20B-2543-8915-85C37601811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And</a:t>
            </a:r>
            <a:r>
              <a:rPr lang="en-US" sz="1200" kern="1200" baseline="0" dirty="0" smtClean="0">
                <a:solidFill>
                  <a:schemeClr val="tx1"/>
                </a:solidFill>
                <a:latin typeface="+mn-lt"/>
                <a:ea typeface="+mn-ea"/>
                <a:cs typeface="+mn-cs"/>
              </a:rPr>
              <a:t> efforts are already yielding real success, showcased here in thes</a:t>
            </a:r>
            <a:r>
              <a:rPr lang="en-US" sz="1200" kern="1200" dirty="0" smtClean="0">
                <a:solidFill>
                  <a:schemeClr val="tx1"/>
                </a:solidFill>
                <a:latin typeface="+mn-lt"/>
                <a:ea typeface="+mn-ea"/>
                <a:cs typeface="+mn-cs"/>
              </a:rPr>
              <a:t>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artist spotlights: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  The independent movie Yes Men? has been downloaded more than two million</a:t>
            </a:r>
            <a:r>
              <a:rPr lang="en-US" sz="1200" kern="1200" baseline="0" dirty="0" smtClean="0">
                <a:solidFill>
                  <a:schemeClr val="tx1"/>
                </a:solidFill>
                <a:latin typeface="+mn-lt"/>
                <a:ea typeface="+mn-ea"/>
                <a:cs typeface="+mn-cs"/>
              </a:rPr>
              <a:t> times, </a:t>
            </a:r>
            <a:r>
              <a:rPr lang="en-US" sz="1200" b="1" i="1" kern="1200" baseline="0" dirty="0" smtClean="0">
                <a:solidFill>
                  <a:srgbClr val="FF0000"/>
                </a:solidFill>
                <a:latin typeface="+mn-lt"/>
                <a:ea typeface="+mn-ea"/>
                <a:cs typeface="+mn-cs"/>
              </a:rPr>
              <a:t>which is (create stat to compare to opening screens or traditional media reach – possible HBO stat?)</a:t>
            </a:r>
          </a:p>
          <a:p>
            <a:pPr marL="457200" marR="0" lvl="1" indent="0" algn="l" defTabSz="457200" rtl="0" eaLnBrk="1" fontAlgn="auto" latinLnBrk="0" hangingPunct="1">
              <a:lnSpc>
                <a:spcPct val="100000"/>
              </a:lnSpc>
              <a:spcBef>
                <a:spcPts val="0"/>
              </a:spcBef>
              <a:spcAft>
                <a:spcPts val="0"/>
              </a:spcAft>
              <a:buClrTx/>
              <a:buSzTx/>
              <a:buFont typeface="Arial"/>
              <a:buNone/>
              <a:tabLst/>
              <a:defRPr/>
            </a:pPr>
            <a:endParaRPr lang="en-US" sz="1200" b="0" i="0" kern="1200" baseline="0" dirty="0" smtClean="0">
              <a:solidFill>
                <a:schemeClr val="tx1"/>
              </a:solidFill>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Arial"/>
              <a:buChar char="•"/>
              <a:tabLst/>
              <a:defRPr/>
            </a:pPr>
            <a:r>
              <a:rPr lang="en-US" sz="1200" b="0" i="0" kern="1200" baseline="0" dirty="0" smtClean="0">
                <a:solidFill>
                  <a:schemeClr val="tx1"/>
                </a:solidFill>
                <a:latin typeface="+mn-lt"/>
                <a:ea typeface="+mn-ea"/>
                <a:cs typeface="+mn-cs"/>
              </a:rPr>
              <a:t>  E</a:t>
            </a:r>
            <a:r>
              <a:rPr lang="en-US" sz="1200" kern="1200" dirty="0" smtClean="0">
                <a:solidFill>
                  <a:schemeClr val="tx1"/>
                </a:solidFill>
                <a:latin typeface="+mn-lt"/>
                <a:ea typeface="+mn-ea"/>
                <a:cs typeface="+mn-cs"/>
              </a:rPr>
              <a:t>pisodic content series</a:t>
            </a:r>
            <a:r>
              <a:rPr lang="en-US" sz="1200" kern="1200" baseline="0" dirty="0" smtClean="0">
                <a:solidFill>
                  <a:schemeClr val="tx1"/>
                </a:solidFill>
                <a:latin typeface="+mn-lt"/>
                <a:ea typeface="+mn-ea"/>
                <a:cs typeface="+mn-cs"/>
              </a:rPr>
              <a:t> Pioneer One, which is employing a new model for fan-funded content, was download over 1 million times and has already raised funding for its next production which will go live on </a:t>
            </a:r>
            <a:r>
              <a:rPr lang="en-US" sz="1200" kern="1200" baseline="0" dirty="0" err="1" smtClean="0">
                <a:solidFill>
                  <a:schemeClr val="tx1"/>
                </a:solidFill>
                <a:latin typeface="+mn-lt"/>
                <a:ea typeface="+mn-ea"/>
                <a:cs typeface="+mn-cs"/>
              </a:rPr>
              <a:t>BItTorrent</a:t>
            </a:r>
            <a:r>
              <a:rPr lang="en-US" sz="1200" kern="1200" baseline="0" dirty="0" smtClean="0">
                <a:solidFill>
                  <a:schemeClr val="tx1"/>
                </a:solidFill>
                <a:latin typeface="+mn-lt"/>
                <a:ea typeface="+mn-ea"/>
                <a:cs typeface="+mn-cs"/>
              </a:rPr>
              <a:t> in December</a:t>
            </a:r>
          </a:p>
          <a:p>
            <a:pPr marL="457200" marR="0" lvl="1" indent="0" algn="l" defTabSz="457200" rtl="0" eaLnBrk="1" fontAlgn="auto" latinLnBrk="0" hangingPunct="1">
              <a:lnSpc>
                <a:spcPct val="100000"/>
              </a:lnSpc>
              <a:spcBef>
                <a:spcPts val="0"/>
              </a:spcBef>
              <a:spcAft>
                <a:spcPts val="0"/>
              </a:spcAft>
              <a:buClrTx/>
              <a:buSzTx/>
              <a:buFont typeface="Arial"/>
              <a:buNone/>
              <a:tabLst/>
              <a:defRPr/>
            </a:pPr>
            <a:endParaRPr lang="en-US" sz="1200" kern="1200" baseline="0" dirty="0" smtClean="0">
              <a:solidFill>
                <a:schemeClr val="tx1"/>
              </a:solidFill>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smtClean="0">
                <a:solidFill>
                  <a:schemeClr val="tx1"/>
                </a:solidFill>
                <a:latin typeface="+mn-lt"/>
                <a:ea typeface="+mn-ea"/>
                <a:cs typeface="+mn-cs"/>
              </a:rPr>
              <a:t>  And then there’s LA-based Hip Hop artist, </a:t>
            </a:r>
            <a:r>
              <a:rPr lang="en-US" sz="1200" kern="1200" dirty="0" smtClean="0">
                <a:solidFill>
                  <a:schemeClr val="tx1"/>
                </a:solidFill>
                <a:latin typeface="+mn-lt"/>
                <a:ea typeface="+mn-ea"/>
                <a:cs typeface="+mn-cs"/>
              </a:rPr>
              <a:t>PAZ, whose </a:t>
            </a:r>
            <a:r>
              <a:rPr lang="en-US" sz="1200" kern="1200" baseline="0" dirty="0" smtClean="0">
                <a:solidFill>
                  <a:schemeClr val="tx1"/>
                </a:solidFill>
                <a:latin typeface="+mn-lt"/>
                <a:ea typeface="+mn-ea"/>
                <a:cs typeface="+mn-cs"/>
              </a:rPr>
              <a:t>debut mix tape dropped on BitTorrent has been already been downloaded over half a million times.  He’s now celebrating ‘going gold’ while also reinforcing his venue attendance, merchandise sales, and social media presence (FB or MS stat)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smtClean="0"/>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And to date, we’ve found big success in artist spotlights. Yes Men? Downloaded more than XX times. Pioneer One created episodes, hooking fans and setting donation thresholds before releasing the next. The result? Over $33k raised with just one episode. The next episode will hit BitTorrent in December. And PAZ? Over 500,000 downloads.</a:t>
            </a: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These artists are partnering with BitTorrent because they know the importance of building engaging relationships and leveraging the vast viral nature of the Internet.</a:t>
            </a:r>
          </a:p>
          <a:p>
            <a:endParaRPr lang="en-US" i="1" dirty="0" smtClean="0"/>
          </a:p>
          <a:p>
            <a:endParaRPr lang="en-US" i="1" dirty="0" smtClean="0"/>
          </a:p>
        </p:txBody>
      </p:sp>
      <p:sp>
        <p:nvSpPr>
          <p:cNvPr id="4" name="Slide Number Placeholder 3"/>
          <p:cNvSpPr>
            <a:spLocks noGrp="1"/>
          </p:cNvSpPr>
          <p:nvPr>
            <p:ph type="sldNum" sz="quarter" idx="10"/>
          </p:nvPr>
        </p:nvSpPr>
        <p:spPr/>
        <p:txBody>
          <a:bodyPr/>
          <a:lstStyle/>
          <a:p>
            <a:fld id="{BA42F4CC-A20B-2543-8915-85C37601811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6006616" y="0"/>
            <a:ext cx="3137383" cy="63817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2" name="Rectangle 11"/>
          <p:cNvSpPr/>
          <p:nvPr userDrawn="1"/>
        </p:nvSpPr>
        <p:spPr>
          <a:xfrm flipV="1">
            <a:off x="8884078" y="2110813"/>
            <a:ext cx="259922" cy="250552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rgbClr val="A6A6A6"/>
                </a:solidFill>
              </a:rPr>
              <a:t> </a:t>
            </a:r>
          </a:p>
        </p:txBody>
      </p:sp>
      <p:sp>
        <p:nvSpPr>
          <p:cNvPr id="13" name="TextBox 12"/>
          <p:cNvSpPr txBox="1">
            <a:spLocks noChangeArrowheads="1"/>
          </p:cNvSpPr>
          <p:nvPr userDrawn="1"/>
        </p:nvSpPr>
        <p:spPr bwMode="auto">
          <a:xfrm rot="16200000">
            <a:off x="7769003" y="3248157"/>
            <a:ext cx="2505520" cy="230832"/>
          </a:xfrm>
          <a:prstGeom prst="rect">
            <a:avLst/>
          </a:prstGeom>
          <a:noFill/>
          <a:ln w="9525">
            <a:noFill/>
            <a:miter lim="800000"/>
            <a:headEnd/>
            <a:tailEnd/>
          </a:ln>
        </p:spPr>
        <p:txBody>
          <a:bodyPr wrap="square">
            <a:prstTxWarp prst="textNoShape">
              <a:avLst/>
            </a:prstTxWarp>
            <a:spAutoFit/>
          </a:bodyPr>
          <a:lstStyle/>
          <a:p>
            <a:pPr algn="ctr">
              <a:defRPr/>
            </a:pPr>
            <a:r>
              <a:rPr lang="en-US" sz="900" dirty="0">
                <a:solidFill>
                  <a:srgbClr val="FFFFFF"/>
                </a:solidFill>
                <a:latin typeface="Helvetica Neue Medium"/>
                <a:cs typeface="Helvetica Neue Medium"/>
              </a:rPr>
              <a:t>© 2010 BitTorrent, Inc</a:t>
            </a:r>
            <a:r>
              <a:rPr lang="en-US" sz="900" dirty="0" smtClean="0">
                <a:solidFill>
                  <a:srgbClr val="FFFFFF"/>
                </a:solidFill>
                <a:latin typeface="Helvetica Neue Medium"/>
                <a:cs typeface="Helvetica Neue Medium"/>
              </a:rPr>
              <a:t>. </a:t>
            </a:r>
            <a:endParaRPr lang="en-US" sz="900" dirty="0">
              <a:solidFill>
                <a:srgbClr val="FFFFFF"/>
              </a:solidFill>
              <a:latin typeface="Helvetica Neue Medium"/>
              <a:cs typeface="Helvetica Neue Medium"/>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6006616" y="0"/>
            <a:ext cx="3137383" cy="63817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3" name="Picture Placeholder 12"/>
          <p:cNvSpPr>
            <a:spLocks noGrp="1"/>
          </p:cNvSpPr>
          <p:nvPr>
            <p:ph type="pic" sz="quarter" idx="10"/>
          </p:nvPr>
        </p:nvSpPr>
        <p:spPr>
          <a:xfrm>
            <a:off x="6007100" y="0"/>
            <a:ext cx="3136900" cy="6381750"/>
          </a:xfrm>
          <a:prstGeom prst="rect">
            <a:avLst/>
          </a:prstGeom>
        </p:spPr>
        <p:txBody>
          <a:bodyPr vert="horz"/>
          <a:lstStyle/>
          <a:p>
            <a:endParaRPr lang="en-US" dirty="0"/>
          </a:p>
        </p:txBody>
      </p:sp>
      <p:sp>
        <p:nvSpPr>
          <p:cNvPr id="12" name="Rectangle 11"/>
          <p:cNvSpPr/>
          <p:nvPr userDrawn="1"/>
        </p:nvSpPr>
        <p:spPr>
          <a:xfrm flipV="1">
            <a:off x="8884078" y="2110813"/>
            <a:ext cx="259922" cy="250552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rgbClr val="A6A6A6"/>
                </a:solidFill>
              </a:rPr>
              <a:t> </a:t>
            </a:r>
          </a:p>
        </p:txBody>
      </p:sp>
      <p:sp>
        <p:nvSpPr>
          <p:cNvPr id="14" name="TextBox 13"/>
          <p:cNvSpPr txBox="1">
            <a:spLocks noChangeArrowheads="1"/>
          </p:cNvSpPr>
          <p:nvPr userDrawn="1"/>
        </p:nvSpPr>
        <p:spPr bwMode="auto">
          <a:xfrm rot="16200000">
            <a:off x="7769003" y="3248157"/>
            <a:ext cx="2505520" cy="230832"/>
          </a:xfrm>
          <a:prstGeom prst="rect">
            <a:avLst/>
          </a:prstGeom>
          <a:noFill/>
          <a:ln w="9525">
            <a:noFill/>
            <a:miter lim="800000"/>
            <a:headEnd/>
            <a:tailEnd/>
          </a:ln>
        </p:spPr>
        <p:txBody>
          <a:bodyPr wrap="square">
            <a:prstTxWarp prst="textNoShape">
              <a:avLst/>
            </a:prstTxWarp>
            <a:spAutoFit/>
          </a:bodyPr>
          <a:lstStyle/>
          <a:p>
            <a:pPr algn="ctr">
              <a:defRPr/>
            </a:pPr>
            <a:r>
              <a:rPr lang="en-US" sz="900" dirty="0">
                <a:solidFill>
                  <a:srgbClr val="FFFFFF"/>
                </a:solidFill>
                <a:latin typeface="Helvetica Neue Medium"/>
                <a:cs typeface="Helvetica Neue Medium"/>
              </a:rPr>
              <a:t>© 2010 BitTorrent, Inc</a:t>
            </a:r>
            <a:r>
              <a:rPr lang="en-US" sz="900" dirty="0" smtClean="0">
                <a:solidFill>
                  <a:srgbClr val="FFFFFF"/>
                </a:solidFill>
                <a:latin typeface="Helvetica Neue Medium"/>
                <a:cs typeface="Helvetica Neue Medium"/>
              </a:rPr>
              <a:t>. </a:t>
            </a:r>
            <a:endParaRPr lang="en-US" sz="900" dirty="0">
              <a:solidFill>
                <a:srgbClr val="FFFFFF"/>
              </a:solidFill>
              <a:latin typeface="Helvetica Neue Medium"/>
              <a:cs typeface="Helvetica Neue Medium"/>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flipV="1">
            <a:off x="0" y="376288"/>
            <a:ext cx="9144000" cy="6032106"/>
          </a:xfrm>
          <a:prstGeom prst="rect">
            <a:avLst/>
          </a:prstGeom>
          <a:solidFill>
            <a:srgbClr val="6D3D8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6" name="Oval 15"/>
          <p:cNvSpPr/>
          <p:nvPr userDrawn="1"/>
        </p:nvSpPr>
        <p:spPr>
          <a:xfrm>
            <a:off x="469900" y="144515"/>
            <a:ext cx="461963" cy="461963"/>
          </a:xfrm>
          <a:prstGeom prst="ellipse">
            <a:avLst/>
          </a:prstGeom>
          <a:solidFill>
            <a:srgbClr val="6D3D8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aseline="-25000" dirty="0"/>
          </a:p>
        </p:txBody>
      </p:sp>
      <p:sp>
        <p:nvSpPr>
          <p:cNvPr id="21" name="Rectangle 20"/>
          <p:cNvSpPr/>
          <p:nvPr userDrawn="1"/>
        </p:nvSpPr>
        <p:spPr>
          <a:xfrm flipV="1">
            <a:off x="0" y="6059374"/>
            <a:ext cx="1880664" cy="798626"/>
          </a:xfrm>
          <a:prstGeom prst="rect">
            <a:avLst/>
          </a:prstGeom>
          <a:solidFill>
            <a:srgbClr val="6D3D8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13" name="Picture 12" descr="BT_logo_WHITEsm.png"/>
          <p:cNvPicPr>
            <a:picLocks noChangeAspect="1"/>
          </p:cNvPicPr>
          <p:nvPr userDrawn="1"/>
        </p:nvPicPr>
        <p:blipFill>
          <a:blip r:embed="rId2"/>
          <a:stretch>
            <a:fillRect/>
          </a:stretch>
        </p:blipFill>
        <p:spPr>
          <a:xfrm>
            <a:off x="95249" y="140282"/>
            <a:ext cx="1312783" cy="653324"/>
          </a:xfrm>
          <a:prstGeom prst="rect">
            <a:avLst/>
          </a:prstGeom>
          <a:noFill/>
        </p:spPr>
      </p:pic>
      <p:sp>
        <p:nvSpPr>
          <p:cNvPr id="14" name="Rectangle 13"/>
          <p:cNvSpPr/>
          <p:nvPr userDrawn="1"/>
        </p:nvSpPr>
        <p:spPr>
          <a:xfrm flipV="1">
            <a:off x="8884078" y="2110813"/>
            <a:ext cx="259922" cy="250552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rgbClr val="A6A6A6"/>
                </a:solidFill>
              </a:rPr>
              <a:t> </a:t>
            </a:r>
          </a:p>
        </p:txBody>
      </p:sp>
      <p:sp>
        <p:nvSpPr>
          <p:cNvPr id="17" name="TextBox 16"/>
          <p:cNvSpPr txBox="1">
            <a:spLocks noChangeArrowheads="1"/>
          </p:cNvSpPr>
          <p:nvPr userDrawn="1"/>
        </p:nvSpPr>
        <p:spPr bwMode="auto">
          <a:xfrm rot="16200000">
            <a:off x="7769003" y="3248157"/>
            <a:ext cx="2505520" cy="230832"/>
          </a:xfrm>
          <a:prstGeom prst="rect">
            <a:avLst/>
          </a:prstGeom>
          <a:noFill/>
          <a:ln w="9525">
            <a:noFill/>
            <a:miter lim="800000"/>
            <a:headEnd/>
            <a:tailEnd/>
          </a:ln>
        </p:spPr>
        <p:txBody>
          <a:bodyPr wrap="square">
            <a:prstTxWarp prst="textNoShape">
              <a:avLst/>
            </a:prstTxWarp>
            <a:spAutoFit/>
          </a:bodyPr>
          <a:lstStyle/>
          <a:p>
            <a:pPr algn="ctr">
              <a:defRPr/>
            </a:pPr>
            <a:r>
              <a:rPr lang="en-US" sz="900" dirty="0">
                <a:solidFill>
                  <a:srgbClr val="FFFFFF"/>
                </a:solidFill>
                <a:latin typeface="Helvetica Neue Medium"/>
                <a:cs typeface="Helvetica Neue Medium"/>
              </a:rPr>
              <a:t>© </a:t>
            </a:r>
            <a:r>
              <a:rPr lang="en-US" sz="900" dirty="0" smtClean="0">
                <a:solidFill>
                  <a:srgbClr val="FFFFFF"/>
                </a:solidFill>
                <a:latin typeface="Helvetica Neue Medium"/>
                <a:cs typeface="Helvetica Neue Medium"/>
              </a:rPr>
              <a:t>2011</a:t>
            </a:r>
            <a:r>
              <a:rPr lang="en-US" sz="900" dirty="0">
                <a:solidFill>
                  <a:srgbClr val="FFFFFF"/>
                </a:solidFill>
                <a:latin typeface="Helvetica Neue Medium"/>
                <a:cs typeface="Helvetica Neue Medium"/>
              </a:rPr>
              <a:t> BitTorrent, Inc</a:t>
            </a:r>
            <a:r>
              <a:rPr lang="en-US" sz="900" dirty="0" smtClean="0">
                <a:solidFill>
                  <a:srgbClr val="FFFFFF"/>
                </a:solidFill>
                <a:latin typeface="Helvetica Neue Medium"/>
                <a:cs typeface="Helvetica Neue Medium"/>
              </a:rPr>
              <a:t>. </a:t>
            </a:r>
            <a:endParaRPr lang="en-US" sz="900" dirty="0">
              <a:solidFill>
                <a:srgbClr val="FFFFFF"/>
              </a:solidFill>
              <a:latin typeface="Helvetica Neue Medium"/>
              <a:cs typeface="Helvetica Neue Medium"/>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flipV="1">
            <a:off x="0" y="-118534"/>
            <a:ext cx="9144000" cy="6857999"/>
          </a:xfrm>
          <a:prstGeom prst="rect">
            <a:avLst/>
          </a:prstGeom>
          <a:solidFill>
            <a:srgbClr val="6D3D8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7" name="Rectangle 6"/>
          <p:cNvSpPr/>
          <p:nvPr userDrawn="1"/>
        </p:nvSpPr>
        <p:spPr>
          <a:xfrm flipV="1">
            <a:off x="8884078" y="2110813"/>
            <a:ext cx="259922" cy="250552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rgbClr val="A6A6A6"/>
                </a:solidFill>
              </a:rPr>
              <a:t> </a:t>
            </a:r>
          </a:p>
        </p:txBody>
      </p:sp>
      <p:sp>
        <p:nvSpPr>
          <p:cNvPr id="8" name="TextBox 7"/>
          <p:cNvSpPr txBox="1">
            <a:spLocks noChangeArrowheads="1"/>
          </p:cNvSpPr>
          <p:nvPr userDrawn="1"/>
        </p:nvSpPr>
        <p:spPr bwMode="auto">
          <a:xfrm rot="16200000">
            <a:off x="7769003" y="3248157"/>
            <a:ext cx="2505520" cy="230832"/>
          </a:xfrm>
          <a:prstGeom prst="rect">
            <a:avLst/>
          </a:prstGeom>
          <a:noFill/>
          <a:ln w="9525">
            <a:noFill/>
            <a:miter lim="800000"/>
            <a:headEnd/>
            <a:tailEnd/>
          </a:ln>
        </p:spPr>
        <p:txBody>
          <a:bodyPr wrap="square">
            <a:prstTxWarp prst="textNoShape">
              <a:avLst/>
            </a:prstTxWarp>
            <a:spAutoFit/>
          </a:bodyPr>
          <a:lstStyle/>
          <a:p>
            <a:pPr algn="ctr">
              <a:defRPr/>
            </a:pPr>
            <a:r>
              <a:rPr lang="en-US" sz="900" dirty="0">
                <a:solidFill>
                  <a:srgbClr val="FFFFFF"/>
                </a:solidFill>
                <a:latin typeface="Helvetica Neue Medium"/>
                <a:cs typeface="Helvetica Neue Medium"/>
              </a:rPr>
              <a:t>© </a:t>
            </a:r>
            <a:r>
              <a:rPr lang="en-US" sz="900" dirty="0" smtClean="0">
                <a:solidFill>
                  <a:srgbClr val="FFFFFF"/>
                </a:solidFill>
                <a:latin typeface="Helvetica Neue Medium"/>
                <a:cs typeface="Helvetica Neue Medium"/>
              </a:rPr>
              <a:t>2011</a:t>
            </a:r>
            <a:r>
              <a:rPr lang="en-US" sz="900" dirty="0">
                <a:solidFill>
                  <a:srgbClr val="FFFFFF"/>
                </a:solidFill>
                <a:latin typeface="Helvetica Neue Medium"/>
                <a:cs typeface="Helvetica Neue Medium"/>
              </a:rPr>
              <a:t> BitTorrent, Inc</a:t>
            </a:r>
            <a:r>
              <a:rPr lang="en-US" sz="900" dirty="0" smtClean="0">
                <a:solidFill>
                  <a:srgbClr val="FFFFFF"/>
                </a:solidFill>
                <a:latin typeface="Helvetica Neue Medium"/>
                <a:cs typeface="Helvetica Neue Medium"/>
              </a:rPr>
              <a:t>. </a:t>
            </a:r>
            <a:endParaRPr lang="en-US" sz="900" dirty="0">
              <a:solidFill>
                <a:srgbClr val="FFFFFF"/>
              </a:solidFill>
              <a:latin typeface="Helvetica Neue Medium"/>
              <a:cs typeface="Helvetica Neue Medium"/>
            </a:endParaRPr>
          </a:p>
        </p:txBody>
      </p:sp>
      <p:pic>
        <p:nvPicPr>
          <p:cNvPr id="9" name="Picture 8" descr="BT_logo_WHITEsm.png"/>
          <p:cNvPicPr>
            <a:picLocks noChangeAspect="1"/>
          </p:cNvPicPr>
          <p:nvPr userDrawn="1"/>
        </p:nvPicPr>
        <p:blipFill>
          <a:blip r:embed="rId2"/>
          <a:stretch>
            <a:fillRect/>
          </a:stretch>
        </p:blipFill>
        <p:spPr>
          <a:xfrm>
            <a:off x="3440891" y="2343796"/>
            <a:ext cx="2372122" cy="1180518"/>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flipV="1">
            <a:off x="0" y="-118534"/>
            <a:ext cx="9144000" cy="6857999"/>
          </a:xfrm>
          <a:prstGeom prst="rect">
            <a:avLst/>
          </a:prstGeom>
          <a:solidFill>
            <a:srgbClr val="6D3D8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7" name="Rectangle 6"/>
          <p:cNvSpPr/>
          <p:nvPr userDrawn="1"/>
        </p:nvSpPr>
        <p:spPr>
          <a:xfrm flipV="1">
            <a:off x="8884078" y="2110813"/>
            <a:ext cx="259922" cy="250552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rgbClr val="A6A6A6"/>
                </a:solidFill>
              </a:rPr>
              <a:t> </a:t>
            </a:r>
          </a:p>
        </p:txBody>
      </p:sp>
      <p:sp>
        <p:nvSpPr>
          <p:cNvPr id="8" name="TextBox 7"/>
          <p:cNvSpPr txBox="1">
            <a:spLocks noChangeArrowheads="1"/>
          </p:cNvSpPr>
          <p:nvPr userDrawn="1"/>
        </p:nvSpPr>
        <p:spPr bwMode="auto">
          <a:xfrm rot="16200000">
            <a:off x="7769003" y="3248157"/>
            <a:ext cx="2505520" cy="230832"/>
          </a:xfrm>
          <a:prstGeom prst="rect">
            <a:avLst/>
          </a:prstGeom>
          <a:noFill/>
          <a:ln w="9525">
            <a:noFill/>
            <a:miter lim="800000"/>
            <a:headEnd/>
            <a:tailEnd/>
          </a:ln>
        </p:spPr>
        <p:txBody>
          <a:bodyPr wrap="square">
            <a:prstTxWarp prst="textNoShape">
              <a:avLst/>
            </a:prstTxWarp>
            <a:spAutoFit/>
          </a:bodyPr>
          <a:lstStyle/>
          <a:p>
            <a:pPr algn="ctr">
              <a:defRPr/>
            </a:pPr>
            <a:r>
              <a:rPr lang="en-US" sz="900" dirty="0">
                <a:solidFill>
                  <a:srgbClr val="FFFFFF"/>
                </a:solidFill>
                <a:latin typeface="Helvetica Neue Medium"/>
                <a:cs typeface="Helvetica Neue Medium"/>
              </a:rPr>
              <a:t>© </a:t>
            </a:r>
            <a:r>
              <a:rPr lang="en-US" sz="900" dirty="0" smtClean="0">
                <a:solidFill>
                  <a:srgbClr val="FFFFFF"/>
                </a:solidFill>
                <a:latin typeface="Helvetica Neue Medium"/>
                <a:cs typeface="Helvetica Neue Medium"/>
              </a:rPr>
              <a:t>2011</a:t>
            </a:r>
            <a:r>
              <a:rPr lang="en-US" sz="900" dirty="0">
                <a:solidFill>
                  <a:srgbClr val="FFFFFF"/>
                </a:solidFill>
                <a:latin typeface="Helvetica Neue Medium"/>
                <a:cs typeface="Helvetica Neue Medium"/>
              </a:rPr>
              <a:t> BitTorrent, Inc</a:t>
            </a:r>
            <a:r>
              <a:rPr lang="en-US" sz="900" dirty="0" smtClean="0">
                <a:solidFill>
                  <a:srgbClr val="FFFFFF"/>
                </a:solidFill>
                <a:latin typeface="Helvetica Neue Medium"/>
                <a:cs typeface="Helvetica Neue Medium"/>
              </a:rPr>
              <a:t>. </a:t>
            </a:r>
            <a:endParaRPr lang="en-US" sz="900" dirty="0">
              <a:solidFill>
                <a:srgbClr val="FFFFFF"/>
              </a:solidFill>
              <a:latin typeface="Helvetica Neue Medium"/>
              <a:cs typeface="Helvetica Neue Medium"/>
            </a:endParaRPr>
          </a:p>
        </p:txBody>
      </p:sp>
      <p:pic>
        <p:nvPicPr>
          <p:cNvPr id="9" name="Picture 8" descr="BT_logo_WHITEsm.png"/>
          <p:cNvPicPr>
            <a:picLocks noChangeAspect="1"/>
          </p:cNvPicPr>
          <p:nvPr userDrawn="1"/>
        </p:nvPicPr>
        <p:blipFill>
          <a:blip r:embed="rId2"/>
          <a:stretch>
            <a:fillRect/>
          </a:stretch>
        </p:blipFill>
        <p:spPr>
          <a:xfrm>
            <a:off x="3440891" y="930295"/>
            <a:ext cx="2372122" cy="1180518"/>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475" y="1387475"/>
            <a:ext cx="8877300" cy="4738688"/>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a:xfrm>
            <a:off x="117475" y="198438"/>
            <a:ext cx="8877300" cy="735012"/>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ectangle 23"/>
          <p:cNvSpPr/>
          <p:nvPr userDrawn="1"/>
        </p:nvSpPr>
        <p:spPr>
          <a:xfrm flipV="1">
            <a:off x="0" y="6381750"/>
            <a:ext cx="9144000" cy="476250"/>
          </a:xfrm>
          <a:prstGeom prst="rect">
            <a:avLst/>
          </a:prstGeom>
          <a:solidFill>
            <a:srgbClr val="6D3D8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7" name="Oval 26"/>
          <p:cNvSpPr/>
          <p:nvPr userDrawn="1"/>
        </p:nvSpPr>
        <p:spPr>
          <a:xfrm>
            <a:off x="469900" y="6149975"/>
            <a:ext cx="461963" cy="461963"/>
          </a:xfrm>
          <a:prstGeom prst="ellipse">
            <a:avLst/>
          </a:prstGeom>
          <a:solidFill>
            <a:srgbClr val="6D3D8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aseline="-25000" dirty="0"/>
          </a:p>
        </p:txBody>
      </p:sp>
      <p:sp>
        <p:nvSpPr>
          <p:cNvPr id="33" name="Rectangle 32"/>
          <p:cNvSpPr/>
          <p:nvPr userDrawn="1"/>
        </p:nvSpPr>
        <p:spPr>
          <a:xfrm flipV="1">
            <a:off x="8884078" y="2110813"/>
            <a:ext cx="259922" cy="250552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rgbClr val="A6A6A6"/>
                </a:solidFill>
              </a:rPr>
              <a:t> </a:t>
            </a:r>
          </a:p>
        </p:txBody>
      </p:sp>
      <p:sp>
        <p:nvSpPr>
          <p:cNvPr id="34" name="TextBox 7"/>
          <p:cNvSpPr txBox="1">
            <a:spLocks noChangeArrowheads="1"/>
          </p:cNvSpPr>
          <p:nvPr userDrawn="1"/>
        </p:nvSpPr>
        <p:spPr bwMode="auto">
          <a:xfrm rot="16200000">
            <a:off x="7769003" y="3248157"/>
            <a:ext cx="2505520" cy="230832"/>
          </a:xfrm>
          <a:prstGeom prst="rect">
            <a:avLst/>
          </a:prstGeom>
          <a:noFill/>
          <a:ln w="9525">
            <a:noFill/>
            <a:miter lim="800000"/>
            <a:headEnd/>
            <a:tailEnd/>
          </a:ln>
        </p:spPr>
        <p:txBody>
          <a:bodyPr wrap="square">
            <a:prstTxWarp prst="textNoShape">
              <a:avLst/>
            </a:prstTxWarp>
            <a:spAutoFit/>
          </a:bodyPr>
          <a:lstStyle/>
          <a:p>
            <a:pPr algn="ctr">
              <a:defRPr/>
            </a:pPr>
            <a:r>
              <a:rPr lang="en-US" sz="900" dirty="0">
                <a:solidFill>
                  <a:srgbClr val="FFFFFF"/>
                </a:solidFill>
                <a:latin typeface="Helvetica Neue Medium"/>
                <a:cs typeface="Helvetica Neue Medium"/>
              </a:rPr>
              <a:t>© 2010 BitTorrent, Inc</a:t>
            </a:r>
            <a:r>
              <a:rPr lang="en-US" sz="900" dirty="0" smtClean="0">
                <a:solidFill>
                  <a:srgbClr val="FFFFFF"/>
                </a:solidFill>
                <a:latin typeface="Helvetica Neue Medium"/>
                <a:cs typeface="Helvetica Neue Medium"/>
              </a:rPr>
              <a:t>. </a:t>
            </a:r>
            <a:endParaRPr lang="en-US" sz="900" dirty="0">
              <a:solidFill>
                <a:srgbClr val="FFFFFF"/>
              </a:solidFill>
              <a:latin typeface="Helvetica Neue Medium"/>
              <a:cs typeface="Helvetica Neue Medium"/>
            </a:endParaRPr>
          </a:p>
        </p:txBody>
      </p:sp>
      <p:pic>
        <p:nvPicPr>
          <p:cNvPr id="14" name="Picture 13" descr="BT_logo_WHITEsm.png"/>
          <p:cNvPicPr>
            <a:picLocks noChangeAspect="1"/>
          </p:cNvPicPr>
          <p:nvPr userDrawn="1"/>
        </p:nvPicPr>
        <p:blipFill>
          <a:blip r:embed="rId9"/>
          <a:stretch>
            <a:fillRect/>
          </a:stretch>
        </p:blipFill>
        <p:spPr>
          <a:xfrm>
            <a:off x="95249" y="6137276"/>
            <a:ext cx="1312783" cy="65332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l" defTabSz="457200" rtl="0" eaLnBrk="1" latinLnBrk="0" hangingPunct="1">
        <a:spcBef>
          <a:spcPct val="0"/>
        </a:spcBef>
        <a:buNone/>
        <a:defRPr sz="1200" b="0" i="0" kern="1200">
          <a:solidFill>
            <a:schemeClr val="bg1"/>
          </a:solidFill>
          <a:latin typeface="Helvetica Neue Medium"/>
          <a:ea typeface="+mj-ea"/>
          <a:cs typeface="Helvetica Neue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hart" Target="../charts/chart1.xm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2163235" y="3959224"/>
            <a:ext cx="4817533" cy="707886"/>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Helvetica Neue Medium"/>
                <a:ea typeface="+mj-ea"/>
                <a:cs typeface="Helvetica Neue Medium"/>
              </a:rPr>
              <a:t>Content in the Cloud  </a:t>
            </a:r>
            <a:br>
              <a:rPr kumimoji="0" lang="en-US" sz="2400" b="0" i="0" u="none" strike="noStrike" kern="1200" cap="none" spc="0" normalizeH="0" baseline="0" noProof="0" dirty="0" smtClean="0">
                <a:ln>
                  <a:noFill/>
                </a:ln>
                <a:solidFill>
                  <a:schemeClr val="bg1"/>
                </a:solidFill>
                <a:effectLst/>
                <a:uLnTx/>
                <a:uFillTx/>
                <a:latin typeface="Helvetica Neue Medium"/>
                <a:ea typeface="+mj-ea"/>
                <a:cs typeface="Helvetica Neue Medium"/>
              </a:rPr>
            </a:br>
            <a:r>
              <a:rPr kumimoji="0" lang="en-US" sz="2400" b="0" i="0" u="none" strike="noStrike" kern="1200" cap="none" spc="0" normalizeH="0" baseline="0" noProof="0" dirty="0" smtClean="0">
                <a:ln>
                  <a:noFill/>
                </a:ln>
                <a:solidFill>
                  <a:schemeClr val="bg1"/>
                </a:solidFill>
                <a:effectLst/>
                <a:uLnTx/>
                <a:uFillTx/>
                <a:latin typeface="Helvetica Neue Medium"/>
                <a:ea typeface="+mj-ea"/>
                <a:cs typeface="Helvetica Neue Medium"/>
              </a:rPr>
              <a:t>CES 2011</a:t>
            </a:r>
            <a:endParaRPr kumimoji="0" lang="en-US" sz="2400" b="0" i="0" u="none" strike="noStrike" kern="1200" cap="none" spc="0" normalizeH="0" baseline="0" noProof="0" dirty="0">
              <a:ln>
                <a:noFill/>
              </a:ln>
              <a:solidFill>
                <a:schemeClr val="bg1"/>
              </a:solidFill>
              <a:effectLst/>
              <a:uLnTx/>
              <a:uFillTx/>
              <a:latin typeface="Helvetica Neue Medium"/>
              <a:ea typeface="+mj-ea"/>
              <a:cs typeface="Helvetica Neue Medium"/>
            </a:endParaRPr>
          </a:p>
        </p:txBody>
      </p:sp>
      <p:sp>
        <p:nvSpPr>
          <p:cNvPr id="4" name="Title 5"/>
          <p:cNvSpPr txBox="1">
            <a:spLocks/>
          </p:cNvSpPr>
          <p:nvPr/>
        </p:nvSpPr>
        <p:spPr>
          <a:xfrm>
            <a:off x="445210" y="5871209"/>
            <a:ext cx="4817533" cy="707886"/>
          </a:xfrm>
          <a:prstGeom prst="rect">
            <a:avLst/>
          </a:prstGeom>
        </p:spPr>
        <p:txBody>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bg1"/>
                </a:solidFill>
                <a:effectLst/>
                <a:uLnTx/>
                <a:uFillTx/>
                <a:latin typeface="Helvetica Neue Medium"/>
                <a:ea typeface="+mj-ea"/>
                <a:cs typeface="Helvetica Neue Medium"/>
              </a:rPr>
              <a:t>Claude Tolbert</a:t>
            </a:r>
          </a:p>
          <a:p>
            <a:pPr marL="0" marR="0" lvl="0" indent="0" defTabSz="457200" rtl="0" eaLnBrk="1" fontAlgn="auto" latinLnBrk="0" hangingPunct="1">
              <a:lnSpc>
                <a:spcPct val="100000"/>
              </a:lnSpc>
              <a:spcBef>
                <a:spcPct val="0"/>
              </a:spcBef>
              <a:spcAft>
                <a:spcPts val="0"/>
              </a:spcAft>
              <a:buClrTx/>
              <a:buSzTx/>
              <a:buFontTx/>
              <a:buNone/>
              <a:tabLst/>
              <a:defRPr/>
            </a:pPr>
            <a:r>
              <a:rPr lang="en-US" sz="1200" dirty="0" smtClean="0">
                <a:solidFill>
                  <a:schemeClr val="bg1"/>
                </a:solidFill>
                <a:latin typeface="Helvetica Neue Medium"/>
                <a:ea typeface="+mj-ea"/>
                <a:cs typeface="Helvetica Neue Medium"/>
              </a:rPr>
              <a:t>Vice President, Business Development</a:t>
            </a:r>
          </a:p>
          <a:p>
            <a:pPr marL="0" marR="0" lvl="0" indent="0" defTabSz="4572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bg1"/>
                </a:solidFill>
                <a:effectLst/>
                <a:uLnTx/>
                <a:uFillTx/>
                <a:latin typeface="Helvetica Neue Medium"/>
                <a:ea typeface="+mj-ea"/>
                <a:cs typeface="Helvetica Neue Medium"/>
              </a:rPr>
              <a:t>claude@bittorrent.com</a:t>
            </a:r>
            <a:br>
              <a:rPr kumimoji="0" lang="en-US" sz="1200" b="0" i="0" u="none" strike="noStrike" kern="1200" cap="none" spc="0" normalizeH="0" baseline="0" noProof="0" dirty="0" smtClean="0">
                <a:ln>
                  <a:noFill/>
                </a:ln>
                <a:solidFill>
                  <a:schemeClr val="bg1"/>
                </a:solidFill>
                <a:effectLst/>
                <a:uLnTx/>
                <a:uFillTx/>
                <a:latin typeface="Helvetica Neue Medium"/>
                <a:ea typeface="+mj-ea"/>
                <a:cs typeface="Helvetica Neue Medium"/>
              </a:rPr>
            </a:br>
            <a:endParaRPr kumimoji="0" lang="en-US" sz="1200" b="0" i="0" u="none" strike="noStrike" kern="1200" cap="none" spc="0" normalizeH="0" baseline="0" noProof="0" dirty="0">
              <a:ln>
                <a:noFill/>
              </a:ln>
              <a:solidFill>
                <a:schemeClr val="bg1"/>
              </a:solidFill>
              <a:effectLst/>
              <a:uLnTx/>
              <a:uFillTx/>
              <a:latin typeface="Helvetica Neue Medium"/>
              <a:ea typeface="+mj-ea"/>
              <a:cs typeface="Helvetica Neue Medium"/>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455871" y="1109133"/>
            <a:ext cx="7634029" cy="938719"/>
          </a:xfrm>
          <a:prstGeom prst="rect">
            <a:avLst/>
          </a:prstGeom>
          <a:noFill/>
          <a:ln w="9525">
            <a:noFill/>
            <a:miter lim="800000"/>
            <a:headEnd/>
            <a:tailEnd/>
          </a:ln>
        </p:spPr>
        <p:txBody>
          <a:bodyPr wrap="square">
            <a:prstTxWarp prst="textNoShape">
              <a:avLst/>
            </a:prstTxWarp>
            <a:spAutoFit/>
          </a:bodyPr>
          <a:lstStyle/>
          <a:p>
            <a:pPr algn="ctr"/>
            <a:r>
              <a:rPr lang="en-US" sz="5500" dirty="0" smtClean="0">
                <a:solidFill>
                  <a:schemeClr val="bg1"/>
                </a:solidFill>
                <a:latin typeface="Helvetica Neue Medium" charset="0"/>
                <a:ea typeface="Helvetica Neue Medium" charset="0"/>
                <a:cs typeface="Helvetica Neue Medium" charset="0"/>
              </a:rPr>
              <a:t>Special Releases</a:t>
            </a:r>
            <a:endParaRPr lang="en-US" sz="5500" dirty="0">
              <a:solidFill>
                <a:schemeClr val="bg1"/>
              </a:solidFill>
              <a:latin typeface="Helvetica Neue Medium" charset="0"/>
              <a:ea typeface="Helvetica Neue Medium" charset="0"/>
              <a:cs typeface="Helvetica Neue Medium" charset="0"/>
            </a:endParaRPr>
          </a:p>
        </p:txBody>
      </p:sp>
      <p:pic>
        <p:nvPicPr>
          <p:cNvPr id="4" name="Picture 3" descr="Paz pic.jpg"/>
          <p:cNvPicPr>
            <a:picLocks noChangeAspect="1"/>
          </p:cNvPicPr>
          <p:nvPr/>
        </p:nvPicPr>
        <p:blipFill>
          <a:blip r:embed="rId3"/>
          <a:stretch>
            <a:fillRect/>
          </a:stretch>
        </p:blipFill>
        <p:spPr>
          <a:xfrm>
            <a:off x="228600" y="2429776"/>
            <a:ext cx="3302000" cy="4251326"/>
          </a:xfrm>
          <a:prstGeom prst="rect">
            <a:avLst/>
          </a:prstGeom>
        </p:spPr>
      </p:pic>
      <p:pic>
        <p:nvPicPr>
          <p:cNvPr id="9" name="Picture 8" descr="Yes Men.jpg"/>
          <p:cNvPicPr>
            <a:picLocks noChangeAspect="1"/>
          </p:cNvPicPr>
          <p:nvPr/>
        </p:nvPicPr>
        <p:blipFill>
          <a:blip r:embed="rId4"/>
          <a:stretch>
            <a:fillRect/>
          </a:stretch>
        </p:blipFill>
        <p:spPr>
          <a:xfrm>
            <a:off x="5333860" y="2252878"/>
            <a:ext cx="3421810" cy="4428224"/>
          </a:xfrm>
          <a:prstGeom prst="rect">
            <a:avLst/>
          </a:prstGeom>
        </p:spPr>
      </p:pic>
      <p:pic>
        <p:nvPicPr>
          <p:cNvPr id="10" name="Picture 9" descr="Pioneer One.jpg"/>
          <p:cNvPicPr>
            <a:picLocks noChangeAspect="1"/>
          </p:cNvPicPr>
          <p:nvPr/>
        </p:nvPicPr>
        <p:blipFill>
          <a:blip r:embed="rId5"/>
          <a:stretch>
            <a:fillRect/>
          </a:stretch>
        </p:blipFill>
        <p:spPr>
          <a:xfrm>
            <a:off x="2908300" y="3620402"/>
            <a:ext cx="3060700" cy="30607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01579"/>
            <a:ext cx="9144000" cy="861774"/>
          </a:xfrm>
          <a:prstGeom prst="rect">
            <a:avLst/>
          </a:prstGeom>
          <a:noFill/>
        </p:spPr>
        <p:txBody>
          <a:bodyPr wrap="square" rtlCol="0">
            <a:spAutoFit/>
          </a:bodyPr>
          <a:lstStyle/>
          <a:p>
            <a:pPr algn="ctr"/>
            <a:r>
              <a:rPr lang="en-US" sz="5000" dirty="0" smtClean="0">
                <a:solidFill>
                  <a:schemeClr val="bg1"/>
                </a:solidFill>
                <a:latin typeface="Helvetica Neue Medium"/>
                <a:cs typeface="Helvetica Neue Medium"/>
              </a:rPr>
              <a:t>Thank You </a:t>
            </a:r>
            <a:endParaRPr lang="en-US" sz="5000" dirty="0">
              <a:solidFill>
                <a:schemeClr val="bg1"/>
              </a:solidFill>
              <a:latin typeface="Helvetica Neue Medium"/>
              <a:cs typeface="Helvetica Neue Medium"/>
            </a:endParaRPr>
          </a:p>
        </p:txBody>
      </p:sp>
      <p:pic>
        <p:nvPicPr>
          <p:cNvPr id="3" name="Picture 2" descr="Crowd BW.jpg"/>
          <p:cNvPicPr>
            <a:picLocks noChangeAspect="1"/>
          </p:cNvPicPr>
          <p:nvPr/>
        </p:nvPicPr>
        <p:blipFill>
          <a:blip r:embed="rId3"/>
          <a:stretch>
            <a:fillRect/>
          </a:stretch>
        </p:blipFill>
        <p:spPr>
          <a:xfrm>
            <a:off x="2352846" y="3670224"/>
            <a:ext cx="4451684" cy="2953823"/>
          </a:xfrm>
          <a:prstGeom prst="rect">
            <a:avLst/>
          </a:prstGeom>
          <a:ln>
            <a:solidFill>
              <a:srgbClr val="BFBFBF"/>
            </a:solidFill>
          </a:ln>
        </p:spPr>
      </p:pic>
      <p:sp>
        <p:nvSpPr>
          <p:cNvPr id="5" name="Title 5"/>
          <p:cNvSpPr txBox="1">
            <a:spLocks/>
          </p:cNvSpPr>
          <p:nvPr/>
        </p:nvSpPr>
        <p:spPr>
          <a:xfrm>
            <a:off x="2135520" y="1520739"/>
            <a:ext cx="4817533" cy="707886"/>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bg1"/>
                </a:solidFill>
                <a:effectLst/>
                <a:uLnTx/>
                <a:uFillTx/>
                <a:latin typeface="Helvetica Neue Medium"/>
                <a:ea typeface="+mj-ea"/>
                <a:cs typeface="Helvetica Neue Medium"/>
              </a:rPr>
              <a:t>Claude Tolbert</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dirty="0" smtClean="0">
                <a:solidFill>
                  <a:schemeClr val="bg1"/>
                </a:solidFill>
                <a:latin typeface="Helvetica Neue Medium"/>
                <a:ea typeface="+mj-ea"/>
                <a:cs typeface="Helvetica Neue Medium"/>
              </a:rPr>
              <a:t>Vice President, Business Development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bg1"/>
                </a:solidFill>
                <a:effectLst/>
                <a:uLnTx/>
                <a:uFillTx/>
                <a:latin typeface="Helvetica Neue Medium"/>
                <a:ea typeface="+mj-ea"/>
                <a:cs typeface="Helvetica Neue Medium"/>
              </a:rPr>
              <a:t>claude@bittorrent.com</a:t>
            </a:r>
            <a:br>
              <a:rPr kumimoji="0" lang="en-US" b="0" i="0" u="none" strike="noStrike" kern="1200" cap="none" spc="0" normalizeH="0" baseline="0" noProof="0" dirty="0" smtClean="0">
                <a:ln>
                  <a:noFill/>
                </a:ln>
                <a:solidFill>
                  <a:schemeClr val="bg1"/>
                </a:solidFill>
                <a:effectLst/>
                <a:uLnTx/>
                <a:uFillTx/>
                <a:latin typeface="Helvetica Neue Medium"/>
                <a:ea typeface="+mj-ea"/>
                <a:cs typeface="Helvetica Neue Medium"/>
              </a:rPr>
            </a:br>
            <a:endParaRPr kumimoji="0" lang="en-US" b="0" i="0" u="none" strike="noStrike" kern="1200" cap="none" spc="0" normalizeH="0" baseline="0" noProof="0" dirty="0">
              <a:ln>
                <a:noFill/>
              </a:ln>
              <a:solidFill>
                <a:schemeClr val="bg1"/>
              </a:solidFill>
              <a:effectLst/>
              <a:uLnTx/>
              <a:uFillTx/>
              <a:latin typeface="Helvetica Neue Medium"/>
              <a:ea typeface="+mj-ea"/>
              <a:cs typeface="Helvetica Neue Medium"/>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75" y="239734"/>
            <a:ext cx="8877300" cy="735012"/>
          </a:xfrm>
        </p:spPr>
        <p:txBody>
          <a:bodyPr/>
          <a:lstStyle/>
          <a:p>
            <a:r>
              <a:rPr lang="en-US" sz="3200" b="1" dirty="0" smtClean="0">
                <a:solidFill>
                  <a:schemeClr val="tx1"/>
                </a:solidFill>
                <a:latin typeface="Calibri"/>
              </a:rPr>
              <a:t>Company Overview</a:t>
            </a:r>
            <a:endParaRPr lang="en-US" sz="3200" b="1" dirty="0">
              <a:solidFill>
                <a:schemeClr val="tx1"/>
              </a:solidFill>
              <a:latin typeface="Calibri"/>
            </a:endParaRPr>
          </a:p>
        </p:txBody>
      </p:sp>
      <p:sp>
        <p:nvSpPr>
          <p:cNvPr id="5" name="Rectangle 4"/>
          <p:cNvSpPr/>
          <p:nvPr/>
        </p:nvSpPr>
        <p:spPr>
          <a:xfrm>
            <a:off x="5219838" y="1248158"/>
            <a:ext cx="3429342" cy="4456126"/>
          </a:xfrm>
          <a:prstGeom prst="rect">
            <a:avLst/>
          </a:prstGeom>
          <a:solidFill>
            <a:srgbClr val="77398C"/>
          </a:solidFill>
          <a:ln>
            <a:solidFill>
              <a:srgbClr val="77398C"/>
            </a:solidFill>
          </a:ln>
          <a:effectLst>
            <a:outerShdw blurRad="50800" dist="38100" dir="2700000" algn="b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Investors:</a:t>
            </a:r>
          </a:p>
          <a:p>
            <a:pPr algn="ctr"/>
            <a:r>
              <a:rPr lang="en-US" sz="1600" dirty="0" err="1" smtClean="0"/>
              <a:t>Accel</a:t>
            </a:r>
            <a:endParaRPr lang="en-US" sz="1600" dirty="0" smtClean="0"/>
          </a:p>
          <a:p>
            <a:pPr algn="ctr"/>
            <a:r>
              <a:rPr lang="en-US" sz="1600" dirty="0" smtClean="0"/>
              <a:t>DCM</a:t>
            </a:r>
          </a:p>
          <a:p>
            <a:pPr algn="ctr"/>
            <a:endParaRPr lang="en-US" sz="1600" b="1" dirty="0" smtClean="0"/>
          </a:p>
          <a:p>
            <a:pPr algn="ctr"/>
            <a:r>
              <a:rPr lang="en-US" sz="1600" b="1" dirty="0" smtClean="0"/>
              <a:t>Management Team:</a:t>
            </a:r>
          </a:p>
          <a:p>
            <a:pPr algn="ctr"/>
            <a:r>
              <a:rPr lang="en-US" sz="1400" dirty="0" smtClean="0"/>
              <a:t>Eric </a:t>
            </a:r>
            <a:r>
              <a:rPr lang="en-US" sz="1400" dirty="0" err="1" smtClean="0"/>
              <a:t>Klinker</a:t>
            </a:r>
            <a:r>
              <a:rPr lang="en-US" sz="1400" dirty="0" smtClean="0"/>
              <a:t>, Chief Executive Officer</a:t>
            </a:r>
          </a:p>
          <a:p>
            <a:pPr algn="ctr"/>
            <a:r>
              <a:rPr lang="en-US" sz="1400" dirty="0" smtClean="0"/>
              <a:t>Bran Cohen, Chief Scientist</a:t>
            </a:r>
          </a:p>
          <a:p>
            <a:pPr algn="ctr"/>
            <a:r>
              <a:rPr lang="en-US" sz="1400" dirty="0" err="1" smtClean="0"/>
              <a:t>Shahi</a:t>
            </a:r>
            <a:r>
              <a:rPr lang="en-US" sz="1400" dirty="0" smtClean="0"/>
              <a:t> </a:t>
            </a:r>
            <a:r>
              <a:rPr lang="en-US" sz="1400" dirty="0" err="1" smtClean="0"/>
              <a:t>Ghanem</a:t>
            </a:r>
            <a:r>
              <a:rPr lang="en-US" sz="1400" dirty="0" smtClean="0"/>
              <a:t>, Chief Strategist</a:t>
            </a:r>
          </a:p>
          <a:p>
            <a:pPr algn="ctr"/>
            <a:r>
              <a:rPr lang="en-US" sz="1400" dirty="0" err="1" smtClean="0"/>
              <a:t>Ilan</a:t>
            </a:r>
            <a:r>
              <a:rPr lang="en-US" sz="1400" dirty="0" smtClean="0"/>
              <a:t> Shamir, VP Engineering</a:t>
            </a:r>
          </a:p>
          <a:p>
            <a:pPr algn="ctr"/>
            <a:r>
              <a:rPr lang="en-US" sz="1400" dirty="0" smtClean="0"/>
              <a:t>Simon Morris, VP Product Management</a:t>
            </a:r>
          </a:p>
          <a:p>
            <a:pPr algn="ctr"/>
            <a:r>
              <a:rPr lang="en-US" sz="1400" dirty="0" smtClean="0"/>
              <a:t>Claude Tolbert, VP Business Development</a:t>
            </a:r>
          </a:p>
          <a:p>
            <a:pPr algn="ctr"/>
            <a:endParaRPr lang="en-US" sz="1400" dirty="0" smtClean="0"/>
          </a:p>
          <a:p>
            <a:pPr algn="ctr"/>
            <a:r>
              <a:rPr lang="en-US" sz="1600" b="1" dirty="0" smtClean="0"/>
              <a:t>Headquarters</a:t>
            </a:r>
            <a:r>
              <a:rPr lang="en-US" sz="1400" b="1" dirty="0" smtClean="0"/>
              <a:t>:</a:t>
            </a:r>
          </a:p>
          <a:p>
            <a:pPr algn="ctr"/>
            <a:r>
              <a:rPr lang="en-US" sz="1400" dirty="0" smtClean="0"/>
              <a:t>San Francisco, Calif.</a:t>
            </a:r>
          </a:p>
          <a:p>
            <a:pPr algn="ctr"/>
            <a:endParaRPr lang="en-US" sz="1400" b="1" dirty="0" smtClean="0"/>
          </a:p>
          <a:p>
            <a:pPr algn="ctr"/>
            <a:r>
              <a:rPr lang="en-US" sz="1600" b="1" dirty="0" smtClean="0"/>
              <a:t>Employees: </a:t>
            </a:r>
          </a:p>
          <a:p>
            <a:pPr algn="ctr"/>
            <a:r>
              <a:rPr lang="en-US" sz="1600" dirty="0" smtClean="0"/>
              <a:t>40</a:t>
            </a:r>
            <a:endParaRPr lang="en-US" sz="1400" dirty="0" smtClean="0"/>
          </a:p>
        </p:txBody>
      </p:sp>
      <p:pic>
        <p:nvPicPr>
          <p:cNvPr id="9" name="Picture 8" descr="Accel.png"/>
          <p:cNvPicPr>
            <a:picLocks noChangeAspect="1"/>
          </p:cNvPicPr>
          <p:nvPr/>
        </p:nvPicPr>
        <p:blipFill>
          <a:blip r:embed="rId2"/>
          <a:stretch>
            <a:fillRect/>
          </a:stretch>
        </p:blipFill>
        <p:spPr>
          <a:xfrm>
            <a:off x="1281596" y="5310125"/>
            <a:ext cx="1800492" cy="801509"/>
          </a:xfrm>
          <a:prstGeom prst="rect">
            <a:avLst/>
          </a:prstGeom>
        </p:spPr>
      </p:pic>
      <p:pic>
        <p:nvPicPr>
          <p:cNvPr id="10" name="Picture 9" descr="DCM.png"/>
          <p:cNvPicPr>
            <a:picLocks noChangeAspect="1"/>
          </p:cNvPicPr>
          <p:nvPr/>
        </p:nvPicPr>
        <p:blipFill>
          <a:blip r:embed="rId3"/>
          <a:stretch>
            <a:fillRect/>
          </a:stretch>
        </p:blipFill>
        <p:spPr>
          <a:xfrm>
            <a:off x="3360920" y="5190268"/>
            <a:ext cx="1120032" cy="1108365"/>
          </a:xfrm>
          <a:prstGeom prst="rect">
            <a:avLst/>
          </a:prstGeom>
        </p:spPr>
      </p:pic>
      <p:sp>
        <p:nvSpPr>
          <p:cNvPr id="11" name="Content Placeholder 2"/>
          <p:cNvSpPr>
            <a:spLocks noGrp="1"/>
          </p:cNvSpPr>
          <p:nvPr>
            <p:ph idx="1"/>
          </p:nvPr>
        </p:nvSpPr>
        <p:spPr>
          <a:xfrm>
            <a:off x="201362" y="1237203"/>
            <a:ext cx="5232500" cy="5555103"/>
          </a:xfrm>
        </p:spPr>
        <p:txBody>
          <a:bodyPr>
            <a:normAutofit/>
          </a:bodyPr>
          <a:lstStyle/>
          <a:p>
            <a:pPr>
              <a:buClr>
                <a:srgbClr val="008000"/>
              </a:buClr>
              <a:buFont typeface="Lucida Grande"/>
              <a:buChar char="⡮"/>
            </a:pPr>
            <a:r>
              <a:rPr lang="en-US" sz="2400" b="1" dirty="0" smtClean="0">
                <a:solidFill>
                  <a:schemeClr val="tx1">
                    <a:lumMod val="75000"/>
                    <a:lumOff val="25000"/>
                  </a:schemeClr>
                </a:solidFill>
                <a:latin typeface="Calibri"/>
              </a:rPr>
              <a:t>Highlights:</a:t>
            </a:r>
          </a:p>
          <a:p>
            <a:pPr lvl="1">
              <a:spcBef>
                <a:spcPts val="1480"/>
              </a:spcBef>
              <a:buClr>
                <a:srgbClr val="008000"/>
              </a:buClr>
              <a:buFont typeface="Lucida Grande"/>
              <a:buChar char="⡮"/>
            </a:pPr>
            <a:r>
              <a:rPr lang="en-US" sz="2000" dirty="0" smtClean="0">
                <a:solidFill>
                  <a:schemeClr val="tx1">
                    <a:lumMod val="75000"/>
                    <a:lumOff val="25000"/>
                  </a:schemeClr>
                </a:solidFill>
                <a:latin typeface="Calibri"/>
              </a:rPr>
              <a:t>100M+ active users around the globe</a:t>
            </a:r>
          </a:p>
          <a:p>
            <a:pPr lvl="1">
              <a:spcBef>
                <a:spcPts val="1480"/>
              </a:spcBef>
              <a:buClr>
                <a:srgbClr val="008000"/>
              </a:buClr>
              <a:buFont typeface="Lucida Grande"/>
              <a:buChar char="⡮"/>
            </a:pPr>
            <a:r>
              <a:rPr lang="en-US" sz="2000" dirty="0" smtClean="0">
                <a:solidFill>
                  <a:schemeClr val="tx1">
                    <a:lumMod val="75000"/>
                    <a:lumOff val="25000"/>
                  </a:schemeClr>
                </a:solidFill>
                <a:latin typeface="Calibri"/>
              </a:rPr>
              <a:t>Over 400k new downloads per day</a:t>
            </a:r>
          </a:p>
          <a:p>
            <a:pPr lvl="1">
              <a:spcBef>
                <a:spcPts val="1480"/>
              </a:spcBef>
              <a:buClr>
                <a:srgbClr val="008000"/>
              </a:buClr>
              <a:buFont typeface="Lucida Grande"/>
              <a:buChar char="⡮"/>
            </a:pPr>
            <a:r>
              <a:rPr lang="en-US" sz="2000" dirty="0" smtClean="0">
                <a:solidFill>
                  <a:schemeClr val="tx1">
                    <a:lumMod val="75000"/>
                    <a:lumOff val="25000"/>
                  </a:schemeClr>
                </a:solidFill>
                <a:latin typeface="Calibri"/>
              </a:rPr>
              <a:t>Explosive growth in emerging markets</a:t>
            </a:r>
          </a:p>
          <a:p>
            <a:pPr lvl="1">
              <a:spcBef>
                <a:spcPts val="1480"/>
              </a:spcBef>
              <a:buClr>
                <a:srgbClr val="008000"/>
              </a:buClr>
              <a:buFont typeface="Lucida Grande"/>
              <a:buChar char="⡮"/>
            </a:pPr>
            <a:r>
              <a:rPr lang="en-US" sz="2000" dirty="0" smtClean="0">
                <a:solidFill>
                  <a:schemeClr val="tx1">
                    <a:lumMod val="75000"/>
                    <a:lumOff val="25000"/>
                  </a:schemeClr>
                </a:solidFill>
                <a:latin typeface="Calibri"/>
              </a:rPr>
              <a:t>4+ hours avg. monthly viewing/user</a:t>
            </a:r>
          </a:p>
          <a:p>
            <a:pPr lvl="1">
              <a:spcBef>
                <a:spcPts val="1480"/>
              </a:spcBef>
              <a:buClr>
                <a:srgbClr val="008000"/>
              </a:buClr>
              <a:buFont typeface="Lucida Grande"/>
              <a:buChar char="⡮"/>
            </a:pPr>
            <a:r>
              <a:rPr lang="en-US" sz="2000" dirty="0" smtClean="0">
                <a:solidFill>
                  <a:schemeClr val="tx1">
                    <a:lumMod val="75000"/>
                    <a:lumOff val="25000"/>
                  </a:schemeClr>
                </a:solidFill>
                <a:latin typeface="Calibri"/>
              </a:rPr>
              <a:t>Profitable and growing business</a:t>
            </a:r>
          </a:p>
          <a:p>
            <a:pPr lvl="1">
              <a:spcBef>
                <a:spcPts val="1480"/>
              </a:spcBef>
              <a:buClr>
                <a:srgbClr val="008000"/>
              </a:buClr>
              <a:buFont typeface="Lucida Grande"/>
              <a:buChar char="⡮"/>
            </a:pPr>
            <a:r>
              <a:rPr lang="en-US" sz="2000" dirty="0" smtClean="0">
                <a:solidFill>
                  <a:schemeClr val="tx1">
                    <a:lumMod val="75000"/>
                    <a:lumOff val="25000"/>
                  </a:schemeClr>
                </a:solidFill>
                <a:latin typeface="Calibri"/>
              </a:rPr>
              <a:t>Iconic brand – one of the Internet’s archetypal open platforms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1054099" y="2039923"/>
          <a:ext cx="6848927" cy="4459805"/>
        </p:xfrm>
        <a:graphic>
          <a:graphicData uri="http://schemas.openxmlformats.org/drawingml/2006/chart">
            <c:chart xmlns:c="http://schemas.openxmlformats.org/drawingml/2006/chart" xmlns:r="http://schemas.openxmlformats.org/officeDocument/2006/relationships" r:id="rId3"/>
          </a:graphicData>
        </a:graphic>
      </p:graphicFrame>
      <p:pic>
        <p:nvPicPr>
          <p:cNvPr id="23" name="Picture 22" descr="BT_white.png"/>
          <p:cNvPicPr>
            <a:picLocks noChangeAspect="1"/>
          </p:cNvPicPr>
          <p:nvPr/>
        </p:nvPicPr>
        <p:blipFill>
          <a:blip r:embed="rId4"/>
          <a:stretch>
            <a:fillRect/>
          </a:stretch>
        </p:blipFill>
        <p:spPr>
          <a:xfrm>
            <a:off x="6527874" y="1148272"/>
            <a:ext cx="1334778" cy="1317581"/>
          </a:xfrm>
          <a:prstGeom prst="rect">
            <a:avLst/>
          </a:prstGeom>
        </p:spPr>
      </p:pic>
      <p:pic>
        <p:nvPicPr>
          <p:cNvPr id="27" name="Picture 26" descr="Chrome ball 2.png"/>
          <p:cNvPicPr>
            <a:picLocks noChangeAspect="1"/>
          </p:cNvPicPr>
          <p:nvPr/>
        </p:nvPicPr>
        <p:blipFill>
          <a:blip r:embed="rId5"/>
          <a:stretch>
            <a:fillRect/>
          </a:stretch>
        </p:blipFill>
        <p:spPr>
          <a:xfrm>
            <a:off x="5371076" y="2562982"/>
            <a:ext cx="1156798" cy="1156798"/>
          </a:xfrm>
          <a:prstGeom prst="rect">
            <a:avLst/>
          </a:prstGeom>
        </p:spPr>
      </p:pic>
      <p:pic>
        <p:nvPicPr>
          <p:cNvPr id="29" name="Picture 28" descr="ITunes_Logo.png"/>
          <p:cNvPicPr>
            <a:picLocks noChangeAspect="1"/>
          </p:cNvPicPr>
          <p:nvPr/>
        </p:nvPicPr>
        <p:blipFill>
          <a:blip r:embed="rId6"/>
          <a:stretch>
            <a:fillRect/>
          </a:stretch>
        </p:blipFill>
        <p:spPr>
          <a:xfrm>
            <a:off x="4263338" y="1148272"/>
            <a:ext cx="985303" cy="985303"/>
          </a:xfrm>
          <a:prstGeom prst="rect">
            <a:avLst/>
          </a:prstGeom>
        </p:spPr>
      </p:pic>
      <p:pic>
        <p:nvPicPr>
          <p:cNvPr id="30" name="Picture 29" descr="twitter_newbird_blue.png"/>
          <p:cNvPicPr>
            <a:picLocks noChangeAspect="1"/>
          </p:cNvPicPr>
          <p:nvPr/>
        </p:nvPicPr>
        <p:blipFill>
          <a:blip r:embed="rId7"/>
          <a:stretch>
            <a:fillRect/>
          </a:stretch>
        </p:blipFill>
        <p:spPr>
          <a:xfrm>
            <a:off x="2642346" y="785390"/>
            <a:ext cx="1777592" cy="1777592"/>
          </a:xfrm>
          <a:prstGeom prst="rect">
            <a:avLst/>
          </a:prstGeom>
        </p:spPr>
      </p:pic>
      <p:pic>
        <p:nvPicPr>
          <p:cNvPr id="31" name="Picture 30" descr="Foursquare-logo.png"/>
          <p:cNvPicPr>
            <a:picLocks noChangeAspect="1"/>
          </p:cNvPicPr>
          <p:nvPr/>
        </p:nvPicPr>
        <p:blipFill>
          <a:blip r:embed="rId8"/>
          <a:stretch>
            <a:fillRect/>
          </a:stretch>
        </p:blipFill>
        <p:spPr>
          <a:xfrm>
            <a:off x="1779257" y="5722293"/>
            <a:ext cx="1265662" cy="34934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8924" y="3300061"/>
            <a:ext cx="2684621" cy="584776"/>
          </a:xfrm>
          <a:prstGeom prst="rect">
            <a:avLst/>
          </a:prstGeom>
          <a:noFill/>
        </p:spPr>
        <p:txBody>
          <a:bodyPr wrap="square" rtlCol="0">
            <a:spAutoFit/>
          </a:bodyPr>
          <a:lstStyle/>
          <a:p>
            <a:pPr algn="ctr"/>
            <a:r>
              <a:rPr lang="en-US" sz="1600" dirty="0">
                <a:solidFill>
                  <a:schemeClr val="bg1"/>
                </a:solidFill>
              </a:rPr>
              <a:t>BitTorrent downloads </a:t>
            </a:r>
            <a:r>
              <a:rPr lang="en-US" sz="1600" dirty="0" smtClean="0">
                <a:solidFill>
                  <a:schemeClr val="bg1"/>
                </a:solidFill>
              </a:rPr>
              <a:t>lessons…</a:t>
            </a:r>
            <a:endParaRPr lang="en-US" sz="1200" dirty="0">
              <a:solidFill>
                <a:schemeClr val="bg1"/>
              </a:solidFill>
            </a:endParaRPr>
          </a:p>
        </p:txBody>
      </p:sp>
      <p:sp>
        <p:nvSpPr>
          <p:cNvPr id="8" name="TextBox 7"/>
          <p:cNvSpPr txBox="1"/>
          <p:nvPr/>
        </p:nvSpPr>
        <p:spPr>
          <a:xfrm>
            <a:off x="5167020" y="1268887"/>
            <a:ext cx="3712701" cy="738664"/>
          </a:xfrm>
          <a:prstGeom prst="rect">
            <a:avLst/>
          </a:prstGeom>
          <a:noFill/>
        </p:spPr>
        <p:txBody>
          <a:bodyPr wrap="square" rtlCol="0">
            <a:spAutoFit/>
          </a:bodyPr>
          <a:lstStyle/>
          <a:p>
            <a:pPr algn="ctr"/>
            <a:r>
              <a:rPr lang="en-US" sz="1400" dirty="0" smtClean="0">
                <a:solidFill>
                  <a:prstClr val="white"/>
                </a:solidFill>
              </a:rPr>
              <a:t>BitTorrent </a:t>
            </a:r>
            <a:r>
              <a:rPr lang="en-US" sz="1400" dirty="0">
                <a:solidFill>
                  <a:prstClr val="white"/>
                </a:solidFill>
              </a:rPr>
              <a:t>for </a:t>
            </a:r>
            <a:r>
              <a:rPr lang="en-US" sz="1400" dirty="0">
                <a:solidFill>
                  <a:schemeClr val="bg1"/>
                </a:solidFill>
              </a:rPr>
              <a:t>Beginners: BitTorrent is finding its way into your wireless routers, NAS drives, media streamers, and more.</a:t>
            </a:r>
            <a:r>
              <a:rPr lang="en-US" sz="1400" dirty="0" smtClean="0">
                <a:solidFill>
                  <a:schemeClr val="bg1"/>
                </a:solidFill>
              </a:rPr>
              <a:t> </a:t>
            </a:r>
          </a:p>
        </p:txBody>
      </p:sp>
      <p:pic>
        <p:nvPicPr>
          <p:cNvPr id="13" name="Picture 2"/>
          <p:cNvPicPr>
            <a:picLocks noChangeAspect="1" noChangeArrowheads="1"/>
          </p:cNvPicPr>
          <p:nvPr/>
        </p:nvPicPr>
        <p:blipFill>
          <a:blip r:embed="rId3"/>
          <a:srcRect/>
          <a:stretch>
            <a:fillRect/>
          </a:stretch>
        </p:blipFill>
        <p:spPr bwMode="auto">
          <a:xfrm>
            <a:off x="632588" y="5697379"/>
            <a:ext cx="2505075" cy="676275"/>
          </a:xfrm>
          <a:prstGeom prst="rect">
            <a:avLst/>
          </a:prstGeom>
          <a:noFill/>
          <a:ln w="9525">
            <a:noFill/>
            <a:miter lim="800000"/>
            <a:headEnd/>
            <a:tailEnd/>
          </a:ln>
        </p:spPr>
      </p:pic>
      <p:sp>
        <p:nvSpPr>
          <p:cNvPr id="14" name="TextBox 13"/>
          <p:cNvSpPr txBox="1"/>
          <p:nvPr/>
        </p:nvSpPr>
        <p:spPr>
          <a:xfrm>
            <a:off x="279653" y="6435933"/>
            <a:ext cx="3168856" cy="338554"/>
          </a:xfrm>
          <a:prstGeom prst="rect">
            <a:avLst/>
          </a:prstGeom>
          <a:noFill/>
        </p:spPr>
        <p:txBody>
          <a:bodyPr wrap="none" rtlCol="0">
            <a:spAutoFit/>
          </a:bodyPr>
          <a:lstStyle/>
          <a:p>
            <a:pPr algn="ctr"/>
            <a:r>
              <a:rPr lang="en-US" sz="1600" dirty="0" err="1" smtClean="0">
                <a:solidFill>
                  <a:schemeClr val="bg1"/>
                </a:solidFill>
              </a:rPr>
              <a:t>BitTorrent</a:t>
            </a:r>
            <a:r>
              <a:rPr lang="en-US" sz="1600" dirty="0" smtClean="0">
                <a:solidFill>
                  <a:schemeClr val="bg1"/>
                </a:solidFill>
              </a:rPr>
              <a:t> Expands Apps Availability </a:t>
            </a:r>
          </a:p>
        </p:txBody>
      </p:sp>
      <p:sp>
        <p:nvSpPr>
          <p:cNvPr id="15" name="Rectangle 14"/>
          <p:cNvSpPr/>
          <p:nvPr/>
        </p:nvSpPr>
        <p:spPr>
          <a:xfrm>
            <a:off x="5996667" y="4788895"/>
            <a:ext cx="2582615" cy="523220"/>
          </a:xfrm>
          <a:prstGeom prst="rect">
            <a:avLst/>
          </a:prstGeom>
        </p:spPr>
        <p:txBody>
          <a:bodyPr wrap="square">
            <a:spAutoFit/>
          </a:bodyPr>
          <a:lstStyle/>
          <a:p>
            <a:pPr algn="ctr"/>
            <a:r>
              <a:rPr lang="en-US" sz="1400" dirty="0">
                <a:solidFill>
                  <a:schemeClr val="bg1"/>
                </a:solidFill>
              </a:rPr>
              <a:t>BitTorrent Expands App Studio, Distributes Movie via </a:t>
            </a:r>
            <a:r>
              <a:rPr lang="en-US" sz="1400" dirty="0" smtClean="0">
                <a:solidFill>
                  <a:schemeClr val="bg1"/>
                </a:solidFill>
              </a:rPr>
              <a:t>P2P</a:t>
            </a:r>
          </a:p>
        </p:txBody>
      </p:sp>
      <p:pic>
        <p:nvPicPr>
          <p:cNvPr id="16" name="Picture 8" descr="http://www.hughsnews.ca/wp-content/uploads/2010/10/Digital-Media-Wire-Logo.jpg"/>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361792" y="3805603"/>
            <a:ext cx="1762125" cy="898684"/>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17" name="Picture 16" descr="San Francisco Business Times.png"/>
          <p:cNvPicPr>
            <a:picLocks noChangeAspect="1"/>
          </p:cNvPicPr>
          <p:nvPr/>
        </p:nvPicPr>
        <p:blipFill>
          <a:blip r:embed="rId5"/>
          <a:stretch>
            <a:fillRect/>
          </a:stretch>
        </p:blipFill>
        <p:spPr>
          <a:xfrm>
            <a:off x="3543159" y="2789284"/>
            <a:ext cx="2101850" cy="530564"/>
          </a:xfrm>
          <a:prstGeom prst="rect">
            <a:avLst/>
          </a:prstGeom>
        </p:spPr>
      </p:pic>
      <p:pic>
        <p:nvPicPr>
          <p:cNvPr id="18" name="Picture 17" descr="PC World.png"/>
          <p:cNvPicPr>
            <a:picLocks noChangeAspect="1"/>
          </p:cNvPicPr>
          <p:nvPr/>
        </p:nvPicPr>
        <p:blipFill>
          <a:blip r:embed="rId6"/>
          <a:stretch>
            <a:fillRect/>
          </a:stretch>
        </p:blipFill>
        <p:spPr>
          <a:xfrm>
            <a:off x="6024577" y="643233"/>
            <a:ext cx="2032184" cy="617252"/>
          </a:xfrm>
          <a:prstGeom prst="rect">
            <a:avLst/>
          </a:prstGeom>
        </p:spPr>
      </p:pic>
      <p:pic>
        <p:nvPicPr>
          <p:cNvPr id="36" name="Picture 35" descr="CNET logo.png"/>
          <p:cNvPicPr>
            <a:picLocks noChangeAspect="1"/>
          </p:cNvPicPr>
          <p:nvPr/>
        </p:nvPicPr>
        <p:blipFill>
          <a:blip r:embed="rId7"/>
          <a:stretch>
            <a:fillRect/>
          </a:stretch>
        </p:blipFill>
        <p:spPr>
          <a:xfrm>
            <a:off x="1159514" y="2406387"/>
            <a:ext cx="787400" cy="787400"/>
          </a:xfrm>
          <a:prstGeom prst="rect">
            <a:avLst/>
          </a:prstGeom>
        </p:spPr>
      </p:pic>
      <p:sp>
        <p:nvSpPr>
          <p:cNvPr id="37" name="TextBox 36"/>
          <p:cNvSpPr txBox="1"/>
          <p:nvPr/>
        </p:nvSpPr>
        <p:spPr>
          <a:xfrm>
            <a:off x="627868" y="3222050"/>
            <a:ext cx="1863292" cy="584776"/>
          </a:xfrm>
          <a:prstGeom prst="rect">
            <a:avLst/>
          </a:prstGeom>
          <a:noFill/>
        </p:spPr>
        <p:txBody>
          <a:bodyPr wrap="square" rtlCol="0">
            <a:spAutoFit/>
          </a:bodyPr>
          <a:lstStyle/>
          <a:p>
            <a:pPr algn="ctr"/>
            <a:r>
              <a:rPr lang="en-US" sz="1600" dirty="0" smtClean="0">
                <a:solidFill>
                  <a:schemeClr val="bg1"/>
                </a:solidFill>
              </a:rPr>
              <a:t>Apps give uTorrent a feature boost</a:t>
            </a:r>
          </a:p>
        </p:txBody>
      </p:sp>
      <p:pic>
        <p:nvPicPr>
          <p:cNvPr id="38" name="Picture 37" descr="CruncGear.png"/>
          <p:cNvPicPr>
            <a:picLocks noChangeAspect="1"/>
          </p:cNvPicPr>
          <p:nvPr/>
        </p:nvPicPr>
        <p:blipFill>
          <a:blip r:embed="rId8"/>
          <a:stretch>
            <a:fillRect/>
          </a:stretch>
        </p:blipFill>
        <p:spPr>
          <a:xfrm>
            <a:off x="6299367" y="2412494"/>
            <a:ext cx="2005965" cy="396240"/>
          </a:xfrm>
          <a:prstGeom prst="rect">
            <a:avLst/>
          </a:prstGeom>
        </p:spPr>
      </p:pic>
      <p:sp>
        <p:nvSpPr>
          <p:cNvPr id="39" name="TextBox 38"/>
          <p:cNvSpPr txBox="1"/>
          <p:nvPr/>
        </p:nvSpPr>
        <p:spPr>
          <a:xfrm>
            <a:off x="6104960" y="2832314"/>
            <a:ext cx="2436484" cy="584776"/>
          </a:xfrm>
          <a:prstGeom prst="rect">
            <a:avLst/>
          </a:prstGeom>
          <a:noFill/>
        </p:spPr>
        <p:txBody>
          <a:bodyPr wrap="none" rtlCol="0">
            <a:spAutoFit/>
          </a:bodyPr>
          <a:lstStyle/>
          <a:p>
            <a:pPr algn="ctr"/>
            <a:r>
              <a:rPr lang="en-US" sz="1600" dirty="0" smtClean="0">
                <a:solidFill>
                  <a:schemeClr val="bg1"/>
                </a:solidFill>
              </a:rPr>
              <a:t>Where Does BitTorrent Inc. </a:t>
            </a:r>
          </a:p>
          <a:p>
            <a:pPr algn="ctr"/>
            <a:r>
              <a:rPr lang="en-US" sz="1600" dirty="0" smtClean="0">
                <a:solidFill>
                  <a:schemeClr val="bg1"/>
                </a:solidFill>
              </a:rPr>
              <a:t>Go From Here?</a:t>
            </a:r>
          </a:p>
        </p:txBody>
      </p:sp>
      <p:pic>
        <p:nvPicPr>
          <p:cNvPr id="40" name="Picture 39" descr="Huffington_Post_Logo.png"/>
          <p:cNvPicPr>
            <a:picLocks noChangeAspect="1"/>
          </p:cNvPicPr>
          <p:nvPr/>
        </p:nvPicPr>
        <p:blipFill>
          <a:blip r:embed="rId9">
            <a:lum bright="-100000" contrast="-8000"/>
          </a:blip>
          <a:stretch>
            <a:fillRect/>
          </a:stretch>
        </p:blipFill>
        <p:spPr>
          <a:xfrm>
            <a:off x="540050" y="935962"/>
            <a:ext cx="4336508" cy="546032"/>
          </a:xfrm>
          <a:prstGeom prst="rect">
            <a:avLst/>
          </a:prstGeom>
        </p:spPr>
      </p:pic>
      <p:sp>
        <p:nvSpPr>
          <p:cNvPr id="41" name="TextBox 40"/>
          <p:cNvSpPr txBox="1"/>
          <p:nvPr/>
        </p:nvSpPr>
        <p:spPr>
          <a:xfrm>
            <a:off x="1367622" y="1459626"/>
            <a:ext cx="2721187" cy="584776"/>
          </a:xfrm>
          <a:prstGeom prst="rect">
            <a:avLst/>
          </a:prstGeom>
          <a:noFill/>
        </p:spPr>
        <p:txBody>
          <a:bodyPr wrap="square" rtlCol="0">
            <a:spAutoFit/>
          </a:bodyPr>
          <a:lstStyle/>
          <a:p>
            <a:pPr algn="ctr"/>
            <a:r>
              <a:rPr lang="en-US" sz="1600" dirty="0" smtClean="0">
                <a:solidFill>
                  <a:schemeClr val="bg1"/>
                </a:solidFill>
              </a:rPr>
              <a:t>Bram Cohen on the </a:t>
            </a:r>
          </a:p>
          <a:p>
            <a:pPr algn="ctr"/>
            <a:r>
              <a:rPr lang="en-US" sz="1600" dirty="0" smtClean="0">
                <a:solidFill>
                  <a:schemeClr val="bg1"/>
                </a:solidFill>
              </a:rPr>
              <a:t>Evolving Business of </a:t>
            </a:r>
            <a:r>
              <a:rPr lang="en-US" sz="1600" dirty="0" err="1" smtClean="0">
                <a:solidFill>
                  <a:schemeClr val="bg1"/>
                </a:solidFill>
              </a:rPr>
              <a:t>BitTorrent</a:t>
            </a:r>
            <a:r>
              <a:rPr lang="en-US" sz="1600" dirty="0" smtClean="0">
                <a:solidFill>
                  <a:schemeClr val="bg1"/>
                </a:solidFill>
              </a:rPr>
              <a:t> </a:t>
            </a:r>
          </a:p>
        </p:txBody>
      </p:sp>
      <p:sp>
        <p:nvSpPr>
          <p:cNvPr id="42" name="TextBox 41"/>
          <p:cNvSpPr txBox="1"/>
          <p:nvPr/>
        </p:nvSpPr>
        <p:spPr>
          <a:xfrm>
            <a:off x="5639848" y="6084669"/>
            <a:ext cx="3315531" cy="584776"/>
          </a:xfrm>
          <a:prstGeom prst="rect">
            <a:avLst/>
          </a:prstGeom>
          <a:noFill/>
        </p:spPr>
        <p:txBody>
          <a:bodyPr wrap="none" rtlCol="0">
            <a:spAutoFit/>
          </a:bodyPr>
          <a:lstStyle/>
          <a:p>
            <a:pPr algn="ctr"/>
            <a:r>
              <a:rPr lang="en-US" sz="1600" dirty="0" smtClean="0">
                <a:solidFill>
                  <a:schemeClr val="bg1"/>
                </a:solidFill>
              </a:rPr>
              <a:t>uTorrent 2.2 App Studio </a:t>
            </a:r>
          </a:p>
          <a:p>
            <a:pPr algn="ctr"/>
            <a:r>
              <a:rPr lang="en-US" sz="1600" dirty="0" smtClean="0">
                <a:solidFill>
                  <a:schemeClr val="bg1"/>
                </a:solidFill>
              </a:rPr>
              <a:t>Finds and Fixes Up BitTorrent Content </a:t>
            </a:r>
          </a:p>
        </p:txBody>
      </p:sp>
      <p:pic>
        <p:nvPicPr>
          <p:cNvPr id="43" name="Picture 42" descr="Lifehacker_logo.png"/>
          <p:cNvPicPr>
            <a:picLocks noChangeAspect="1"/>
          </p:cNvPicPr>
          <p:nvPr/>
        </p:nvPicPr>
        <p:blipFill>
          <a:blip r:embed="rId10">
            <a:alphaModFix/>
            <a:lum bright="15000" contrast="-2000"/>
          </a:blip>
          <a:stretch>
            <a:fillRect/>
          </a:stretch>
        </p:blipFill>
        <p:spPr>
          <a:xfrm>
            <a:off x="6314493" y="5517710"/>
            <a:ext cx="1875536" cy="554736"/>
          </a:xfrm>
          <a:prstGeom prst="rect">
            <a:avLst/>
          </a:prstGeom>
        </p:spPr>
      </p:pic>
      <p:pic>
        <p:nvPicPr>
          <p:cNvPr id="44" name="Picture 43" descr="Home Media Magazine.png"/>
          <p:cNvPicPr>
            <a:picLocks noChangeAspect="1"/>
          </p:cNvPicPr>
          <p:nvPr/>
        </p:nvPicPr>
        <p:blipFill>
          <a:blip r:embed="rId11"/>
          <a:stretch>
            <a:fillRect/>
          </a:stretch>
        </p:blipFill>
        <p:spPr>
          <a:xfrm>
            <a:off x="3793488" y="4436386"/>
            <a:ext cx="1681370" cy="889000"/>
          </a:xfrm>
          <a:prstGeom prst="rect">
            <a:avLst/>
          </a:prstGeom>
        </p:spPr>
      </p:pic>
      <p:sp>
        <p:nvSpPr>
          <p:cNvPr id="45" name="TextBox 44"/>
          <p:cNvSpPr txBox="1"/>
          <p:nvPr/>
        </p:nvSpPr>
        <p:spPr>
          <a:xfrm>
            <a:off x="3585726" y="5325386"/>
            <a:ext cx="2108370" cy="584776"/>
          </a:xfrm>
          <a:prstGeom prst="rect">
            <a:avLst/>
          </a:prstGeom>
          <a:noFill/>
        </p:spPr>
        <p:txBody>
          <a:bodyPr wrap="none" rtlCol="0">
            <a:spAutoFit/>
          </a:bodyPr>
          <a:lstStyle/>
          <a:p>
            <a:pPr algn="ctr"/>
            <a:r>
              <a:rPr lang="en-US" sz="1600" dirty="0" smtClean="0">
                <a:solidFill>
                  <a:schemeClr val="bg1"/>
                </a:solidFill>
              </a:rPr>
              <a:t>BitTorrent Debuts Film, </a:t>
            </a:r>
          </a:p>
          <a:p>
            <a:pPr algn="ctr"/>
            <a:r>
              <a:rPr lang="en-US" sz="1600" dirty="0" smtClean="0">
                <a:solidFill>
                  <a:schemeClr val="bg1"/>
                </a:solidFill>
              </a:rPr>
              <a:t>Upgrades </a:t>
            </a:r>
            <a:r>
              <a:rPr lang="en-US" sz="1600" dirty="0" err="1" smtClean="0">
                <a:solidFill>
                  <a:schemeClr val="bg1"/>
                </a:solidFill>
              </a:rPr>
              <a:t>uTorrent</a:t>
            </a:r>
            <a:r>
              <a:rPr lang="en-US" sz="1600" dirty="0" smtClean="0">
                <a:solidFill>
                  <a:schemeClr val="bg1"/>
                </a:solidFill>
              </a:rPr>
              <a:t> </a:t>
            </a:r>
          </a:p>
        </p:txBody>
      </p:sp>
      <p:pic>
        <p:nvPicPr>
          <p:cNvPr id="46" name="Picture 45" descr="Mashable_logo.png"/>
          <p:cNvPicPr>
            <a:picLocks noChangeAspect="1"/>
          </p:cNvPicPr>
          <p:nvPr/>
        </p:nvPicPr>
        <p:blipFill>
          <a:blip r:embed="rId12">
            <a:lum bright="38000"/>
          </a:blip>
          <a:stretch>
            <a:fillRect/>
          </a:stretch>
        </p:blipFill>
        <p:spPr>
          <a:xfrm>
            <a:off x="632588" y="4145380"/>
            <a:ext cx="2437785" cy="558907"/>
          </a:xfrm>
          <a:prstGeom prst="rect">
            <a:avLst/>
          </a:prstGeom>
        </p:spPr>
      </p:pic>
      <p:sp>
        <p:nvSpPr>
          <p:cNvPr id="47" name="TextBox 46"/>
          <p:cNvSpPr txBox="1"/>
          <p:nvPr/>
        </p:nvSpPr>
        <p:spPr>
          <a:xfrm>
            <a:off x="409657" y="4695400"/>
            <a:ext cx="2927705" cy="584776"/>
          </a:xfrm>
          <a:prstGeom prst="rect">
            <a:avLst/>
          </a:prstGeom>
          <a:noFill/>
        </p:spPr>
        <p:txBody>
          <a:bodyPr wrap="none" rtlCol="0">
            <a:spAutoFit/>
          </a:bodyPr>
          <a:lstStyle/>
          <a:p>
            <a:pPr algn="ctr"/>
            <a:r>
              <a:rPr lang="en-US" sz="1600" dirty="0" smtClean="0">
                <a:solidFill>
                  <a:schemeClr val="bg1"/>
                </a:solidFill>
              </a:rPr>
              <a:t>4 Ways Bands Can Cash in Online </a:t>
            </a:r>
          </a:p>
          <a:p>
            <a:pPr algn="ctr"/>
            <a:r>
              <a:rPr lang="en-US" sz="1600" dirty="0" smtClean="0">
                <a:solidFill>
                  <a:schemeClr val="bg1"/>
                </a:solidFill>
              </a:rPr>
              <a:t>Without a Label</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0" y="1109133"/>
            <a:ext cx="9144000" cy="1569660"/>
          </a:xfrm>
          <a:prstGeom prst="rect">
            <a:avLst/>
          </a:prstGeom>
          <a:noFill/>
          <a:ln w="9525">
            <a:noFill/>
            <a:miter lim="800000"/>
            <a:headEnd/>
            <a:tailEnd/>
          </a:ln>
        </p:spPr>
        <p:txBody>
          <a:bodyPr wrap="square">
            <a:prstTxWarp prst="textNoShape">
              <a:avLst/>
            </a:prstTxWarp>
            <a:spAutoFit/>
          </a:bodyPr>
          <a:lstStyle/>
          <a:p>
            <a:pPr algn="ctr"/>
            <a:r>
              <a:rPr lang="en-US" sz="4800" dirty="0" smtClean="0">
                <a:solidFill>
                  <a:schemeClr val="bg1"/>
                </a:solidFill>
                <a:latin typeface="Helvetica Neue Medium" charset="0"/>
                <a:ea typeface="Helvetica Neue Medium" charset="0"/>
                <a:cs typeface="Helvetica Neue Medium" charset="0"/>
              </a:rPr>
              <a:t>Driven by the </a:t>
            </a:r>
          </a:p>
          <a:p>
            <a:pPr algn="ctr"/>
            <a:r>
              <a:rPr lang="en-US" sz="4800" dirty="0" smtClean="0">
                <a:solidFill>
                  <a:schemeClr val="bg1"/>
                </a:solidFill>
                <a:latin typeface="Helvetica Neue Medium" charset="0"/>
                <a:ea typeface="Helvetica Neue Medium" charset="0"/>
                <a:cs typeface="Helvetica Neue Medium" charset="0"/>
              </a:rPr>
              <a:t>Principles of Innovation</a:t>
            </a:r>
            <a:endParaRPr lang="en-US" sz="4800" dirty="0">
              <a:solidFill>
                <a:schemeClr val="bg1"/>
              </a:solidFill>
              <a:latin typeface="Helvetica Neue Medium" charset="0"/>
              <a:ea typeface="Helvetica Neue Medium" charset="0"/>
              <a:cs typeface="Helvetica Neue Medium" charset="0"/>
            </a:endParaRPr>
          </a:p>
        </p:txBody>
      </p:sp>
      <p:pic>
        <p:nvPicPr>
          <p:cNvPr id="4" name="Picture 3" descr="Labs2.png"/>
          <p:cNvPicPr>
            <a:picLocks noChangeAspect="1"/>
          </p:cNvPicPr>
          <p:nvPr/>
        </p:nvPicPr>
        <p:blipFill>
          <a:blip r:embed="rId3"/>
          <a:stretch>
            <a:fillRect/>
          </a:stretch>
        </p:blipFill>
        <p:spPr>
          <a:xfrm>
            <a:off x="1861181" y="2851589"/>
            <a:ext cx="5414661" cy="364066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488440" y="1206406"/>
            <a:ext cx="8655560" cy="2631490"/>
          </a:xfrm>
          <a:prstGeom prst="rect">
            <a:avLst/>
          </a:prstGeom>
          <a:noFill/>
          <a:ln w="9525">
            <a:noFill/>
            <a:miter lim="800000"/>
            <a:headEnd/>
            <a:tailEnd/>
          </a:ln>
        </p:spPr>
        <p:txBody>
          <a:bodyPr wrap="square">
            <a:prstTxWarp prst="textNoShape">
              <a:avLst/>
            </a:prstTxWarp>
            <a:spAutoFit/>
          </a:bodyPr>
          <a:lstStyle/>
          <a:p>
            <a:r>
              <a:rPr lang="en-US" sz="5500" dirty="0" smtClean="0">
                <a:solidFill>
                  <a:schemeClr val="bg1"/>
                </a:solidFill>
                <a:latin typeface="Helvetica Neue Medium" charset="0"/>
                <a:ea typeface="Helvetica Neue Medium" charset="0"/>
                <a:cs typeface="Helvetica Neue Medium" charset="0"/>
              </a:rPr>
              <a:t>The Center of </a:t>
            </a:r>
          </a:p>
          <a:p>
            <a:r>
              <a:rPr lang="en-US" sz="5500" dirty="0" smtClean="0">
                <a:solidFill>
                  <a:schemeClr val="bg1"/>
                </a:solidFill>
                <a:latin typeface="Helvetica Neue Medium" charset="0"/>
                <a:ea typeface="Helvetica Neue Medium" charset="0"/>
                <a:cs typeface="Helvetica Neue Medium" charset="0"/>
              </a:rPr>
              <a:t>        Your</a:t>
            </a:r>
          </a:p>
          <a:p>
            <a:r>
              <a:rPr lang="en-US" sz="5500" dirty="0" smtClean="0">
                <a:solidFill>
                  <a:schemeClr val="bg1"/>
                </a:solidFill>
                <a:latin typeface="Helvetica Neue Medium" charset="0"/>
                <a:ea typeface="Helvetica Neue Medium" charset="0"/>
                <a:cs typeface="Helvetica Neue Medium" charset="0"/>
              </a:rPr>
              <a:t>   Experience</a:t>
            </a:r>
            <a:endParaRPr lang="en-US" sz="5000" dirty="0">
              <a:solidFill>
                <a:schemeClr val="bg1"/>
              </a:solidFill>
              <a:latin typeface="Helvetica Neue Medium" charset="0"/>
              <a:ea typeface="Helvetica Neue Medium" charset="0"/>
              <a:cs typeface="Helvetica Neue Medium" charset="0"/>
            </a:endParaRPr>
          </a:p>
        </p:txBody>
      </p:sp>
      <p:pic>
        <p:nvPicPr>
          <p:cNvPr id="5" name="Picture 4" descr="Dad and Daughter2.png"/>
          <p:cNvPicPr>
            <a:picLocks noChangeAspect="1"/>
          </p:cNvPicPr>
          <p:nvPr/>
        </p:nvPicPr>
        <p:blipFill>
          <a:blip r:embed="rId3"/>
          <a:stretch>
            <a:fillRect/>
          </a:stretch>
        </p:blipFill>
        <p:spPr>
          <a:xfrm>
            <a:off x="5212344" y="1097366"/>
            <a:ext cx="3587705" cy="533670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2084400" y="1697031"/>
            <a:ext cx="5344775" cy="3978489"/>
            <a:chOff x="1136074" y="1296433"/>
            <a:chExt cx="6816436" cy="4637039"/>
          </a:xfrm>
          <a:solidFill>
            <a:schemeClr val="accent4">
              <a:lumMod val="75000"/>
            </a:schemeClr>
          </a:solidFill>
        </p:grpSpPr>
        <p:pic>
          <p:nvPicPr>
            <p:cNvPr id="4" name="Picture 3"/>
            <p:cNvPicPr>
              <a:picLocks noChangeAspect="1" noChangeArrowheads="1"/>
            </p:cNvPicPr>
            <p:nvPr/>
          </p:nvPicPr>
          <p:blipFill>
            <a:blip r:embed="rId3" cstate="print"/>
            <a:srcRect b="8012"/>
            <a:stretch>
              <a:fillRect/>
            </a:stretch>
          </p:blipFill>
          <p:spPr bwMode="auto">
            <a:xfrm>
              <a:off x="1136074" y="1296433"/>
              <a:ext cx="6816436" cy="4637039"/>
            </a:xfrm>
            <a:prstGeom prst="rect">
              <a:avLst/>
            </a:prstGeom>
            <a:grpFill/>
            <a:ln w="9525">
              <a:noFill/>
              <a:miter lim="800000"/>
              <a:headEnd/>
              <a:tailEnd/>
            </a:ln>
          </p:spPr>
        </p:pic>
        <p:pic>
          <p:nvPicPr>
            <p:cNvPr id="5" name="Picture 2"/>
            <p:cNvPicPr>
              <a:picLocks noChangeAspect="1" noChangeArrowheads="1"/>
            </p:cNvPicPr>
            <p:nvPr/>
          </p:nvPicPr>
          <p:blipFill>
            <a:blip r:embed="rId4" cstate="print"/>
            <a:srcRect l="13026" t="13896" r="13588" b="30153"/>
            <a:stretch>
              <a:fillRect/>
            </a:stretch>
          </p:blipFill>
          <p:spPr bwMode="auto">
            <a:xfrm>
              <a:off x="1911910" y="1995053"/>
              <a:ext cx="5195462" cy="2935897"/>
            </a:xfrm>
            <a:prstGeom prst="rect">
              <a:avLst/>
            </a:prstGeom>
            <a:grpFill/>
            <a:ln w="9525">
              <a:noFill/>
              <a:miter lim="800000"/>
              <a:headEnd/>
              <a:tailEnd/>
            </a:ln>
          </p:spPr>
        </p:pic>
      </p:grpSp>
      <p:sp>
        <p:nvSpPr>
          <p:cNvPr id="6" name="Title 1"/>
          <p:cNvSpPr txBox="1">
            <a:spLocks/>
          </p:cNvSpPr>
          <p:nvPr/>
        </p:nvSpPr>
        <p:spPr>
          <a:xfrm>
            <a:off x="214460" y="877064"/>
            <a:ext cx="8877300" cy="735012"/>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Calibri"/>
                <a:ea typeface="+mj-ea"/>
                <a:cs typeface="Helvetica Neue Medium"/>
              </a:rPr>
              <a:t>The Digital Content Explosion</a:t>
            </a:r>
            <a:endParaRPr kumimoji="0" lang="en-US" sz="3200" b="1" i="0" u="none" strike="noStrike" kern="1200" cap="none" spc="0" normalizeH="0" baseline="0" noProof="0" dirty="0">
              <a:ln>
                <a:noFill/>
              </a:ln>
              <a:solidFill>
                <a:schemeClr val="bg1"/>
              </a:solidFill>
              <a:effectLst/>
              <a:uLnTx/>
              <a:uFillTx/>
              <a:latin typeface="Calibri"/>
              <a:ea typeface="+mj-ea"/>
              <a:cs typeface="Helvetica Neue Medium"/>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T_white.png"/>
          <p:cNvPicPr>
            <a:picLocks noChangeAspect="1"/>
          </p:cNvPicPr>
          <p:nvPr/>
        </p:nvPicPr>
        <p:blipFill>
          <a:blip r:embed="rId3"/>
          <a:stretch>
            <a:fillRect/>
          </a:stretch>
        </p:blipFill>
        <p:spPr>
          <a:xfrm>
            <a:off x="3724789" y="3104444"/>
            <a:ext cx="1760035" cy="1737360"/>
          </a:xfrm>
          <a:prstGeom prst="rect">
            <a:avLst/>
          </a:prstGeom>
        </p:spPr>
      </p:pic>
      <p:sp>
        <p:nvSpPr>
          <p:cNvPr id="5" name="Block Arc 4"/>
          <p:cNvSpPr/>
          <p:nvPr/>
        </p:nvSpPr>
        <p:spPr>
          <a:xfrm>
            <a:off x="2105130" y="1551974"/>
            <a:ext cx="4933739" cy="4933739"/>
          </a:xfrm>
          <a:prstGeom prst="blockArc">
            <a:avLst>
              <a:gd name="adj1" fmla="val 9000000"/>
              <a:gd name="adj2" fmla="val 16200000"/>
              <a:gd name="adj3" fmla="val 4642"/>
            </a:avLst>
          </a:prstGeom>
          <a:solidFill>
            <a:schemeClr val="bg1">
              <a:lumMod val="75000"/>
            </a:scheme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6" name="Block Arc 5"/>
          <p:cNvSpPr/>
          <p:nvPr/>
        </p:nvSpPr>
        <p:spPr>
          <a:xfrm>
            <a:off x="2105130" y="1551974"/>
            <a:ext cx="4933739" cy="4933739"/>
          </a:xfrm>
          <a:prstGeom prst="blockArc">
            <a:avLst>
              <a:gd name="adj1" fmla="val 16200000"/>
              <a:gd name="adj2" fmla="val 1800000"/>
              <a:gd name="adj3" fmla="val 4642"/>
            </a:avLst>
          </a:prstGeom>
          <a:solidFill>
            <a:schemeClr val="bg1">
              <a:lumMod val="75000"/>
            </a:scheme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7" name="Block Arc 6"/>
          <p:cNvSpPr/>
          <p:nvPr/>
        </p:nvSpPr>
        <p:spPr>
          <a:xfrm>
            <a:off x="2105130" y="1551974"/>
            <a:ext cx="4933739" cy="4933739"/>
          </a:xfrm>
          <a:prstGeom prst="blockArc">
            <a:avLst>
              <a:gd name="adj1" fmla="val 1800000"/>
              <a:gd name="adj2" fmla="val 9000000"/>
              <a:gd name="adj3" fmla="val 4642"/>
            </a:avLst>
          </a:prstGeom>
          <a:solidFill>
            <a:schemeClr val="bg1">
              <a:lumMod val="85000"/>
            </a:scheme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8" name="Oval 7"/>
          <p:cNvSpPr/>
          <p:nvPr/>
        </p:nvSpPr>
        <p:spPr>
          <a:xfrm>
            <a:off x="3725333" y="947476"/>
            <a:ext cx="1632492" cy="1517453"/>
          </a:xfrm>
          <a:prstGeom prst="ellipse">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Helvetica"/>
                <a:cs typeface="Helvetica"/>
              </a:rPr>
              <a:t>Software</a:t>
            </a:r>
            <a:endParaRPr lang="en-US" b="1" dirty="0">
              <a:latin typeface="Helvetica"/>
              <a:cs typeface="Helvetica"/>
            </a:endParaRPr>
          </a:p>
        </p:txBody>
      </p:sp>
      <p:sp>
        <p:nvSpPr>
          <p:cNvPr id="9" name="Oval 8"/>
          <p:cNvSpPr/>
          <p:nvPr/>
        </p:nvSpPr>
        <p:spPr>
          <a:xfrm>
            <a:off x="1686194" y="4202289"/>
            <a:ext cx="1632492" cy="1517453"/>
          </a:xfrm>
          <a:prstGeom prst="ellipse">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Helvetica Neue"/>
                <a:cs typeface="Helvetica Neue"/>
              </a:rPr>
              <a:t>Devices </a:t>
            </a:r>
            <a:endParaRPr lang="en-US" b="1" dirty="0">
              <a:latin typeface="Helvetica Neue"/>
              <a:cs typeface="Helvetica Neue"/>
            </a:endParaRPr>
          </a:p>
        </p:txBody>
      </p:sp>
      <p:sp>
        <p:nvSpPr>
          <p:cNvPr id="10" name="Oval 9"/>
          <p:cNvSpPr/>
          <p:nvPr/>
        </p:nvSpPr>
        <p:spPr>
          <a:xfrm>
            <a:off x="5895869" y="4202289"/>
            <a:ext cx="1632492" cy="1517453"/>
          </a:xfrm>
          <a:prstGeom prst="ellipse">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Helvetica Neue"/>
                <a:cs typeface="Helvetica Neue"/>
              </a:rPr>
              <a:t>Content</a:t>
            </a:r>
            <a:endParaRPr lang="en-US" b="1" dirty="0">
              <a:latin typeface="Helvetica Neue"/>
              <a:cs typeface="Helvetica Neue"/>
            </a:endParaRPr>
          </a:p>
        </p:txBody>
      </p:sp>
      <p:sp>
        <p:nvSpPr>
          <p:cNvPr id="11" name="Rectangle 10"/>
          <p:cNvSpPr/>
          <p:nvPr/>
        </p:nvSpPr>
        <p:spPr>
          <a:xfrm>
            <a:off x="4432454" y="425840"/>
            <a:ext cx="4711546" cy="646331"/>
          </a:xfrm>
          <a:prstGeom prst="rect">
            <a:avLst/>
          </a:prstGeom>
        </p:spPr>
        <p:txBody>
          <a:bodyPr wrap="none">
            <a:spAutoFit/>
          </a:bodyPr>
          <a:lstStyle/>
          <a:p>
            <a:pPr algn="ctr"/>
            <a:r>
              <a:rPr lang="en-US" dirty="0" smtClean="0">
                <a:solidFill>
                  <a:schemeClr val="bg1"/>
                </a:solidFill>
                <a:latin typeface="Helvetica Neue Medium" charset="0"/>
                <a:ea typeface="Helvetica Neue Medium" charset="0"/>
                <a:cs typeface="Helvetica Neue Medium" charset="0"/>
              </a:rPr>
              <a:t>“The power of imagination makes us infinite”</a:t>
            </a:r>
          </a:p>
          <a:p>
            <a:pPr algn="ctr"/>
            <a:r>
              <a:rPr lang="en-US" dirty="0" smtClean="0">
                <a:solidFill>
                  <a:schemeClr val="bg1"/>
                </a:solidFill>
                <a:latin typeface="Helvetica Neue Medium" charset="0"/>
                <a:ea typeface="Helvetica Neue Medium" charset="0"/>
                <a:cs typeface="Helvetica Neue Medium" charset="0"/>
              </a:rPr>
              <a:t>-</a:t>
            </a:r>
            <a:r>
              <a:rPr lang="en-US" i="1" dirty="0" smtClean="0">
                <a:solidFill>
                  <a:schemeClr val="bg1"/>
                </a:solidFill>
                <a:latin typeface="Helvetica Neue Medium" charset="0"/>
                <a:ea typeface="Helvetica Neue Medium" charset="0"/>
                <a:cs typeface="Helvetica Neue Medium" charset="0"/>
              </a:rPr>
              <a:t>John Muir</a:t>
            </a:r>
            <a:endParaRPr lang="en-US" i="1" dirty="0">
              <a:solidFill>
                <a:schemeClr val="bg1"/>
              </a:solidFill>
              <a:latin typeface="Helvetica Neue Medium" charset="0"/>
              <a:ea typeface="Helvetica Neue Medium" charset="0"/>
              <a:cs typeface="Helvetica Neue Medium"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0" y="1109133"/>
            <a:ext cx="9144000" cy="830997"/>
          </a:xfrm>
          <a:prstGeom prst="rect">
            <a:avLst/>
          </a:prstGeom>
          <a:noFill/>
          <a:ln w="9525">
            <a:noFill/>
            <a:miter lim="800000"/>
            <a:headEnd/>
            <a:tailEnd/>
          </a:ln>
        </p:spPr>
        <p:txBody>
          <a:bodyPr wrap="square">
            <a:prstTxWarp prst="textNoShape">
              <a:avLst/>
            </a:prstTxWarp>
            <a:spAutoFit/>
          </a:bodyPr>
          <a:lstStyle/>
          <a:p>
            <a:pPr algn="ctr"/>
            <a:r>
              <a:rPr lang="en-US" sz="4800" dirty="0" smtClean="0">
                <a:solidFill>
                  <a:schemeClr val="bg1"/>
                </a:solidFill>
                <a:latin typeface="Helvetica Neue Medium" charset="0"/>
                <a:ea typeface="Helvetica Neue Medium" charset="0"/>
                <a:cs typeface="Helvetica Neue Medium" charset="0"/>
              </a:rPr>
              <a:t>Artist Spotlights</a:t>
            </a:r>
            <a:endParaRPr lang="en-US" sz="4800" dirty="0">
              <a:solidFill>
                <a:schemeClr val="bg1"/>
              </a:solidFill>
              <a:latin typeface="Helvetica Neue Medium" charset="0"/>
              <a:ea typeface="Helvetica Neue Medium" charset="0"/>
              <a:cs typeface="Helvetica Neue Medium" charset="0"/>
            </a:endParaRPr>
          </a:p>
        </p:txBody>
      </p:sp>
      <p:pic>
        <p:nvPicPr>
          <p:cNvPr id="3" name="Picture 2" descr="Artist Spotlight.jpg"/>
          <p:cNvPicPr>
            <a:picLocks noChangeAspect="1"/>
          </p:cNvPicPr>
          <p:nvPr/>
        </p:nvPicPr>
        <p:blipFill>
          <a:blip r:embed="rId3"/>
          <a:stretch>
            <a:fillRect/>
          </a:stretch>
        </p:blipFill>
        <p:spPr>
          <a:xfrm>
            <a:off x="441175" y="2234231"/>
            <a:ext cx="8218939" cy="386176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6168</TotalTime>
  <Words>890</Words>
  <Application>Microsoft Office PowerPoint</Application>
  <PresentationFormat>On-screen Show (4:3)</PresentationFormat>
  <Paragraphs>102</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Company Overview</vt:lpstr>
      <vt:lpstr>Slide 3</vt:lpstr>
      <vt:lpstr>Slide 4</vt:lpstr>
      <vt:lpstr>Slide 5</vt:lpstr>
      <vt:lpstr>Slide 6</vt:lpstr>
      <vt:lpstr>Slide 7</vt:lpstr>
      <vt:lpstr>Slide 8</vt:lpstr>
      <vt:lpstr>Slide 9</vt:lpstr>
      <vt:lpstr>Slide 10</vt:lpstr>
      <vt:lpstr>Slide 11</vt:lpstr>
    </vt:vector>
  </TitlesOfParts>
  <Company>BitTorrent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BitTorrent PowerPoint Template</dc:title>
  <dc:creator>David Gómez-Rosado</dc:creator>
  <cp:lastModifiedBy>Marty Lafferty</cp:lastModifiedBy>
  <cp:revision>280</cp:revision>
  <cp:lastPrinted>2010-11-08T20:07:48Z</cp:lastPrinted>
  <dcterms:created xsi:type="dcterms:W3CDTF">2010-12-21T02:04:00Z</dcterms:created>
  <dcterms:modified xsi:type="dcterms:W3CDTF">2011-01-04T13:32:04Z</dcterms:modified>
</cp:coreProperties>
</file>