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3"/>
  </p:notesMasterIdLst>
  <p:sldIdLst>
    <p:sldId id="259" r:id="rId3"/>
    <p:sldId id="260" r:id="rId4"/>
    <p:sldId id="257" r:id="rId5"/>
    <p:sldId id="261" r:id="rId6"/>
    <p:sldId id="269" r:id="rId7"/>
    <p:sldId id="263" r:id="rId8"/>
    <p:sldId id="270" r:id="rId9"/>
    <p:sldId id="266" r:id="rId10"/>
    <p:sldId id="267" r:id="rId11"/>
    <p:sldId id="271" r:id="rId12"/>
  </p:sldIdLst>
  <p:sldSz cx="14630400" cy="8229600"/>
  <p:notesSz cx="6858000" cy="9144000"/>
  <p:defaultTextStyle>
    <a:defPPr>
      <a:defRPr lang="en-US"/>
    </a:defPPr>
    <a:lvl1pPr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652463" indent="-195263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1304925" indent="-390525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958975" indent="-587375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2611438" indent="-782638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876" y="-39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7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860E3700-0ADE-44C9-A550-AF000B5A0F23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8F2A3970-9BA2-46C2-93C0-2F0F7519E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003095-B130-4A20-9140-5309B6671C2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C40DAB-753E-4844-B7CA-B4699A1A2A0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48D610-92BF-4021-AB73-A64E82DE12F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56410C-BECF-42EA-94CE-099317220B2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8BAA44-FDF8-4970-A144-FB592BABB07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665426-A677-40A0-B975-5D7F673C84A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E0E945-99FA-4F59-84A8-FA91079B004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CB035E-7B24-4CCC-90D9-BEA25FA7461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8E7A9-A63D-4A82-A96F-74F681C4035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63915D-E499-4FDC-81FA-66439C15AD7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 vert="horz" lIns="130622" tIns="65311" rIns="130622" bIns="65311" rtlCol="0">
            <a:normAutofit/>
          </a:bodyPr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B66C8-B361-47DB-9000-6BB573C8A5B2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C75C-9291-4C1A-A27B-D66B6CECB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EE29-504A-4A3C-B0C0-2E260AA67EB6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FB53E-D288-41B4-837E-82D05619B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CDA4-BCC1-44B3-BB1E-A8BEFF22B33C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4E471-85E5-4337-AC93-F9698C283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9BA2-85B4-40DA-967E-3741FF0CC6C7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659C-E9E4-4425-9290-A04B1CC2E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72BC-4899-4213-966E-B63ACBD2182B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64DD-FA20-4F99-9090-431DB7723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71CD-69D8-4844-8608-C072F2630A01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4576D-80A7-4849-8931-5DCE7CF8B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1AEB-BD67-4FFC-B5DF-2D8688767C7B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9293-3555-4790-9EB8-15710D96C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9C8D-4D66-406D-AE37-DABAFDCAAE91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F58B-D32F-40A9-9383-E82873540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5A61E-0C86-4081-8B28-FA37E55BE91E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74E8B-3501-4FA8-B265-4A49C319A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8B8F-F117-4907-9918-AD658E22CD83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B944-0998-48B7-9C22-18E7868E0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DFBF8-0449-4720-9C2B-4817E111FAE9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C344-3F77-483B-8B19-D81162340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B11_PPT_template16x9_FINA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90538" indent="-490538" algn="l" defTabSz="6524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62038" indent="-409575" algn="l" defTabSz="6524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33538" indent="-327025" algn="l" defTabSz="6524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282825" indent="-323850" algn="l" defTabSz="6524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938463" indent="-325438" algn="l" defTabSz="6524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NAB11_PPT_template16x9_FINAL3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2" tIns="65302" rIns="130602" bIns="6530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31838" y="7627938"/>
            <a:ext cx="3413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2" tIns="65302" rIns="130602" bIns="65302" numCol="1" anchor="ctr" anchorCtr="0" compatLnSpc="1">
            <a:prstTxWarp prst="textNoShape">
              <a:avLst/>
            </a:prstTxWarp>
          </a:bodyPr>
          <a:lstStyle>
            <a:lvl1pPr>
              <a:defRPr sz="17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6A0C65-BBAC-4DB5-BF2C-B86728085B09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999038" y="7627938"/>
            <a:ext cx="4632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2" tIns="65302" rIns="130602" bIns="65302" numCol="1" anchor="ctr" anchorCtr="0" compatLnSpc="1">
            <a:prstTxWarp prst="textNoShape">
              <a:avLst/>
            </a:prstTxWarp>
          </a:bodyPr>
          <a:lstStyle>
            <a:lvl1pPr algn="ctr" defTabSz="65311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485438" y="7627938"/>
            <a:ext cx="3413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2" tIns="65302" rIns="130602" bIns="65302" numCol="1" anchor="ctr" anchorCtr="0" compatLnSpc="1">
            <a:prstTxWarp prst="textNoShape">
              <a:avLst/>
            </a:prstTxWarp>
          </a:bodyPr>
          <a:lstStyle>
            <a:lvl1pPr algn="r">
              <a:defRPr sz="17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88CD09-0DE4-4E60-8E28-3B4B49478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90538" indent="-490538" algn="l" defTabSz="6524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62038" indent="-409575" algn="l" defTabSz="6524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33538" indent="-327025" algn="l" defTabSz="6524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282825" indent="-323850" algn="l" defTabSz="6524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938463" indent="-325438" algn="l" defTabSz="6524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AB11_PPT_template_FIN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NAB11_PPT_template16x9_FIN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731838" y="1241424"/>
            <a:ext cx="13166725" cy="701676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charset="-128"/>
              </a:rPr>
              <a:t>Conclusion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43100"/>
            <a:ext cx="13166725" cy="5162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ea typeface="ＭＳ Ｐゴシック" charset="-128"/>
              </a:rPr>
              <a:t>Large </a:t>
            </a:r>
            <a:r>
              <a:rPr lang="en-US" sz="4800" dirty="0" smtClean="0">
                <a:ea typeface="ＭＳ Ｐゴシック" charset="-128"/>
              </a:rPr>
              <a:t>industry backers such as Comcast continue to push the technology</a:t>
            </a:r>
          </a:p>
          <a:p>
            <a:pPr>
              <a:lnSpc>
                <a:spcPct val="80000"/>
              </a:lnSpc>
            </a:pPr>
            <a:r>
              <a:rPr lang="en-US" sz="4800" dirty="0" smtClean="0">
                <a:ea typeface="ＭＳ Ｐゴシック" charset="-128"/>
              </a:rPr>
              <a:t>Issues related to maturity and fundamental video- based business models need to be resolved being worked to maximize ROI.</a:t>
            </a:r>
          </a:p>
          <a:p>
            <a:pPr>
              <a:lnSpc>
                <a:spcPct val="80000"/>
              </a:lnSpc>
            </a:pPr>
            <a:r>
              <a:rPr lang="en-US" sz="4800" dirty="0" smtClean="0">
                <a:ea typeface="ＭＳ Ｐゴシック" charset="-128"/>
              </a:rPr>
              <a:t>Cloud concepts continue to ride the hype-curve, but real value is there</a:t>
            </a:r>
          </a:p>
          <a:p>
            <a:pPr>
              <a:lnSpc>
                <a:spcPct val="80000"/>
              </a:lnSpc>
            </a:pPr>
            <a:r>
              <a:rPr lang="en-US" sz="4800" dirty="0" smtClean="0">
                <a:ea typeface="ＭＳ Ｐゴシック" charset="-128"/>
              </a:rPr>
              <a:t>Choose your cloud, peers and partners carefully!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ctrTitle"/>
          </p:nvPr>
        </p:nvSpPr>
        <p:spPr>
          <a:xfrm>
            <a:off x="590550" y="1790700"/>
            <a:ext cx="13468350" cy="3314700"/>
          </a:xfrm>
        </p:spPr>
        <p:txBody>
          <a:bodyPr/>
          <a:lstStyle/>
          <a:p>
            <a:r>
              <a:rPr lang="ja-JP" altLang="en-US" sz="4600" smtClean="0">
                <a:ea typeface="ＭＳ Ｐゴシック" charset="-128"/>
              </a:rPr>
              <a:t>“</a:t>
            </a:r>
            <a:r>
              <a:rPr lang="en-US" altLang="ja-JP" sz="4800" smtClean="0">
                <a:ea typeface="ＭＳ Ｐゴシック" charset="-128"/>
              </a:rPr>
              <a:t>Drawbacks of Cloud–Delivered Content </a:t>
            </a:r>
            <a:br>
              <a:rPr lang="en-US" altLang="ja-JP" sz="4800" smtClean="0">
                <a:ea typeface="ＭＳ Ｐゴシック" charset="-128"/>
              </a:rPr>
            </a:br>
            <a:r>
              <a:rPr lang="en-US" altLang="ja-JP" sz="4800" smtClean="0">
                <a:ea typeface="ＭＳ Ｐゴシック" charset="-128"/>
              </a:rPr>
              <a:t>for Consumer Electronics and Tele-</a:t>
            </a:r>
            <a:br>
              <a:rPr lang="en-US" altLang="ja-JP" sz="4800" smtClean="0">
                <a:ea typeface="ＭＳ Ｐゴシック" charset="-128"/>
              </a:rPr>
            </a:br>
            <a:r>
              <a:rPr lang="en-US" altLang="ja-JP" sz="4800" smtClean="0">
                <a:ea typeface="ＭＳ Ｐゴシック" charset="-128"/>
              </a:rPr>
              <a:t>communications Industries: </a:t>
            </a:r>
            <a:br>
              <a:rPr lang="en-US" altLang="ja-JP" sz="4800" smtClean="0">
                <a:ea typeface="ＭＳ Ｐゴシック" charset="-128"/>
              </a:rPr>
            </a:br>
            <a:r>
              <a:rPr lang="en-US" altLang="ja-JP" sz="4800" smtClean="0">
                <a:ea typeface="ＭＳ Ｐゴシック" charset="-128"/>
              </a:rPr>
              <a:t>Infrastructure, Disruption, Accountability Issues</a:t>
            </a:r>
            <a:r>
              <a:rPr lang="ja-JP" altLang="en-US" sz="4800" smtClean="0">
                <a:ea typeface="ＭＳ Ｐゴシック" charset="-128"/>
              </a:rPr>
              <a:t>”</a:t>
            </a:r>
            <a:endParaRPr lang="en-US" sz="4800" smtClean="0">
              <a:ea typeface="ＭＳ Ｐゴシック" charset="-128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17875" y="5540375"/>
            <a:ext cx="10242550" cy="11461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buFont typeface="Wingdings" charset="0"/>
              <a:buNone/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										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James A Capps</a:t>
            </a:r>
          </a:p>
          <a:p>
            <a:pPr algn="l" eaLnBrk="1" hangingPunct="1">
              <a:buFont typeface="Wingdings" charset="0"/>
              <a:buNone/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										Comcast Media Center</a:t>
            </a:r>
          </a:p>
          <a:p>
            <a:pPr>
              <a:buFont typeface="Arial" charset="0"/>
              <a:buNone/>
              <a:defRPr/>
            </a:pPr>
            <a:endParaRPr lang="en-US" sz="24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AB11_PPT_template16x9_FINAL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731838" y="1219199"/>
            <a:ext cx="13166725" cy="895351"/>
          </a:xfrm>
        </p:spPr>
        <p:txBody>
          <a:bodyPr/>
          <a:lstStyle/>
          <a:p>
            <a:pPr algn="l" eaLnBrk="1" hangingPunct="1"/>
            <a:r>
              <a:rPr lang="en-US" dirty="0" smtClean="0">
                <a:ea typeface="ＭＳ Ｐゴシック" charset="-128"/>
              </a:rPr>
              <a:t>Introduction</a:t>
            </a:r>
          </a:p>
        </p:txBody>
      </p:sp>
      <p:sp>
        <p:nvSpPr>
          <p:cNvPr id="512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112838" y="3181350"/>
            <a:ext cx="13166725" cy="31432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130602" tIns="65302" rIns="130602" bIns="6530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5400" dirty="0" smtClean="0">
                <a:ea typeface="ＭＳ Ｐゴシック" charset="-128"/>
              </a:rPr>
              <a:t>Cloud concept in the video domain is not new but uses and capabilities drive its evolution.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sz="54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54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23850" y="1162049"/>
            <a:ext cx="12858751" cy="930275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charset="-128"/>
              </a:rPr>
              <a:t> What </a:t>
            </a:r>
            <a:r>
              <a:rPr lang="en-US" dirty="0" smtClean="0">
                <a:ea typeface="ＭＳ Ｐゴシック" charset="-128"/>
              </a:rPr>
              <a:t>is driving the innovation?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2092324"/>
            <a:ext cx="11250612" cy="5089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None/>
            </a:pPr>
            <a:endParaRPr lang="en-US" sz="8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4400" dirty="0" smtClean="0">
                <a:ea typeface="ＭＳ Ｐゴシック" charset="-128"/>
              </a:rPr>
              <a:t>Cost </a:t>
            </a:r>
            <a:r>
              <a:rPr lang="en-US" sz="4400" dirty="0" smtClean="0">
                <a:ea typeface="ＭＳ Ｐゴシック" charset="-128"/>
              </a:rPr>
              <a:t>optimization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Economies of scale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Virtualizations</a:t>
            </a:r>
          </a:p>
          <a:p>
            <a:pPr>
              <a:lnSpc>
                <a:spcPct val="90000"/>
              </a:lnSpc>
            </a:pPr>
            <a:r>
              <a:rPr lang="en-US" sz="4400" dirty="0" smtClean="0">
                <a:ea typeface="ＭＳ Ｐゴシック" charset="-128"/>
              </a:rPr>
              <a:t>	Business efficiencies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Centralized knowledge based on core expertise</a:t>
            </a:r>
          </a:p>
          <a:p>
            <a:pPr>
              <a:lnSpc>
                <a:spcPct val="90000"/>
              </a:lnSpc>
            </a:pPr>
            <a:r>
              <a:rPr lang="en-US" sz="4400" dirty="0" smtClean="0">
                <a:ea typeface="ＭＳ Ｐゴシック" charset="-128"/>
              </a:rPr>
              <a:t>	Transfer of responsibilities</a:t>
            </a:r>
          </a:p>
          <a:p>
            <a:pPr lvl="1">
              <a:lnSpc>
                <a:spcPct val="90000"/>
              </a:lnSpc>
            </a:pPr>
            <a:r>
              <a:rPr lang="en-US" sz="3800" dirty="0" smtClean="0">
                <a:ea typeface="ＭＳ Ｐゴシック" charset="-128"/>
              </a:rPr>
              <a:t>Black box model of systems management</a:t>
            </a:r>
          </a:p>
          <a:p>
            <a:pPr lvl="1"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0" y="1162049"/>
            <a:ext cx="13898563" cy="930275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charset="-128"/>
              </a:rPr>
              <a:t>   What is </a:t>
            </a:r>
            <a:r>
              <a:rPr lang="en-US" dirty="0" smtClean="0">
                <a:ea typeface="ＭＳ Ｐゴシック" charset="-128"/>
              </a:rPr>
              <a:t>Looming on the Horizon?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2590800"/>
            <a:ext cx="11250612" cy="3676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ea typeface="ＭＳ Ｐゴシック" charset="-128"/>
              </a:rPr>
              <a:t>Lack of standards resulting in QOS issues</a:t>
            </a:r>
          </a:p>
          <a:p>
            <a:r>
              <a:rPr lang="en-US" sz="5400" dirty="0" smtClean="0">
                <a:ea typeface="ＭＳ Ｐゴシック" charset="-128"/>
              </a:rPr>
              <a:t>Digital rights concerns</a:t>
            </a:r>
          </a:p>
          <a:p>
            <a:r>
              <a:rPr lang="en-US" sz="5400" dirty="0" smtClean="0">
                <a:ea typeface="ＭＳ Ｐゴシック" charset="-128"/>
              </a:rPr>
              <a:t>Peering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731838" y="1162050"/>
            <a:ext cx="13166725" cy="895350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charset="-128"/>
              </a:rPr>
              <a:t>Challenge – Quality of Service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2057400"/>
            <a:ext cx="13166725" cy="4781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4200" dirty="0" smtClean="0">
                <a:ea typeface="ＭＳ Ｐゴシック" charset="-128"/>
              </a:rPr>
              <a:t>Cloud QOS issues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ea typeface="ＭＳ Ｐゴシック" charset="-128"/>
              </a:rPr>
              <a:t>Lack of standards in the equipment space drive costs up and results in compatibility issues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ea typeface="ＭＳ Ｐゴシック" charset="-128"/>
              </a:rPr>
              <a:t>Limited competition and domain expertise (cloud AND video) results in heavy reliance in vendors.</a:t>
            </a:r>
          </a:p>
          <a:p>
            <a:pPr>
              <a:lnSpc>
                <a:spcPct val="90000"/>
              </a:lnSpc>
            </a:pPr>
            <a:r>
              <a:rPr lang="en-US" sz="4200" dirty="0" smtClean="0">
                <a:ea typeface="ＭＳ Ｐゴシック" charset="-128"/>
              </a:rPr>
              <a:t>Video issues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ea typeface="ＭＳ Ｐゴシック" charset="-128"/>
              </a:rPr>
              <a:t>Multiple CE devices = multiple </a:t>
            </a:r>
            <a:r>
              <a:rPr lang="en-US" sz="3600" dirty="0" err="1" smtClean="0">
                <a:ea typeface="ＭＳ Ｐゴシック" charset="-128"/>
              </a:rPr>
              <a:t>codecs</a:t>
            </a:r>
            <a:r>
              <a:rPr lang="en-US" sz="3600" dirty="0" smtClean="0">
                <a:ea typeface="ＭＳ Ｐゴシック" charset="-128"/>
              </a:rPr>
              <a:t> =? Multiple clouds?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smtClean="0">
                <a:ea typeface="ＭＳ Ｐゴシック" charset="-128"/>
              </a:rPr>
              <a:t>VOD model drove a lowest common denominator that will not be acceptable today.</a:t>
            </a:r>
          </a:p>
          <a:p>
            <a:pPr>
              <a:lnSpc>
                <a:spcPct val="90000"/>
              </a:lnSpc>
            </a:pPr>
            <a:endParaRPr lang="en-US" sz="36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731838" y="1162050"/>
            <a:ext cx="13166725" cy="838200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charset="-128"/>
              </a:rPr>
              <a:t>Challenge – Rights Management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2343150"/>
            <a:ext cx="13166725" cy="449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4400" dirty="0" smtClean="0">
                <a:ea typeface="ＭＳ Ｐゴシック" charset="-128"/>
              </a:rPr>
              <a:t>Multiple issues continue to be evaluated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>
                <a:ea typeface="ＭＳ Ｐゴシック" charset="-128"/>
              </a:rPr>
              <a:t>Network DVRs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>
                <a:ea typeface="ＭＳ Ｐゴシック" charset="-128"/>
              </a:rPr>
              <a:t>Cloud-based media players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>
                <a:ea typeface="ＭＳ Ｐゴシック" charset="-128"/>
              </a:rPr>
              <a:t>Mobile device apps</a:t>
            </a:r>
          </a:p>
          <a:p>
            <a:pPr>
              <a:lnSpc>
                <a:spcPct val="90000"/>
              </a:lnSpc>
            </a:pPr>
            <a:r>
              <a:rPr lang="en-US" sz="3800" dirty="0" smtClean="0">
                <a:ea typeface="ＭＳ Ｐゴシック" charset="-128"/>
              </a:rPr>
              <a:t>Still to be addressed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ea typeface="ＭＳ Ｐゴシック" charset="-128"/>
              </a:rPr>
              <a:t>Multiple asset </a:t>
            </a:r>
            <a:r>
              <a:rPr lang="en-US" sz="3200" dirty="0" err="1" smtClean="0">
                <a:ea typeface="ＭＳ Ｐゴシック" charset="-128"/>
              </a:rPr>
              <a:t>transcodes</a:t>
            </a:r>
            <a:endParaRPr lang="en-US" sz="3200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ea typeface="ＭＳ Ｐゴシック" charset="-128"/>
              </a:rPr>
              <a:t>MSO boundaries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ea typeface="ＭＳ Ｐゴシック" charset="-128"/>
              </a:rPr>
              <a:t>Shared cloud /  cloud peering</a:t>
            </a:r>
          </a:p>
          <a:p>
            <a:pPr>
              <a:lnSpc>
                <a:spcPct val="90000"/>
              </a:lnSpc>
            </a:pPr>
            <a:endParaRPr lang="en-US" sz="38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sz="36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731838" y="1181099"/>
            <a:ext cx="13166725" cy="739775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charset="-128"/>
              </a:rPr>
              <a:t>Considerations for Broadcasters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smtClean="0">
                <a:ea typeface="ＭＳ Ｐゴシック" charset="-128"/>
              </a:rPr>
              <a:t>Build vs Buy considerations</a:t>
            </a:r>
          </a:p>
          <a:p>
            <a:r>
              <a:rPr lang="en-US" sz="4400" smtClean="0">
                <a:ea typeface="ＭＳ Ｐゴシック" charset="-128"/>
              </a:rPr>
              <a:t>Cloud can decentralize equipment and system costs</a:t>
            </a:r>
          </a:p>
          <a:p>
            <a:pPr lvl="1"/>
            <a:r>
              <a:rPr lang="en-US" smtClean="0">
                <a:ea typeface="ＭＳ Ｐゴシック" charset="-128"/>
              </a:rPr>
              <a:t>Resulting in more product channels</a:t>
            </a:r>
          </a:p>
          <a:p>
            <a:pPr lvl="1"/>
            <a:r>
              <a:rPr lang="en-US" smtClean="0">
                <a:ea typeface="ＭＳ Ｐゴシック" charset="-128"/>
              </a:rPr>
              <a:t>Providing a more customized experience</a:t>
            </a:r>
          </a:p>
          <a:p>
            <a:r>
              <a:rPr lang="en-US" sz="4400" smtClean="0">
                <a:ea typeface="ＭＳ Ｐゴシック" charset="-128"/>
              </a:rPr>
              <a:t>Larger content base for use</a:t>
            </a:r>
          </a:p>
          <a:p>
            <a:pPr lvl="1"/>
            <a:r>
              <a:rPr lang="en-US" sz="4400" smtClean="0">
                <a:ea typeface="ＭＳ Ｐゴシック" charset="-128"/>
              </a:rPr>
              <a:t>Regionalized content becomes nationalized</a:t>
            </a:r>
          </a:p>
          <a:p>
            <a:pPr lvl="1"/>
            <a:r>
              <a:rPr lang="en-US" sz="4400" smtClean="0">
                <a:ea typeface="ＭＳ Ｐゴシック" charset="-128"/>
              </a:rPr>
              <a:t>Longtail content becomes cost effective</a:t>
            </a:r>
          </a:p>
          <a:p>
            <a:endParaRPr lang="en-US" sz="480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731838" y="1276350"/>
            <a:ext cx="13166725" cy="590550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charset="-128"/>
              </a:rPr>
              <a:t>Conclusion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2552700"/>
            <a:ext cx="13166725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4800" dirty="0" smtClean="0">
                <a:ea typeface="ＭＳ Ｐゴシック" charset="-128"/>
              </a:rPr>
              <a:t>Cloud concepts continue to ride the hype-curve</a:t>
            </a:r>
          </a:p>
          <a:p>
            <a:pPr>
              <a:lnSpc>
                <a:spcPct val="80000"/>
              </a:lnSpc>
            </a:pPr>
            <a:r>
              <a:rPr lang="en-US" sz="4800" dirty="0" smtClean="0">
                <a:ea typeface="ＭＳ Ｐゴシック" charset="-128"/>
              </a:rPr>
              <a:t>Large industry backers such as Comcast continue to push the technology</a:t>
            </a:r>
          </a:p>
          <a:p>
            <a:pPr>
              <a:lnSpc>
                <a:spcPct val="80000"/>
              </a:lnSpc>
            </a:pPr>
            <a:r>
              <a:rPr lang="en-US" sz="4800" dirty="0" smtClean="0">
                <a:ea typeface="ＭＳ Ｐゴシック" charset="-128"/>
              </a:rPr>
              <a:t>Issues related to maturity and fundamental video- based business models need to be resolved to maximize ROI.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B11 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B11 Interior Pag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293</Words>
  <Application>Microsoft Office PowerPoint</Application>
  <PresentationFormat>Custom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ＭＳ Ｐゴシック</vt:lpstr>
      <vt:lpstr>Calibri</vt:lpstr>
      <vt:lpstr>Georgia</vt:lpstr>
      <vt:lpstr>Wingdings</vt:lpstr>
      <vt:lpstr>NAB11 Intro Slide</vt:lpstr>
      <vt:lpstr>NAB11 Interior Page2</vt:lpstr>
      <vt:lpstr>Slide 1</vt:lpstr>
      <vt:lpstr>“Drawbacks of Cloud–Delivered Content  for Consumer Electronics and Tele- communications Industries:  Infrastructure, Disruption, Accountability Issues”</vt:lpstr>
      <vt:lpstr>Introduction</vt:lpstr>
      <vt:lpstr> What is driving the innovation?</vt:lpstr>
      <vt:lpstr>   What is Looming on the Horizon?</vt:lpstr>
      <vt:lpstr>Challenge – Quality of Service</vt:lpstr>
      <vt:lpstr>Challenge – Rights Management</vt:lpstr>
      <vt:lpstr>Considerations for Broadcasters</vt:lpstr>
      <vt:lpstr>Conclusion</vt:lpstr>
      <vt:lpstr>Conclusion</vt:lpstr>
    </vt:vector>
  </TitlesOfParts>
  <Company>ds+f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Thema Wilson</dc:creator>
  <cp:lastModifiedBy>Marty Lafferty</cp:lastModifiedBy>
  <cp:revision>28</cp:revision>
  <dcterms:created xsi:type="dcterms:W3CDTF">2011-01-21T15:23:28Z</dcterms:created>
  <dcterms:modified xsi:type="dcterms:W3CDTF">2011-04-08T14:31:50Z</dcterms:modified>
</cp:coreProperties>
</file>