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9" r:id="rId3"/>
    <p:sldId id="260" r:id="rId4"/>
    <p:sldId id="273" r:id="rId5"/>
    <p:sldId id="257" r:id="rId6"/>
    <p:sldId id="261" r:id="rId7"/>
    <p:sldId id="275" r:id="rId8"/>
    <p:sldId id="266" r:id="rId9"/>
    <p:sldId id="272" r:id="rId10"/>
    <p:sldId id="276" r:id="rId11"/>
    <p:sldId id="263" r:id="rId12"/>
    <p:sldId id="264" r:id="rId13"/>
    <p:sldId id="265" r:id="rId14"/>
    <p:sldId id="271" r:id="rId15"/>
    <p:sldId id="268" r:id="rId16"/>
    <p:sldId id="277" r:id="rId17"/>
    <p:sldId id="269" r:id="rId18"/>
  </p:sldIdLst>
  <p:sldSz cx="14630400" cy="8229600"/>
  <p:notesSz cx="6858000" cy="9144000"/>
  <p:defaultTextStyle>
    <a:defPPr>
      <a:defRPr lang="en-US"/>
    </a:defPPr>
    <a:lvl1pPr algn="l" defTabSz="652463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652463" indent="-195263" algn="l" defTabSz="652463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304925" indent="-390525" algn="l" defTabSz="652463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958975" indent="-587375" algn="l" defTabSz="652463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611438" indent="-782638" algn="l" defTabSz="652463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88" autoAdjust="0"/>
    <p:restoredTop sz="94598" autoAdjust="0"/>
  </p:normalViewPr>
  <p:slideViewPr>
    <p:cSldViewPr snapToGrid="0" snapToObjects="1">
      <p:cViewPr>
        <p:scale>
          <a:sx n="50" d="100"/>
          <a:sy n="50" d="100"/>
        </p:scale>
        <p:origin x="-1158" y="-408"/>
      </p:cViewPr>
      <p:guideLst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 vert="horz" lIns="130622" tIns="65311" rIns="130622" bIns="65311" rtlCol="0">
            <a:normAutofit/>
          </a:bodyPr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48601-44BF-4CC9-90B7-3F525010DE0C}" type="datetimeFigureOut">
              <a:rPr lang="en-US"/>
              <a:pPr>
                <a:defRPr/>
              </a:pPr>
              <a:t>4/8/2011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C0375-BF2A-44B7-B70A-5994A099E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1E068-B8AF-4E9D-B464-38EDE9E4D0CD}" type="datetimeFigureOut">
              <a:rPr lang="en-US"/>
              <a:pPr>
                <a:defRPr/>
              </a:pPr>
              <a:t>4/8/2011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8FD18-962C-4D71-A6D3-F2D5D8C29A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AE62A-3B94-4DEB-BFF0-D99786A7B3A5}" type="datetimeFigureOut">
              <a:rPr lang="en-US"/>
              <a:pPr>
                <a:defRPr/>
              </a:pPr>
              <a:t>4/8/2011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0A125-2380-499D-BC8A-7E1CD66E0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409E1-FE3F-45FC-B27F-65D515E76536}" type="datetimeFigureOut">
              <a:rPr lang="en-US"/>
              <a:pPr>
                <a:defRPr/>
              </a:pPr>
              <a:t>4/8/2011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0A826-F701-4FF0-8A66-A375E9C90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173AF-8CB0-479D-94AA-A874B979C58A}" type="datetimeFigureOut">
              <a:rPr lang="en-US"/>
              <a:pPr>
                <a:defRPr/>
              </a:pPr>
              <a:t>4/8/2011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86C44-A108-4B6E-B9F8-2AF49ABC4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C9922-B3D2-4A4B-A044-FB9B76E98F05}" type="datetimeFigureOut">
              <a:rPr lang="en-US"/>
              <a:pPr>
                <a:defRPr/>
              </a:pPr>
              <a:t>4/8/2011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8C03E-0BBE-46F9-A9F4-CCBD468C5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5641A-9D46-4D11-BB07-E62548BC4430}" type="datetimeFigureOut">
              <a:rPr lang="en-US"/>
              <a:pPr>
                <a:defRPr/>
              </a:pPr>
              <a:t>4/8/2011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7B8F7-7A35-4185-B216-6AF7A6448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AFF8B-8496-4295-9FC5-13F7860ED382}" type="datetimeFigureOut">
              <a:rPr lang="en-US"/>
              <a:pPr>
                <a:defRPr/>
              </a:pPr>
              <a:t>4/8/2011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D91DF-C440-47AE-B265-736E062D9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702AF-0F19-4FF6-98E4-04B8964E8F5D}" type="datetimeFigureOut">
              <a:rPr lang="en-US"/>
              <a:pPr>
                <a:defRPr/>
              </a:pPr>
              <a:t>4/8/2011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73133-D0FB-41BC-8699-C7790F5F4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27C6C-17A0-40BC-97C8-07CA37FB99B8}" type="datetimeFigureOut">
              <a:rPr lang="en-US"/>
              <a:pPr>
                <a:defRPr/>
              </a:pPr>
              <a:t>4/8/2011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CAAD6-C5E1-41FB-BFC4-3C4B4AB48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2BF6F-2EA2-4AC1-BF6B-4EB9A2FE67CF}" type="datetimeFigureOut">
              <a:rPr lang="en-US"/>
              <a:pPr>
                <a:defRPr/>
              </a:pPr>
              <a:t>4/8/2011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245A6-274B-4225-83AC-782510E9E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AB11_PPT_template16x9_FINAL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652463" rtl="0" eaLnBrk="0" fontAlgn="base" hangingPunct="0">
        <a:spcBef>
          <a:spcPct val="0"/>
        </a:spcBef>
        <a:spcAft>
          <a:spcPct val="0"/>
        </a:spcAft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524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2pPr>
      <a:lvl3pPr algn="ctr" defTabSz="6524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3pPr>
      <a:lvl4pPr algn="ctr" defTabSz="6524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4pPr>
      <a:lvl5pPr algn="ctr" defTabSz="6524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5pPr>
      <a:lvl6pPr marL="457200" algn="ctr" defTabSz="652463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6pPr>
      <a:lvl7pPr marL="914400" algn="ctr" defTabSz="652463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7pPr>
      <a:lvl8pPr marL="1371600" algn="ctr" defTabSz="652463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8pPr>
      <a:lvl9pPr marL="1828800" algn="ctr" defTabSz="652463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9pPr>
    </p:titleStyle>
    <p:bodyStyle>
      <a:lvl1pPr marL="490538" indent="-490538" algn="l" defTabSz="6524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2038" indent="-409575" algn="l" defTabSz="6524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3538" indent="-327025" algn="l" defTabSz="6524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2825" indent="-323850" algn="l" defTabSz="6524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463" indent="-325438" algn="l" defTabSz="6524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NAB11_PPT_template16x9_FINAL3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731838" y="330200"/>
            <a:ext cx="131667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602" tIns="65302" rIns="130602" bIns="65302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731838" y="7627938"/>
            <a:ext cx="34131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602" tIns="65302" rIns="130602" bIns="65302" numCol="1" anchor="ctr" anchorCtr="0" compatLnSpc="1">
            <a:prstTxWarp prst="textNoShape">
              <a:avLst/>
            </a:prstTxWarp>
          </a:bodyPr>
          <a:lstStyle>
            <a:lvl1pPr algn="l" defTabSz="653110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32FF7C-E486-4C07-8095-AFBC4B3497D3}" type="datetimeFigureOut">
              <a:rPr lang="en-US"/>
              <a:pPr>
                <a:defRPr/>
              </a:pPr>
              <a:t>4/8/2011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999038" y="7627938"/>
            <a:ext cx="46323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602" tIns="65302" rIns="130602" bIns="65302" numCol="1" anchor="ctr" anchorCtr="0" compatLnSpc="1">
            <a:prstTxWarp prst="textNoShape">
              <a:avLst/>
            </a:prstTxWarp>
          </a:bodyPr>
          <a:lstStyle>
            <a:lvl1pPr algn="ctr" defTabSz="653110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0485438" y="7627938"/>
            <a:ext cx="34131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602" tIns="65302" rIns="130602" bIns="65302" numCol="1" anchor="ctr" anchorCtr="0" compatLnSpc="1">
            <a:prstTxWarp prst="textNoShape">
              <a:avLst/>
            </a:prstTxWarp>
          </a:bodyPr>
          <a:lstStyle>
            <a:lvl1pPr algn="r" defTabSz="653110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003CBF-4B7E-4F1F-9383-552A2DD27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2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</p:sldLayoutIdLst>
  <p:txStyles>
    <p:titleStyle>
      <a:lvl1pPr algn="ctr" defTabSz="652463" rtl="0" eaLnBrk="0" fontAlgn="base" hangingPunct="0">
        <a:spcBef>
          <a:spcPct val="0"/>
        </a:spcBef>
        <a:spcAft>
          <a:spcPct val="0"/>
        </a:spcAft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524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2pPr>
      <a:lvl3pPr algn="ctr" defTabSz="6524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3pPr>
      <a:lvl4pPr algn="ctr" defTabSz="6524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4pPr>
      <a:lvl5pPr algn="ctr" defTabSz="6524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5pPr>
      <a:lvl6pPr marL="457200" algn="ctr" defTabSz="652463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6pPr>
      <a:lvl7pPr marL="914400" algn="ctr" defTabSz="652463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7pPr>
      <a:lvl8pPr marL="1371600" algn="ctr" defTabSz="652463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8pPr>
      <a:lvl9pPr marL="1828800" algn="ctr" defTabSz="652463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9pPr>
    </p:titleStyle>
    <p:bodyStyle>
      <a:lvl1pPr marL="490538" indent="-490538" algn="l" defTabSz="6524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2038" indent="-409575" algn="l" defTabSz="6524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3538" indent="-327025" algn="l" defTabSz="6524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2825" indent="-323850" algn="l" defTabSz="6524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463" indent="-325438" algn="l" defTabSz="6524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NAB11_PPT_template_FINA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" descr="NAB11_PPT_template16x9_FINA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NAB11_PPT_template16x9_FINAL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Impact on Encoding</a:t>
            </a:r>
          </a:p>
        </p:txBody>
      </p:sp>
      <p:sp>
        <p:nvSpPr>
          <p:cNvPr id="20484" name="Vertical Text Placeholder 2"/>
          <p:cNvSpPr>
            <a:spLocks noGrp="1"/>
          </p:cNvSpPr>
          <p:nvPr>
            <p:ph type="body" orient="vert" idx="4294967295"/>
          </p:nvPr>
        </p:nvSpPr>
        <p:spPr bwMode="auto">
          <a:xfrm>
            <a:off x="731838" y="1920875"/>
            <a:ext cx="13166725" cy="54308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130602" tIns="65302" rIns="130602" bIns="65302"/>
          <a:lstStyle/>
          <a:p>
            <a:pPr eaLnBrk="1" hangingPunct="1">
              <a:buFont typeface="Arial" charset="0"/>
              <a:buNone/>
            </a:pPr>
            <a:endParaRPr lang="en-US" sz="2800" smtClean="0"/>
          </a:p>
        </p:txBody>
      </p:sp>
      <p:pic>
        <p:nvPicPr>
          <p:cNvPr id="20485" name="Picture 5" descr="file_ic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58263" y="3917950"/>
            <a:ext cx="925512" cy="925513"/>
          </a:xfrm>
          <a:prstGeom prst="rect">
            <a:avLst/>
          </a:prstGeom>
          <a:noFill/>
        </p:spPr>
      </p:pic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1317625" y="3816350"/>
            <a:ext cx="66071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/>
            <a:r>
              <a:rPr lang="en-US" sz="2400"/>
              <a:t>Delivering the best possible quality can lead to: </a:t>
            </a:r>
          </a:p>
          <a:p>
            <a:pPr defTabSz="914400">
              <a:buFontTx/>
              <a:buChar char="•"/>
            </a:pPr>
            <a:r>
              <a:rPr lang="en-US" sz="2400"/>
              <a:t> Multiple quality options</a:t>
            </a:r>
          </a:p>
          <a:p>
            <a:pPr defTabSz="914400">
              <a:buFontTx/>
              <a:buChar char="•"/>
            </a:pPr>
            <a:r>
              <a:rPr lang="en-US"/>
              <a:t> Multiple bitrates per option for adaptive streaming</a:t>
            </a:r>
            <a:endParaRPr lang="en-US" sz="2400"/>
          </a:p>
        </p:txBody>
      </p:sp>
      <p:pic>
        <p:nvPicPr>
          <p:cNvPr id="20502" name="Picture 22" descr="file_ic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50338" y="5622925"/>
            <a:ext cx="925512" cy="925513"/>
          </a:xfrm>
          <a:prstGeom prst="rect">
            <a:avLst/>
          </a:prstGeom>
          <a:noFill/>
        </p:spPr>
      </p:pic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8683625" y="4843463"/>
            <a:ext cx="14890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/>
              <a:t>720p HD</a:t>
            </a:r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9202738" y="6575425"/>
            <a:ext cx="6429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/>
              <a:t>SD</a:t>
            </a:r>
          </a:p>
        </p:txBody>
      </p:sp>
      <p:pic>
        <p:nvPicPr>
          <p:cNvPr id="20505" name="Picture 25" descr="file_ic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58263" y="2203450"/>
            <a:ext cx="925512" cy="925513"/>
          </a:xfrm>
          <a:prstGeom prst="rect">
            <a:avLst/>
          </a:prstGeom>
          <a:noFill/>
        </p:spPr>
      </p:pic>
      <p:sp>
        <p:nvSpPr>
          <p:cNvPr id="20506" name="Text Box 26"/>
          <p:cNvSpPr txBox="1">
            <a:spLocks noChangeArrowheads="1"/>
          </p:cNvSpPr>
          <p:nvPr/>
        </p:nvSpPr>
        <p:spPr bwMode="auto">
          <a:xfrm>
            <a:off x="8683625" y="3128963"/>
            <a:ext cx="16732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/>
              <a:t>1080p HD</a:t>
            </a:r>
          </a:p>
        </p:txBody>
      </p:sp>
      <p:grpSp>
        <p:nvGrpSpPr>
          <p:cNvPr id="20518" name="Group 38"/>
          <p:cNvGrpSpPr>
            <a:grpSpLocks/>
          </p:cNvGrpSpPr>
          <p:nvPr/>
        </p:nvGrpSpPr>
        <p:grpSpPr bwMode="auto">
          <a:xfrm>
            <a:off x="11587163" y="2203450"/>
            <a:ext cx="1230312" cy="1308100"/>
            <a:chOff x="5571" y="1436"/>
            <a:chExt cx="775" cy="824"/>
          </a:xfrm>
        </p:grpSpPr>
        <p:pic>
          <p:nvPicPr>
            <p:cNvPr id="20510" name="Picture 30" descr="file_ico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71" y="1436"/>
              <a:ext cx="583" cy="583"/>
            </a:xfrm>
            <a:prstGeom prst="rect">
              <a:avLst/>
            </a:prstGeom>
            <a:noFill/>
          </p:spPr>
        </p:pic>
        <p:pic>
          <p:nvPicPr>
            <p:cNvPr id="20511" name="Picture 31" descr="file_icon"/>
            <p:cNvPicPr>
              <a:picLocks noChangeAspect="1" noChangeArrowheads="1"/>
            </p:cNvPicPr>
            <p:nvPr/>
          </p:nvPicPr>
          <p:blipFill>
            <a:blip r:embed="rId3"/>
            <a:srcRect l="18697" t="10292" r="16466" b="8063"/>
            <a:stretch>
              <a:fillRect/>
            </a:stretch>
          </p:blipFill>
          <p:spPr bwMode="auto">
            <a:xfrm>
              <a:off x="5776" y="1592"/>
              <a:ext cx="378" cy="476"/>
            </a:xfrm>
            <a:prstGeom prst="rect">
              <a:avLst/>
            </a:prstGeom>
            <a:noFill/>
          </p:spPr>
        </p:pic>
        <p:pic>
          <p:nvPicPr>
            <p:cNvPr id="20512" name="Picture 32" descr="file_icon"/>
            <p:cNvPicPr>
              <a:picLocks noChangeAspect="1" noChangeArrowheads="1"/>
            </p:cNvPicPr>
            <p:nvPr/>
          </p:nvPicPr>
          <p:blipFill>
            <a:blip r:embed="rId3"/>
            <a:srcRect l="18697" t="10292" r="16466" b="8063"/>
            <a:stretch>
              <a:fillRect/>
            </a:stretch>
          </p:blipFill>
          <p:spPr bwMode="auto">
            <a:xfrm>
              <a:off x="5872" y="1688"/>
              <a:ext cx="378" cy="476"/>
            </a:xfrm>
            <a:prstGeom prst="rect">
              <a:avLst/>
            </a:prstGeom>
            <a:noFill/>
          </p:spPr>
        </p:pic>
        <p:pic>
          <p:nvPicPr>
            <p:cNvPr id="20513" name="Picture 33" descr="file_icon"/>
            <p:cNvPicPr>
              <a:picLocks noChangeAspect="1" noChangeArrowheads="1"/>
            </p:cNvPicPr>
            <p:nvPr/>
          </p:nvPicPr>
          <p:blipFill>
            <a:blip r:embed="rId3"/>
            <a:srcRect l="18697" t="10292" r="16466" b="8063"/>
            <a:stretch>
              <a:fillRect/>
            </a:stretch>
          </p:blipFill>
          <p:spPr bwMode="auto">
            <a:xfrm>
              <a:off x="5968" y="1784"/>
              <a:ext cx="378" cy="476"/>
            </a:xfrm>
            <a:prstGeom prst="rect">
              <a:avLst/>
            </a:prstGeom>
            <a:noFill/>
          </p:spPr>
        </p:pic>
      </p:grpSp>
      <p:grpSp>
        <p:nvGrpSpPr>
          <p:cNvPr id="20519" name="Group 39"/>
          <p:cNvGrpSpPr>
            <a:grpSpLocks/>
          </p:cNvGrpSpPr>
          <p:nvPr/>
        </p:nvGrpSpPr>
        <p:grpSpPr bwMode="auto">
          <a:xfrm>
            <a:off x="11739563" y="3917950"/>
            <a:ext cx="1230312" cy="1308100"/>
            <a:chOff x="5571" y="1436"/>
            <a:chExt cx="775" cy="824"/>
          </a:xfrm>
        </p:grpSpPr>
        <p:pic>
          <p:nvPicPr>
            <p:cNvPr id="20520" name="Picture 40" descr="file_ico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71" y="1436"/>
              <a:ext cx="583" cy="583"/>
            </a:xfrm>
            <a:prstGeom prst="rect">
              <a:avLst/>
            </a:prstGeom>
            <a:noFill/>
          </p:spPr>
        </p:pic>
        <p:pic>
          <p:nvPicPr>
            <p:cNvPr id="20521" name="Picture 41" descr="file_icon"/>
            <p:cNvPicPr>
              <a:picLocks noChangeAspect="1" noChangeArrowheads="1"/>
            </p:cNvPicPr>
            <p:nvPr/>
          </p:nvPicPr>
          <p:blipFill>
            <a:blip r:embed="rId3"/>
            <a:srcRect l="18697" t="10292" r="16466" b="8063"/>
            <a:stretch>
              <a:fillRect/>
            </a:stretch>
          </p:blipFill>
          <p:spPr bwMode="auto">
            <a:xfrm>
              <a:off x="5776" y="1592"/>
              <a:ext cx="378" cy="476"/>
            </a:xfrm>
            <a:prstGeom prst="rect">
              <a:avLst/>
            </a:prstGeom>
            <a:noFill/>
          </p:spPr>
        </p:pic>
        <p:pic>
          <p:nvPicPr>
            <p:cNvPr id="20522" name="Picture 42" descr="file_icon"/>
            <p:cNvPicPr>
              <a:picLocks noChangeAspect="1" noChangeArrowheads="1"/>
            </p:cNvPicPr>
            <p:nvPr/>
          </p:nvPicPr>
          <p:blipFill>
            <a:blip r:embed="rId3"/>
            <a:srcRect l="18697" t="10292" r="16466" b="8063"/>
            <a:stretch>
              <a:fillRect/>
            </a:stretch>
          </p:blipFill>
          <p:spPr bwMode="auto">
            <a:xfrm>
              <a:off x="5872" y="1688"/>
              <a:ext cx="378" cy="476"/>
            </a:xfrm>
            <a:prstGeom prst="rect">
              <a:avLst/>
            </a:prstGeom>
            <a:noFill/>
          </p:spPr>
        </p:pic>
        <p:pic>
          <p:nvPicPr>
            <p:cNvPr id="20523" name="Picture 43" descr="file_icon"/>
            <p:cNvPicPr>
              <a:picLocks noChangeAspect="1" noChangeArrowheads="1"/>
            </p:cNvPicPr>
            <p:nvPr/>
          </p:nvPicPr>
          <p:blipFill>
            <a:blip r:embed="rId3"/>
            <a:srcRect l="18697" t="10292" r="16466" b="8063"/>
            <a:stretch>
              <a:fillRect/>
            </a:stretch>
          </p:blipFill>
          <p:spPr bwMode="auto">
            <a:xfrm>
              <a:off x="5968" y="1784"/>
              <a:ext cx="378" cy="476"/>
            </a:xfrm>
            <a:prstGeom prst="rect">
              <a:avLst/>
            </a:prstGeom>
            <a:noFill/>
          </p:spPr>
        </p:pic>
      </p:grpSp>
      <p:grpSp>
        <p:nvGrpSpPr>
          <p:cNvPr id="20524" name="Group 44"/>
          <p:cNvGrpSpPr>
            <a:grpSpLocks/>
          </p:cNvGrpSpPr>
          <p:nvPr/>
        </p:nvGrpSpPr>
        <p:grpSpPr bwMode="auto">
          <a:xfrm>
            <a:off x="11753850" y="5622925"/>
            <a:ext cx="1230313" cy="1308100"/>
            <a:chOff x="5571" y="1436"/>
            <a:chExt cx="775" cy="824"/>
          </a:xfrm>
        </p:grpSpPr>
        <p:pic>
          <p:nvPicPr>
            <p:cNvPr id="20525" name="Picture 45" descr="file_ico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71" y="1436"/>
              <a:ext cx="583" cy="583"/>
            </a:xfrm>
            <a:prstGeom prst="rect">
              <a:avLst/>
            </a:prstGeom>
            <a:noFill/>
          </p:spPr>
        </p:pic>
        <p:pic>
          <p:nvPicPr>
            <p:cNvPr id="20526" name="Picture 46" descr="file_icon"/>
            <p:cNvPicPr>
              <a:picLocks noChangeAspect="1" noChangeArrowheads="1"/>
            </p:cNvPicPr>
            <p:nvPr/>
          </p:nvPicPr>
          <p:blipFill>
            <a:blip r:embed="rId3"/>
            <a:srcRect l="18697" t="10292" r="16466" b="8063"/>
            <a:stretch>
              <a:fillRect/>
            </a:stretch>
          </p:blipFill>
          <p:spPr bwMode="auto">
            <a:xfrm>
              <a:off x="5776" y="1592"/>
              <a:ext cx="378" cy="476"/>
            </a:xfrm>
            <a:prstGeom prst="rect">
              <a:avLst/>
            </a:prstGeom>
            <a:noFill/>
          </p:spPr>
        </p:pic>
        <p:pic>
          <p:nvPicPr>
            <p:cNvPr id="20527" name="Picture 47" descr="file_icon"/>
            <p:cNvPicPr>
              <a:picLocks noChangeAspect="1" noChangeArrowheads="1"/>
            </p:cNvPicPr>
            <p:nvPr/>
          </p:nvPicPr>
          <p:blipFill>
            <a:blip r:embed="rId3"/>
            <a:srcRect l="18697" t="10292" r="16466" b="8063"/>
            <a:stretch>
              <a:fillRect/>
            </a:stretch>
          </p:blipFill>
          <p:spPr bwMode="auto">
            <a:xfrm>
              <a:off x="5872" y="1688"/>
              <a:ext cx="378" cy="476"/>
            </a:xfrm>
            <a:prstGeom prst="rect">
              <a:avLst/>
            </a:prstGeom>
            <a:noFill/>
          </p:spPr>
        </p:pic>
        <p:pic>
          <p:nvPicPr>
            <p:cNvPr id="20528" name="Picture 48" descr="file_icon"/>
            <p:cNvPicPr>
              <a:picLocks noChangeAspect="1" noChangeArrowheads="1"/>
            </p:cNvPicPr>
            <p:nvPr/>
          </p:nvPicPr>
          <p:blipFill>
            <a:blip r:embed="rId3"/>
            <a:srcRect l="18697" t="10292" r="16466" b="8063"/>
            <a:stretch>
              <a:fillRect/>
            </a:stretch>
          </p:blipFill>
          <p:spPr bwMode="auto">
            <a:xfrm>
              <a:off x="5968" y="1784"/>
              <a:ext cx="378" cy="476"/>
            </a:xfrm>
            <a:prstGeom prst="rect">
              <a:avLst/>
            </a:prstGeom>
            <a:noFill/>
          </p:spPr>
        </p:pic>
      </p:grpSp>
      <p:sp>
        <p:nvSpPr>
          <p:cNvPr id="20529" name="Line 49"/>
          <p:cNvSpPr>
            <a:spLocks noChangeShapeType="1"/>
          </p:cNvSpPr>
          <p:nvPr/>
        </p:nvSpPr>
        <p:spPr bwMode="auto">
          <a:xfrm>
            <a:off x="10172700" y="2679700"/>
            <a:ext cx="11811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30" name="Line 50"/>
          <p:cNvSpPr>
            <a:spLocks noChangeShapeType="1"/>
          </p:cNvSpPr>
          <p:nvPr/>
        </p:nvSpPr>
        <p:spPr bwMode="auto">
          <a:xfrm>
            <a:off x="10172700" y="4318000"/>
            <a:ext cx="11811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31" name="Line 51"/>
          <p:cNvSpPr>
            <a:spLocks noChangeShapeType="1"/>
          </p:cNvSpPr>
          <p:nvPr/>
        </p:nvSpPr>
        <p:spPr bwMode="auto">
          <a:xfrm>
            <a:off x="10172700" y="6022975"/>
            <a:ext cx="11811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NAB11_PPT_template16x9_FINAL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In Summary…</a:t>
            </a:r>
          </a:p>
        </p:txBody>
      </p:sp>
      <p:sp>
        <p:nvSpPr>
          <p:cNvPr id="21508" name="Vertical Text Placeholder 2"/>
          <p:cNvSpPr>
            <a:spLocks noGrp="1"/>
          </p:cNvSpPr>
          <p:nvPr>
            <p:ph type="body" orient="vert" idx="4294967295"/>
          </p:nvPr>
        </p:nvSpPr>
        <p:spPr bwMode="auto">
          <a:xfrm>
            <a:off x="731838" y="1920875"/>
            <a:ext cx="13166725" cy="54308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130602" tIns="65302" rIns="130602" bIns="65302"/>
          <a:lstStyle/>
          <a:p>
            <a:pPr eaLnBrk="1" hangingPunct="1">
              <a:buFont typeface="Arial" charset="0"/>
              <a:buNone/>
            </a:pPr>
            <a:endParaRPr lang="en-US" sz="2800" smtClean="0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731838" y="3816350"/>
            <a:ext cx="13166725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/>
            <a:r>
              <a:rPr lang="en-US" sz="2700" i="1"/>
              <a:t>“This is a very complicated case…</a:t>
            </a:r>
            <a:r>
              <a:rPr lang="en-US" sz="2700" b="1" i="1"/>
              <a:t>a lotta ins, lotta outs, lotta what-have yous</a:t>
            </a:r>
            <a:r>
              <a:rPr lang="en-US" sz="2700" i="1"/>
              <a:t>.”</a:t>
            </a:r>
          </a:p>
          <a:p>
            <a:pPr defTabSz="914400"/>
            <a:r>
              <a:rPr lang="en-US"/>
              <a:t>							</a:t>
            </a:r>
          </a:p>
          <a:p>
            <a:pPr defTabSz="914400"/>
            <a:r>
              <a:rPr lang="en-US"/>
              <a:t>									- Jeffrey ‘The Dude’ Lebowski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NAB11_PPT_template16x9_FINAL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Variable Requirements</a:t>
            </a:r>
          </a:p>
        </p:txBody>
      </p:sp>
      <p:sp>
        <p:nvSpPr>
          <p:cNvPr id="22532" name="Vertical Text Placeholder 2"/>
          <p:cNvSpPr>
            <a:spLocks noGrp="1"/>
          </p:cNvSpPr>
          <p:nvPr>
            <p:ph type="body" orient="vert" idx="4294967295"/>
          </p:nvPr>
        </p:nvSpPr>
        <p:spPr bwMode="auto">
          <a:xfrm>
            <a:off x="731838" y="1920875"/>
            <a:ext cx="13166725" cy="54308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130602" tIns="65302" rIns="130602" bIns="65302"/>
          <a:lstStyle/>
          <a:p>
            <a:pPr eaLnBrk="1" hangingPunct="1">
              <a:buFont typeface="Arial" charset="0"/>
              <a:buNone/>
            </a:pPr>
            <a:r>
              <a:rPr lang="en-US" sz="2800" smtClean="0"/>
              <a:t>Difficult to predict &amp; plan for encoding needs in advance</a:t>
            </a:r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2400300" y="6724650"/>
            <a:ext cx="1051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V="1">
            <a:off x="2400300" y="3390900"/>
            <a:ext cx="0" cy="3333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9" name="Freeform 11"/>
          <p:cNvSpPr>
            <a:spLocks/>
          </p:cNvSpPr>
          <p:nvPr/>
        </p:nvSpPr>
        <p:spPr bwMode="auto">
          <a:xfrm>
            <a:off x="2571750" y="2765425"/>
            <a:ext cx="9886950" cy="3810000"/>
          </a:xfrm>
          <a:custGeom>
            <a:avLst/>
            <a:gdLst/>
            <a:ahLst/>
            <a:cxnLst>
              <a:cxn ang="0">
                <a:pos x="0" y="2386"/>
              </a:cxn>
              <a:cxn ang="0">
                <a:pos x="84" y="1366"/>
              </a:cxn>
              <a:cxn ang="0">
                <a:pos x="264" y="2170"/>
              </a:cxn>
              <a:cxn ang="0">
                <a:pos x="708" y="2230"/>
              </a:cxn>
              <a:cxn ang="0">
                <a:pos x="828" y="1150"/>
              </a:cxn>
              <a:cxn ang="0">
                <a:pos x="1008" y="1990"/>
              </a:cxn>
              <a:cxn ang="0">
                <a:pos x="1836" y="2026"/>
              </a:cxn>
              <a:cxn ang="0">
                <a:pos x="2004" y="730"/>
              </a:cxn>
              <a:cxn ang="0">
                <a:pos x="2256" y="1834"/>
              </a:cxn>
              <a:cxn ang="0">
                <a:pos x="3108" y="1690"/>
              </a:cxn>
              <a:cxn ang="0">
                <a:pos x="3384" y="406"/>
              </a:cxn>
              <a:cxn ang="0">
                <a:pos x="3660" y="1378"/>
              </a:cxn>
              <a:cxn ang="0">
                <a:pos x="4188" y="1834"/>
              </a:cxn>
              <a:cxn ang="0">
                <a:pos x="4764" y="1774"/>
              </a:cxn>
              <a:cxn ang="0">
                <a:pos x="5052" y="130"/>
              </a:cxn>
              <a:cxn ang="0">
                <a:pos x="5424" y="994"/>
              </a:cxn>
              <a:cxn ang="0">
                <a:pos x="6228" y="1354"/>
              </a:cxn>
            </a:cxnLst>
            <a:rect l="0" t="0" r="r" b="b"/>
            <a:pathLst>
              <a:path w="6228" h="2400">
                <a:moveTo>
                  <a:pt x="0" y="2386"/>
                </a:moveTo>
                <a:cubicBezTo>
                  <a:pt x="20" y="1894"/>
                  <a:pt x="40" y="1402"/>
                  <a:pt x="84" y="1366"/>
                </a:cubicBezTo>
                <a:cubicBezTo>
                  <a:pt x="128" y="1330"/>
                  <a:pt x="160" y="2026"/>
                  <a:pt x="264" y="2170"/>
                </a:cubicBezTo>
                <a:cubicBezTo>
                  <a:pt x="368" y="2314"/>
                  <a:pt x="614" y="2400"/>
                  <a:pt x="708" y="2230"/>
                </a:cubicBezTo>
                <a:cubicBezTo>
                  <a:pt x="802" y="2060"/>
                  <a:pt x="778" y="1190"/>
                  <a:pt x="828" y="1150"/>
                </a:cubicBezTo>
                <a:cubicBezTo>
                  <a:pt x="878" y="1110"/>
                  <a:pt x="840" y="1844"/>
                  <a:pt x="1008" y="1990"/>
                </a:cubicBezTo>
                <a:cubicBezTo>
                  <a:pt x="1176" y="2136"/>
                  <a:pt x="1670" y="2236"/>
                  <a:pt x="1836" y="2026"/>
                </a:cubicBezTo>
                <a:cubicBezTo>
                  <a:pt x="2002" y="1816"/>
                  <a:pt x="1934" y="762"/>
                  <a:pt x="2004" y="730"/>
                </a:cubicBezTo>
                <a:cubicBezTo>
                  <a:pt x="2074" y="698"/>
                  <a:pt x="2072" y="1674"/>
                  <a:pt x="2256" y="1834"/>
                </a:cubicBezTo>
                <a:cubicBezTo>
                  <a:pt x="2440" y="1994"/>
                  <a:pt x="2920" y="1928"/>
                  <a:pt x="3108" y="1690"/>
                </a:cubicBezTo>
                <a:cubicBezTo>
                  <a:pt x="3296" y="1452"/>
                  <a:pt x="3292" y="458"/>
                  <a:pt x="3384" y="406"/>
                </a:cubicBezTo>
                <a:cubicBezTo>
                  <a:pt x="3476" y="354"/>
                  <a:pt x="3526" y="1140"/>
                  <a:pt x="3660" y="1378"/>
                </a:cubicBezTo>
                <a:cubicBezTo>
                  <a:pt x="3794" y="1616"/>
                  <a:pt x="4004" y="1768"/>
                  <a:pt x="4188" y="1834"/>
                </a:cubicBezTo>
                <a:cubicBezTo>
                  <a:pt x="4372" y="1900"/>
                  <a:pt x="4620" y="2058"/>
                  <a:pt x="4764" y="1774"/>
                </a:cubicBezTo>
                <a:cubicBezTo>
                  <a:pt x="4908" y="1490"/>
                  <a:pt x="4942" y="260"/>
                  <a:pt x="5052" y="130"/>
                </a:cubicBezTo>
                <a:cubicBezTo>
                  <a:pt x="5162" y="0"/>
                  <a:pt x="5228" y="790"/>
                  <a:pt x="5424" y="994"/>
                </a:cubicBezTo>
                <a:cubicBezTo>
                  <a:pt x="5620" y="1198"/>
                  <a:pt x="5924" y="1276"/>
                  <a:pt x="6228" y="1354"/>
                </a:cubicBezTo>
              </a:path>
            </a:pathLst>
          </a:custGeom>
          <a:noFill/>
          <a:ln w="57150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12252325" y="6926263"/>
            <a:ext cx="663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2000"/>
              <a:t>time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917575" y="4392613"/>
            <a:ext cx="13843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2000"/>
              <a:t>Encode/</a:t>
            </a:r>
          </a:p>
          <a:p>
            <a:pPr defTabSz="914400"/>
            <a:r>
              <a:rPr lang="en-US" sz="2000"/>
              <a:t>Transcode</a:t>
            </a:r>
          </a:p>
          <a:p>
            <a:pPr defTabSz="914400"/>
            <a:r>
              <a:rPr lang="en-US" sz="2000"/>
              <a:t>workload</a:t>
            </a:r>
          </a:p>
        </p:txBody>
      </p:sp>
      <p:pic>
        <p:nvPicPr>
          <p:cNvPr id="22542" name="Picture 14" descr="Illustrations-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4550" y="3638550"/>
            <a:ext cx="1524000" cy="1524000"/>
          </a:xfrm>
          <a:prstGeom prst="rect">
            <a:avLst/>
          </a:prstGeom>
          <a:noFill/>
        </p:spPr>
      </p:pic>
      <p:pic>
        <p:nvPicPr>
          <p:cNvPr id="22543" name="Picture 15" descr="Illustrations-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8188" y="3200400"/>
            <a:ext cx="1619250" cy="1619250"/>
          </a:xfrm>
          <a:prstGeom prst="rect">
            <a:avLst/>
          </a:prstGeom>
          <a:noFill/>
        </p:spPr>
      </p:pic>
      <p:pic>
        <p:nvPicPr>
          <p:cNvPr id="22544" name="Picture 16" descr="Illustrations-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14900" y="2419350"/>
            <a:ext cx="1771650" cy="1771650"/>
          </a:xfrm>
          <a:prstGeom prst="rect">
            <a:avLst/>
          </a:prstGeom>
          <a:noFill/>
        </p:spPr>
      </p:pic>
      <p:pic>
        <p:nvPicPr>
          <p:cNvPr id="22545" name="Picture 17" descr="Illustrations-0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48500" y="2025650"/>
            <a:ext cx="1943100" cy="1943100"/>
          </a:xfrm>
          <a:prstGeom prst="rect">
            <a:avLst/>
          </a:prstGeom>
          <a:noFill/>
        </p:spPr>
      </p:pic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10175875" y="2236788"/>
            <a:ext cx="7794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2800"/>
              <a:t>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NAB11_PPT_template16x9_FINAL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 sz="4800" smtClean="0"/>
              <a:t>Traditional Infrastructure Challenges</a:t>
            </a:r>
          </a:p>
        </p:txBody>
      </p:sp>
      <p:sp>
        <p:nvSpPr>
          <p:cNvPr id="30724" name="Vertical Text Placeholder 2"/>
          <p:cNvSpPr>
            <a:spLocks noGrp="1"/>
          </p:cNvSpPr>
          <p:nvPr>
            <p:ph type="body" orient="vert" idx="4294967295"/>
          </p:nvPr>
        </p:nvSpPr>
        <p:spPr bwMode="auto">
          <a:xfrm>
            <a:off x="731838" y="1920875"/>
            <a:ext cx="13166725" cy="54308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130602" tIns="65302" rIns="130602" bIns="65302"/>
          <a:lstStyle/>
          <a:p>
            <a:pPr eaLnBrk="1" hangingPunct="1"/>
            <a:r>
              <a:rPr lang="en-US" sz="3200" smtClean="0"/>
              <a:t>Traditional ‘on premise’ encoding workflows may not be the most efficient</a:t>
            </a:r>
          </a:p>
          <a:p>
            <a:pPr marL="742950" lvl="1" indent="-285750" eaLnBrk="1" hangingPunct="1"/>
            <a:r>
              <a:rPr lang="en-US" sz="2800" smtClean="0"/>
              <a:t>Difficult to predict needs in advance</a:t>
            </a:r>
          </a:p>
          <a:p>
            <a:pPr marL="1143000" lvl="2" indent="-228600" eaLnBrk="1" hangingPunct="1"/>
            <a:r>
              <a:rPr lang="en-US" sz="2100" smtClean="0"/>
              <a:t>Required infrastructure &amp; capacity, formats, etc.</a:t>
            </a:r>
          </a:p>
          <a:p>
            <a:pPr marL="742950" lvl="1" indent="-285750" eaLnBrk="1" hangingPunct="1"/>
            <a:r>
              <a:rPr lang="en-US" sz="2800" smtClean="0"/>
              <a:t>Difficult to quickly &amp; efficiently scale</a:t>
            </a:r>
          </a:p>
          <a:p>
            <a:pPr marL="742950" lvl="1" indent="-285750" eaLnBrk="1" hangingPunct="1"/>
            <a:r>
              <a:rPr lang="en-US" sz="2800" smtClean="0"/>
              <a:t>Costly to maintain large infrastructure during encoding ‘down times’</a:t>
            </a:r>
          </a:p>
          <a:p>
            <a:pPr eaLnBrk="1" hangingPunct="1"/>
            <a:r>
              <a:rPr lang="en-US" sz="3300" smtClean="0"/>
              <a:t>Cloud-based solutions address needs of connected entertainment landscape</a:t>
            </a:r>
          </a:p>
          <a:p>
            <a:pPr marL="742950" lvl="1" indent="-285750" eaLnBrk="1" hangingPunct="1"/>
            <a:r>
              <a:rPr lang="en-US" sz="2800" smtClean="0"/>
              <a:t>Massively and quickly scalable</a:t>
            </a:r>
          </a:p>
          <a:p>
            <a:pPr marL="742950" lvl="1" indent="-285750" eaLnBrk="1" hangingPunct="1"/>
            <a:r>
              <a:rPr lang="en-US" sz="2800" smtClean="0"/>
              <a:t>Flexible &amp; efficient</a:t>
            </a:r>
          </a:p>
          <a:p>
            <a:pPr marL="742950" lvl="1" indent="-285750" eaLnBrk="1" hangingPunct="1"/>
            <a:r>
              <a:rPr lang="en-US" sz="2800" smtClean="0"/>
              <a:t>Feature rich</a:t>
            </a:r>
          </a:p>
          <a:p>
            <a:pPr marL="742950" lvl="1" indent="-285750" eaLnBrk="1" hangingPunct="1"/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NAB11_PPT_template16x9_FINAL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Solution Example</a:t>
            </a:r>
          </a:p>
        </p:txBody>
      </p:sp>
      <p:sp>
        <p:nvSpPr>
          <p:cNvPr id="26628" name="Vertical Text Placeholder 2"/>
          <p:cNvSpPr>
            <a:spLocks noGrp="1"/>
          </p:cNvSpPr>
          <p:nvPr>
            <p:ph type="body" orient="vert" idx="4294967295"/>
          </p:nvPr>
        </p:nvSpPr>
        <p:spPr bwMode="auto">
          <a:xfrm>
            <a:off x="731838" y="1920875"/>
            <a:ext cx="13166725" cy="54308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130602" tIns="65302" rIns="130602" bIns="65302"/>
          <a:lstStyle/>
          <a:p>
            <a:pPr eaLnBrk="1" hangingPunct="1"/>
            <a:r>
              <a:rPr lang="en-US" sz="2800" smtClean="0"/>
              <a:t>Digital Rapids Transcode Manager 2.0</a:t>
            </a:r>
          </a:p>
          <a:p>
            <a:pPr marL="742950" lvl="1" indent="-285750" eaLnBrk="1" hangingPunct="1"/>
            <a:r>
              <a:rPr lang="en-US" sz="2400" smtClean="0"/>
              <a:t>High-volume, enterprise-class media transcoding software</a:t>
            </a:r>
          </a:p>
          <a:p>
            <a:pPr marL="742950" lvl="1" indent="-285750" eaLnBrk="1" hangingPunct="1"/>
            <a:r>
              <a:rPr lang="en-US" sz="2400" smtClean="0"/>
              <a:t>Expands multi-screen opportunities with output for devices from mobile phones and tablets to</a:t>
            </a:r>
            <a:br>
              <a:rPr lang="en-US" sz="2400" smtClean="0"/>
            </a:br>
            <a:r>
              <a:rPr lang="en-US" sz="2400" smtClean="0"/>
              <a:t>game consoles and connected TVs</a:t>
            </a:r>
          </a:p>
          <a:p>
            <a:pPr marL="742950" lvl="1" indent="-285750" eaLnBrk="1" hangingPunct="1"/>
            <a:r>
              <a:rPr lang="en-US" sz="2400" smtClean="0"/>
              <a:t>New cloud transcoding capabilities running </a:t>
            </a:r>
            <a:br>
              <a:rPr lang="en-US" sz="2400" smtClean="0"/>
            </a:br>
            <a:r>
              <a:rPr lang="en-US" sz="2400" smtClean="0"/>
              <a:t>on the Windows Azure platform</a:t>
            </a:r>
          </a:p>
          <a:p>
            <a:pPr marL="742950" lvl="1" indent="-285750" eaLnBrk="1" hangingPunct="1"/>
            <a:r>
              <a:rPr lang="en-US" sz="2400" smtClean="0"/>
              <a:t>Extends on-premises media processing into the</a:t>
            </a:r>
            <a:br>
              <a:rPr lang="en-US" sz="2400" smtClean="0"/>
            </a:br>
            <a:r>
              <a:rPr lang="en-US" sz="2400" smtClean="0"/>
              <a:t>cloud for on-demand, elastic scalability</a:t>
            </a:r>
          </a:p>
          <a:p>
            <a:pPr marL="742950" lvl="1" indent="-285750" eaLnBrk="1" hangingPunct="1"/>
            <a:r>
              <a:rPr lang="en-US" sz="2400" smtClean="0"/>
              <a:t>Cloud-optimized, modular architecture with </a:t>
            </a:r>
            <a:br>
              <a:rPr lang="en-US" sz="2400" smtClean="0"/>
            </a:br>
            <a:r>
              <a:rPr lang="en-US" sz="2400" smtClean="0"/>
              <a:t>lightweight, self-deploying engines</a:t>
            </a:r>
          </a:p>
          <a:p>
            <a:pPr marL="742950" lvl="1" indent="-285750" eaLnBrk="1" hangingPunct="1"/>
            <a:endParaRPr lang="en-US" sz="2400" smtClean="0"/>
          </a:p>
        </p:txBody>
      </p:sp>
      <p:pic>
        <p:nvPicPr>
          <p:cNvPr id="26629" name="Picture 8" descr="TranscodeManager2.0_Workflow_R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7388" y="3406775"/>
            <a:ext cx="5019675" cy="386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NAB11_PPT_template16x9_FINAL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Solution Example</a:t>
            </a:r>
          </a:p>
        </p:txBody>
      </p:sp>
      <p:sp>
        <p:nvSpPr>
          <p:cNvPr id="38916" name="Vertical Text Placeholder 2"/>
          <p:cNvSpPr>
            <a:spLocks noGrp="1"/>
          </p:cNvSpPr>
          <p:nvPr>
            <p:ph type="body" orient="vert" idx="4294967295"/>
          </p:nvPr>
        </p:nvSpPr>
        <p:spPr bwMode="auto">
          <a:xfrm>
            <a:off x="731838" y="1920875"/>
            <a:ext cx="13166725" cy="54308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130602" tIns="65302" rIns="130602" bIns="65302"/>
          <a:lstStyle/>
          <a:p>
            <a:pPr eaLnBrk="1" hangingPunct="1"/>
            <a:r>
              <a:rPr lang="en-US" sz="2800" smtClean="0"/>
              <a:t>Sorenson Media Squeeze Solution Pack &amp; Technicolor’s ‘ShareVUE’ service</a:t>
            </a:r>
          </a:p>
          <a:p>
            <a:pPr marL="742950" lvl="1" indent="-285750" eaLnBrk="1" hangingPunct="1"/>
            <a:r>
              <a:rPr lang="en-US" sz="2300" smtClean="0"/>
              <a:t>Sorenson’s Squeeze encoding engine deployed in</a:t>
            </a:r>
            <a:br>
              <a:rPr lang="en-US" sz="2300" smtClean="0"/>
            </a:br>
            <a:r>
              <a:rPr lang="en-US" sz="2300" smtClean="0"/>
              <a:t>the cloud</a:t>
            </a:r>
          </a:p>
          <a:p>
            <a:pPr marL="742950" lvl="1" indent="-285750" eaLnBrk="1" hangingPunct="1"/>
            <a:r>
              <a:rPr lang="en-US" sz="2300" smtClean="0"/>
              <a:t>Used to power Technicolor’s recently </a:t>
            </a:r>
            <a:br>
              <a:rPr lang="en-US" sz="2300" smtClean="0"/>
            </a:br>
            <a:r>
              <a:rPr lang="en-US" sz="2300" smtClean="0"/>
              <a:t>announced cloud-based ‘ShareVUE’ Dailies Service</a:t>
            </a:r>
          </a:p>
          <a:p>
            <a:pPr marL="742950" lvl="1" indent="-285750" eaLnBrk="1" hangingPunct="1"/>
            <a:r>
              <a:rPr lang="en-US" sz="2300" smtClean="0"/>
              <a:t>‘ShareVUE’ enables secure sharing of dailies</a:t>
            </a:r>
            <a:br>
              <a:rPr lang="en-US" sz="2300" smtClean="0"/>
            </a:br>
            <a:r>
              <a:rPr lang="en-US" sz="2300" smtClean="0"/>
              <a:t>online to iPads, iPhones, PCs, etc.</a:t>
            </a:r>
          </a:p>
          <a:p>
            <a:pPr marL="742950" lvl="1" indent="-285750" eaLnBrk="1" hangingPunct="1"/>
            <a:r>
              <a:rPr lang="en-US" sz="2300" smtClean="0"/>
              <a:t>Good example of how cloud-based encoding &amp; </a:t>
            </a:r>
            <a:br>
              <a:rPr lang="en-US" sz="2300" smtClean="0"/>
            </a:br>
            <a:r>
              <a:rPr lang="en-US" sz="2300" smtClean="0"/>
              <a:t>delivery is streamlining post-production</a:t>
            </a:r>
            <a:r>
              <a:rPr lang="en-US" smtClean="0"/>
              <a:t/>
            </a:r>
            <a:br>
              <a:rPr lang="en-US" smtClean="0"/>
            </a:br>
            <a:r>
              <a:rPr lang="en-US" sz="2300" smtClean="0"/>
              <a:t> </a:t>
            </a:r>
          </a:p>
          <a:p>
            <a:pPr marL="742950" lvl="1" indent="-285750" eaLnBrk="1" hangingPunct="1"/>
            <a:endParaRPr lang="en-US" sz="2400" smtClean="0"/>
          </a:p>
        </p:txBody>
      </p:sp>
      <p:pic>
        <p:nvPicPr>
          <p:cNvPr id="38919" name="Picture 7" descr="ShareV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67650" y="2928938"/>
            <a:ext cx="5715000" cy="4048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NAB11_PPT_template16x9_FINAL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Summary</a:t>
            </a:r>
          </a:p>
        </p:txBody>
      </p:sp>
      <p:sp>
        <p:nvSpPr>
          <p:cNvPr id="28676" name="Vertical Text Placeholder 2"/>
          <p:cNvSpPr>
            <a:spLocks noGrp="1"/>
          </p:cNvSpPr>
          <p:nvPr>
            <p:ph type="body" orient="vert" idx="4294967295"/>
          </p:nvPr>
        </p:nvSpPr>
        <p:spPr bwMode="auto">
          <a:xfrm>
            <a:off x="731838" y="1920875"/>
            <a:ext cx="13166725" cy="54308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130602" tIns="65302" rIns="130602" bIns="65302"/>
          <a:lstStyle/>
          <a:p>
            <a:pPr eaLnBrk="1" hangingPunct="1"/>
            <a:r>
              <a:rPr lang="en-US" sz="3600" smtClean="0"/>
              <a:t>The cloud triggered new challenges</a:t>
            </a:r>
          </a:p>
          <a:p>
            <a:pPr marL="742950" lvl="1" indent="-285750" eaLnBrk="1" hangingPunct="1"/>
            <a:r>
              <a:rPr lang="en-US" sz="3200" smtClean="0"/>
              <a:t> Online delivery to more devices</a:t>
            </a:r>
          </a:p>
          <a:p>
            <a:pPr marL="742950" lvl="1" indent="-285750" eaLnBrk="1" hangingPunct="1"/>
            <a:r>
              <a:rPr lang="en-US" sz="3200" smtClean="0"/>
              <a:t> New consumer content consumption use cases</a:t>
            </a:r>
          </a:p>
          <a:p>
            <a:pPr marL="742950" lvl="1" indent="-285750" eaLnBrk="1" hangingPunct="1"/>
            <a:r>
              <a:rPr lang="en-US" sz="3200" smtClean="0"/>
              <a:t> More formats</a:t>
            </a:r>
          </a:p>
          <a:p>
            <a:pPr marL="742950" lvl="1" indent="-285750" eaLnBrk="1" hangingPunct="1"/>
            <a:r>
              <a:rPr lang="en-US" sz="3200" smtClean="0"/>
              <a:t> More complexity</a:t>
            </a:r>
          </a:p>
          <a:p>
            <a:pPr eaLnBrk="1" hangingPunct="1"/>
            <a:r>
              <a:rPr lang="en-US" sz="3700" smtClean="0"/>
              <a:t>The cloud is the answer however to the challenges it triggered</a:t>
            </a:r>
          </a:p>
          <a:p>
            <a:pPr marL="742950" lvl="1" indent="-285750" eaLnBrk="1" hangingPunct="1"/>
            <a:r>
              <a:rPr lang="en-US" sz="3200" smtClean="0"/>
              <a:t> Cloud-based encoding addresses scalability &amp; flexibility issues</a:t>
            </a:r>
          </a:p>
          <a:p>
            <a:pPr marL="742950" lvl="1" indent="-285750" eaLnBrk="1" hangingPunct="1"/>
            <a:r>
              <a:rPr lang="en-US" sz="3200" smtClean="0"/>
              <a:t> Cloud solutions can also make post-production more efficient</a:t>
            </a:r>
          </a:p>
          <a:p>
            <a:pPr marL="742950" lvl="1" indent="-285750" eaLnBrk="1" hangingPunct="1"/>
            <a:endParaRPr 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NAB11_PPT_template16x9_FINAL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itle 1"/>
          <p:cNvSpPr>
            <a:spLocks/>
          </p:cNvSpPr>
          <p:nvPr/>
        </p:nvSpPr>
        <p:spPr bwMode="auto">
          <a:xfrm>
            <a:off x="731838" y="1701800"/>
            <a:ext cx="13166725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02" tIns="65302" rIns="130602" bIns="65302" anchor="ctr"/>
          <a:lstStyle/>
          <a:p>
            <a:r>
              <a:rPr lang="en-US" sz="6000">
                <a:latin typeface="Calibri" pitchFamily="34" charset="0"/>
              </a:rPr>
              <a:t>“Benefits of Cloud-delivered Content to Broadcasters: Efficiency, Control, Flexibility Improvements “</a:t>
            </a:r>
            <a:br>
              <a:rPr lang="en-US" sz="6000">
                <a:latin typeface="Calibri" pitchFamily="34" charset="0"/>
              </a:rPr>
            </a:br>
            <a:r>
              <a:rPr lang="en-US" sz="6000">
                <a:latin typeface="Calibri" pitchFamily="34" charset="0"/>
              </a:rPr>
              <a:t/>
            </a:r>
            <a:br>
              <a:rPr lang="en-US" sz="6000">
                <a:latin typeface="Calibri" pitchFamily="34" charset="0"/>
              </a:rPr>
            </a:br>
            <a:r>
              <a:rPr lang="en-US" sz="3000">
                <a:latin typeface="Calibri" pitchFamily="34" charset="0"/>
              </a:rPr>
              <a:t>John Griffin</a:t>
            </a:r>
            <a:br>
              <a:rPr lang="en-US" sz="3000">
                <a:latin typeface="Calibri" pitchFamily="34" charset="0"/>
              </a:rPr>
            </a:br>
            <a:r>
              <a:rPr lang="en-US" sz="3000">
                <a:latin typeface="Calibri" pitchFamily="34" charset="0"/>
              </a:rPr>
              <a:t>Dolby Laboratories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NAB11_PPT_template16x9_FINAL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Agenda</a:t>
            </a:r>
          </a:p>
        </p:txBody>
      </p:sp>
      <p:sp>
        <p:nvSpPr>
          <p:cNvPr id="34820" name="Vertical Text Placeholder 2"/>
          <p:cNvSpPr>
            <a:spLocks noGrp="1"/>
          </p:cNvSpPr>
          <p:nvPr>
            <p:ph type="body" orient="vert" idx="4294967295"/>
          </p:nvPr>
        </p:nvSpPr>
        <p:spPr bwMode="auto">
          <a:xfrm>
            <a:off x="731838" y="1920875"/>
            <a:ext cx="13166725" cy="54308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130602" tIns="65302" rIns="130602" bIns="65302"/>
          <a:lstStyle/>
          <a:p>
            <a:pPr eaLnBrk="1" hangingPunct="1"/>
            <a:r>
              <a:rPr lang="en-US" sz="4000" smtClean="0"/>
              <a:t>Media consumption &amp; delivery trends</a:t>
            </a:r>
          </a:p>
          <a:p>
            <a:pPr eaLnBrk="1" hangingPunct="1"/>
            <a:r>
              <a:rPr lang="en-US" sz="4100" smtClean="0"/>
              <a:t>Impact on Encoding/Transcoding</a:t>
            </a:r>
          </a:p>
          <a:p>
            <a:pPr eaLnBrk="1" hangingPunct="1"/>
            <a:r>
              <a:rPr lang="en-US" sz="4100" smtClean="0"/>
              <a:t>New Challenges</a:t>
            </a:r>
          </a:p>
          <a:p>
            <a:pPr eaLnBrk="1" hangingPunct="1"/>
            <a:r>
              <a:rPr lang="en-US" sz="4100" smtClean="0"/>
              <a:t>Benefits of Cloud-based Solutions</a:t>
            </a:r>
          </a:p>
          <a:p>
            <a:pPr eaLnBrk="1" hangingPunct="1"/>
            <a:r>
              <a:rPr lang="en-US" sz="4100" smtClean="0"/>
              <a:t>Product examples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NAB11_PPT_template16x9_FINAL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The Past</a:t>
            </a:r>
          </a:p>
        </p:txBody>
      </p:sp>
      <p:sp>
        <p:nvSpPr>
          <p:cNvPr id="4100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731838" y="1920875"/>
            <a:ext cx="13166725" cy="54308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30602" tIns="65302" rIns="130602" bIns="6530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smtClean="0"/>
              <a:t>Limited delivery channels with defined standards and target playback devices</a:t>
            </a:r>
          </a:p>
        </p:txBody>
      </p:sp>
      <p:sp>
        <p:nvSpPr>
          <p:cNvPr id="4103" name="Freeform 7"/>
          <p:cNvSpPr>
            <a:spLocks noEditPoints="1"/>
          </p:cNvSpPr>
          <p:nvPr/>
        </p:nvSpPr>
        <p:spPr bwMode="black">
          <a:xfrm>
            <a:off x="3309938" y="5743575"/>
            <a:ext cx="1047750" cy="1060450"/>
          </a:xfrm>
          <a:custGeom>
            <a:avLst/>
            <a:gdLst/>
            <a:ahLst/>
            <a:cxnLst>
              <a:cxn ang="0">
                <a:pos x="146" y="0"/>
              </a:cxn>
              <a:cxn ang="0">
                <a:pos x="0" y="146"/>
              </a:cxn>
              <a:cxn ang="0">
                <a:pos x="146" y="293"/>
              </a:cxn>
              <a:cxn ang="0">
                <a:pos x="292" y="146"/>
              </a:cxn>
              <a:cxn ang="0">
                <a:pos x="178" y="146"/>
              </a:cxn>
              <a:cxn ang="0">
                <a:pos x="146" y="179"/>
              </a:cxn>
              <a:cxn ang="0">
                <a:pos x="146" y="179"/>
              </a:cxn>
              <a:cxn ang="0">
                <a:pos x="124" y="170"/>
              </a:cxn>
              <a:cxn ang="0">
                <a:pos x="118" y="163"/>
              </a:cxn>
              <a:cxn ang="0">
                <a:pos x="113" y="146"/>
              </a:cxn>
              <a:cxn ang="0">
                <a:pos x="146" y="114"/>
              </a:cxn>
              <a:cxn ang="0">
                <a:pos x="165" y="120"/>
              </a:cxn>
              <a:cxn ang="0">
                <a:pos x="172" y="127"/>
              </a:cxn>
              <a:cxn ang="0">
                <a:pos x="175" y="132"/>
              </a:cxn>
              <a:cxn ang="0">
                <a:pos x="191" y="113"/>
              </a:cxn>
              <a:cxn ang="0">
                <a:pos x="265" y="79"/>
              </a:cxn>
              <a:cxn ang="0">
                <a:pos x="191" y="113"/>
              </a:cxn>
              <a:cxn ang="0">
                <a:pos x="180" y="102"/>
              </a:cxn>
              <a:cxn ang="0">
                <a:pos x="243" y="50"/>
              </a:cxn>
              <a:cxn ang="0">
                <a:pos x="9" y="146"/>
              </a:cxn>
              <a:cxn ang="0">
                <a:pos x="146" y="90"/>
              </a:cxn>
              <a:cxn ang="0">
                <a:pos x="90" y="146"/>
              </a:cxn>
              <a:cxn ang="0">
                <a:pos x="24" y="209"/>
              </a:cxn>
              <a:cxn ang="0">
                <a:pos x="9" y="146"/>
              </a:cxn>
              <a:cxn ang="0">
                <a:pos x="97" y="174"/>
              </a:cxn>
              <a:cxn ang="0">
                <a:pos x="36" y="227"/>
              </a:cxn>
              <a:cxn ang="0">
                <a:pos x="27" y="214"/>
              </a:cxn>
              <a:cxn ang="0">
                <a:pos x="112" y="191"/>
              </a:cxn>
              <a:cxn ang="0">
                <a:pos x="49" y="243"/>
              </a:cxn>
              <a:cxn ang="0">
                <a:pos x="146" y="283"/>
              </a:cxn>
              <a:cxn ang="0">
                <a:pos x="202" y="146"/>
              </a:cxn>
              <a:cxn ang="0">
                <a:pos x="196" y="121"/>
              </a:cxn>
              <a:cxn ang="0">
                <a:pos x="283" y="146"/>
              </a:cxn>
              <a:cxn ang="0">
                <a:pos x="146" y="283"/>
              </a:cxn>
            </a:cxnLst>
            <a:rect l="0" t="0" r="r" b="b"/>
            <a:pathLst>
              <a:path w="292" h="293">
                <a:moveTo>
                  <a:pt x="292" y="146"/>
                </a:moveTo>
                <a:cubicBezTo>
                  <a:pt x="292" y="65"/>
                  <a:pt x="227" y="0"/>
                  <a:pt x="146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65" y="0"/>
                  <a:pt x="0" y="65"/>
                  <a:pt x="0" y="146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227"/>
                  <a:pt x="65" y="293"/>
                  <a:pt x="146" y="293"/>
                </a:cubicBezTo>
                <a:cubicBezTo>
                  <a:pt x="146" y="293"/>
                  <a:pt x="146" y="293"/>
                  <a:pt x="146" y="293"/>
                </a:cubicBezTo>
                <a:cubicBezTo>
                  <a:pt x="227" y="293"/>
                  <a:pt x="292" y="227"/>
                  <a:pt x="292" y="146"/>
                </a:cubicBezTo>
                <a:cubicBezTo>
                  <a:pt x="292" y="146"/>
                  <a:pt x="292" y="146"/>
                  <a:pt x="292" y="146"/>
                </a:cubicBezTo>
                <a:close/>
                <a:moveTo>
                  <a:pt x="178" y="146"/>
                </a:moveTo>
                <a:cubicBezTo>
                  <a:pt x="178" y="146"/>
                  <a:pt x="178" y="146"/>
                  <a:pt x="178" y="146"/>
                </a:cubicBezTo>
                <a:cubicBezTo>
                  <a:pt x="178" y="164"/>
                  <a:pt x="164" y="179"/>
                  <a:pt x="146" y="179"/>
                </a:cubicBezTo>
                <a:cubicBezTo>
                  <a:pt x="146" y="179"/>
                  <a:pt x="146" y="179"/>
                  <a:pt x="146" y="179"/>
                </a:cubicBezTo>
                <a:cubicBezTo>
                  <a:pt x="146" y="179"/>
                  <a:pt x="146" y="179"/>
                  <a:pt x="146" y="179"/>
                </a:cubicBezTo>
                <a:cubicBezTo>
                  <a:pt x="138" y="179"/>
                  <a:pt x="132" y="176"/>
                  <a:pt x="126" y="172"/>
                </a:cubicBezTo>
                <a:cubicBezTo>
                  <a:pt x="125" y="172"/>
                  <a:pt x="124" y="171"/>
                  <a:pt x="124" y="170"/>
                </a:cubicBezTo>
                <a:cubicBezTo>
                  <a:pt x="122" y="169"/>
                  <a:pt x="121" y="167"/>
                  <a:pt x="120" y="166"/>
                </a:cubicBezTo>
                <a:cubicBezTo>
                  <a:pt x="119" y="165"/>
                  <a:pt x="119" y="164"/>
                  <a:pt x="118" y="163"/>
                </a:cubicBezTo>
                <a:cubicBezTo>
                  <a:pt x="118" y="162"/>
                  <a:pt x="117" y="162"/>
                  <a:pt x="117" y="161"/>
                </a:cubicBezTo>
                <a:cubicBezTo>
                  <a:pt x="115" y="157"/>
                  <a:pt x="113" y="152"/>
                  <a:pt x="113" y="146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4" y="128"/>
                  <a:pt x="128" y="114"/>
                  <a:pt x="146" y="114"/>
                </a:cubicBezTo>
                <a:cubicBezTo>
                  <a:pt x="146" y="114"/>
                  <a:pt x="146" y="114"/>
                  <a:pt x="146" y="114"/>
                </a:cubicBezTo>
                <a:cubicBezTo>
                  <a:pt x="153" y="114"/>
                  <a:pt x="160" y="116"/>
                  <a:pt x="165" y="120"/>
                </a:cubicBezTo>
                <a:cubicBezTo>
                  <a:pt x="166" y="121"/>
                  <a:pt x="167" y="122"/>
                  <a:pt x="168" y="123"/>
                </a:cubicBezTo>
                <a:cubicBezTo>
                  <a:pt x="170" y="124"/>
                  <a:pt x="171" y="125"/>
                  <a:pt x="172" y="127"/>
                </a:cubicBezTo>
                <a:cubicBezTo>
                  <a:pt x="173" y="128"/>
                  <a:pt x="173" y="129"/>
                  <a:pt x="174" y="130"/>
                </a:cubicBezTo>
                <a:cubicBezTo>
                  <a:pt x="174" y="130"/>
                  <a:pt x="175" y="131"/>
                  <a:pt x="175" y="132"/>
                </a:cubicBezTo>
                <a:cubicBezTo>
                  <a:pt x="177" y="136"/>
                  <a:pt x="178" y="141"/>
                  <a:pt x="178" y="146"/>
                </a:cubicBezTo>
                <a:close/>
                <a:moveTo>
                  <a:pt x="191" y="113"/>
                </a:moveTo>
                <a:cubicBezTo>
                  <a:pt x="256" y="65"/>
                  <a:pt x="256" y="65"/>
                  <a:pt x="256" y="65"/>
                </a:cubicBezTo>
                <a:cubicBezTo>
                  <a:pt x="259" y="70"/>
                  <a:pt x="262" y="74"/>
                  <a:pt x="265" y="79"/>
                </a:cubicBezTo>
                <a:cubicBezTo>
                  <a:pt x="194" y="118"/>
                  <a:pt x="194" y="118"/>
                  <a:pt x="194" y="118"/>
                </a:cubicBezTo>
                <a:cubicBezTo>
                  <a:pt x="193" y="116"/>
                  <a:pt x="192" y="115"/>
                  <a:pt x="191" y="113"/>
                </a:cubicBezTo>
                <a:close/>
                <a:moveTo>
                  <a:pt x="185" y="106"/>
                </a:moveTo>
                <a:cubicBezTo>
                  <a:pt x="183" y="105"/>
                  <a:pt x="182" y="103"/>
                  <a:pt x="180" y="102"/>
                </a:cubicBezTo>
                <a:cubicBezTo>
                  <a:pt x="228" y="37"/>
                  <a:pt x="228" y="37"/>
                  <a:pt x="228" y="37"/>
                </a:cubicBezTo>
                <a:cubicBezTo>
                  <a:pt x="233" y="41"/>
                  <a:pt x="238" y="45"/>
                  <a:pt x="243" y="50"/>
                </a:cubicBezTo>
                <a:lnTo>
                  <a:pt x="185" y="106"/>
                </a:lnTo>
                <a:close/>
                <a:moveTo>
                  <a:pt x="9" y="146"/>
                </a:moveTo>
                <a:cubicBezTo>
                  <a:pt x="9" y="71"/>
                  <a:pt x="70" y="10"/>
                  <a:pt x="146" y="9"/>
                </a:cubicBezTo>
                <a:cubicBezTo>
                  <a:pt x="146" y="90"/>
                  <a:pt x="146" y="90"/>
                  <a:pt x="146" y="90"/>
                </a:cubicBezTo>
                <a:cubicBezTo>
                  <a:pt x="115" y="90"/>
                  <a:pt x="90" y="115"/>
                  <a:pt x="90" y="146"/>
                </a:cubicBezTo>
                <a:cubicBezTo>
                  <a:pt x="90" y="146"/>
                  <a:pt x="90" y="146"/>
                  <a:pt x="90" y="146"/>
                </a:cubicBezTo>
                <a:cubicBezTo>
                  <a:pt x="90" y="156"/>
                  <a:pt x="92" y="164"/>
                  <a:pt x="96" y="172"/>
                </a:cubicBezTo>
                <a:cubicBezTo>
                  <a:pt x="24" y="209"/>
                  <a:pt x="24" y="209"/>
                  <a:pt x="24" y="209"/>
                </a:cubicBezTo>
                <a:cubicBezTo>
                  <a:pt x="14" y="190"/>
                  <a:pt x="9" y="169"/>
                  <a:pt x="9" y="146"/>
                </a:cubicBezTo>
                <a:cubicBezTo>
                  <a:pt x="9" y="146"/>
                  <a:pt x="9" y="146"/>
                  <a:pt x="9" y="146"/>
                </a:cubicBezTo>
                <a:close/>
                <a:moveTo>
                  <a:pt x="27" y="214"/>
                </a:moveTo>
                <a:cubicBezTo>
                  <a:pt x="97" y="174"/>
                  <a:pt x="97" y="174"/>
                  <a:pt x="97" y="174"/>
                </a:cubicBezTo>
                <a:cubicBezTo>
                  <a:pt x="98" y="176"/>
                  <a:pt x="100" y="178"/>
                  <a:pt x="101" y="180"/>
                </a:cubicBezTo>
                <a:cubicBezTo>
                  <a:pt x="36" y="227"/>
                  <a:pt x="36" y="227"/>
                  <a:pt x="36" y="227"/>
                </a:cubicBezTo>
                <a:cubicBezTo>
                  <a:pt x="32" y="222"/>
                  <a:pt x="28" y="217"/>
                  <a:pt x="25" y="211"/>
                </a:cubicBezTo>
                <a:lnTo>
                  <a:pt x="27" y="214"/>
                </a:lnTo>
                <a:close/>
                <a:moveTo>
                  <a:pt x="107" y="186"/>
                </a:moveTo>
                <a:cubicBezTo>
                  <a:pt x="108" y="188"/>
                  <a:pt x="110" y="190"/>
                  <a:pt x="112" y="191"/>
                </a:cubicBezTo>
                <a:cubicBezTo>
                  <a:pt x="64" y="256"/>
                  <a:pt x="64" y="256"/>
                  <a:pt x="64" y="256"/>
                </a:cubicBezTo>
                <a:cubicBezTo>
                  <a:pt x="58" y="252"/>
                  <a:pt x="54" y="248"/>
                  <a:pt x="49" y="243"/>
                </a:cubicBezTo>
                <a:lnTo>
                  <a:pt x="107" y="186"/>
                </a:lnTo>
                <a:close/>
                <a:moveTo>
                  <a:pt x="146" y="283"/>
                </a:moveTo>
                <a:cubicBezTo>
                  <a:pt x="146" y="202"/>
                  <a:pt x="146" y="202"/>
                  <a:pt x="146" y="202"/>
                </a:cubicBezTo>
                <a:cubicBezTo>
                  <a:pt x="177" y="202"/>
                  <a:pt x="202" y="177"/>
                  <a:pt x="202" y="146"/>
                </a:cubicBezTo>
                <a:cubicBezTo>
                  <a:pt x="202" y="146"/>
                  <a:pt x="202" y="146"/>
                  <a:pt x="202" y="146"/>
                </a:cubicBezTo>
                <a:cubicBezTo>
                  <a:pt x="202" y="137"/>
                  <a:pt x="200" y="129"/>
                  <a:pt x="196" y="121"/>
                </a:cubicBezTo>
                <a:cubicBezTo>
                  <a:pt x="268" y="84"/>
                  <a:pt x="268" y="84"/>
                  <a:pt x="268" y="84"/>
                </a:cubicBezTo>
                <a:cubicBezTo>
                  <a:pt x="277" y="103"/>
                  <a:pt x="283" y="124"/>
                  <a:pt x="283" y="146"/>
                </a:cubicBezTo>
                <a:cubicBezTo>
                  <a:pt x="283" y="146"/>
                  <a:pt x="283" y="146"/>
                  <a:pt x="283" y="146"/>
                </a:cubicBezTo>
                <a:cubicBezTo>
                  <a:pt x="283" y="222"/>
                  <a:pt x="222" y="283"/>
                  <a:pt x="146" y="283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105" name="Picture 9" descr="radio%20t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0063" y="3276600"/>
            <a:ext cx="1516062" cy="1778000"/>
          </a:xfrm>
          <a:prstGeom prst="rect">
            <a:avLst/>
          </a:prstGeom>
          <a:noFill/>
        </p:spPr>
      </p:pic>
      <p:pic>
        <p:nvPicPr>
          <p:cNvPr id="4106" name="Picture 10" descr="Illustrations-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4550" y="1920875"/>
            <a:ext cx="4572000" cy="4572000"/>
          </a:xfrm>
          <a:prstGeom prst="rect">
            <a:avLst/>
          </a:prstGeom>
          <a:noFill/>
        </p:spPr>
      </p:pic>
      <p:pic>
        <p:nvPicPr>
          <p:cNvPr id="4107" name="Picture 11" descr="Illustrations-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94900" y="2863850"/>
            <a:ext cx="2552700" cy="2552700"/>
          </a:xfrm>
          <a:prstGeom prst="rect">
            <a:avLst/>
          </a:prstGeom>
          <a:noFill/>
        </p:spPr>
      </p:pic>
      <p:pic>
        <p:nvPicPr>
          <p:cNvPr id="4108" name="Picture 12" descr="Illustrations-0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96050" y="4454525"/>
            <a:ext cx="3498850" cy="3498850"/>
          </a:xfrm>
          <a:prstGeom prst="rect">
            <a:avLst/>
          </a:prstGeom>
          <a:noFill/>
        </p:spPr>
      </p:pic>
      <p:sp>
        <p:nvSpPr>
          <p:cNvPr id="4109" name="Line 13"/>
          <p:cNvSpPr>
            <a:spLocks noChangeShapeType="1"/>
          </p:cNvSpPr>
          <p:nvPr/>
        </p:nvSpPr>
        <p:spPr bwMode="auto">
          <a:xfrm>
            <a:off x="5067300" y="6203950"/>
            <a:ext cx="1428750" cy="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>
            <a:off x="5010150" y="4140200"/>
            <a:ext cx="1428750" cy="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NAB11_PPT_template16x9_FINAL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The Connected Landscape</a:t>
            </a:r>
          </a:p>
        </p:txBody>
      </p:sp>
      <p:sp>
        <p:nvSpPr>
          <p:cNvPr id="18436" name="Vertical Text Placeholder 2"/>
          <p:cNvSpPr>
            <a:spLocks noGrp="1"/>
          </p:cNvSpPr>
          <p:nvPr>
            <p:ph type="body" orient="vert" idx="4294967295"/>
          </p:nvPr>
        </p:nvSpPr>
        <p:spPr bwMode="auto">
          <a:xfrm>
            <a:off x="731838" y="1920875"/>
            <a:ext cx="13166725" cy="54308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130602" tIns="65302" rIns="130602" bIns="65302"/>
          <a:lstStyle/>
          <a:p>
            <a:pPr eaLnBrk="1" hangingPunct="1">
              <a:buFont typeface="Arial" charset="0"/>
              <a:buNone/>
            </a:pPr>
            <a:r>
              <a:rPr lang="en-US" sz="2800" b="1" smtClean="0"/>
              <a:t>A growing range of connected devices…</a:t>
            </a:r>
          </a:p>
        </p:txBody>
      </p:sp>
      <p:pic>
        <p:nvPicPr>
          <p:cNvPr id="18438" name="Picture 6" descr="Illustrations-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40988" y="1562100"/>
            <a:ext cx="3181350" cy="3181350"/>
          </a:xfrm>
          <a:prstGeom prst="rect">
            <a:avLst/>
          </a:prstGeom>
          <a:noFill/>
        </p:spPr>
      </p:pic>
      <p:pic>
        <p:nvPicPr>
          <p:cNvPr id="18439" name="Picture 7" descr="Illustrations-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50" y="3695700"/>
            <a:ext cx="4572000" cy="4572000"/>
          </a:xfrm>
          <a:prstGeom prst="rect">
            <a:avLst/>
          </a:prstGeom>
          <a:noFill/>
        </p:spPr>
      </p:pic>
      <p:pic>
        <p:nvPicPr>
          <p:cNvPr id="18440" name="Picture 8" descr="Illustrations-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7250" y="3987800"/>
            <a:ext cx="4572000" cy="4572000"/>
          </a:xfrm>
          <a:prstGeom prst="rect">
            <a:avLst/>
          </a:prstGeom>
          <a:noFill/>
        </p:spPr>
      </p:pic>
      <p:pic>
        <p:nvPicPr>
          <p:cNvPr id="18442" name="Picture 10" descr="Illustrations-0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86750" y="2457450"/>
            <a:ext cx="4572000" cy="4572000"/>
          </a:xfrm>
          <a:prstGeom prst="rect">
            <a:avLst/>
          </a:prstGeom>
          <a:noFill/>
        </p:spPr>
      </p:pic>
      <p:pic>
        <p:nvPicPr>
          <p:cNvPr id="18443" name="Picture 11" descr="Illustrations-0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8988" y="1809750"/>
            <a:ext cx="4572000" cy="4572000"/>
          </a:xfrm>
          <a:prstGeom prst="rect">
            <a:avLst/>
          </a:prstGeom>
          <a:noFill/>
        </p:spPr>
      </p:pic>
      <p:pic>
        <p:nvPicPr>
          <p:cNvPr id="18445" name="Picture 13" descr="Illustrations-0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8163" y="1701800"/>
            <a:ext cx="4572000" cy="4572000"/>
          </a:xfrm>
          <a:prstGeom prst="rect">
            <a:avLst/>
          </a:prstGeom>
          <a:noFill/>
        </p:spPr>
      </p:pic>
      <p:pic>
        <p:nvPicPr>
          <p:cNvPr id="18446" name="Picture 14" descr="Illustrations-0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696450" y="3695700"/>
            <a:ext cx="4572000" cy="4572000"/>
          </a:xfrm>
          <a:prstGeom prst="rect">
            <a:avLst/>
          </a:prstGeom>
          <a:noFill/>
        </p:spPr>
      </p:pic>
      <p:pic>
        <p:nvPicPr>
          <p:cNvPr id="18447" name="Picture 15" descr="Illustrations-0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33450" y="2686050"/>
            <a:ext cx="2552700" cy="2552700"/>
          </a:xfrm>
          <a:prstGeom prst="rect">
            <a:avLst/>
          </a:prstGeom>
          <a:noFill/>
        </p:spPr>
      </p:pic>
      <p:pic>
        <p:nvPicPr>
          <p:cNvPr id="18448" name="Picture 16" descr="Illustrations-0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8988" y="1809750"/>
            <a:ext cx="4572000" cy="4572000"/>
          </a:xfrm>
          <a:prstGeom prst="rect">
            <a:avLst/>
          </a:prstGeom>
          <a:noFill/>
        </p:spPr>
      </p:pic>
      <p:pic>
        <p:nvPicPr>
          <p:cNvPr id="18449" name="Picture 17" descr="Illustrations-0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696450" y="3695700"/>
            <a:ext cx="4572000" cy="4572000"/>
          </a:xfrm>
          <a:prstGeom prst="rect">
            <a:avLst/>
          </a:prstGeom>
          <a:noFill/>
        </p:spPr>
      </p:pic>
      <p:pic>
        <p:nvPicPr>
          <p:cNvPr id="18450" name="Picture 18" descr="Illustrations-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50" y="3695700"/>
            <a:ext cx="4572000" cy="4572000"/>
          </a:xfrm>
          <a:prstGeom prst="rect">
            <a:avLst/>
          </a:prstGeom>
          <a:noFill/>
        </p:spPr>
      </p:pic>
      <p:pic>
        <p:nvPicPr>
          <p:cNvPr id="18451" name="Picture 19" descr="Illustrations-0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8988" y="1809750"/>
            <a:ext cx="4572000" cy="4572000"/>
          </a:xfrm>
          <a:prstGeom prst="rect">
            <a:avLst/>
          </a:prstGeom>
          <a:noFill/>
        </p:spPr>
      </p:pic>
      <p:pic>
        <p:nvPicPr>
          <p:cNvPr id="18452" name="Picture 20" descr="Illustrations-0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696450" y="3695700"/>
            <a:ext cx="4572000" cy="4572000"/>
          </a:xfrm>
          <a:prstGeom prst="rect">
            <a:avLst/>
          </a:prstGeom>
          <a:noFill/>
        </p:spPr>
      </p:pic>
      <p:pic>
        <p:nvPicPr>
          <p:cNvPr id="18453" name="Picture 21" descr="Illustrations-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7250" y="3987800"/>
            <a:ext cx="4572000" cy="4572000"/>
          </a:xfrm>
          <a:prstGeom prst="rect">
            <a:avLst/>
          </a:prstGeom>
          <a:noFill/>
        </p:spPr>
      </p:pic>
      <p:pic>
        <p:nvPicPr>
          <p:cNvPr id="18454" name="Picture 22" descr="Illustrations-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50" y="3695700"/>
            <a:ext cx="4572000" cy="4572000"/>
          </a:xfrm>
          <a:prstGeom prst="rect">
            <a:avLst/>
          </a:prstGeom>
          <a:noFill/>
        </p:spPr>
      </p:pic>
      <p:pic>
        <p:nvPicPr>
          <p:cNvPr id="18455" name="Picture 23" descr="Illustrations-0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8988" y="1809750"/>
            <a:ext cx="4572000" cy="4572000"/>
          </a:xfrm>
          <a:prstGeom prst="rect">
            <a:avLst/>
          </a:prstGeom>
          <a:noFill/>
        </p:spPr>
      </p:pic>
      <p:pic>
        <p:nvPicPr>
          <p:cNvPr id="18456" name="Picture 24" descr="Illustrations-0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696450" y="3695700"/>
            <a:ext cx="4572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Steadily Rising Tide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1920875"/>
            <a:ext cx="13166725" cy="54308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920875"/>
            <a:ext cx="9124950" cy="53435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1963400" y="6759575"/>
            <a:ext cx="1517650" cy="2746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39763" eaLnBrk="0" hangingPunct="0"/>
            <a:r>
              <a:rPr lang="en-US" sz="1200">
                <a:ea typeface="ＭＳ Ｐゴシック" pitchFamily="34" charset="-128"/>
              </a:rPr>
              <a:t>Screen Digest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NAB11_PPT_template16x9_FINAL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The Connected Landscape</a:t>
            </a:r>
          </a:p>
        </p:txBody>
      </p:sp>
      <p:sp>
        <p:nvSpPr>
          <p:cNvPr id="23556" name="Vertical Text Placeholder 2"/>
          <p:cNvSpPr>
            <a:spLocks noGrp="1"/>
          </p:cNvSpPr>
          <p:nvPr>
            <p:ph type="body" orient="vert" idx="4294967295"/>
          </p:nvPr>
        </p:nvSpPr>
        <p:spPr bwMode="auto">
          <a:xfrm>
            <a:off x="731838" y="1920875"/>
            <a:ext cx="13166725" cy="54308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130602" tIns="65302" rIns="130602" bIns="65302"/>
          <a:lstStyle/>
          <a:p>
            <a:pPr eaLnBrk="1" hangingPunct="1">
              <a:buFont typeface="Arial" charset="0"/>
              <a:buNone/>
            </a:pPr>
            <a:r>
              <a:rPr lang="en-US" sz="2800" b="1" smtClean="0"/>
              <a:t>A growing range of delivery options…</a:t>
            </a:r>
          </a:p>
        </p:txBody>
      </p:sp>
      <p:grpSp>
        <p:nvGrpSpPr>
          <p:cNvPr id="23567" name="Group 15"/>
          <p:cNvGrpSpPr>
            <a:grpSpLocks/>
          </p:cNvGrpSpPr>
          <p:nvPr/>
        </p:nvGrpSpPr>
        <p:grpSpPr bwMode="auto">
          <a:xfrm>
            <a:off x="1719263" y="3743325"/>
            <a:ext cx="1970087" cy="1343025"/>
            <a:chOff x="3045" y="1275"/>
            <a:chExt cx="799" cy="543"/>
          </a:xfrm>
        </p:grpSpPr>
        <p:sp>
          <p:nvSpPr>
            <p:cNvPr id="23568" name="Freeform 16"/>
            <p:cNvSpPr>
              <a:spLocks/>
            </p:cNvSpPr>
            <p:nvPr/>
          </p:nvSpPr>
          <p:spPr bwMode="black">
            <a:xfrm>
              <a:off x="3045" y="1275"/>
              <a:ext cx="799" cy="543"/>
            </a:xfrm>
            <a:custGeom>
              <a:avLst/>
              <a:gdLst/>
              <a:ahLst/>
              <a:cxnLst>
                <a:cxn ang="0">
                  <a:pos x="312" y="0"/>
                </a:cxn>
                <a:cxn ang="0">
                  <a:pos x="26" y="0"/>
                </a:cxn>
                <a:cxn ang="0">
                  <a:pos x="0" y="26"/>
                </a:cxn>
                <a:cxn ang="0">
                  <a:pos x="0" y="204"/>
                </a:cxn>
                <a:cxn ang="0">
                  <a:pos x="26" y="230"/>
                </a:cxn>
                <a:cxn ang="0">
                  <a:pos x="38" y="230"/>
                </a:cxn>
                <a:cxn ang="0">
                  <a:pos x="38" y="228"/>
                </a:cxn>
                <a:cxn ang="0">
                  <a:pos x="38" y="221"/>
                </a:cxn>
                <a:cxn ang="0">
                  <a:pos x="26" y="221"/>
                </a:cxn>
                <a:cxn ang="0">
                  <a:pos x="9" y="204"/>
                </a:cxn>
                <a:cxn ang="0">
                  <a:pos x="9" y="26"/>
                </a:cxn>
                <a:cxn ang="0">
                  <a:pos x="26" y="9"/>
                </a:cxn>
                <a:cxn ang="0">
                  <a:pos x="312" y="9"/>
                </a:cxn>
                <a:cxn ang="0">
                  <a:pos x="329" y="26"/>
                </a:cxn>
                <a:cxn ang="0">
                  <a:pos x="329" y="204"/>
                </a:cxn>
                <a:cxn ang="0">
                  <a:pos x="312" y="221"/>
                </a:cxn>
                <a:cxn ang="0">
                  <a:pos x="264" y="221"/>
                </a:cxn>
                <a:cxn ang="0">
                  <a:pos x="252" y="221"/>
                </a:cxn>
                <a:cxn ang="0">
                  <a:pos x="252" y="228"/>
                </a:cxn>
                <a:cxn ang="0">
                  <a:pos x="252" y="230"/>
                </a:cxn>
                <a:cxn ang="0">
                  <a:pos x="263" y="230"/>
                </a:cxn>
                <a:cxn ang="0">
                  <a:pos x="312" y="230"/>
                </a:cxn>
                <a:cxn ang="0">
                  <a:pos x="338" y="204"/>
                </a:cxn>
                <a:cxn ang="0">
                  <a:pos x="338" y="26"/>
                </a:cxn>
                <a:cxn ang="0">
                  <a:pos x="312" y="0"/>
                </a:cxn>
              </a:cxnLst>
              <a:rect l="0" t="0" r="r" b="b"/>
              <a:pathLst>
                <a:path w="338" h="230">
                  <a:moveTo>
                    <a:pt x="312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1" y="0"/>
                    <a:pt x="0" y="11"/>
                    <a:pt x="0" y="26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219"/>
                    <a:pt x="11" y="230"/>
                    <a:pt x="26" y="230"/>
                  </a:cubicBezTo>
                  <a:cubicBezTo>
                    <a:pt x="38" y="230"/>
                    <a:pt x="38" y="230"/>
                    <a:pt x="38" y="230"/>
                  </a:cubicBezTo>
                  <a:cubicBezTo>
                    <a:pt x="38" y="228"/>
                    <a:pt x="38" y="228"/>
                    <a:pt x="38" y="228"/>
                  </a:cubicBezTo>
                  <a:cubicBezTo>
                    <a:pt x="38" y="226"/>
                    <a:pt x="38" y="224"/>
                    <a:pt x="38" y="221"/>
                  </a:cubicBezTo>
                  <a:cubicBezTo>
                    <a:pt x="26" y="221"/>
                    <a:pt x="26" y="221"/>
                    <a:pt x="26" y="221"/>
                  </a:cubicBezTo>
                  <a:cubicBezTo>
                    <a:pt x="16" y="221"/>
                    <a:pt x="9" y="214"/>
                    <a:pt x="9" y="204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16"/>
                    <a:pt x="16" y="9"/>
                    <a:pt x="26" y="9"/>
                  </a:cubicBezTo>
                  <a:cubicBezTo>
                    <a:pt x="312" y="9"/>
                    <a:pt x="312" y="9"/>
                    <a:pt x="312" y="9"/>
                  </a:cubicBezTo>
                  <a:cubicBezTo>
                    <a:pt x="321" y="9"/>
                    <a:pt x="329" y="16"/>
                    <a:pt x="329" y="26"/>
                  </a:cubicBezTo>
                  <a:cubicBezTo>
                    <a:pt x="329" y="204"/>
                    <a:pt x="329" y="204"/>
                    <a:pt x="329" y="204"/>
                  </a:cubicBezTo>
                  <a:cubicBezTo>
                    <a:pt x="329" y="214"/>
                    <a:pt x="321" y="221"/>
                    <a:pt x="312" y="221"/>
                  </a:cubicBezTo>
                  <a:cubicBezTo>
                    <a:pt x="264" y="221"/>
                    <a:pt x="264" y="221"/>
                    <a:pt x="264" y="221"/>
                  </a:cubicBezTo>
                  <a:cubicBezTo>
                    <a:pt x="252" y="221"/>
                    <a:pt x="252" y="221"/>
                    <a:pt x="252" y="221"/>
                  </a:cubicBezTo>
                  <a:cubicBezTo>
                    <a:pt x="252" y="224"/>
                    <a:pt x="252" y="226"/>
                    <a:pt x="252" y="228"/>
                  </a:cubicBezTo>
                  <a:cubicBezTo>
                    <a:pt x="252" y="230"/>
                    <a:pt x="252" y="230"/>
                    <a:pt x="252" y="230"/>
                  </a:cubicBezTo>
                  <a:cubicBezTo>
                    <a:pt x="263" y="230"/>
                    <a:pt x="263" y="230"/>
                    <a:pt x="263" y="230"/>
                  </a:cubicBezTo>
                  <a:cubicBezTo>
                    <a:pt x="312" y="230"/>
                    <a:pt x="312" y="230"/>
                    <a:pt x="312" y="230"/>
                  </a:cubicBezTo>
                  <a:cubicBezTo>
                    <a:pt x="326" y="230"/>
                    <a:pt x="338" y="219"/>
                    <a:pt x="338" y="204"/>
                  </a:cubicBezTo>
                  <a:cubicBezTo>
                    <a:pt x="338" y="26"/>
                    <a:pt x="338" y="26"/>
                    <a:pt x="338" y="26"/>
                  </a:cubicBezTo>
                  <a:cubicBezTo>
                    <a:pt x="338" y="11"/>
                    <a:pt x="326" y="0"/>
                    <a:pt x="312" y="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9" name="Freeform 17"/>
            <p:cNvSpPr>
              <a:spLocks/>
            </p:cNvSpPr>
            <p:nvPr/>
          </p:nvSpPr>
          <p:spPr bwMode="black">
            <a:xfrm>
              <a:off x="3088" y="1317"/>
              <a:ext cx="713" cy="428"/>
            </a:xfrm>
            <a:custGeom>
              <a:avLst/>
              <a:gdLst/>
              <a:ahLst/>
              <a:cxnLst>
                <a:cxn ang="0">
                  <a:pos x="294" y="181"/>
                </a:cxn>
                <a:cxn ang="0">
                  <a:pos x="302" y="173"/>
                </a:cxn>
                <a:cxn ang="0">
                  <a:pos x="302" y="8"/>
                </a:cxn>
                <a:cxn ang="0">
                  <a:pos x="294" y="0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0" y="173"/>
                </a:cxn>
                <a:cxn ang="0">
                  <a:pos x="8" y="181"/>
                </a:cxn>
                <a:cxn ang="0">
                  <a:pos x="21" y="181"/>
                </a:cxn>
                <a:cxn ang="0">
                  <a:pos x="24" y="181"/>
                </a:cxn>
                <a:cxn ang="0">
                  <a:pos x="74" y="146"/>
                </a:cxn>
                <a:cxn ang="0">
                  <a:pos x="81" y="146"/>
                </a:cxn>
                <a:cxn ang="0">
                  <a:pos x="57" y="93"/>
                </a:cxn>
                <a:cxn ang="0">
                  <a:pos x="127" y="23"/>
                </a:cxn>
                <a:cxn ang="0">
                  <a:pos x="197" y="93"/>
                </a:cxn>
                <a:cxn ang="0">
                  <a:pos x="173" y="146"/>
                </a:cxn>
                <a:cxn ang="0">
                  <a:pos x="180" y="146"/>
                </a:cxn>
                <a:cxn ang="0">
                  <a:pos x="230" y="181"/>
                </a:cxn>
                <a:cxn ang="0">
                  <a:pos x="248" y="181"/>
                </a:cxn>
                <a:cxn ang="0">
                  <a:pos x="294" y="181"/>
                </a:cxn>
              </a:cxnLst>
              <a:rect l="0" t="0" r="r" b="b"/>
              <a:pathLst>
                <a:path w="302" h="181">
                  <a:moveTo>
                    <a:pt x="294" y="181"/>
                  </a:moveTo>
                  <a:cubicBezTo>
                    <a:pt x="298" y="181"/>
                    <a:pt x="302" y="177"/>
                    <a:pt x="302" y="173"/>
                  </a:cubicBezTo>
                  <a:cubicBezTo>
                    <a:pt x="302" y="8"/>
                    <a:pt x="302" y="8"/>
                    <a:pt x="302" y="8"/>
                  </a:cubicBezTo>
                  <a:cubicBezTo>
                    <a:pt x="302" y="3"/>
                    <a:pt x="298" y="0"/>
                    <a:pt x="29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0" y="177"/>
                    <a:pt x="3" y="181"/>
                    <a:pt x="8" y="181"/>
                  </a:cubicBezTo>
                  <a:cubicBezTo>
                    <a:pt x="21" y="181"/>
                    <a:pt x="21" y="181"/>
                    <a:pt x="21" y="181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32" y="160"/>
                    <a:pt x="51" y="146"/>
                    <a:pt x="74" y="146"/>
                  </a:cubicBezTo>
                  <a:cubicBezTo>
                    <a:pt x="81" y="146"/>
                    <a:pt x="81" y="146"/>
                    <a:pt x="81" y="146"/>
                  </a:cubicBezTo>
                  <a:cubicBezTo>
                    <a:pt x="66" y="133"/>
                    <a:pt x="57" y="114"/>
                    <a:pt x="57" y="93"/>
                  </a:cubicBezTo>
                  <a:cubicBezTo>
                    <a:pt x="57" y="54"/>
                    <a:pt x="88" y="23"/>
                    <a:pt x="127" y="23"/>
                  </a:cubicBezTo>
                  <a:cubicBezTo>
                    <a:pt x="166" y="23"/>
                    <a:pt x="197" y="54"/>
                    <a:pt x="197" y="93"/>
                  </a:cubicBezTo>
                  <a:cubicBezTo>
                    <a:pt x="197" y="114"/>
                    <a:pt x="188" y="133"/>
                    <a:pt x="173" y="146"/>
                  </a:cubicBezTo>
                  <a:cubicBezTo>
                    <a:pt x="180" y="146"/>
                    <a:pt x="180" y="146"/>
                    <a:pt x="180" y="146"/>
                  </a:cubicBezTo>
                  <a:cubicBezTo>
                    <a:pt x="203" y="146"/>
                    <a:pt x="222" y="160"/>
                    <a:pt x="230" y="181"/>
                  </a:cubicBezTo>
                  <a:cubicBezTo>
                    <a:pt x="248" y="181"/>
                    <a:pt x="248" y="181"/>
                    <a:pt x="248" y="181"/>
                  </a:cubicBezTo>
                  <a:lnTo>
                    <a:pt x="294" y="18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Oval 18"/>
            <p:cNvSpPr>
              <a:spLocks noChangeArrowheads="1"/>
            </p:cNvSpPr>
            <p:nvPr/>
          </p:nvSpPr>
          <p:spPr bwMode="black">
            <a:xfrm>
              <a:off x="3751" y="1764"/>
              <a:ext cx="19" cy="1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Oval 19"/>
            <p:cNvSpPr>
              <a:spLocks noChangeArrowheads="1"/>
            </p:cNvSpPr>
            <p:nvPr/>
          </p:nvSpPr>
          <p:spPr bwMode="black">
            <a:xfrm>
              <a:off x="3725" y="1764"/>
              <a:ext cx="17" cy="1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72" name="Group 20"/>
          <p:cNvGrpSpPr>
            <a:grpSpLocks/>
          </p:cNvGrpSpPr>
          <p:nvPr/>
        </p:nvGrpSpPr>
        <p:grpSpPr bwMode="auto">
          <a:xfrm>
            <a:off x="10626725" y="3641725"/>
            <a:ext cx="1633538" cy="1541463"/>
            <a:chOff x="4379" y="1199"/>
            <a:chExt cx="737" cy="695"/>
          </a:xfrm>
        </p:grpSpPr>
        <p:sp>
          <p:nvSpPr>
            <p:cNvPr id="23573" name="Freeform 21"/>
            <p:cNvSpPr>
              <a:spLocks noEditPoints="1"/>
            </p:cNvSpPr>
            <p:nvPr/>
          </p:nvSpPr>
          <p:spPr bwMode="black">
            <a:xfrm>
              <a:off x="4379" y="1199"/>
              <a:ext cx="737" cy="695"/>
            </a:xfrm>
            <a:custGeom>
              <a:avLst/>
              <a:gdLst/>
              <a:ahLst/>
              <a:cxnLst>
                <a:cxn ang="0">
                  <a:pos x="292" y="0"/>
                </a:cxn>
                <a:cxn ang="0">
                  <a:pos x="19" y="0"/>
                </a:cxn>
                <a:cxn ang="0">
                  <a:pos x="0" y="20"/>
                </a:cxn>
                <a:cxn ang="0">
                  <a:pos x="0" y="199"/>
                </a:cxn>
                <a:cxn ang="0">
                  <a:pos x="19" y="219"/>
                </a:cxn>
                <a:cxn ang="0">
                  <a:pos x="126" y="219"/>
                </a:cxn>
                <a:cxn ang="0">
                  <a:pos x="126" y="235"/>
                </a:cxn>
                <a:cxn ang="0">
                  <a:pos x="57" y="259"/>
                </a:cxn>
                <a:cxn ang="0">
                  <a:pos x="44" y="281"/>
                </a:cxn>
                <a:cxn ang="0">
                  <a:pos x="63" y="291"/>
                </a:cxn>
                <a:cxn ang="0">
                  <a:pos x="153" y="260"/>
                </a:cxn>
                <a:cxn ang="0">
                  <a:pos x="154" y="259"/>
                </a:cxn>
                <a:cxn ang="0">
                  <a:pos x="155" y="260"/>
                </a:cxn>
                <a:cxn ang="0">
                  <a:pos x="245" y="291"/>
                </a:cxn>
                <a:cxn ang="0">
                  <a:pos x="264" y="281"/>
                </a:cxn>
                <a:cxn ang="0">
                  <a:pos x="251" y="259"/>
                </a:cxn>
                <a:cxn ang="0">
                  <a:pos x="181" y="235"/>
                </a:cxn>
                <a:cxn ang="0">
                  <a:pos x="181" y="219"/>
                </a:cxn>
                <a:cxn ang="0">
                  <a:pos x="292" y="219"/>
                </a:cxn>
                <a:cxn ang="0">
                  <a:pos x="312" y="199"/>
                </a:cxn>
                <a:cxn ang="0">
                  <a:pos x="312" y="20"/>
                </a:cxn>
                <a:cxn ang="0">
                  <a:pos x="292" y="0"/>
                </a:cxn>
                <a:cxn ang="0">
                  <a:pos x="19" y="20"/>
                </a:cxn>
                <a:cxn ang="0">
                  <a:pos x="290" y="20"/>
                </a:cxn>
                <a:cxn ang="0">
                  <a:pos x="290" y="199"/>
                </a:cxn>
                <a:cxn ang="0">
                  <a:pos x="19" y="199"/>
                </a:cxn>
                <a:cxn ang="0">
                  <a:pos x="19" y="20"/>
                </a:cxn>
              </a:cxnLst>
              <a:rect l="0" t="0" r="r" b="b"/>
              <a:pathLst>
                <a:path w="312" h="294">
                  <a:moveTo>
                    <a:pt x="292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210"/>
                    <a:pt x="9" y="219"/>
                    <a:pt x="19" y="219"/>
                  </a:cubicBezTo>
                  <a:cubicBezTo>
                    <a:pt x="126" y="219"/>
                    <a:pt x="126" y="219"/>
                    <a:pt x="126" y="219"/>
                  </a:cubicBezTo>
                  <a:cubicBezTo>
                    <a:pt x="126" y="235"/>
                    <a:pt x="126" y="235"/>
                    <a:pt x="126" y="235"/>
                  </a:cubicBezTo>
                  <a:cubicBezTo>
                    <a:pt x="57" y="259"/>
                    <a:pt x="57" y="259"/>
                    <a:pt x="57" y="259"/>
                  </a:cubicBezTo>
                  <a:cubicBezTo>
                    <a:pt x="48" y="262"/>
                    <a:pt x="42" y="272"/>
                    <a:pt x="44" y="281"/>
                  </a:cubicBezTo>
                  <a:cubicBezTo>
                    <a:pt x="45" y="289"/>
                    <a:pt x="54" y="294"/>
                    <a:pt x="63" y="291"/>
                  </a:cubicBezTo>
                  <a:cubicBezTo>
                    <a:pt x="153" y="260"/>
                    <a:pt x="153" y="260"/>
                    <a:pt x="153" y="260"/>
                  </a:cubicBezTo>
                  <a:cubicBezTo>
                    <a:pt x="153" y="260"/>
                    <a:pt x="153" y="259"/>
                    <a:pt x="154" y="259"/>
                  </a:cubicBezTo>
                  <a:cubicBezTo>
                    <a:pt x="154" y="259"/>
                    <a:pt x="155" y="260"/>
                    <a:pt x="155" y="260"/>
                  </a:cubicBezTo>
                  <a:cubicBezTo>
                    <a:pt x="245" y="291"/>
                    <a:pt x="245" y="291"/>
                    <a:pt x="245" y="291"/>
                  </a:cubicBezTo>
                  <a:cubicBezTo>
                    <a:pt x="254" y="294"/>
                    <a:pt x="263" y="289"/>
                    <a:pt x="264" y="281"/>
                  </a:cubicBezTo>
                  <a:cubicBezTo>
                    <a:pt x="266" y="272"/>
                    <a:pt x="260" y="262"/>
                    <a:pt x="251" y="259"/>
                  </a:cubicBezTo>
                  <a:cubicBezTo>
                    <a:pt x="181" y="235"/>
                    <a:pt x="181" y="235"/>
                    <a:pt x="181" y="235"/>
                  </a:cubicBezTo>
                  <a:cubicBezTo>
                    <a:pt x="181" y="219"/>
                    <a:pt x="181" y="219"/>
                    <a:pt x="181" y="219"/>
                  </a:cubicBezTo>
                  <a:cubicBezTo>
                    <a:pt x="292" y="219"/>
                    <a:pt x="292" y="219"/>
                    <a:pt x="292" y="219"/>
                  </a:cubicBezTo>
                  <a:cubicBezTo>
                    <a:pt x="303" y="219"/>
                    <a:pt x="312" y="210"/>
                    <a:pt x="312" y="199"/>
                  </a:cubicBezTo>
                  <a:cubicBezTo>
                    <a:pt x="312" y="20"/>
                    <a:pt x="312" y="20"/>
                    <a:pt x="312" y="20"/>
                  </a:cubicBezTo>
                  <a:cubicBezTo>
                    <a:pt x="312" y="9"/>
                    <a:pt x="303" y="0"/>
                    <a:pt x="292" y="0"/>
                  </a:cubicBezTo>
                  <a:close/>
                  <a:moveTo>
                    <a:pt x="19" y="20"/>
                  </a:moveTo>
                  <a:cubicBezTo>
                    <a:pt x="290" y="20"/>
                    <a:pt x="290" y="20"/>
                    <a:pt x="290" y="20"/>
                  </a:cubicBezTo>
                  <a:cubicBezTo>
                    <a:pt x="290" y="199"/>
                    <a:pt x="290" y="199"/>
                    <a:pt x="290" y="199"/>
                  </a:cubicBezTo>
                  <a:cubicBezTo>
                    <a:pt x="19" y="199"/>
                    <a:pt x="19" y="199"/>
                    <a:pt x="19" y="199"/>
                  </a:cubicBezTo>
                  <a:lnTo>
                    <a:pt x="19" y="2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4" name="Freeform 22"/>
            <p:cNvSpPr>
              <a:spLocks noEditPoints="1"/>
            </p:cNvSpPr>
            <p:nvPr/>
          </p:nvSpPr>
          <p:spPr bwMode="black">
            <a:xfrm>
              <a:off x="4540" y="1293"/>
              <a:ext cx="418" cy="3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4"/>
                </a:cxn>
                <a:cxn ang="0">
                  <a:pos x="177" y="134"/>
                </a:cxn>
                <a:cxn ang="0">
                  <a:pos x="177" y="0"/>
                </a:cxn>
                <a:cxn ang="0">
                  <a:pos x="0" y="0"/>
                </a:cxn>
                <a:cxn ang="0">
                  <a:pos x="49" y="7"/>
                </a:cxn>
                <a:cxn ang="0">
                  <a:pos x="156" y="7"/>
                </a:cxn>
                <a:cxn ang="0">
                  <a:pos x="160" y="11"/>
                </a:cxn>
                <a:cxn ang="0">
                  <a:pos x="156" y="15"/>
                </a:cxn>
                <a:cxn ang="0">
                  <a:pos x="49" y="15"/>
                </a:cxn>
                <a:cxn ang="0">
                  <a:pos x="45" y="11"/>
                </a:cxn>
                <a:cxn ang="0">
                  <a:pos x="49" y="7"/>
                </a:cxn>
                <a:cxn ang="0">
                  <a:pos x="29" y="7"/>
                </a:cxn>
                <a:cxn ang="0">
                  <a:pos x="33" y="11"/>
                </a:cxn>
                <a:cxn ang="0">
                  <a:pos x="29" y="16"/>
                </a:cxn>
                <a:cxn ang="0">
                  <a:pos x="24" y="11"/>
                </a:cxn>
                <a:cxn ang="0">
                  <a:pos x="29" y="7"/>
                </a:cxn>
                <a:cxn ang="0">
                  <a:pos x="17" y="7"/>
                </a:cxn>
                <a:cxn ang="0">
                  <a:pos x="22" y="11"/>
                </a:cxn>
                <a:cxn ang="0">
                  <a:pos x="17" y="16"/>
                </a:cxn>
                <a:cxn ang="0">
                  <a:pos x="13" y="11"/>
                </a:cxn>
                <a:cxn ang="0">
                  <a:pos x="17" y="7"/>
                </a:cxn>
                <a:cxn ang="0">
                  <a:pos x="168" y="123"/>
                </a:cxn>
                <a:cxn ang="0">
                  <a:pos x="9" y="123"/>
                </a:cxn>
                <a:cxn ang="0">
                  <a:pos x="9" y="21"/>
                </a:cxn>
                <a:cxn ang="0">
                  <a:pos x="168" y="21"/>
                </a:cxn>
                <a:cxn ang="0">
                  <a:pos x="168" y="123"/>
                </a:cxn>
              </a:cxnLst>
              <a:rect l="0" t="0" r="r" b="b"/>
              <a:pathLst>
                <a:path w="177" h="134">
                  <a:moveTo>
                    <a:pt x="0" y="0"/>
                  </a:moveTo>
                  <a:cubicBezTo>
                    <a:pt x="0" y="134"/>
                    <a:pt x="0" y="134"/>
                    <a:pt x="0" y="134"/>
                  </a:cubicBezTo>
                  <a:cubicBezTo>
                    <a:pt x="177" y="134"/>
                    <a:pt x="177" y="134"/>
                    <a:pt x="177" y="134"/>
                  </a:cubicBezTo>
                  <a:cubicBezTo>
                    <a:pt x="177" y="0"/>
                    <a:pt x="177" y="0"/>
                    <a:pt x="177" y="0"/>
                  </a:cubicBezTo>
                  <a:lnTo>
                    <a:pt x="0" y="0"/>
                  </a:lnTo>
                  <a:close/>
                  <a:moveTo>
                    <a:pt x="49" y="7"/>
                  </a:moveTo>
                  <a:cubicBezTo>
                    <a:pt x="156" y="7"/>
                    <a:pt x="156" y="7"/>
                    <a:pt x="156" y="7"/>
                  </a:cubicBezTo>
                  <a:cubicBezTo>
                    <a:pt x="158" y="7"/>
                    <a:pt x="160" y="9"/>
                    <a:pt x="160" y="11"/>
                  </a:cubicBezTo>
                  <a:cubicBezTo>
                    <a:pt x="160" y="13"/>
                    <a:pt x="158" y="15"/>
                    <a:pt x="156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7" y="15"/>
                    <a:pt x="45" y="13"/>
                    <a:pt x="45" y="11"/>
                  </a:cubicBezTo>
                  <a:cubicBezTo>
                    <a:pt x="45" y="9"/>
                    <a:pt x="47" y="7"/>
                    <a:pt x="49" y="7"/>
                  </a:cubicBezTo>
                  <a:close/>
                  <a:moveTo>
                    <a:pt x="29" y="7"/>
                  </a:moveTo>
                  <a:cubicBezTo>
                    <a:pt x="31" y="7"/>
                    <a:pt x="33" y="9"/>
                    <a:pt x="33" y="11"/>
                  </a:cubicBezTo>
                  <a:cubicBezTo>
                    <a:pt x="33" y="14"/>
                    <a:pt x="31" y="16"/>
                    <a:pt x="29" y="16"/>
                  </a:cubicBezTo>
                  <a:cubicBezTo>
                    <a:pt x="26" y="16"/>
                    <a:pt x="24" y="14"/>
                    <a:pt x="24" y="11"/>
                  </a:cubicBezTo>
                  <a:cubicBezTo>
                    <a:pt x="24" y="9"/>
                    <a:pt x="26" y="7"/>
                    <a:pt x="29" y="7"/>
                  </a:cubicBezTo>
                  <a:close/>
                  <a:moveTo>
                    <a:pt x="17" y="7"/>
                  </a:moveTo>
                  <a:cubicBezTo>
                    <a:pt x="20" y="7"/>
                    <a:pt x="22" y="9"/>
                    <a:pt x="22" y="11"/>
                  </a:cubicBezTo>
                  <a:cubicBezTo>
                    <a:pt x="22" y="14"/>
                    <a:pt x="20" y="16"/>
                    <a:pt x="17" y="16"/>
                  </a:cubicBezTo>
                  <a:cubicBezTo>
                    <a:pt x="15" y="16"/>
                    <a:pt x="13" y="14"/>
                    <a:pt x="13" y="11"/>
                  </a:cubicBezTo>
                  <a:cubicBezTo>
                    <a:pt x="13" y="9"/>
                    <a:pt x="15" y="7"/>
                    <a:pt x="17" y="7"/>
                  </a:cubicBezTo>
                  <a:close/>
                  <a:moveTo>
                    <a:pt x="168" y="123"/>
                  </a:moveTo>
                  <a:cubicBezTo>
                    <a:pt x="9" y="123"/>
                    <a:pt x="9" y="123"/>
                    <a:pt x="9" y="123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68" y="21"/>
                    <a:pt x="168" y="21"/>
                    <a:pt x="168" y="21"/>
                  </a:cubicBezTo>
                  <a:lnTo>
                    <a:pt x="168" y="123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5" name="Freeform 23"/>
            <p:cNvSpPr>
              <a:spLocks/>
            </p:cNvSpPr>
            <p:nvPr/>
          </p:nvSpPr>
          <p:spPr bwMode="black">
            <a:xfrm>
              <a:off x="4665" y="1402"/>
              <a:ext cx="78" cy="137"/>
            </a:xfrm>
            <a:custGeom>
              <a:avLst/>
              <a:gdLst/>
              <a:ahLst/>
              <a:cxnLst>
                <a:cxn ang="0">
                  <a:pos x="12" y="41"/>
                </a:cxn>
                <a:cxn ang="0">
                  <a:pos x="8" y="41"/>
                </a:cxn>
                <a:cxn ang="0">
                  <a:pos x="8" y="50"/>
                </a:cxn>
                <a:cxn ang="0">
                  <a:pos x="4" y="50"/>
                </a:cxn>
                <a:cxn ang="0">
                  <a:pos x="4" y="58"/>
                </a:cxn>
                <a:cxn ang="0">
                  <a:pos x="12" y="58"/>
                </a:cxn>
                <a:cxn ang="0">
                  <a:pos x="12" y="50"/>
                </a:cxn>
                <a:cxn ang="0">
                  <a:pos x="17" y="50"/>
                </a:cxn>
                <a:cxn ang="0">
                  <a:pos x="17" y="42"/>
                </a:cxn>
                <a:cxn ang="0">
                  <a:pos x="21" y="42"/>
                </a:cxn>
                <a:cxn ang="0">
                  <a:pos x="21" y="37"/>
                </a:cxn>
                <a:cxn ang="0">
                  <a:pos x="24" y="37"/>
                </a:cxn>
                <a:cxn ang="0">
                  <a:pos x="24" y="38"/>
                </a:cxn>
                <a:cxn ang="0">
                  <a:pos x="25" y="41"/>
                </a:cxn>
                <a:cxn ang="0">
                  <a:pos x="29" y="42"/>
                </a:cxn>
                <a:cxn ang="0">
                  <a:pos x="29" y="46"/>
                </a:cxn>
                <a:cxn ang="0">
                  <a:pos x="33" y="46"/>
                </a:cxn>
                <a:cxn ang="0">
                  <a:pos x="33" y="0"/>
                </a:cxn>
                <a:cxn ang="0">
                  <a:pos x="29" y="0"/>
                </a:cxn>
                <a:cxn ang="0">
                  <a:pos x="29" y="4"/>
                </a:cxn>
                <a:cxn ang="0">
                  <a:pos x="25" y="4"/>
                </a:cxn>
                <a:cxn ang="0">
                  <a:pos x="25" y="8"/>
                </a:cxn>
                <a:cxn ang="0">
                  <a:pos x="21" y="8"/>
                </a:cxn>
                <a:cxn ang="0">
                  <a:pos x="21" y="12"/>
                </a:cxn>
                <a:cxn ang="0">
                  <a:pos x="16" y="12"/>
                </a:cxn>
                <a:cxn ang="0">
                  <a:pos x="16" y="16"/>
                </a:cxn>
                <a:cxn ang="0">
                  <a:pos x="12" y="16"/>
                </a:cxn>
                <a:cxn ang="0">
                  <a:pos x="12" y="20"/>
                </a:cxn>
                <a:cxn ang="0">
                  <a:pos x="8" y="20"/>
                </a:cxn>
                <a:cxn ang="0">
                  <a:pos x="8" y="25"/>
                </a:cxn>
                <a:cxn ang="0">
                  <a:pos x="4" y="25"/>
                </a:cxn>
                <a:cxn ang="0">
                  <a:pos x="4" y="29"/>
                </a:cxn>
                <a:cxn ang="0">
                  <a:pos x="0" y="29"/>
                </a:cxn>
                <a:cxn ang="0">
                  <a:pos x="0" y="33"/>
                </a:cxn>
                <a:cxn ang="0">
                  <a:pos x="12" y="34"/>
                </a:cxn>
                <a:cxn ang="0">
                  <a:pos x="12" y="41"/>
                </a:cxn>
              </a:cxnLst>
              <a:rect l="0" t="0" r="r" b="b"/>
              <a:pathLst>
                <a:path w="33" h="58">
                  <a:moveTo>
                    <a:pt x="12" y="41"/>
                  </a:moveTo>
                  <a:cubicBezTo>
                    <a:pt x="11" y="41"/>
                    <a:pt x="9" y="41"/>
                    <a:pt x="8" y="41"/>
                  </a:cubicBezTo>
                  <a:cubicBezTo>
                    <a:pt x="8" y="44"/>
                    <a:pt x="8" y="47"/>
                    <a:pt x="8" y="50"/>
                  </a:cubicBezTo>
                  <a:cubicBezTo>
                    <a:pt x="7" y="50"/>
                    <a:pt x="5" y="50"/>
                    <a:pt x="4" y="50"/>
                  </a:cubicBezTo>
                  <a:cubicBezTo>
                    <a:pt x="4" y="53"/>
                    <a:pt x="4" y="55"/>
                    <a:pt x="4" y="58"/>
                  </a:cubicBezTo>
                  <a:cubicBezTo>
                    <a:pt x="7" y="58"/>
                    <a:pt x="10" y="58"/>
                    <a:pt x="12" y="58"/>
                  </a:cubicBezTo>
                  <a:cubicBezTo>
                    <a:pt x="12" y="55"/>
                    <a:pt x="12" y="53"/>
                    <a:pt x="12" y="50"/>
                  </a:cubicBezTo>
                  <a:cubicBezTo>
                    <a:pt x="14" y="50"/>
                    <a:pt x="15" y="50"/>
                    <a:pt x="17" y="50"/>
                  </a:cubicBezTo>
                  <a:cubicBezTo>
                    <a:pt x="17" y="47"/>
                    <a:pt x="17" y="44"/>
                    <a:pt x="17" y="42"/>
                  </a:cubicBezTo>
                  <a:cubicBezTo>
                    <a:pt x="18" y="42"/>
                    <a:pt x="19" y="42"/>
                    <a:pt x="21" y="42"/>
                  </a:cubicBezTo>
                  <a:cubicBezTo>
                    <a:pt x="21" y="40"/>
                    <a:pt x="21" y="39"/>
                    <a:pt x="21" y="37"/>
                  </a:cubicBezTo>
                  <a:cubicBezTo>
                    <a:pt x="22" y="37"/>
                    <a:pt x="23" y="37"/>
                    <a:pt x="24" y="37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5" y="39"/>
                    <a:pt x="25" y="40"/>
                    <a:pt x="25" y="41"/>
                  </a:cubicBezTo>
                  <a:cubicBezTo>
                    <a:pt x="26" y="41"/>
                    <a:pt x="27" y="42"/>
                    <a:pt x="29" y="42"/>
                  </a:cubicBezTo>
                  <a:cubicBezTo>
                    <a:pt x="29" y="43"/>
                    <a:pt x="29" y="44"/>
                    <a:pt x="29" y="46"/>
                  </a:cubicBezTo>
                  <a:cubicBezTo>
                    <a:pt x="30" y="46"/>
                    <a:pt x="32" y="46"/>
                    <a:pt x="33" y="46"/>
                  </a:cubicBezTo>
                  <a:cubicBezTo>
                    <a:pt x="33" y="30"/>
                    <a:pt x="33" y="15"/>
                    <a:pt x="33" y="0"/>
                  </a:cubicBezTo>
                  <a:cubicBezTo>
                    <a:pt x="32" y="0"/>
                    <a:pt x="30" y="0"/>
                    <a:pt x="29" y="0"/>
                  </a:cubicBezTo>
                  <a:cubicBezTo>
                    <a:pt x="29" y="1"/>
                    <a:pt x="29" y="2"/>
                    <a:pt x="29" y="4"/>
                  </a:cubicBezTo>
                  <a:cubicBezTo>
                    <a:pt x="28" y="4"/>
                    <a:pt x="26" y="4"/>
                    <a:pt x="25" y="4"/>
                  </a:cubicBezTo>
                  <a:cubicBezTo>
                    <a:pt x="25" y="5"/>
                    <a:pt x="25" y="7"/>
                    <a:pt x="25" y="8"/>
                  </a:cubicBezTo>
                  <a:cubicBezTo>
                    <a:pt x="23" y="8"/>
                    <a:pt x="22" y="8"/>
                    <a:pt x="21" y="8"/>
                  </a:cubicBezTo>
                  <a:cubicBezTo>
                    <a:pt x="21" y="9"/>
                    <a:pt x="21" y="11"/>
                    <a:pt x="21" y="12"/>
                  </a:cubicBezTo>
                  <a:cubicBezTo>
                    <a:pt x="19" y="12"/>
                    <a:pt x="18" y="12"/>
                    <a:pt x="16" y="12"/>
                  </a:cubicBezTo>
                  <a:cubicBezTo>
                    <a:pt x="16" y="14"/>
                    <a:pt x="16" y="15"/>
                    <a:pt x="16" y="16"/>
                  </a:cubicBezTo>
                  <a:cubicBezTo>
                    <a:pt x="15" y="16"/>
                    <a:pt x="14" y="16"/>
                    <a:pt x="12" y="16"/>
                  </a:cubicBezTo>
                  <a:cubicBezTo>
                    <a:pt x="12" y="18"/>
                    <a:pt x="12" y="19"/>
                    <a:pt x="12" y="20"/>
                  </a:cubicBezTo>
                  <a:cubicBezTo>
                    <a:pt x="11" y="20"/>
                    <a:pt x="9" y="20"/>
                    <a:pt x="8" y="20"/>
                  </a:cubicBezTo>
                  <a:cubicBezTo>
                    <a:pt x="8" y="22"/>
                    <a:pt x="8" y="23"/>
                    <a:pt x="8" y="25"/>
                  </a:cubicBezTo>
                  <a:cubicBezTo>
                    <a:pt x="7" y="25"/>
                    <a:pt x="5" y="25"/>
                    <a:pt x="4" y="25"/>
                  </a:cubicBezTo>
                  <a:cubicBezTo>
                    <a:pt x="4" y="26"/>
                    <a:pt x="4" y="27"/>
                    <a:pt x="4" y="29"/>
                  </a:cubicBezTo>
                  <a:cubicBezTo>
                    <a:pt x="2" y="29"/>
                    <a:pt x="1" y="29"/>
                    <a:pt x="0" y="29"/>
                  </a:cubicBezTo>
                  <a:cubicBezTo>
                    <a:pt x="0" y="30"/>
                    <a:pt x="0" y="32"/>
                    <a:pt x="0" y="33"/>
                  </a:cubicBezTo>
                  <a:cubicBezTo>
                    <a:pt x="4" y="33"/>
                    <a:pt x="8" y="33"/>
                    <a:pt x="12" y="34"/>
                  </a:cubicBezTo>
                  <a:cubicBezTo>
                    <a:pt x="12" y="36"/>
                    <a:pt x="12" y="39"/>
                    <a:pt x="12" y="41"/>
                  </a:cubicBez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76" name="Group 24"/>
          <p:cNvGrpSpPr>
            <a:grpSpLocks/>
          </p:cNvGrpSpPr>
          <p:nvPr/>
        </p:nvGrpSpPr>
        <p:grpSpPr bwMode="auto">
          <a:xfrm>
            <a:off x="8253413" y="3578225"/>
            <a:ext cx="838200" cy="1604963"/>
            <a:chOff x="2137" y="2100"/>
            <a:chExt cx="387" cy="742"/>
          </a:xfrm>
        </p:grpSpPr>
        <p:sp>
          <p:nvSpPr>
            <p:cNvPr id="23577" name="Freeform 25"/>
            <p:cNvSpPr>
              <a:spLocks noEditPoints="1"/>
            </p:cNvSpPr>
            <p:nvPr/>
          </p:nvSpPr>
          <p:spPr bwMode="black">
            <a:xfrm>
              <a:off x="2137" y="2100"/>
              <a:ext cx="387" cy="742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32" y="0"/>
                </a:cxn>
                <a:cxn ang="0">
                  <a:pos x="0" y="31"/>
                </a:cxn>
                <a:cxn ang="0">
                  <a:pos x="0" y="283"/>
                </a:cxn>
                <a:cxn ang="0">
                  <a:pos x="32" y="314"/>
                </a:cxn>
                <a:cxn ang="0">
                  <a:pos x="132" y="314"/>
                </a:cxn>
                <a:cxn ang="0">
                  <a:pos x="164" y="283"/>
                </a:cxn>
                <a:cxn ang="0">
                  <a:pos x="164" y="31"/>
                </a:cxn>
                <a:cxn ang="0">
                  <a:pos x="132" y="0"/>
                </a:cxn>
                <a:cxn ang="0">
                  <a:pos x="155" y="283"/>
                </a:cxn>
                <a:cxn ang="0">
                  <a:pos x="132" y="305"/>
                </a:cxn>
                <a:cxn ang="0">
                  <a:pos x="32" y="305"/>
                </a:cxn>
                <a:cxn ang="0">
                  <a:pos x="10" y="283"/>
                </a:cxn>
                <a:cxn ang="0">
                  <a:pos x="10" y="260"/>
                </a:cxn>
                <a:cxn ang="0">
                  <a:pos x="155" y="260"/>
                </a:cxn>
                <a:cxn ang="0">
                  <a:pos x="155" y="283"/>
                </a:cxn>
                <a:cxn ang="0">
                  <a:pos x="155" y="255"/>
                </a:cxn>
                <a:cxn ang="0">
                  <a:pos x="10" y="255"/>
                </a:cxn>
                <a:cxn ang="0">
                  <a:pos x="10" y="55"/>
                </a:cxn>
                <a:cxn ang="0">
                  <a:pos x="155" y="55"/>
                </a:cxn>
                <a:cxn ang="0">
                  <a:pos x="155" y="255"/>
                </a:cxn>
                <a:cxn ang="0">
                  <a:pos x="155" y="50"/>
                </a:cxn>
                <a:cxn ang="0">
                  <a:pos x="10" y="50"/>
                </a:cxn>
                <a:cxn ang="0">
                  <a:pos x="10" y="31"/>
                </a:cxn>
                <a:cxn ang="0">
                  <a:pos x="32" y="9"/>
                </a:cxn>
                <a:cxn ang="0">
                  <a:pos x="132" y="9"/>
                </a:cxn>
                <a:cxn ang="0">
                  <a:pos x="155" y="31"/>
                </a:cxn>
                <a:cxn ang="0">
                  <a:pos x="155" y="50"/>
                </a:cxn>
              </a:cxnLst>
              <a:rect l="0" t="0" r="r" b="b"/>
              <a:pathLst>
                <a:path w="164" h="314">
                  <a:moveTo>
                    <a:pt x="132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300"/>
                    <a:pt x="14" y="314"/>
                    <a:pt x="32" y="314"/>
                  </a:cubicBezTo>
                  <a:cubicBezTo>
                    <a:pt x="132" y="314"/>
                    <a:pt x="132" y="314"/>
                    <a:pt x="132" y="314"/>
                  </a:cubicBezTo>
                  <a:cubicBezTo>
                    <a:pt x="150" y="314"/>
                    <a:pt x="164" y="300"/>
                    <a:pt x="164" y="283"/>
                  </a:cubicBezTo>
                  <a:cubicBezTo>
                    <a:pt x="164" y="31"/>
                    <a:pt x="164" y="31"/>
                    <a:pt x="164" y="31"/>
                  </a:cubicBezTo>
                  <a:cubicBezTo>
                    <a:pt x="164" y="14"/>
                    <a:pt x="150" y="0"/>
                    <a:pt x="132" y="0"/>
                  </a:cubicBezTo>
                  <a:close/>
                  <a:moveTo>
                    <a:pt x="155" y="283"/>
                  </a:moveTo>
                  <a:cubicBezTo>
                    <a:pt x="155" y="295"/>
                    <a:pt x="145" y="305"/>
                    <a:pt x="132" y="305"/>
                  </a:cubicBezTo>
                  <a:cubicBezTo>
                    <a:pt x="32" y="305"/>
                    <a:pt x="32" y="305"/>
                    <a:pt x="32" y="305"/>
                  </a:cubicBezTo>
                  <a:cubicBezTo>
                    <a:pt x="20" y="305"/>
                    <a:pt x="10" y="295"/>
                    <a:pt x="10" y="283"/>
                  </a:cubicBezTo>
                  <a:cubicBezTo>
                    <a:pt x="10" y="260"/>
                    <a:pt x="10" y="260"/>
                    <a:pt x="10" y="260"/>
                  </a:cubicBezTo>
                  <a:cubicBezTo>
                    <a:pt x="155" y="260"/>
                    <a:pt x="155" y="260"/>
                    <a:pt x="155" y="260"/>
                  </a:cubicBezTo>
                  <a:lnTo>
                    <a:pt x="155" y="283"/>
                  </a:lnTo>
                  <a:close/>
                  <a:moveTo>
                    <a:pt x="155" y="255"/>
                  </a:moveTo>
                  <a:cubicBezTo>
                    <a:pt x="10" y="255"/>
                    <a:pt x="10" y="255"/>
                    <a:pt x="10" y="2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55" y="55"/>
                    <a:pt x="155" y="55"/>
                    <a:pt x="155" y="55"/>
                  </a:cubicBezTo>
                  <a:lnTo>
                    <a:pt x="155" y="255"/>
                  </a:lnTo>
                  <a:close/>
                  <a:moveTo>
                    <a:pt x="155" y="50"/>
                  </a:moveTo>
                  <a:cubicBezTo>
                    <a:pt x="10" y="50"/>
                    <a:pt x="10" y="50"/>
                    <a:pt x="10" y="50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19"/>
                    <a:pt x="20" y="9"/>
                    <a:pt x="32" y="9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45" y="9"/>
                    <a:pt x="155" y="19"/>
                    <a:pt x="155" y="31"/>
                  </a:cubicBezTo>
                  <a:lnTo>
                    <a:pt x="155" y="5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8" name="Freeform 26"/>
            <p:cNvSpPr>
              <a:spLocks/>
            </p:cNvSpPr>
            <p:nvPr/>
          </p:nvSpPr>
          <p:spPr bwMode="black">
            <a:xfrm>
              <a:off x="2283" y="2166"/>
              <a:ext cx="97" cy="29"/>
            </a:xfrm>
            <a:custGeom>
              <a:avLst/>
              <a:gdLst/>
              <a:ahLst/>
              <a:cxnLst>
                <a:cxn ang="0">
                  <a:pos x="41" y="6"/>
                </a:cxn>
                <a:cxn ang="0">
                  <a:pos x="35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35" y="0"/>
                </a:cxn>
                <a:cxn ang="0">
                  <a:pos x="41" y="6"/>
                </a:cxn>
              </a:cxnLst>
              <a:rect l="0" t="0" r="r" b="b"/>
              <a:pathLst>
                <a:path w="41" h="12">
                  <a:moveTo>
                    <a:pt x="41" y="6"/>
                  </a:moveTo>
                  <a:cubicBezTo>
                    <a:pt x="41" y="9"/>
                    <a:pt x="38" y="12"/>
                    <a:pt x="35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0"/>
                    <a:pt x="41" y="3"/>
                    <a:pt x="41" y="6"/>
                  </a:cubicBez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9" name="Freeform 27"/>
            <p:cNvSpPr>
              <a:spLocks noEditPoints="1"/>
            </p:cNvSpPr>
            <p:nvPr/>
          </p:nvSpPr>
          <p:spPr bwMode="black">
            <a:xfrm>
              <a:off x="2300" y="2735"/>
              <a:ext cx="61" cy="6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3"/>
                </a:cxn>
                <a:cxn ang="0">
                  <a:pos x="13" y="27"/>
                </a:cxn>
                <a:cxn ang="0">
                  <a:pos x="26" y="13"/>
                </a:cxn>
                <a:cxn ang="0">
                  <a:pos x="13" y="0"/>
                </a:cxn>
                <a:cxn ang="0">
                  <a:pos x="13" y="8"/>
                </a:cxn>
                <a:cxn ang="0">
                  <a:pos x="3" y="14"/>
                </a:cxn>
                <a:cxn ang="0">
                  <a:pos x="3" y="11"/>
                </a:cxn>
                <a:cxn ang="0">
                  <a:pos x="13" y="2"/>
                </a:cxn>
                <a:cxn ang="0">
                  <a:pos x="24" y="11"/>
                </a:cxn>
                <a:cxn ang="0">
                  <a:pos x="23" y="14"/>
                </a:cxn>
                <a:cxn ang="0">
                  <a:pos x="13" y="8"/>
                </a:cxn>
              </a:cxnLst>
              <a:rect l="0" t="0" r="r" b="b"/>
              <a:pathLst>
                <a:path w="26" h="27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20" y="27"/>
                    <a:pt x="26" y="21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8"/>
                  </a:moveTo>
                  <a:cubicBezTo>
                    <a:pt x="8" y="8"/>
                    <a:pt x="5" y="10"/>
                    <a:pt x="3" y="14"/>
                  </a:cubicBezTo>
                  <a:cubicBezTo>
                    <a:pt x="3" y="13"/>
                    <a:pt x="3" y="12"/>
                    <a:pt x="3" y="11"/>
                  </a:cubicBezTo>
                  <a:cubicBezTo>
                    <a:pt x="3" y="6"/>
                    <a:pt x="7" y="2"/>
                    <a:pt x="13" y="2"/>
                  </a:cubicBezTo>
                  <a:cubicBezTo>
                    <a:pt x="19" y="2"/>
                    <a:pt x="24" y="6"/>
                    <a:pt x="24" y="11"/>
                  </a:cubicBezTo>
                  <a:cubicBezTo>
                    <a:pt x="24" y="12"/>
                    <a:pt x="23" y="13"/>
                    <a:pt x="23" y="14"/>
                  </a:cubicBezTo>
                  <a:cubicBezTo>
                    <a:pt x="22" y="10"/>
                    <a:pt x="18" y="8"/>
                    <a:pt x="13" y="8"/>
                  </a:cubicBez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Freeform 28"/>
            <p:cNvSpPr>
              <a:spLocks/>
            </p:cNvSpPr>
            <p:nvPr/>
          </p:nvSpPr>
          <p:spPr bwMode="black">
            <a:xfrm>
              <a:off x="2189" y="2610"/>
              <a:ext cx="68" cy="69"/>
            </a:xfrm>
            <a:custGeom>
              <a:avLst/>
              <a:gdLst/>
              <a:ahLst/>
              <a:cxnLst>
                <a:cxn ang="0">
                  <a:pos x="24" y="29"/>
                </a:cxn>
                <a:cxn ang="0">
                  <a:pos x="6" y="29"/>
                </a:cxn>
                <a:cxn ang="0">
                  <a:pos x="0" y="23"/>
                </a:cxn>
                <a:cxn ang="0">
                  <a:pos x="0" y="5"/>
                </a:cxn>
                <a:cxn ang="0">
                  <a:pos x="6" y="0"/>
                </a:cxn>
                <a:cxn ang="0">
                  <a:pos x="24" y="0"/>
                </a:cxn>
                <a:cxn ang="0">
                  <a:pos x="29" y="5"/>
                </a:cxn>
                <a:cxn ang="0">
                  <a:pos x="29" y="23"/>
                </a:cxn>
                <a:cxn ang="0">
                  <a:pos x="24" y="29"/>
                </a:cxn>
              </a:cxnLst>
              <a:rect l="0" t="0" r="r" b="b"/>
              <a:pathLst>
                <a:path w="29" h="29">
                  <a:moveTo>
                    <a:pt x="24" y="29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3" y="29"/>
                    <a:pt x="0" y="26"/>
                    <a:pt x="0" y="2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2"/>
                    <a:pt x="29" y="5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6"/>
                    <a:pt x="27" y="29"/>
                    <a:pt x="24" y="29"/>
                  </a:cubicBez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1" name="Freeform 29"/>
            <p:cNvSpPr>
              <a:spLocks/>
            </p:cNvSpPr>
            <p:nvPr/>
          </p:nvSpPr>
          <p:spPr bwMode="black">
            <a:xfrm>
              <a:off x="2297" y="2610"/>
              <a:ext cx="69" cy="69"/>
            </a:xfrm>
            <a:custGeom>
              <a:avLst/>
              <a:gdLst/>
              <a:ahLst/>
              <a:cxnLst>
                <a:cxn ang="0">
                  <a:pos x="23" y="29"/>
                </a:cxn>
                <a:cxn ang="0">
                  <a:pos x="5" y="29"/>
                </a:cxn>
                <a:cxn ang="0">
                  <a:pos x="0" y="23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23" y="0"/>
                </a:cxn>
                <a:cxn ang="0">
                  <a:pos x="29" y="5"/>
                </a:cxn>
                <a:cxn ang="0">
                  <a:pos x="29" y="23"/>
                </a:cxn>
                <a:cxn ang="0">
                  <a:pos x="23" y="29"/>
                </a:cxn>
              </a:cxnLst>
              <a:rect l="0" t="0" r="r" b="b"/>
              <a:pathLst>
                <a:path w="29" h="29">
                  <a:moveTo>
                    <a:pt x="23" y="2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2" y="29"/>
                    <a:pt x="0" y="26"/>
                    <a:pt x="0" y="2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6" y="0"/>
                    <a:pt x="29" y="2"/>
                    <a:pt x="29" y="5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6"/>
                    <a:pt x="26" y="29"/>
                    <a:pt x="23" y="29"/>
                  </a:cubicBez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Freeform 30"/>
            <p:cNvSpPr>
              <a:spLocks/>
            </p:cNvSpPr>
            <p:nvPr/>
          </p:nvSpPr>
          <p:spPr bwMode="black">
            <a:xfrm>
              <a:off x="2404" y="2610"/>
              <a:ext cx="68" cy="69"/>
            </a:xfrm>
            <a:custGeom>
              <a:avLst/>
              <a:gdLst/>
              <a:ahLst/>
              <a:cxnLst>
                <a:cxn ang="0">
                  <a:pos x="23" y="29"/>
                </a:cxn>
                <a:cxn ang="0">
                  <a:pos x="5" y="29"/>
                </a:cxn>
                <a:cxn ang="0">
                  <a:pos x="0" y="23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23" y="0"/>
                </a:cxn>
                <a:cxn ang="0">
                  <a:pos x="29" y="5"/>
                </a:cxn>
                <a:cxn ang="0">
                  <a:pos x="29" y="23"/>
                </a:cxn>
                <a:cxn ang="0">
                  <a:pos x="23" y="29"/>
                </a:cxn>
              </a:cxnLst>
              <a:rect l="0" t="0" r="r" b="b"/>
              <a:pathLst>
                <a:path w="29" h="29">
                  <a:moveTo>
                    <a:pt x="23" y="2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2" y="29"/>
                    <a:pt x="0" y="26"/>
                    <a:pt x="0" y="2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6" y="0"/>
                    <a:pt x="29" y="2"/>
                    <a:pt x="29" y="5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6"/>
                    <a:pt x="26" y="29"/>
                    <a:pt x="23" y="29"/>
                  </a:cubicBez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3" name="Freeform 31"/>
            <p:cNvSpPr>
              <a:spLocks/>
            </p:cNvSpPr>
            <p:nvPr/>
          </p:nvSpPr>
          <p:spPr bwMode="black">
            <a:xfrm>
              <a:off x="2189" y="2258"/>
              <a:ext cx="68" cy="66"/>
            </a:xfrm>
            <a:custGeom>
              <a:avLst/>
              <a:gdLst/>
              <a:ahLst/>
              <a:cxnLst>
                <a:cxn ang="0">
                  <a:pos x="24" y="28"/>
                </a:cxn>
                <a:cxn ang="0">
                  <a:pos x="6" y="28"/>
                </a:cxn>
                <a:cxn ang="0">
                  <a:pos x="0" y="23"/>
                </a:cxn>
                <a:cxn ang="0">
                  <a:pos x="0" y="5"/>
                </a:cxn>
                <a:cxn ang="0">
                  <a:pos x="6" y="0"/>
                </a:cxn>
                <a:cxn ang="0">
                  <a:pos x="24" y="0"/>
                </a:cxn>
                <a:cxn ang="0">
                  <a:pos x="29" y="5"/>
                </a:cxn>
                <a:cxn ang="0">
                  <a:pos x="29" y="23"/>
                </a:cxn>
                <a:cxn ang="0">
                  <a:pos x="24" y="28"/>
                </a:cxn>
              </a:cxnLst>
              <a:rect l="0" t="0" r="r" b="b"/>
              <a:pathLst>
                <a:path w="29" h="28">
                  <a:moveTo>
                    <a:pt x="24" y="28"/>
                  </a:moveTo>
                  <a:cubicBezTo>
                    <a:pt x="6" y="28"/>
                    <a:pt x="6" y="28"/>
                    <a:pt x="6" y="28"/>
                  </a:cubicBezTo>
                  <a:cubicBezTo>
                    <a:pt x="3" y="28"/>
                    <a:pt x="0" y="26"/>
                    <a:pt x="0" y="2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2"/>
                    <a:pt x="29" y="5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6"/>
                    <a:pt x="27" y="28"/>
                    <a:pt x="24" y="28"/>
                  </a:cubicBez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4" name="Freeform 32"/>
            <p:cNvSpPr>
              <a:spLocks/>
            </p:cNvSpPr>
            <p:nvPr/>
          </p:nvSpPr>
          <p:spPr bwMode="black">
            <a:xfrm>
              <a:off x="2297" y="2258"/>
              <a:ext cx="69" cy="66"/>
            </a:xfrm>
            <a:custGeom>
              <a:avLst/>
              <a:gdLst/>
              <a:ahLst/>
              <a:cxnLst>
                <a:cxn ang="0">
                  <a:pos x="23" y="28"/>
                </a:cxn>
                <a:cxn ang="0">
                  <a:pos x="5" y="28"/>
                </a:cxn>
                <a:cxn ang="0">
                  <a:pos x="0" y="23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23" y="0"/>
                </a:cxn>
                <a:cxn ang="0">
                  <a:pos x="29" y="5"/>
                </a:cxn>
                <a:cxn ang="0">
                  <a:pos x="29" y="23"/>
                </a:cxn>
                <a:cxn ang="0">
                  <a:pos x="23" y="28"/>
                </a:cxn>
              </a:cxnLst>
              <a:rect l="0" t="0" r="r" b="b"/>
              <a:pathLst>
                <a:path w="29" h="28">
                  <a:moveTo>
                    <a:pt x="23" y="28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2" y="28"/>
                    <a:pt x="0" y="26"/>
                    <a:pt x="0" y="2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6" y="0"/>
                    <a:pt x="29" y="2"/>
                    <a:pt x="29" y="5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6"/>
                    <a:pt x="26" y="28"/>
                    <a:pt x="23" y="28"/>
                  </a:cubicBez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5" name="Freeform 33"/>
            <p:cNvSpPr>
              <a:spLocks/>
            </p:cNvSpPr>
            <p:nvPr/>
          </p:nvSpPr>
          <p:spPr bwMode="black">
            <a:xfrm>
              <a:off x="2404" y="2258"/>
              <a:ext cx="68" cy="66"/>
            </a:xfrm>
            <a:custGeom>
              <a:avLst/>
              <a:gdLst/>
              <a:ahLst/>
              <a:cxnLst>
                <a:cxn ang="0">
                  <a:pos x="23" y="28"/>
                </a:cxn>
                <a:cxn ang="0">
                  <a:pos x="5" y="28"/>
                </a:cxn>
                <a:cxn ang="0">
                  <a:pos x="0" y="23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23" y="0"/>
                </a:cxn>
                <a:cxn ang="0">
                  <a:pos x="29" y="5"/>
                </a:cxn>
                <a:cxn ang="0">
                  <a:pos x="29" y="23"/>
                </a:cxn>
                <a:cxn ang="0">
                  <a:pos x="23" y="28"/>
                </a:cxn>
              </a:cxnLst>
              <a:rect l="0" t="0" r="r" b="b"/>
              <a:pathLst>
                <a:path w="29" h="28">
                  <a:moveTo>
                    <a:pt x="23" y="28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2" y="28"/>
                    <a:pt x="0" y="26"/>
                    <a:pt x="0" y="2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6" y="0"/>
                    <a:pt x="29" y="2"/>
                    <a:pt x="29" y="5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6"/>
                    <a:pt x="26" y="28"/>
                    <a:pt x="23" y="28"/>
                  </a:cubicBez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6" name="Freeform 34"/>
            <p:cNvSpPr>
              <a:spLocks/>
            </p:cNvSpPr>
            <p:nvPr/>
          </p:nvSpPr>
          <p:spPr bwMode="black">
            <a:xfrm>
              <a:off x="2189" y="2350"/>
              <a:ext cx="68" cy="69"/>
            </a:xfrm>
            <a:custGeom>
              <a:avLst/>
              <a:gdLst/>
              <a:ahLst/>
              <a:cxnLst>
                <a:cxn ang="0">
                  <a:pos x="24" y="29"/>
                </a:cxn>
                <a:cxn ang="0">
                  <a:pos x="6" y="29"/>
                </a:cxn>
                <a:cxn ang="0">
                  <a:pos x="0" y="23"/>
                </a:cxn>
                <a:cxn ang="0">
                  <a:pos x="0" y="5"/>
                </a:cxn>
                <a:cxn ang="0">
                  <a:pos x="6" y="0"/>
                </a:cxn>
                <a:cxn ang="0">
                  <a:pos x="24" y="0"/>
                </a:cxn>
                <a:cxn ang="0">
                  <a:pos x="29" y="5"/>
                </a:cxn>
                <a:cxn ang="0">
                  <a:pos x="29" y="23"/>
                </a:cxn>
                <a:cxn ang="0">
                  <a:pos x="24" y="29"/>
                </a:cxn>
              </a:cxnLst>
              <a:rect l="0" t="0" r="r" b="b"/>
              <a:pathLst>
                <a:path w="29" h="29">
                  <a:moveTo>
                    <a:pt x="24" y="29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3" y="29"/>
                    <a:pt x="0" y="26"/>
                    <a:pt x="0" y="2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2"/>
                    <a:pt x="29" y="5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6"/>
                    <a:pt x="27" y="29"/>
                    <a:pt x="24" y="29"/>
                  </a:cubicBez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7" name="Freeform 35"/>
            <p:cNvSpPr>
              <a:spLocks/>
            </p:cNvSpPr>
            <p:nvPr/>
          </p:nvSpPr>
          <p:spPr bwMode="black">
            <a:xfrm>
              <a:off x="2297" y="2350"/>
              <a:ext cx="69" cy="69"/>
            </a:xfrm>
            <a:custGeom>
              <a:avLst/>
              <a:gdLst/>
              <a:ahLst/>
              <a:cxnLst>
                <a:cxn ang="0">
                  <a:pos x="23" y="29"/>
                </a:cxn>
                <a:cxn ang="0">
                  <a:pos x="5" y="29"/>
                </a:cxn>
                <a:cxn ang="0">
                  <a:pos x="0" y="23"/>
                </a:cxn>
                <a:cxn ang="0">
                  <a:pos x="0" y="6"/>
                </a:cxn>
                <a:cxn ang="0">
                  <a:pos x="5" y="0"/>
                </a:cxn>
                <a:cxn ang="0">
                  <a:pos x="23" y="0"/>
                </a:cxn>
                <a:cxn ang="0">
                  <a:pos x="29" y="6"/>
                </a:cxn>
                <a:cxn ang="0">
                  <a:pos x="29" y="23"/>
                </a:cxn>
                <a:cxn ang="0">
                  <a:pos x="23" y="29"/>
                </a:cxn>
              </a:cxnLst>
              <a:rect l="0" t="0" r="r" b="b"/>
              <a:pathLst>
                <a:path w="29" h="29">
                  <a:moveTo>
                    <a:pt x="23" y="2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2" y="29"/>
                    <a:pt x="0" y="26"/>
                    <a:pt x="0" y="2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6" y="0"/>
                    <a:pt x="29" y="2"/>
                    <a:pt x="29" y="6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6"/>
                    <a:pt x="26" y="29"/>
                    <a:pt x="23" y="29"/>
                  </a:cubicBez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8" name="Freeform 36"/>
            <p:cNvSpPr>
              <a:spLocks/>
            </p:cNvSpPr>
            <p:nvPr/>
          </p:nvSpPr>
          <p:spPr bwMode="black">
            <a:xfrm>
              <a:off x="2404" y="2350"/>
              <a:ext cx="68" cy="69"/>
            </a:xfrm>
            <a:custGeom>
              <a:avLst/>
              <a:gdLst/>
              <a:ahLst/>
              <a:cxnLst>
                <a:cxn ang="0">
                  <a:pos x="23" y="29"/>
                </a:cxn>
                <a:cxn ang="0">
                  <a:pos x="5" y="29"/>
                </a:cxn>
                <a:cxn ang="0">
                  <a:pos x="0" y="23"/>
                </a:cxn>
                <a:cxn ang="0">
                  <a:pos x="0" y="6"/>
                </a:cxn>
                <a:cxn ang="0">
                  <a:pos x="5" y="0"/>
                </a:cxn>
                <a:cxn ang="0">
                  <a:pos x="23" y="0"/>
                </a:cxn>
                <a:cxn ang="0">
                  <a:pos x="29" y="6"/>
                </a:cxn>
                <a:cxn ang="0">
                  <a:pos x="29" y="23"/>
                </a:cxn>
                <a:cxn ang="0">
                  <a:pos x="23" y="29"/>
                </a:cxn>
              </a:cxnLst>
              <a:rect l="0" t="0" r="r" b="b"/>
              <a:pathLst>
                <a:path w="29" h="29">
                  <a:moveTo>
                    <a:pt x="23" y="2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2" y="29"/>
                    <a:pt x="0" y="26"/>
                    <a:pt x="0" y="2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6" y="0"/>
                    <a:pt x="29" y="2"/>
                    <a:pt x="29" y="6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6"/>
                    <a:pt x="26" y="29"/>
                    <a:pt x="23" y="29"/>
                  </a:cubicBez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9" name="Freeform 37"/>
            <p:cNvSpPr>
              <a:spLocks/>
            </p:cNvSpPr>
            <p:nvPr/>
          </p:nvSpPr>
          <p:spPr bwMode="black">
            <a:xfrm>
              <a:off x="2189" y="2443"/>
              <a:ext cx="68" cy="68"/>
            </a:xfrm>
            <a:custGeom>
              <a:avLst/>
              <a:gdLst/>
              <a:ahLst/>
              <a:cxnLst>
                <a:cxn ang="0">
                  <a:pos x="24" y="29"/>
                </a:cxn>
                <a:cxn ang="0">
                  <a:pos x="6" y="29"/>
                </a:cxn>
                <a:cxn ang="0">
                  <a:pos x="0" y="24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24" y="0"/>
                </a:cxn>
                <a:cxn ang="0">
                  <a:pos x="29" y="6"/>
                </a:cxn>
                <a:cxn ang="0">
                  <a:pos x="29" y="24"/>
                </a:cxn>
                <a:cxn ang="0">
                  <a:pos x="24" y="29"/>
                </a:cxn>
              </a:cxnLst>
              <a:rect l="0" t="0" r="r" b="b"/>
              <a:pathLst>
                <a:path w="29" h="29">
                  <a:moveTo>
                    <a:pt x="24" y="29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3" y="29"/>
                    <a:pt x="0" y="27"/>
                    <a:pt x="0" y="2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3"/>
                    <a:pt x="29" y="6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7"/>
                    <a:pt x="27" y="29"/>
                    <a:pt x="24" y="29"/>
                  </a:cubicBez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0" name="Freeform 38"/>
            <p:cNvSpPr>
              <a:spLocks/>
            </p:cNvSpPr>
            <p:nvPr/>
          </p:nvSpPr>
          <p:spPr bwMode="black">
            <a:xfrm>
              <a:off x="2297" y="2443"/>
              <a:ext cx="69" cy="68"/>
            </a:xfrm>
            <a:custGeom>
              <a:avLst/>
              <a:gdLst/>
              <a:ahLst/>
              <a:cxnLst>
                <a:cxn ang="0">
                  <a:pos x="23" y="29"/>
                </a:cxn>
                <a:cxn ang="0">
                  <a:pos x="5" y="29"/>
                </a:cxn>
                <a:cxn ang="0">
                  <a:pos x="0" y="24"/>
                </a:cxn>
                <a:cxn ang="0">
                  <a:pos x="0" y="6"/>
                </a:cxn>
                <a:cxn ang="0">
                  <a:pos x="5" y="0"/>
                </a:cxn>
                <a:cxn ang="0">
                  <a:pos x="23" y="0"/>
                </a:cxn>
                <a:cxn ang="0">
                  <a:pos x="29" y="6"/>
                </a:cxn>
                <a:cxn ang="0">
                  <a:pos x="29" y="24"/>
                </a:cxn>
                <a:cxn ang="0">
                  <a:pos x="23" y="29"/>
                </a:cxn>
              </a:cxnLst>
              <a:rect l="0" t="0" r="r" b="b"/>
              <a:pathLst>
                <a:path w="29" h="29">
                  <a:moveTo>
                    <a:pt x="23" y="2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2" y="29"/>
                    <a:pt x="0" y="27"/>
                    <a:pt x="0" y="2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6" y="0"/>
                    <a:pt x="29" y="3"/>
                    <a:pt x="29" y="6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7"/>
                    <a:pt x="26" y="29"/>
                    <a:pt x="23" y="29"/>
                  </a:cubicBez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91" name="Freeform 39"/>
          <p:cNvSpPr>
            <a:spLocks noEditPoints="1"/>
          </p:cNvSpPr>
          <p:nvPr/>
        </p:nvSpPr>
        <p:spPr bwMode="black">
          <a:xfrm>
            <a:off x="5032375" y="3676650"/>
            <a:ext cx="1423988" cy="1441450"/>
          </a:xfrm>
          <a:custGeom>
            <a:avLst/>
            <a:gdLst/>
            <a:ahLst/>
            <a:cxnLst>
              <a:cxn ang="0">
                <a:pos x="146" y="0"/>
              </a:cxn>
              <a:cxn ang="0">
                <a:pos x="0" y="146"/>
              </a:cxn>
              <a:cxn ang="0">
                <a:pos x="146" y="293"/>
              </a:cxn>
              <a:cxn ang="0">
                <a:pos x="292" y="146"/>
              </a:cxn>
              <a:cxn ang="0">
                <a:pos x="178" y="146"/>
              </a:cxn>
              <a:cxn ang="0">
                <a:pos x="146" y="179"/>
              </a:cxn>
              <a:cxn ang="0">
                <a:pos x="146" y="179"/>
              </a:cxn>
              <a:cxn ang="0">
                <a:pos x="124" y="170"/>
              </a:cxn>
              <a:cxn ang="0">
                <a:pos x="118" y="163"/>
              </a:cxn>
              <a:cxn ang="0">
                <a:pos x="113" y="146"/>
              </a:cxn>
              <a:cxn ang="0">
                <a:pos x="146" y="114"/>
              </a:cxn>
              <a:cxn ang="0">
                <a:pos x="165" y="120"/>
              </a:cxn>
              <a:cxn ang="0">
                <a:pos x="172" y="127"/>
              </a:cxn>
              <a:cxn ang="0">
                <a:pos x="175" y="132"/>
              </a:cxn>
              <a:cxn ang="0">
                <a:pos x="191" y="113"/>
              </a:cxn>
              <a:cxn ang="0">
                <a:pos x="265" y="79"/>
              </a:cxn>
              <a:cxn ang="0">
                <a:pos x="191" y="113"/>
              </a:cxn>
              <a:cxn ang="0">
                <a:pos x="180" y="102"/>
              </a:cxn>
              <a:cxn ang="0">
                <a:pos x="243" y="50"/>
              </a:cxn>
              <a:cxn ang="0">
                <a:pos x="9" y="146"/>
              </a:cxn>
              <a:cxn ang="0">
                <a:pos x="146" y="90"/>
              </a:cxn>
              <a:cxn ang="0">
                <a:pos x="90" y="146"/>
              </a:cxn>
              <a:cxn ang="0">
                <a:pos x="24" y="209"/>
              </a:cxn>
              <a:cxn ang="0">
                <a:pos x="9" y="146"/>
              </a:cxn>
              <a:cxn ang="0">
                <a:pos x="97" y="174"/>
              </a:cxn>
              <a:cxn ang="0">
                <a:pos x="36" y="227"/>
              </a:cxn>
              <a:cxn ang="0">
                <a:pos x="27" y="214"/>
              </a:cxn>
              <a:cxn ang="0">
                <a:pos x="112" y="191"/>
              </a:cxn>
              <a:cxn ang="0">
                <a:pos x="49" y="243"/>
              </a:cxn>
              <a:cxn ang="0">
                <a:pos x="146" y="283"/>
              </a:cxn>
              <a:cxn ang="0">
                <a:pos x="202" y="146"/>
              </a:cxn>
              <a:cxn ang="0">
                <a:pos x="196" y="121"/>
              </a:cxn>
              <a:cxn ang="0">
                <a:pos x="283" y="146"/>
              </a:cxn>
              <a:cxn ang="0">
                <a:pos x="146" y="283"/>
              </a:cxn>
            </a:cxnLst>
            <a:rect l="0" t="0" r="r" b="b"/>
            <a:pathLst>
              <a:path w="292" h="293">
                <a:moveTo>
                  <a:pt x="292" y="146"/>
                </a:moveTo>
                <a:cubicBezTo>
                  <a:pt x="292" y="65"/>
                  <a:pt x="227" y="0"/>
                  <a:pt x="146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65" y="0"/>
                  <a:pt x="0" y="65"/>
                  <a:pt x="0" y="146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227"/>
                  <a:pt x="65" y="293"/>
                  <a:pt x="146" y="293"/>
                </a:cubicBezTo>
                <a:cubicBezTo>
                  <a:pt x="146" y="293"/>
                  <a:pt x="146" y="293"/>
                  <a:pt x="146" y="293"/>
                </a:cubicBezTo>
                <a:cubicBezTo>
                  <a:pt x="227" y="293"/>
                  <a:pt x="292" y="227"/>
                  <a:pt x="292" y="146"/>
                </a:cubicBezTo>
                <a:cubicBezTo>
                  <a:pt x="292" y="146"/>
                  <a:pt x="292" y="146"/>
                  <a:pt x="292" y="146"/>
                </a:cubicBezTo>
                <a:close/>
                <a:moveTo>
                  <a:pt x="178" y="146"/>
                </a:moveTo>
                <a:cubicBezTo>
                  <a:pt x="178" y="146"/>
                  <a:pt x="178" y="146"/>
                  <a:pt x="178" y="146"/>
                </a:cubicBezTo>
                <a:cubicBezTo>
                  <a:pt x="178" y="164"/>
                  <a:pt x="164" y="179"/>
                  <a:pt x="146" y="179"/>
                </a:cubicBezTo>
                <a:cubicBezTo>
                  <a:pt x="146" y="179"/>
                  <a:pt x="146" y="179"/>
                  <a:pt x="146" y="179"/>
                </a:cubicBezTo>
                <a:cubicBezTo>
                  <a:pt x="146" y="179"/>
                  <a:pt x="146" y="179"/>
                  <a:pt x="146" y="179"/>
                </a:cubicBezTo>
                <a:cubicBezTo>
                  <a:pt x="138" y="179"/>
                  <a:pt x="132" y="176"/>
                  <a:pt x="126" y="172"/>
                </a:cubicBezTo>
                <a:cubicBezTo>
                  <a:pt x="125" y="172"/>
                  <a:pt x="124" y="171"/>
                  <a:pt x="124" y="170"/>
                </a:cubicBezTo>
                <a:cubicBezTo>
                  <a:pt x="122" y="169"/>
                  <a:pt x="121" y="167"/>
                  <a:pt x="120" y="166"/>
                </a:cubicBezTo>
                <a:cubicBezTo>
                  <a:pt x="119" y="165"/>
                  <a:pt x="119" y="164"/>
                  <a:pt x="118" y="163"/>
                </a:cubicBezTo>
                <a:cubicBezTo>
                  <a:pt x="118" y="162"/>
                  <a:pt x="117" y="162"/>
                  <a:pt x="117" y="161"/>
                </a:cubicBezTo>
                <a:cubicBezTo>
                  <a:pt x="115" y="157"/>
                  <a:pt x="113" y="152"/>
                  <a:pt x="113" y="146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4" y="128"/>
                  <a:pt x="128" y="114"/>
                  <a:pt x="146" y="114"/>
                </a:cubicBezTo>
                <a:cubicBezTo>
                  <a:pt x="146" y="114"/>
                  <a:pt x="146" y="114"/>
                  <a:pt x="146" y="114"/>
                </a:cubicBezTo>
                <a:cubicBezTo>
                  <a:pt x="153" y="114"/>
                  <a:pt x="160" y="116"/>
                  <a:pt x="165" y="120"/>
                </a:cubicBezTo>
                <a:cubicBezTo>
                  <a:pt x="166" y="121"/>
                  <a:pt x="167" y="122"/>
                  <a:pt x="168" y="123"/>
                </a:cubicBezTo>
                <a:cubicBezTo>
                  <a:pt x="170" y="124"/>
                  <a:pt x="171" y="125"/>
                  <a:pt x="172" y="127"/>
                </a:cubicBezTo>
                <a:cubicBezTo>
                  <a:pt x="173" y="128"/>
                  <a:pt x="173" y="129"/>
                  <a:pt x="174" y="130"/>
                </a:cubicBezTo>
                <a:cubicBezTo>
                  <a:pt x="174" y="130"/>
                  <a:pt x="175" y="131"/>
                  <a:pt x="175" y="132"/>
                </a:cubicBezTo>
                <a:cubicBezTo>
                  <a:pt x="177" y="136"/>
                  <a:pt x="178" y="141"/>
                  <a:pt x="178" y="146"/>
                </a:cubicBezTo>
                <a:close/>
                <a:moveTo>
                  <a:pt x="191" y="113"/>
                </a:moveTo>
                <a:cubicBezTo>
                  <a:pt x="256" y="65"/>
                  <a:pt x="256" y="65"/>
                  <a:pt x="256" y="65"/>
                </a:cubicBezTo>
                <a:cubicBezTo>
                  <a:pt x="259" y="70"/>
                  <a:pt x="262" y="74"/>
                  <a:pt x="265" y="79"/>
                </a:cubicBezTo>
                <a:cubicBezTo>
                  <a:pt x="194" y="118"/>
                  <a:pt x="194" y="118"/>
                  <a:pt x="194" y="118"/>
                </a:cubicBezTo>
                <a:cubicBezTo>
                  <a:pt x="193" y="116"/>
                  <a:pt x="192" y="115"/>
                  <a:pt x="191" y="113"/>
                </a:cubicBezTo>
                <a:close/>
                <a:moveTo>
                  <a:pt x="185" y="106"/>
                </a:moveTo>
                <a:cubicBezTo>
                  <a:pt x="183" y="105"/>
                  <a:pt x="182" y="103"/>
                  <a:pt x="180" y="102"/>
                </a:cubicBezTo>
                <a:cubicBezTo>
                  <a:pt x="228" y="37"/>
                  <a:pt x="228" y="37"/>
                  <a:pt x="228" y="37"/>
                </a:cubicBezTo>
                <a:cubicBezTo>
                  <a:pt x="233" y="41"/>
                  <a:pt x="238" y="45"/>
                  <a:pt x="243" y="50"/>
                </a:cubicBezTo>
                <a:lnTo>
                  <a:pt x="185" y="106"/>
                </a:lnTo>
                <a:close/>
                <a:moveTo>
                  <a:pt x="9" y="146"/>
                </a:moveTo>
                <a:cubicBezTo>
                  <a:pt x="9" y="71"/>
                  <a:pt x="70" y="10"/>
                  <a:pt x="146" y="9"/>
                </a:cubicBezTo>
                <a:cubicBezTo>
                  <a:pt x="146" y="90"/>
                  <a:pt x="146" y="90"/>
                  <a:pt x="146" y="90"/>
                </a:cubicBezTo>
                <a:cubicBezTo>
                  <a:pt x="115" y="90"/>
                  <a:pt x="90" y="115"/>
                  <a:pt x="90" y="146"/>
                </a:cubicBezTo>
                <a:cubicBezTo>
                  <a:pt x="90" y="146"/>
                  <a:pt x="90" y="146"/>
                  <a:pt x="90" y="146"/>
                </a:cubicBezTo>
                <a:cubicBezTo>
                  <a:pt x="90" y="156"/>
                  <a:pt x="92" y="164"/>
                  <a:pt x="96" y="172"/>
                </a:cubicBezTo>
                <a:cubicBezTo>
                  <a:pt x="24" y="209"/>
                  <a:pt x="24" y="209"/>
                  <a:pt x="24" y="209"/>
                </a:cubicBezTo>
                <a:cubicBezTo>
                  <a:pt x="14" y="190"/>
                  <a:pt x="9" y="169"/>
                  <a:pt x="9" y="146"/>
                </a:cubicBezTo>
                <a:cubicBezTo>
                  <a:pt x="9" y="146"/>
                  <a:pt x="9" y="146"/>
                  <a:pt x="9" y="146"/>
                </a:cubicBezTo>
                <a:close/>
                <a:moveTo>
                  <a:pt x="27" y="214"/>
                </a:moveTo>
                <a:cubicBezTo>
                  <a:pt x="97" y="174"/>
                  <a:pt x="97" y="174"/>
                  <a:pt x="97" y="174"/>
                </a:cubicBezTo>
                <a:cubicBezTo>
                  <a:pt x="98" y="176"/>
                  <a:pt x="100" y="178"/>
                  <a:pt x="101" y="180"/>
                </a:cubicBezTo>
                <a:cubicBezTo>
                  <a:pt x="36" y="227"/>
                  <a:pt x="36" y="227"/>
                  <a:pt x="36" y="227"/>
                </a:cubicBezTo>
                <a:cubicBezTo>
                  <a:pt x="32" y="222"/>
                  <a:pt x="28" y="217"/>
                  <a:pt x="25" y="211"/>
                </a:cubicBezTo>
                <a:lnTo>
                  <a:pt x="27" y="214"/>
                </a:lnTo>
                <a:close/>
                <a:moveTo>
                  <a:pt x="107" y="186"/>
                </a:moveTo>
                <a:cubicBezTo>
                  <a:pt x="108" y="188"/>
                  <a:pt x="110" y="190"/>
                  <a:pt x="112" y="191"/>
                </a:cubicBezTo>
                <a:cubicBezTo>
                  <a:pt x="64" y="256"/>
                  <a:pt x="64" y="256"/>
                  <a:pt x="64" y="256"/>
                </a:cubicBezTo>
                <a:cubicBezTo>
                  <a:pt x="58" y="252"/>
                  <a:pt x="54" y="248"/>
                  <a:pt x="49" y="243"/>
                </a:cubicBezTo>
                <a:lnTo>
                  <a:pt x="107" y="186"/>
                </a:lnTo>
                <a:close/>
                <a:moveTo>
                  <a:pt x="146" y="283"/>
                </a:moveTo>
                <a:cubicBezTo>
                  <a:pt x="146" y="202"/>
                  <a:pt x="146" y="202"/>
                  <a:pt x="146" y="202"/>
                </a:cubicBezTo>
                <a:cubicBezTo>
                  <a:pt x="177" y="202"/>
                  <a:pt x="202" y="177"/>
                  <a:pt x="202" y="146"/>
                </a:cubicBezTo>
                <a:cubicBezTo>
                  <a:pt x="202" y="146"/>
                  <a:pt x="202" y="146"/>
                  <a:pt x="202" y="146"/>
                </a:cubicBezTo>
                <a:cubicBezTo>
                  <a:pt x="202" y="137"/>
                  <a:pt x="200" y="129"/>
                  <a:pt x="196" y="121"/>
                </a:cubicBezTo>
                <a:cubicBezTo>
                  <a:pt x="268" y="84"/>
                  <a:pt x="268" y="84"/>
                  <a:pt x="268" y="84"/>
                </a:cubicBezTo>
                <a:cubicBezTo>
                  <a:pt x="277" y="103"/>
                  <a:pt x="283" y="124"/>
                  <a:pt x="283" y="146"/>
                </a:cubicBezTo>
                <a:cubicBezTo>
                  <a:pt x="283" y="146"/>
                  <a:pt x="283" y="146"/>
                  <a:pt x="283" y="146"/>
                </a:cubicBezTo>
                <a:cubicBezTo>
                  <a:pt x="283" y="222"/>
                  <a:pt x="222" y="283"/>
                  <a:pt x="146" y="283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2" name="Text Box 40"/>
          <p:cNvSpPr txBox="1">
            <a:spLocks noChangeArrowheads="1"/>
          </p:cNvSpPr>
          <p:nvPr/>
        </p:nvSpPr>
        <p:spPr bwMode="auto">
          <a:xfrm>
            <a:off x="1814513" y="5499100"/>
            <a:ext cx="16732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/>
              <a:t>Broadcast</a:t>
            </a:r>
          </a:p>
        </p:txBody>
      </p:sp>
      <p:sp>
        <p:nvSpPr>
          <p:cNvPr id="23593" name="Text Box 41"/>
          <p:cNvSpPr txBox="1">
            <a:spLocks noChangeArrowheads="1"/>
          </p:cNvSpPr>
          <p:nvPr/>
        </p:nvSpPr>
        <p:spPr bwMode="auto">
          <a:xfrm>
            <a:off x="4859338" y="5499100"/>
            <a:ext cx="20193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/>
              <a:t>DVD/Blu-ray</a:t>
            </a:r>
          </a:p>
        </p:txBody>
      </p:sp>
      <p:sp>
        <p:nvSpPr>
          <p:cNvPr id="23594" name="Text Box 42"/>
          <p:cNvSpPr txBox="1">
            <a:spLocks noChangeArrowheads="1"/>
          </p:cNvSpPr>
          <p:nvPr/>
        </p:nvSpPr>
        <p:spPr bwMode="auto">
          <a:xfrm>
            <a:off x="8045450" y="5499100"/>
            <a:ext cx="11572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/>
              <a:t>Mobile</a:t>
            </a:r>
          </a:p>
        </p:txBody>
      </p:sp>
      <p:sp>
        <p:nvSpPr>
          <p:cNvPr id="23595" name="Text Box 43"/>
          <p:cNvSpPr txBox="1">
            <a:spLocks noChangeArrowheads="1"/>
          </p:cNvSpPr>
          <p:nvPr/>
        </p:nvSpPr>
        <p:spPr bwMode="auto">
          <a:xfrm>
            <a:off x="10853738" y="5499100"/>
            <a:ext cx="11398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/>
              <a:t>Online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9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NAB11_PPT_template16x9_FINAL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The Connected Landscape</a:t>
            </a:r>
          </a:p>
        </p:txBody>
      </p:sp>
      <p:sp>
        <p:nvSpPr>
          <p:cNvPr id="31748" name="Vertical Text Placeholder 2"/>
          <p:cNvSpPr>
            <a:spLocks noGrp="1"/>
          </p:cNvSpPr>
          <p:nvPr>
            <p:ph type="body" orient="vert" idx="4294967295"/>
          </p:nvPr>
        </p:nvSpPr>
        <p:spPr bwMode="auto">
          <a:xfrm>
            <a:off x="731838" y="1920875"/>
            <a:ext cx="13166725" cy="54308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130602" tIns="65302" rIns="130602" bIns="65302"/>
          <a:lstStyle/>
          <a:p>
            <a:pPr eaLnBrk="1" hangingPunct="1">
              <a:buFont typeface="Arial" charset="0"/>
              <a:buNone/>
            </a:pPr>
            <a:r>
              <a:rPr lang="en-US" sz="2800" b="1" smtClean="0"/>
              <a:t>A growing range of usage models…</a:t>
            </a:r>
          </a:p>
        </p:txBody>
      </p:sp>
      <p:sp>
        <p:nvSpPr>
          <p:cNvPr id="31779" name="Text Box 35"/>
          <p:cNvSpPr txBox="1">
            <a:spLocks noChangeArrowheads="1"/>
          </p:cNvSpPr>
          <p:nvPr/>
        </p:nvSpPr>
        <p:spPr bwMode="auto">
          <a:xfrm>
            <a:off x="971550" y="5421313"/>
            <a:ext cx="12649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/>
            <a:r>
              <a:rPr lang="en-US" sz="2400" i="1"/>
              <a:t>“According to our latest research, subscribers that use Blu-Ray players to stream Netflix video are already watching 4.5 hours a week. This means they're probably </a:t>
            </a:r>
            <a:r>
              <a:rPr lang="en-US" sz="2400" b="1" i="1"/>
              <a:t>watching more Internet video on the players than DVD and Blu-ray movies!</a:t>
            </a:r>
            <a:r>
              <a:rPr lang="en-US" sz="2400" i="1"/>
              <a:t> “</a:t>
            </a:r>
            <a:r>
              <a:rPr lang="en-US" sz="2400"/>
              <a:t> – TDG Research, 2011</a:t>
            </a:r>
          </a:p>
        </p:txBody>
      </p:sp>
      <p:sp>
        <p:nvSpPr>
          <p:cNvPr id="31780" name="Text Box 36"/>
          <p:cNvSpPr txBox="1">
            <a:spLocks noChangeArrowheads="1"/>
          </p:cNvSpPr>
          <p:nvPr/>
        </p:nvSpPr>
        <p:spPr bwMode="auto">
          <a:xfrm>
            <a:off x="971550" y="3116263"/>
            <a:ext cx="12649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/>
            <a:r>
              <a:rPr lang="en-US" sz="2400" i="1"/>
              <a:t>“Our goals for the [Xfinity TV] app are to bring enhanced features and </a:t>
            </a:r>
            <a:r>
              <a:rPr lang="en-US" sz="2400" b="1" i="1"/>
              <a:t>more content to</a:t>
            </a:r>
            <a:r>
              <a:rPr lang="en-US" sz="2400" i="1"/>
              <a:t> </a:t>
            </a:r>
            <a:r>
              <a:rPr lang="en-US" sz="2400" b="1" i="1"/>
              <a:t>more platforms</a:t>
            </a:r>
            <a:r>
              <a:rPr lang="en-US" sz="2400" i="1"/>
              <a:t>…Over the last several weeks we have </a:t>
            </a:r>
            <a:r>
              <a:rPr lang="en-US" sz="2400" b="1" i="1"/>
              <a:t>increased the amount of content viewable through the iPad</a:t>
            </a:r>
            <a:r>
              <a:rPr lang="en-US" sz="2400" i="1"/>
              <a:t> version of Xfinity TV by nearly 1,000 hours.“</a:t>
            </a:r>
            <a:r>
              <a:rPr lang="en-US" sz="2400"/>
              <a:t> – Comcast Interactive Media blog, 3/2011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NAB11_PPT_template16x9_FINAL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Impact on Encoding</a:t>
            </a:r>
          </a:p>
        </p:txBody>
      </p:sp>
      <p:sp>
        <p:nvSpPr>
          <p:cNvPr id="37892" name="Vertical Text Placeholder 2"/>
          <p:cNvSpPr>
            <a:spLocks noGrp="1"/>
          </p:cNvSpPr>
          <p:nvPr>
            <p:ph type="body" orient="vert" idx="4294967295"/>
          </p:nvPr>
        </p:nvSpPr>
        <p:spPr bwMode="auto">
          <a:xfrm>
            <a:off x="731838" y="1920875"/>
            <a:ext cx="13166725" cy="54308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130602" tIns="65302" rIns="130602" bIns="65302"/>
          <a:lstStyle/>
          <a:p>
            <a:pPr eaLnBrk="1" hangingPunct="1">
              <a:buFont typeface="Arial" charset="0"/>
              <a:buNone/>
            </a:pPr>
            <a:endParaRPr lang="en-US" sz="2800" smtClean="0"/>
          </a:p>
        </p:txBody>
      </p:sp>
      <p:pic>
        <p:nvPicPr>
          <p:cNvPr id="37893" name="Picture 5" descr="file_ic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7750" y="3868738"/>
            <a:ext cx="925513" cy="925512"/>
          </a:xfrm>
          <a:prstGeom prst="rect">
            <a:avLst/>
          </a:prstGeom>
          <a:noFill/>
        </p:spPr>
      </p:pic>
      <p:sp>
        <p:nvSpPr>
          <p:cNvPr id="37894" name="AutoShape 6"/>
          <p:cNvSpPr>
            <a:spLocks noChangeArrowheads="1"/>
          </p:cNvSpPr>
          <p:nvPr/>
        </p:nvSpPr>
        <p:spPr bwMode="auto">
          <a:xfrm>
            <a:off x="3370263" y="3562350"/>
            <a:ext cx="3221037" cy="1714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/>
            <a:r>
              <a:rPr lang="en-US"/>
              <a:t>Ingest &amp; Encode</a:t>
            </a:r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>
            <a:off x="2208213" y="4381500"/>
            <a:ext cx="839787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750888" y="5024438"/>
            <a:ext cx="15986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2200"/>
              <a:t>Content file</a:t>
            </a:r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6629400" y="443865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7486650" y="2876550"/>
            <a:ext cx="1314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7467600" y="3352800"/>
            <a:ext cx="1314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>
            <a:off x="7467600" y="3868738"/>
            <a:ext cx="1314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>
            <a:off x="7486650" y="4794250"/>
            <a:ext cx="1314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>
            <a:off x="7486650" y="5451475"/>
            <a:ext cx="1314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>
            <a:off x="7486650" y="6137275"/>
            <a:ext cx="1314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>
            <a:off x="7467600" y="6686550"/>
            <a:ext cx="1314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 flipH="1">
            <a:off x="7467600" y="241935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7906" name="Picture 18"/>
          <p:cNvPicPr>
            <a:picLocks noChangeAspect="1" noChangeArrowheads="1"/>
          </p:cNvPicPr>
          <p:nvPr/>
        </p:nvPicPr>
        <p:blipFill>
          <a:blip r:embed="rId4"/>
          <a:srcRect l="35011" t="9778" r="54411" b="25333"/>
          <a:stretch>
            <a:fillRect/>
          </a:stretch>
        </p:blipFill>
        <p:spPr bwMode="auto">
          <a:xfrm>
            <a:off x="8659813" y="2027238"/>
            <a:ext cx="2493962" cy="50641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sp>
        <p:nvSpPr>
          <p:cNvPr id="37907" name="Line 19"/>
          <p:cNvSpPr>
            <a:spLocks noChangeShapeType="1"/>
          </p:cNvSpPr>
          <p:nvPr/>
        </p:nvSpPr>
        <p:spPr bwMode="auto">
          <a:xfrm>
            <a:off x="7486650" y="2419350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08" name="Line 20"/>
          <p:cNvSpPr>
            <a:spLocks noChangeShapeType="1"/>
          </p:cNvSpPr>
          <p:nvPr/>
        </p:nvSpPr>
        <p:spPr bwMode="auto">
          <a:xfrm>
            <a:off x="7467600" y="4343400"/>
            <a:ext cx="1314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9948863" y="2743200"/>
            <a:ext cx="3870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>
              <a:buFontTx/>
              <a:buChar char="•"/>
            </a:pPr>
            <a:r>
              <a:rPr lang="en-US" sz="2400"/>
              <a:t> Multiple delivery channels</a:t>
            </a:r>
          </a:p>
          <a:p>
            <a:pPr defTabSz="914400">
              <a:buFontTx/>
              <a:buChar char="•"/>
            </a:pPr>
            <a:r>
              <a:rPr lang="en-US"/>
              <a:t> Multiple output profiles</a:t>
            </a:r>
            <a:endParaRPr lang="en-US" sz="2400"/>
          </a:p>
          <a:p>
            <a:pPr defTabSz="914400">
              <a:buFontTx/>
              <a:buChar char="•"/>
            </a:pPr>
            <a:r>
              <a:rPr lang="en-US" sz="2400"/>
              <a:t> Multiple formats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B11 Intro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AB11 Interior Pag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</TotalTime>
  <Words>395</Words>
  <Application>Microsoft Office PowerPoint</Application>
  <PresentationFormat>Custom</PresentationFormat>
  <Paragraphs>79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ＭＳ Ｐゴシック</vt:lpstr>
      <vt:lpstr>NAB11 Intro Slide</vt:lpstr>
      <vt:lpstr>NAB11 Interior Page2</vt:lpstr>
      <vt:lpstr>Slide 1</vt:lpstr>
      <vt:lpstr>Slide 2</vt:lpstr>
      <vt:lpstr>Agenda</vt:lpstr>
      <vt:lpstr>The Past</vt:lpstr>
      <vt:lpstr>The Connected Landscape</vt:lpstr>
      <vt:lpstr>Steadily Rising Tide</vt:lpstr>
      <vt:lpstr>The Connected Landscape</vt:lpstr>
      <vt:lpstr>The Connected Landscape</vt:lpstr>
      <vt:lpstr>Impact on Encoding</vt:lpstr>
      <vt:lpstr>Impact on Encoding</vt:lpstr>
      <vt:lpstr>In Summary…</vt:lpstr>
      <vt:lpstr>Variable Requirements</vt:lpstr>
      <vt:lpstr>Traditional Infrastructure Challenges</vt:lpstr>
      <vt:lpstr>Solution Example</vt:lpstr>
      <vt:lpstr>Solution Example</vt:lpstr>
      <vt:lpstr>Summary</vt:lpstr>
    </vt:vector>
  </TitlesOfParts>
  <Company>ds+f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Thema Wilson</dc:creator>
  <cp:lastModifiedBy>Marty Lafferty</cp:lastModifiedBy>
  <cp:revision>22</cp:revision>
  <dcterms:created xsi:type="dcterms:W3CDTF">2011-01-21T15:23:28Z</dcterms:created>
  <dcterms:modified xsi:type="dcterms:W3CDTF">2011-04-08T19:45:15Z</dcterms:modified>
</cp:coreProperties>
</file>