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  <p:sldMasterId id="2147483697" r:id="rId2"/>
    <p:sldMasterId id="2147483709" r:id="rId3"/>
    <p:sldMasterId id="2147483721" r:id="rId4"/>
    <p:sldMasterId id="2147483733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4630400" cy="8229600"/>
  <p:notesSz cx="6858000" cy="9144000"/>
  <p:defaultTextStyle>
    <a:defPPr>
      <a:defRPr lang="en-US"/>
    </a:defPPr>
    <a:lvl1pPr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652463" indent="-195263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304925" indent="-390525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958975" indent="-587375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611438" indent="-782638" algn="l" defTabSz="652463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8" autoAdjust="0"/>
    <p:restoredTop sz="94598" autoAdjust="0"/>
  </p:normalViewPr>
  <p:slideViewPr>
    <p:cSldViewPr snapToGrid="0" snapToObjects="1">
      <p:cViewPr varScale="1">
        <p:scale>
          <a:sx n="62" d="100"/>
          <a:sy n="62" d="100"/>
        </p:scale>
        <p:origin x="-582" y="-8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>
            <a:lvl1pPr>
              <a:defRPr sz="6600" b="1">
                <a:effectLst>
                  <a:outerShdw blurRad="38100" dist="101600" dir="2700000" algn="tl">
                    <a:schemeClr val="bg1">
                      <a:alpha val="43000"/>
                    </a:schemeClr>
                  </a:outerShdw>
                </a:effectLst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 sz="4800" b="1">
                <a:solidFill>
                  <a:schemeClr val="tx1"/>
                </a:solidFill>
                <a:effectLst>
                  <a:outerShdw blurRad="38100" dist="88900" dir="2700000" algn="tl">
                    <a:schemeClr val="bg1">
                      <a:alpha val="4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DBCC463-7A95-4783-88F7-C8D5911E09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398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62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59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850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600" b="1">
                <a:effectLst>
                  <a:outerShdw blurRad="50800" dist="88900" algn="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8000"/>
            </a:lvl1pPr>
            <a:lvl2pPr>
              <a:defRPr sz="7200"/>
            </a:lvl2pPr>
            <a:lvl3pPr>
              <a:defRPr sz="66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3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21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43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56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431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316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23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 b="1">
                <a:effectLst>
                  <a:outerShdw blurRad="38100" dist="76200" dir="2700000" algn="tl">
                    <a:schemeClr val="bg1"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>
                <a:latin typeface="Times New Roman" pitchFamily="18" charset="0"/>
                <a:cs typeface="Times New Roman" pitchFamily="18" charset="0"/>
              </a:defRPr>
            </a:lvl1pPr>
            <a:lvl2pPr>
              <a:defRPr sz="4000">
                <a:latin typeface="Times New Roman" pitchFamily="18" charset="0"/>
                <a:cs typeface="Times New Roman" pitchFamily="18" charset="0"/>
              </a:defRPr>
            </a:lvl2pPr>
            <a:lvl3pPr>
              <a:defRPr sz="3600">
                <a:latin typeface="Times New Roman" pitchFamily="18" charset="0"/>
                <a:cs typeface="Times New Roman" pitchFamily="18" charset="0"/>
              </a:defRPr>
            </a:lvl3pPr>
            <a:lvl4pPr>
              <a:defRPr sz="3200">
                <a:latin typeface="Times New Roman" pitchFamily="18" charset="0"/>
                <a:cs typeface="Times New Roman" pitchFamily="18" charset="0"/>
              </a:defRPr>
            </a:lvl4pPr>
            <a:lvl5pPr>
              <a:defRPr sz="320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83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8513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18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654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054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solidFill>
                  <a:schemeClr val="bg1"/>
                </a:solidFill>
                <a:effectLst>
                  <a:outerShdw blurRad="50800" dist="88900" algn="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>
                <a:solidFill>
                  <a:schemeClr val="bg1"/>
                </a:solidFill>
                <a:effectLst>
                  <a:outerShdw blurRad="50800" dist="88900" algn="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>
              <a:defRPr sz="4000">
                <a:solidFill>
                  <a:schemeClr val="bg1"/>
                </a:solidFill>
                <a:effectLst>
                  <a:outerShdw blurRad="50800" dist="88900" algn="l" rotWithShape="0">
                    <a:schemeClr val="tx1">
                      <a:alpha val="40000"/>
                    </a:schemeClr>
                  </a:outerShdw>
                </a:effectLst>
              </a:defRPr>
            </a:lvl2pPr>
            <a:lvl3pPr>
              <a:defRPr sz="3600">
                <a:solidFill>
                  <a:schemeClr val="bg1"/>
                </a:solidFill>
                <a:effectLst>
                  <a:outerShdw blurRad="50800" dist="88900" algn="l" rotWithShape="0">
                    <a:schemeClr val="tx1">
                      <a:alpha val="40000"/>
                    </a:schemeClr>
                  </a:outerShdw>
                </a:effectLst>
              </a:defRPr>
            </a:lvl3pPr>
            <a:lvl4pPr>
              <a:defRPr sz="3200">
                <a:solidFill>
                  <a:schemeClr val="bg1"/>
                </a:solidFill>
                <a:effectLst>
                  <a:outerShdw blurRad="50800" dist="88900" algn="l" rotWithShape="0">
                    <a:schemeClr val="tx1">
                      <a:alpha val="40000"/>
                    </a:schemeClr>
                  </a:outerShdw>
                </a:effectLst>
              </a:defRPr>
            </a:lvl4pPr>
            <a:lvl5pPr>
              <a:defRPr sz="3200">
                <a:solidFill>
                  <a:schemeClr val="bg1"/>
                </a:solidFill>
                <a:effectLst>
                  <a:outerShdw blurRad="50800" dist="88900" algn="l" rotWithShape="0">
                    <a:schemeClr val="tx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50800" dist="88900" algn="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50800" dist="88900" algn="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  <a:effectLst>
                  <a:outerShdw blurRad="50800" dist="88900" algn="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98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436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808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2000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126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47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40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13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012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53871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8351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34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4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0372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3767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423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405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3677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29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815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7334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0744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86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878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4622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6566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838" y="1920875"/>
            <a:ext cx="6507162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1920875"/>
            <a:ext cx="6507163" cy="5430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251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782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887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2516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938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401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074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3371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675" y="330200"/>
            <a:ext cx="3290888" cy="702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330200"/>
            <a:ext cx="9723437" cy="702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81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56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4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73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79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2B27-1E91-4FAD-8E27-9E86EF45609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C463-7A95-4783-88F7-C8D5911E093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68" y="-484097"/>
            <a:ext cx="14741243" cy="93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28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D5AA-84D1-4EC6-98DD-921F26C456E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DC2FF-2BCC-4515-9EB3-08D0FE6AAF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6038"/>
            <a:ext cx="14630400" cy="109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57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6600" kern="1200" baseline="6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 baseline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400" kern="1200" baseline="3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4000" kern="1200" baseline="3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 baseline="3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600" kern="1200" baseline="6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540C4-2EE1-41C5-A625-A79D3944FC3F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5599C-AFCF-4E8F-8A1C-B1327B66E2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55172"/>
            <a:ext cx="14793686" cy="986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98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A7149-7ADC-45E9-8F86-44A2439C110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B5FD3-37AB-494E-9944-3D00898C7F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" y="-2030358"/>
            <a:ext cx="14625746" cy="113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87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920875"/>
            <a:ext cx="13166725" cy="5430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1CB5-7DAA-432E-AD14-FF6E2246AA73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9038" y="7627938"/>
            <a:ext cx="46323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438" y="7627938"/>
            <a:ext cx="34131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E116-278D-40F6-9DE4-A77DA875F5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217"/>
            <a:ext cx="14630400" cy="97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45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72194" y="1681826"/>
            <a:ext cx="13286013" cy="2002518"/>
          </a:xfrm>
        </p:spPr>
        <p:txBody>
          <a:bodyPr>
            <a:noAutofit/>
          </a:bodyPr>
          <a:lstStyle/>
          <a:p>
            <a:r>
              <a:rPr lang="en-US" sz="7200" dirty="0" smtClean="0"/>
              <a:t>Drawbacks of Cloud-Delivered Content for Consumers</a:t>
            </a:r>
            <a:endParaRPr lang="en-US" sz="7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27691" y="4435469"/>
            <a:ext cx="10575018" cy="210185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Privacy, Reliability, Security Issues</a:t>
            </a:r>
          </a:p>
          <a:p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8745241" y="6365366"/>
            <a:ext cx="54061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  <a:latin typeface="Garamond" pitchFamily="18" charset="0"/>
              </a:rPr>
              <a:t>Jim Burger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60000" dist="60007" dir="5400000" sy="-100000" algn="bl" rotWithShape="0"/>
                </a:effectLst>
                <a:latin typeface="Garamond" pitchFamily="18" charset="0"/>
              </a:rPr>
              <a:t>Dow Lohnes PLLC</a:t>
            </a:r>
            <a:endParaRPr lang="en-US" sz="4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60000" dist="60007" dir="5400000" sy="-100000" algn="bl" rotWithShape="0"/>
              </a:effectLst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underrumbl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i="1" dirty="0" smtClean="0">
                <a:latin typeface="Times New Roman"/>
                <a:ea typeface="Times New Roman"/>
              </a:rPr>
              <a:t>EMI Music v. MP3tunes – Part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920874"/>
            <a:ext cx="13166725" cy="5851525"/>
          </a:xfrm>
        </p:spPr>
        <p:txBody>
          <a:bodyPr>
            <a:normAutofit fontScale="85000" lnSpcReduction="20000"/>
          </a:bodyPr>
          <a:lstStyle/>
          <a:p>
            <a:r>
              <a:rPr lang="en-US" sz="4700" dirty="0" smtClean="0"/>
              <a:t>Copyright challenges to MP3tunes’ cloud-based digital music storage services and free music download search service – Sideload.com</a:t>
            </a:r>
          </a:p>
          <a:p>
            <a:r>
              <a:rPr lang="en-US" sz="4700" dirty="0" smtClean="0"/>
              <a:t>Interplay between contributory/vicarious infringement and DMCA safe harbors under Sections 512(c) and 512(d)</a:t>
            </a:r>
          </a:p>
          <a:p>
            <a:r>
              <a:rPr lang="en-US" sz="4700" dirty="0" smtClean="0"/>
              <a:t>Case raises a more uncertain copyright question for cloud-based content delivery : Has MP3tunes infringed copyright holders’ exclusive right of public performance by using an efficient storage system? </a:t>
            </a:r>
          </a:p>
          <a:p>
            <a:r>
              <a:rPr lang="en-US" sz="4700" dirty="0" smtClean="0"/>
              <a:t>Is User copying, streaming to/from the cloud an infringement or a fair use?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91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/>
                <a:ea typeface="Times New Roman"/>
              </a:rPr>
              <a:t>EMI Music v. MP3tunes – Part 2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920874"/>
            <a:ext cx="13166725" cy="5916839"/>
          </a:xfrm>
        </p:spPr>
        <p:txBody>
          <a:bodyPr>
            <a:normAutofit lnSpcReduction="10000"/>
          </a:bodyPr>
          <a:lstStyle/>
          <a:p>
            <a:pPr marL="293688" marR="0" indent="-2286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Infringement of the public performance right may hinge on whether MP3tunes uses “de-duplication” to reduce server capacity demand by storing only one unique copy of same music file uploaded/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sideloaded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by users into cloud “lockers”</a:t>
            </a:r>
          </a:p>
          <a:p>
            <a:pPr marL="293688" marR="0" indent="-2286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User copying raised in complaint but not in Summary Judgment filing</a:t>
            </a:r>
          </a:p>
          <a:p>
            <a:pPr marL="293688" marR="0" indent="-228600">
              <a:spcBef>
                <a:spcPts val="1200"/>
              </a:spcBef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Court’s decision could have significant consequences for cloud-based services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888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20686" y="3461657"/>
            <a:ext cx="10189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User uploading, streaming, copying for personal use a fair use?</a:t>
            </a:r>
            <a:endParaRPr lang="en-US" sz="6600" dirty="0">
              <a:latin typeface="+mj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1838" y="19957"/>
            <a:ext cx="13166725" cy="1371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 Cloud – Fair Use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jmb5\AppData\Local\Temp\SNAGHTML5fe423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4593" y="1855561"/>
            <a:ext cx="10902950" cy="68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647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Hopefully sunrise for providing consumers cloud computing services</a:t>
            </a:r>
          </a:p>
          <a:p>
            <a:r>
              <a:rPr lang="en-US" sz="4800" dirty="0" smtClean="0"/>
              <a:t>But many legal pitfalls</a:t>
            </a:r>
          </a:p>
          <a:p>
            <a:r>
              <a:rPr lang="en-US" sz="4800" dirty="0" smtClean="0"/>
              <a:t>At least in the consumer entertainment space – open copyright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671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3800" dirty="0" smtClean="0"/>
              <a:t>Introduction</a:t>
            </a:r>
            <a:endParaRPr lang="en-US" sz="1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Contractual Issues: Privacy, Reliability, Security</a:t>
            </a:r>
          </a:p>
          <a:p>
            <a:r>
              <a:rPr lang="en-US" dirty="0" smtClean="0"/>
              <a:t>Cloud-Based Services and the Fourth Amendment</a:t>
            </a:r>
          </a:p>
          <a:p>
            <a:r>
              <a:rPr lang="en-US" dirty="0" smtClean="0"/>
              <a:t>Copyright Issues in Cloud Computing – Uncertainty in the Law</a:t>
            </a:r>
          </a:p>
        </p:txBody>
      </p:sp>
    </p:spTree>
    <p:extLst>
      <p:ext uri="{BB962C8B-B14F-4D97-AF65-F5344CB8AC3E}">
        <p14:creationId xmlns:p14="http://schemas.microsoft.com/office/powerpoint/2010/main" xmlns="" val="271121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88900" algn="l" rotWithShape="0">
                    <a:schemeClr val="bg1">
                      <a:alpha val="40000"/>
                    </a:schemeClr>
                  </a:outerShdw>
                </a:effectLst>
                <a:ea typeface="Times New Roman"/>
              </a:rPr>
              <a:t>Contractual Issues: State Law</a:t>
            </a:r>
            <a:endParaRPr lang="en-US" dirty="0">
              <a:effectLst>
                <a:outerShdw blurRad="50800" dist="88900" algn="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data physically stored/processed?</a:t>
            </a:r>
          </a:p>
          <a:p>
            <a:r>
              <a:rPr lang="en-US" dirty="0" smtClean="0"/>
              <a:t>What state law controls? E.g., CA law provides more privacy protection</a:t>
            </a:r>
          </a:p>
          <a:p>
            <a:r>
              <a:rPr lang="en-US" dirty="0" smtClean="0"/>
              <a:t>Where are your customers? E.g., EU e-Privacy Directive (US-EU Safe Harbor Framework)</a:t>
            </a:r>
          </a:p>
        </p:txBody>
      </p:sp>
    </p:spTree>
    <p:extLst>
      <p:ext uri="{BB962C8B-B14F-4D97-AF65-F5344CB8AC3E}">
        <p14:creationId xmlns:p14="http://schemas.microsoft.com/office/powerpoint/2010/main" xmlns="" val="234566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Contractual Issues: Privacy/Reliability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920875"/>
            <a:ext cx="13166725" cy="6504668"/>
          </a:xfrm>
        </p:spPr>
        <p:txBody>
          <a:bodyPr>
            <a:noAutofit/>
          </a:bodyPr>
          <a:lstStyle/>
          <a:p>
            <a:r>
              <a:rPr lang="en-US" dirty="0" smtClean="0"/>
              <a:t>Privacy</a:t>
            </a:r>
          </a:p>
          <a:p>
            <a:pPr marL="1208088" lvl="1" indent="-750888">
              <a:buSzPct val="75000"/>
              <a:buFont typeface="Wingdings" pitchFamily="2" charset="2"/>
              <a:buChar char="v"/>
            </a:pPr>
            <a:r>
              <a:rPr lang="en-US" sz="6600" dirty="0" smtClean="0"/>
              <a:t>What are the cloud provider’s obligations to ensure privacy of customer data?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sz="6600" dirty="0" smtClean="0"/>
              <a:t>What terms apply to third party access (e.g., notice)?</a:t>
            </a:r>
          </a:p>
          <a:p>
            <a:r>
              <a:rPr lang="en-US" dirty="0" smtClean="0"/>
              <a:t>Reliability (SLA)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sz="6600" dirty="0" smtClean="0"/>
              <a:t>What are acceptable service levels?</a:t>
            </a:r>
          </a:p>
          <a:p>
            <a:pPr marL="1028700" lvl="1" indent="-571500">
              <a:buSzPct val="75000"/>
              <a:buFont typeface="Wingdings" pitchFamily="2" charset="2"/>
              <a:buChar char="v"/>
            </a:pPr>
            <a:r>
              <a:rPr lang="en-US" sz="6600" dirty="0" smtClean="0"/>
              <a:t>Will the cloud provider have alternative services during scheduled downtime?</a:t>
            </a:r>
          </a:p>
        </p:txBody>
      </p:sp>
    </p:spTree>
    <p:extLst>
      <p:ext uri="{BB962C8B-B14F-4D97-AF65-F5344CB8AC3E}">
        <p14:creationId xmlns:p14="http://schemas.microsoft.com/office/powerpoint/2010/main" xmlns="" val="386795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151492"/>
            <a:ext cx="13166725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Contractual Issues: Security/Exit Terms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523092"/>
            <a:ext cx="13166725" cy="6700612"/>
          </a:xfrm>
        </p:spPr>
        <p:txBody>
          <a:bodyPr>
            <a:noAutofit/>
          </a:bodyPr>
          <a:lstStyle/>
          <a:p>
            <a:r>
              <a:rPr lang="en-US" sz="6600" dirty="0" smtClean="0"/>
              <a:t>Security/Risk</a:t>
            </a:r>
          </a:p>
          <a:p>
            <a:pPr marL="1028700" lvl="1" indent="-571500">
              <a:buSzPct val="75000"/>
              <a:buFont typeface="Wingdings" pitchFamily="2" charset="2"/>
              <a:buChar char="v"/>
            </a:pPr>
            <a:r>
              <a:rPr lang="en-US" sz="6000" dirty="0" smtClean="0"/>
              <a:t>What obligations to ensure security of customer data?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sz="6000" dirty="0" smtClean="0"/>
              <a:t>How is security maintained?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sz="6000" dirty="0" smtClean="0"/>
              <a:t>How is risk of breach allocated?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sz="6000" dirty="0" smtClean="0"/>
              <a:t>Does the cloud provider have cyber insurance?</a:t>
            </a:r>
          </a:p>
          <a:p>
            <a:r>
              <a:rPr lang="en-US" sz="6600" dirty="0" smtClean="0"/>
              <a:t>Exit</a:t>
            </a:r>
          </a:p>
          <a:p>
            <a:pPr lvl="1">
              <a:buSzPct val="75000"/>
              <a:buFont typeface="Wingdings" pitchFamily="2" charset="2"/>
              <a:buChar char="v"/>
            </a:pPr>
            <a:r>
              <a:rPr lang="en-US" sz="6000" dirty="0" smtClean="0"/>
              <a:t>What is the exit scenario?</a:t>
            </a:r>
          </a:p>
          <a:p>
            <a:pPr marL="979488" lvl="1" indent="-522288">
              <a:buSzPct val="75000"/>
              <a:buFont typeface="Wingdings" pitchFamily="2" charset="2"/>
              <a:buChar char="v"/>
            </a:pPr>
            <a:r>
              <a:rPr lang="en-US" sz="6000" dirty="0" smtClean="0"/>
              <a:t>What obligations does the provider have to find/transition to an alternate provider?</a:t>
            </a:r>
          </a:p>
        </p:txBody>
      </p:sp>
    </p:spTree>
    <p:extLst>
      <p:ext uri="{BB962C8B-B14F-4D97-AF65-F5344CB8AC3E}">
        <p14:creationId xmlns:p14="http://schemas.microsoft.com/office/powerpoint/2010/main" xmlns="" val="200201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Cloud-Based Services and the Fourth Amendment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2002519"/>
            <a:ext cx="13166725" cy="6684283"/>
          </a:xfrm>
        </p:spPr>
        <p:txBody>
          <a:bodyPr>
            <a:normAutofit fontScale="62500" lnSpcReduction="20000"/>
          </a:bodyPr>
          <a:lstStyle/>
          <a:p>
            <a:r>
              <a:rPr lang="en-US" sz="12000" dirty="0" smtClean="0"/>
              <a:t>Consumer expectation of privacy in the cloud?</a:t>
            </a:r>
          </a:p>
          <a:p>
            <a:r>
              <a:rPr lang="en-US" sz="12000" dirty="0" smtClean="0"/>
              <a:t>Physical world – Constitution says: people should be secure from unreasonable search</a:t>
            </a:r>
          </a:p>
          <a:p>
            <a:r>
              <a:rPr lang="en-US" sz="12000" dirty="0" smtClean="0"/>
              <a:t>Therefore need a judge to issue a warrant for your home PC; judges confused in the digital world</a:t>
            </a:r>
          </a:p>
          <a:p>
            <a:r>
              <a:rPr lang="en-US" sz="12000" dirty="0" smtClean="0"/>
              <a:t>But ECPA allows mere subpoena to cloud provider to access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30358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v. </a:t>
            </a:r>
            <a:r>
              <a:rPr lang="en-US" dirty="0" err="1" smtClean="0"/>
              <a:t>Warshak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838" y="1920874"/>
            <a:ext cx="13166725" cy="7337425"/>
          </a:xfrm>
        </p:spPr>
        <p:txBody>
          <a:bodyPr>
            <a:normAutofit fontScale="92500"/>
          </a:bodyPr>
          <a:lstStyle/>
          <a:p>
            <a:r>
              <a:rPr lang="en-US" sz="7600" dirty="0" smtClean="0"/>
              <a:t>6th Circuit Federal Court of Appeals declared warrantless search of email servers unconstitutional </a:t>
            </a:r>
          </a:p>
          <a:p>
            <a:r>
              <a:rPr lang="en-US" sz="7600" dirty="0" smtClean="0"/>
              <a:t>Must have a search warrant</a:t>
            </a:r>
          </a:p>
          <a:p>
            <a:r>
              <a:rPr lang="en-US" sz="7600" dirty="0" smtClean="0"/>
              <a:t>“…subscriber enjoys a reasonable expectation of privacy in the contents of emails that are stored with, or sent or received through, a commercial ISP”</a:t>
            </a:r>
          </a:p>
          <a:p>
            <a:r>
              <a:rPr lang="en-US" sz="7600" dirty="0" smtClean="0"/>
              <a:t>Subscriber agreement doesn’t defeat that expectation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1550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DADA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Issues in Cloud Computing – Uncertainty in the Law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ea typeface="Times New Roman"/>
              </a:rPr>
              <a:t>Cartoon Network, et al. v. CSC Holdings, Inc. (Cablevision)</a:t>
            </a:r>
          </a:p>
          <a:p>
            <a:r>
              <a:rPr lang="en-US" dirty="0" smtClean="0"/>
              <a:t>Music in the Cloud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i="1" dirty="0" smtClean="0"/>
              <a:t>EMI v. MP3Tunes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dirty="0" smtClean="0"/>
              <a:t>Amazon (Google? Apple?)</a:t>
            </a:r>
          </a:p>
          <a:p>
            <a:r>
              <a:rPr lang="en-US" dirty="0" smtClean="0"/>
              <a:t>What are the cloud provider/service provider risk in storing consumer’s entertainment content?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984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Issues in the Cloud: Cablevision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Remote Storage DVR (RS-DVR)</a:t>
            </a:r>
          </a:p>
          <a:p>
            <a:r>
              <a:rPr lang="en-US" dirty="0" smtClean="0"/>
              <a:t>Second Circuit held: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dirty="0" smtClean="0"/>
              <a:t>Consumer making copy “in the cloud”</a:t>
            </a:r>
          </a:p>
          <a:p>
            <a:pPr lvl="1">
              <a:buSzPct val="75000"/>
              <a:buFont typeface="Wingdings" pitchFamily="2" charset="2"/>
              <a:buChar char="Ø"/>
            </a:pPr>
            <a:r>
              <a:rPr lang="en-US" dirty="0" smtClean="0"/>
              <a:t>Playback not a public performance</a:t>
            </a:r>
          </a:p>
          <a:p>
            <a:r>
              <a:rPr lang="en-US" dirty="0" smtClean="0"/>
              <a:t>Supreme Court denied cert after SG’s Do Not Grant Brief</a:t>
            </a:r>
          </a:p>
          <a:p>
            <a:r>
              <a:rPr lang="en-US" dirty="0" smtClean="0"/>
              <a:t>But inefficient, “de-duplication”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991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Cambri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Cambri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Cambri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Cambri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">
      <a:majorFont>
        <a:latin typeface="Cambri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594</Words>
  <Application>Microsoft Office PowerPoint</Application>
  <PresentationFormat>Custom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Custom Design</vt:lpstr>
      <vt:lpstr>1_Custom Design</vt:lpstr>
      <vt:lpstr>2_Custom Design</vt:lpstr>
      <vt:lpstr>3_Custom Design</vt:lpstr>
      <vt:lpstr>4_Custom Design</vt:lpstr>
      <vt:lpstr>Drawbacks of Cloud-Delivered Content for Consumers</vt:lpstr>
      <vt:lpstr>Introduction</vt:lpstr>
      <vt:lpstr>Contractual Issues: State Law</vt:lpstr>
      <vt:lpstr>Contractual Issues: Privacy/Reliability Terms</vt:lpstr>
      <vt:lpstr>Contractual Issues: Security/Exit Terms </vt:lpstr>
      <vt:lpstr>Cloud-Based Services and the Fourth Amendment</vt:lpstr>
      <vt:lpstr>United States v. Warshak</vt:lpstr>
      <vt:lpstr>Copyright Issues in Cloud Computing – Uncertainty in the Law</vt:lpstr>
      <vt:lpstr>Copyright Issues in the Cloud: Cablevision</vt:lpstr>
      <vt:lpstr>EMI Music v. MP3tunes – Part 1</vt:lpstr>
      <vt:lpstr>EMI Music v. MP3tunes – Part 2</vt:lpstr>
      <vt:lpstr> Amazon Cloud – Fair Use</vt:lpstr>
      <vt:lpstr>Conclusion</vt:lpstr>
    </vt:vector>
  </TitlesOfParts>
  <Company>ds+f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Thema Wilson</dc:creator>
  <cp:lastModifiedBy>Marty Lafferty</cp:lastModifiedBy>
  <cp:revision>65</cp:revision>
  <dcterms:created xsi:type="dcterms:W3CDTF">2011-01-21T15:23:28Z</dcterms:created>
  <dcterms:modified xsi:type="dcterms:W3CDTF">2011-04-08T13:58:41Z</dcterms:modified>
</cp:coreProperties>
</file>