
<file path=[Content_Types].xml><?xml version="1.0" encoding="utf-8"?>
<Types xmlns="http://schemas.openxmlformats.org/package/2006/content-types">
  <Override PartName="/ppt/slideMasters/slideMaster3.xml" ContentType="application/vnd.openxmlformats-officedocument.presentationml.slideMaster+xml"/>
  <Override PartName="/ppt/slides/slide29.xml" ContentType="application/vnd.openxmlformats-officedocument.presentationml.slide+xml"/>
  <Override PartName="/ppt/slides/slide47.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notesSlides/notesSlide23.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Override PartName="/ppt/theme/theme4.xml" ContentType="application/vnd.openxmlformats-officedocument.theme+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Default Extension="jpeg" ContentType="image/jpeg"/>
  <Override PartName="/ppt/slideLayouts/slideLayout3.xml" ContentType="application/vnd.openxmlformats-officedocument.presentationml.slideLayout+xml"/>
  <Override PartName="/ppt/slideLayouts/slideLayout16.xml" ContentType="application/vnd.openxmlformats-officedocument.presentationml.slideLayout+xml"/>
  <Override PartName="/ppt/notesSlides/notesSlide17.xml" ContentType="application/vnd.openxmlformats-officedocument.presentationml.notesSlide+xml"/>
  <Default Extension="emf" ContentType="image/x-emf"/>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Default Extension="vml" ContentType="application/vnd.openxmlformats-officedocument.vmlDrawing"/>
  <Override PartName="/ppt/notesSlides/notesSlide3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Layouts/slideLayout15.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Layouts/slideLayout22.xml" ContentType="application/vnd.openxmlformats-officedocument.presentationml.slideLayout+xml"/>
  <Override PartName="/ppt/notesSlides/notesSlide25.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2" r:id="rId2"/>
    <p:sldMasterId id="2147483685" r:id="rId3"/>
  </p:sldMasterIdLst>
  <p:notesMasterIdLst>
    <p:notesMasterId r:id="rId53"/>
  </p:notesMasterIdLst>
  <p:sldIdLst>
    <p:sldId id="341" r:id="rId4"/>
    <p:sldId id="357" r:id="rId5"/>
    <p:sldId id="354" r:id="rId6"/>
    <p:sldId id="396" r:id="rId7"/>
    <p:sldId id="273" r:id="rId8"/>
    <p:sldId id="279" r:id="rId9"/>
    <p:sldId id="281" r:id="rId10"/>
    <p:sldId id="362" r:id="rId11"/>
    <p:sldId id="363" r:id="rId12"/>
    <p:sldId id="352" r:id="rId13"/>
    <p:sldId id="371" r:id="rId14"/>
    <p:sldId id="399" r:id="rId15"/>
    <p:sldId id="367" r:id="rId16"/>
    <p:sldId id="393" r:id="rId17"/>
    <p:sldId id="372" r:id="rId18"/>
    <p:sldId id="390" r:id="rId19"/>
    <p:sldId id="397" r:id="rId20"/>
    <p:sldId id="360" r:id="rId21"/>
    <p:sldId id="421" r:id="rId22"/>
    <p:sldId id="404" r:id="rId23"/>
    <p:sldId id="394" r:id="rId24"/>
    <p:sldId id="402" r:id="rId25"/>
    <p:sldId id="403" r:id="rId26"/>
    <p:sldId id="414" r:id="rId27"/>
    <p:sldId id="415" r:id="rId28"/>
    <p:sldId id="411" r:id="rId29"/>
    <p:sldId id="392" r:id="rId30"/>
    <p:sldId id="416" r:id="rId31"/>
    <p:sldId id="417" r:id="rId32"/>
    <p:sldId id="418" r:id="rId33"/>
    <p:sldId id="323" r:id="rId34"/>
    <p:sldId id="329" r:id="rId35"/>
    <p:sldId id="324" r:id="rId36"/>
    <p:sldId id="386" r:id="rId37"/>
    <p:sldId id="322" r:id="rId38"/>
    <p:sldId id="401" r:id="rId39"/>
    <p:sldId id="321" r:id="rId40"/>
    <p:sldId id="388" r:id="rId41"/>
    <p:sldId id="410" r:id="rId42"/>
    <p:sldId id="406" r:id="rId43"/>
    <p:sldId id="408" r:id="rId44"/>
    <p:sldId id="405" r:id="rId45"/>
    <p:sldId id="389" r:id="rId46"/>
    <p:sldId id="288" r:id="rId47"/>
    <p:sldId id="284" r:id="rId48"/>
    <p:sldId id="409" r:id="rId49"/>
    <p:sldId id="400" r:id="rId50"/>
    <p:sldId id="420" r:id="rId51"/>
    <p:sldId id="419" r:id="rId52"/>
  </p:sldIdLst>
  <p:sldSz cx="14630400" cy="8229600"/>
  <p:notesSz cx="6858000" cy="9144000"/>
  <p:defaultTextStyle>
    <a:defPPr>
      <a:defRPr lang="en-US"/>
    </a:defPPr>
    <a:lvl1pPr algn="l" defTabSz="652463" rtl="0" fontAlgn="base">
      <a:spcBef>
        <a:spcPct val="0"/>
      </a:spcBef>
      <a:spcAft>
        <a:spcPct val="0"/>
      </a:spcAft>
      <a:defRPr sz="2600" kern="1200">
        <a:solidFill>
          <a:schemeClr val="tx1"/>
        </a:solidFill>
        <a:latin typeface="Arial" pitchFamily="34" charset="0"/>
        <a:ea typeface="ＭＳ Ｐゴシック" charset="-128"/>
        <a:cs typeface="+mn-cs"/>
      </a:defRPr>
    </a:lvl1pPr>
    <a:lvl2pPr marL="652463" indent="-195263" algn="l" defTabSz="652463" rtl="0" fontAlgn="base">
      <a:spcBef>
        <a:spcPct val="0"/>
      </a:spcBef>
      <a:spcAft>
        <a:spcPct val="0"/>
      </a:spcAft>
      <a:defRPr sz="2600" kern="1200">
        <a:solidFill>
          <a:schemeClr val="tx1"/>
        </a:solidFill>
        <a:latin typeface="Arial" pitchFamily="34" charset="0"/>
        <a:ea typeface="ＭＳ Ｐゴシック" charset="-128"/>
        <a:cs typeface="+mn-cs"/>
      </a:defRPr>
    </a:lvl2pPr>
    <a:lvl3pPr marL="1304925" indent="-390525" algn="l" defTabSz="652463" rtl="0" fontAlgn="base">
      <a:spcBef>
        <a:spcPct val="0"/>
      </a:spcBef>
      <a:spcAft>
        <a:spcPct val="0"/>
      </a:spcAft>
      <a:defRPr sz="2600" kern="1200">
        <a:solidFill>
          <a:schemeClr val="tx1"/>
        </a:solidFill>
        <a:latin typeface="Arial" pitchFamily="34" charset="0"/>
        <a:ea typeface="ＭＳ Ｐゴシック" charset="-128"/>
        <a:cs typeface="+mn-cs"/>
      </a:defRPr>
    </a:lvl3pPr>
    <a:lvl4pPr marL="1958975" indent="-587375" algn="l" defTabSz="652463" rtl="0" fontAlgn="base">
      <a:spcBef>
        <a:spcPct val="0"/>
      </a:spcBef>
      <a:spcAft>
        <a:spcPct val="0"/>
      </a:spcAft>
      <a:defRPr sz="2600" kern="1200">
        <a:solidFill>
          <a:schemeClr val="tx1"/>
        </a:solidFill>
        <a:latin typeface="Arial" pitchFamily="34" charset="0"/>
        <a:ea typeface="ＭＳ Ｐゴシック" charset="-128"/>
        <a:cs typeface="+mn-cs"/>
      </a:defRPr>
    </a:lvl4pPr>
    <a:lvl5pPr marL="2611438" indent="-782638" algn="l" defTabSz="652463" rtl="0" fontAlgn="base">
      <a:spcBef>
        <a:spcPct val="0"/>
      </a:spcBef>
      <a:spcAft>
        <a:spcPct val="0"/>
      </a:spcAft>
      <a:defRPr sz="2600" kern="1200">
        <a:solidFill>
          <a:schemeClr val="tx1"/>
        </a:solidFill>
        <a:latin typeface="Arial" pitchFamily="34" charset="0"/>
        <a:ea typeface="ＭＳ Ｐゴシック" charset="-128"/>
        <a:cs typeface="+mn-cs"/>
      </a:defRPr>
    </a:lvl5pPr>
    <a:lvl6pPr marL="2286000" algn="l" defTabSz="914400" rtl="0" eaLnBrk="1" latinLnBrk="0" hangingPunct="1">
      <a:defRPr sz="2600" kern="1200">
        <a:solidFill>
          <a:schemeClr val="tx1"/>
        </a:solidFill>
        <a:latin typeface="Arial" pitchFamily="34" charset="0"/>
        <a:ea typeface="ＭＳ Ｐゴシック" charset="-128"/>
        <a:cs typeface="+mn-cs"/>
      </a:defRPr>
    </a:lvl6pPr>
    <a:lvl7pPr marL="2743200" algn="l" defTabSz="914400" rtl="0" eaLnBrk="1" latinLnBrk="0" hangingPunct="1">
      <a:defRPr sz="2600" kern="1200">
        <a:solidFill>
          <a:schemeClr val="tx1"/>
        </a:solidFill>
        <a:latin typeface="Arial" pitchFamily="34" charset="0"/>
        <a:ea typeface="ＭＳ Ｐゴシック" charset="-128"/>
        <a:cs typeface="+mn-cs"/>
      </a:defRPr>
    </a:lvl7pPr>
    <a:lvl8pPr marL="3200400" algn="l" defTabSz="914400" rtl="0" eaLnBrk="1" latinLnBrk="0" hangingPunct="1">
      <a:defRPr sz="2600" kern="1200">
        <a:solidFill>
          <a:schemeClr val="tx1"/>
        </a:solidFill>
        <a:latin typeface="Arial" pitchFamily="34" charset="0"/>
        <a:ea typeface="ＭＳ Ｐゴシック" charset="-128"/>
        <a:cs typeface="+mn-cs"/>
      </a:defRPr>
    </a:lvl8pPr>
    <a:lvl9pPr marL="3657600" algn="l" defTabSz="914400" rtl="0" eaLnBrk="1" latinLnBrk="0" hangingPunct="1">
      <a:defRPr sz="2600" kern="1200">
        <a:solidFill>
          <a:schemeClr val="tx1"/>
        </a:solidFill>
        <a:latin typeface="Arial" pitchFamily="34" charset="0"/>
        <a:ea typeface="ＭＳ Ｐゴシック"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p:scale>
          <a:sx n="50" d="100"/>
          <a:sy n="50" d="100"/>
        </p:scale>
        <p:origin x="-876" y="-672"/>
      </p:cViewPr>
      <p:guideLst>
        <p:guide orient="horz" pos="2592"/>
        <p:guide pos="4608"/>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2560"/>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theme" Target="theme/theme1.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4.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charset="0"/>
                <a:ea typeface="ＭＳ Ｐゴシック" charset="0"/>
                <a:cs typeface="Arial" charset="0"/>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cs typeface="Arial" pitchFamily="34" charset="0"/>
              </a:defRPr>
            </a:lvl1pPr>
          </a:lstStyle>
          <a:p>
            <a:fld id="{FA6E6197-8E3C-44D6-A14F-FA9C057B1303}" type="datetimeFigureOut">
              <a:rPr lang="en-US"/>
              <a:pPr/>
              <a:t>4/11/2011</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Arial" charset="0"/>
                <a:ea typeface="ＭＳ Ｐゴシック" charset="0"/>
                <a:cs typeface="Arial" charset="0"/>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cs typeface="Arial" pitchFamily="34" charset="0"/>
              </a:defRPr>
            </a:lvl1pPr>
          </a:lstStyle>
          <a:p>
            <a:fld id="{6AD59017-DE1C-46C3-AC87-535496842FA0}" type="slidenum">
              <a:rPr lang="en-US"/>
              <a:pPr/>
              <a:t>‹#›</a:t>
            </a:fld>
            <a:endParaRPr lang="en-US"/>
          </a:p>
        </p:txBody>
      </p:sp>
    </p:spTree>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en.wikipedia.org/wiki/Connectedness"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ide Image Placeholder 1"/>
          <p:cNvSpPr>
            <a:spLocks noGrp="1" noRot="1" noChangeAspect="1"/>
          </p:cNvSpPr>
          <p:nvPr>
            <p:ph type="sldImg"/>
          </p:nvPr>
        </p:nvSpPr>
        <p:spPr bwMode="auto">
          <a:noFill/>
          <a:ln>
            <a:solidFill>
              <a:srgbClr val="000000"/>
            </a:solidFill>
            <a:miter lim="800000"/>
            <a:headEnd/>
            <a:tailEnd/>
          </a:ln>
        </p:spPr>
      </p:sp>
      <p:sp>
        <p:nvSpPr>
          <p:cNvPr id="28674"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ea typeface="ＭＳ Ｐゴシック" charset="-128"/>
            </a:endParaRPr>
          </a:p>
        </p:txBody>
      </p:sp>
      <p:sp>
        <p:nvSpPr>
          <p:cNvPr id="28675" name="Slide Number Placeholder 3"/>
          <p:cNvSpPr>
            <a:spLocks noGrp="1"/>
          </p:cNvSpPr>
          <p:nvPr>
            <p:ph type="sldNum" sz="quarter" idx="5"/>
          </p:nvPr>
        </p:nvSpPr>
        <p:spPr bwMode="auto">
          <a:noFill/>
          <a:ln>
            <a:miter lim="800000"/>
            <a:headEnd/>
            <a:tailEnd/>
          </a:ln>
        </p:spPr>
        <p:txBody>
          <a:bodyPr/>
          <a:lstStyle/>
          <a:p>
            <a:fld id="{F8AC3706-BF3F-42E4-9345-2F14456AB3A1}" type="slidenum">
              <a:rPr lang="en-US"/>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Slide Image Placeholder 1"/>
          <p:cNvSpPr>
            <a:spLocks noGrp="1" noRot="1" noChangeAspect="1"/>
          </p:cNvSpPr>
          <p:nvPr>
            <p:ph type="sldImg"/>
          </p:nvPr>
        </p:nvSpPr>
        <p:spPr bwMode="auto">
          <a:noFill/>
          <a:ln>
            <a:solidFill>
              <a:srgbClr val="000000"/>
            </a:solidFill>
            <a:miter lim="800000"/>
            <a:headEnd/>
            <a:tailEnd/>
          </a:ln>
        </p:spPr>
      </p:sp>
      <p:sp>
        <p:nvSpPr>
          <p:cNvPr id="4710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smtClean="0">
                <a:ea typeface="ＭＳ Ｐゴシック" charset="-128"/>
              </a:rPr>
              <a:t>To understand why </a:t>
            </a:r>
            <a:r>
              <a:rPr lang="en-US" altLang="en-US" smtClean="0">
                <a:ea typeface="ＭＳ Ｐゴシック" charset="-128"/>
              </a:rPr>
              <a:t>“</a:t>
            </a:r>
            <a:r>
              <a:rPr lang="en-US" smtClean="0">
                <a:ea typeface="ＭＳ Ｐゴシック" charset="-128"/>
              </a:rPr>
              <a:t>the cloud</a:t>
            </a:r>
            <a:r>
              <a:rPr lang="en-US" altLang="en-US" smtClean="0">
                <a:ea typeface="ＭＳ Ｐゴシック" charset="-128"/>
              </a:rPr>
              <a:t>”</a:t>
            </a:r>
            <a:r>
              <a:rPr lang="en-US" smtClean="0">
                <a:ea typeface="ＭＳ Ｐゴシック" charset="-128"/>
              </a:rPr>
              <a:t> is really about cloud computing, we have to go pick up with Mr. McLuhan</a:t>
            </a:r>
            <a:r>
              <a:rPr lang="en-US" altLang="en-US" smtClean="0">
                <a:ea typeface="ＭＳ Ｐゴシック" charset="-128"/>
              </a:rPr>
              <a:t>’</a:t>
            </a:r>
            <a:r>
              <a:rPr lang="en-US" smtClean="0">
                <a:ea typeface="ＭＳ Ｐゴシック" charset="-128"/>
              </a:rPr>
              <a:t>s examples of the extension of man where he described Electric Circuitry as an extension of the central nervous system.</a:t>
            </a:r>
          </a:p>
        </p:txBody>
      </p:sp>
      <p:sp>
        <p:nvSpPr>
          <p:cNvPr id="47107" name="Slide Number Placeholder 3"/>
          <p:cNvSpPr>
            <a:spLocks noGrp="1"/>
          </p:cNvSpPr>
          <p:nvPr>
            <p:ph type="sldNum" sz="quarter" idx="5"/>
          </p:nvPr>
        </p:nvSpPr>
        <p:spPr bwMode="auto">
          <a:noFill/>
          <a:ln>
            <a:miter lim="800000"/>
            <a:headEnd/>
            <a:tailEnd/>
          </a:ln>
        </p:spPr>
        <p:txBody>
          <a:bodyPr/>
          <a:lstStyle/>
          <a:p>
            <a:fld id="{1D3C4973-F949-4B77-840E-4D30DAAA6A5C}" type="slidenum">
              <a:rPr lang="en-US"/>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1"/>
          <p:cNvSpPr>
            <a:spLocks noChangeArrowheads="1"/>
          </p:cNvSpPr>
          <p:nvPr>
            <p:ph type="sldImg"/>
          </p:nvPr>
        </p:nvSpPr>
        <p:spPr bwMode="auto">
          <a:solidFill>
            <a:srgbClr val="FFFFFF"/>
          </a:solidFill>
          <a:ln>
            <a:solidFill>
              <a:srgbClr val="000000"/>
            </a:solidFill>
            <a:miter lim="800000"/>
            <a:headEnd/>
            <a:tailEnd/>
          </a:ln>
        </p:spPr>
      </p:sp>
      <p:sp>
        <p:nvSpPr>
          <p:cNvPr id="34818" name="Rectangle 2"/>
          <p:cNvSpPr>
            <a:spLocks noGrp="1" noChangeArrowheads="1"/>
          </p:cNvSpPr>
          <p:nvPr>
            <p:ph type="body" idx="1"/>
          </p:nvPr>
        </p:nvSpPr>
        <p:spPr bwMode="auto">
          <a:noFill/>
        </p:spPr>
        <p:txBody>
          <a:bodyPr wrap="square" numCol="1" anchor="t" anchorCtr="0" compatLnSpc="1">
            <a:prstTxWarp prst="textNoShape">
              <a:avLst/>
            </a:prstTxWarp>
          </a:bodyPr>
          <a:lstStyle/>
          <a:p>
            <a:pPr eaLnBrk="1" fontAlgn="auto" hangingPunct="1">
              <a:spcBef>
                <a:spcPts val="0"/>
              </a:spcBef>
              <a:spcAft>
                <a:spcPts val="0"/>
              </a:spcAft>
              <a:defRPr/>
            </a:pPr>
            <a:r>
              <a:rPr lang="en-US" sz="1800" dirty="0" smtClean="0">
                <a:solidFill>
                  <a:srgbClr val="595650"/>
                </a:solidFill>
                <a:latin typeface="Hoefler Text" charset="0"/>
                <a:ea typeface="+mn-ea"/>
                <a:cs typeface="Hoefler Text" charset="0"/>
                <a:sym typeface="Hoefler Text" charset="0"/>
              </a:rPr>
              <a:t>But that is not all that has been growing.  </a:t>
            </a:r>
          </a:p>
          <a:p>
            <a:pPr eaLnBrk="1" fontAlgn="auto" hangingPunct="1">
              <a:spcBef>
                <a:spcPts val="0"/>
              </a:spcBef>
              <a:spcAft>
                <a:spcPts val="0"/>
              </a:spcAft>
              <a:defRPr/>
            </a:pPr>
            <a:endParaRPr lang="en-US" sz="1800" dirty="0" smtClean="0">
              <a:solidFill>
                <a:srgbClr val="595650"/>
              </a:solidFill>
              <a:latin typeface="Hoefler Text" charset="0"/>
              <a:ea typeface="+mn-ea"/>
              <a:cs typeface="Hoefler Text" charset="0"/>
              <a:sym typeface="Hoefler Text" charset="0"/>
            </a:endParaRPr>
          </a:p>
          <a:p>
            <a:pPr eaLnBrk="1" fontAlgn="auto" hangingPunct="1">
              <a:spcBef>
                <a:spcPts val="0"/>
              </a:spcBef>
              <a:spcAft>
                <a:spcPts val="0"/>
              </a:spcAft>
              <a:defRPr/>
            </a:pPr>
            <a:r>
              <a:rPr lang="en-US" sz="1800" dirty="0" smtClean="0">
                <a:solidFill>
                  <a:srgbClr val="595650"/>
                </a:solidFill>
                <a:latin typeface="Hoefler Text" charset="0"/>
                <a:ea typeface="+mn-ea"/>
                <a:cs typeface="Hoefler Text" charset="0"/>
                <a:sym typeface="Hoefler Text" charset="0"/>
              </a:rPr>
              <a:t>Electronic circuitry aka transistors on a chip, has been doubling about every year for over 40 years and is now so powerful as to be approaching cost in </a:t>
            </a:r>
            <a:r>
              <a:rPr lang="en-US" sz="1800" dirty="0" err="1" smtClean="0">
                <a:solidFill>
                  <a:srgbClr val="595650"/>
                </a:solidFill>
                <a:latin typeface="Hoefler Text" charset="0"/>
                <a:ea typeface="+mn-ea"/>
                <a:cs typeface="Hoefler Text" charset="0"/>
                <a:sym typeface="Hoefler Text" charset="0"/>
              </a:rPr>
              <a:t>pennys</a:t>
            </a:r>
            <a:r>
              <a:rPr lang="en-US" sz="1800" dirty="0" smtClean="0">
                <a:solidFill>
                  <a:srgbClr val="595650"/>
                </a:solidFill>
                <a:latin typeface="Hoefler Text" charset="0"/>
                <a:ea typeface="+mn-ea"/>
                <a:cs typeface="Hoefler Text" charset="0"/>
                <a:sym typeface="Hoefler Text" charset="0"/>
              </a:rPr>
              <a:t> and transistors in atoms.  </a:t>
            </a:r>
          </a:p>
          <a:p>
            <a:pPr eaLnBrk="1" fontAlgn="auto" hangingPunct="1">
              <a:spcBef>
                <a:spcPts val="0"/>
              </a:spcBef>
              <a:spcAft>
                <a:spcPts val="0"/>
              </a:spcAft>
              <a:defRPr/>
            </a:pPr>
            <a:endParaRPr lang="en-US" sz="1800" dirty="0" smtClean="0">
              <a:solidFill>
                <a:srgbClr val="595650"/>
              </a:solidFill>
              <a:latin typeface="Hoefler Text" charset="0"/>
              <a:ea typeface="+mn-ea"/>
              <a:cs typeface="Hoefler Text" charset="0"/>
              <a:sym typeface="Hoefler Text" charset="0"/>
            </a:endParaRPr>
          </a:p>
          <a:p>
            <a:pPr eaLnBrk="1" fontAlgn="auto" hangingPunct="1">
              <a:spcBef>
                <a:spcPts val="0"/>
              </a:spcBef>
              <a:spcAft>
                <a:spcPts val="0"/>
              </a:spcAft>
              <a:defRPr/>
            </a:pPr>
            <a:r>
              <a:rPr lang="en-US" sz="1800" dirty="0" smtClean="0">
                <a:solidFill>
                  <a:srgbClr val="595650"/>
                </a:solidFill>
                <a:latin typeface="Hoefler Text" charset="0"/>
                <a:ea typeface="+mn-ea"/>
                <a:cs typeface="Hoefler Text" charset="0"/>
                <a:sym typeface="Hoefler Text" charset="0"/>
              </a:rPr>
              <a:t>In fact there are several </a:t>
            </a:r>
            <a:r>
              <a:rPr lang="en-US" dirty="0" smtClean="0"/>
              <a:t> measures of digital technology are improving at exponential rates related to Moore's law, including the size, cost, density and speed of components. </a:t>
            </a:r>
            <a:endParaRPr lang="en-US" sz="1800" dirty="0" smtClean="0">
              <a:solidFill>
                <a:srgbClr val="595650"/>
              </a:solidFill>
              <a:latin typeface="Hoefler Text" charset="0"/>
              <a:ea typeface="+mn-ea"/>
              <a:cs typeface="Hoefler Text" charset="0"/>
              <a:sym typeface="Hoefler Text"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Slide Image Placeholder 1"/>
          <p:cNvSpPr>
            <a:spLocks noGrp="1" noRot="1" noChangeAspect="1"/>
          </p:cNvSpPr>
          <p:nvPr>
            <p:ph type="sldImg"/>
          </p:nvPr>
        </p:nvSpPr>
        <p:spPr bwMode="auto">
          <a:noFill/>
          <a:ln>
            <a:solidFill>
              <a:srgbClr val="000000"/>
            </a:solidFill>
            <a:miter lim="800000"/>
            <a:headEnd/>
            <a:tailEnd/>
          </a:ln>
        </p:spPr>
      </p:sp>
      <p:sp>
        <p:nvSpPr>
          <p:cNvPr id="5120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smtClean="0">
                <a:ea typeface="ＭＳ Ｐゴシック" charset="-128"/>
              </a:rPr>
              <a:t>I will come back to explain this, but believe </a:t>
            </a:r>
          </a:p>
        </p:txBody>
      </p:sp>
      <p:sp>
        <p:nvSpPr>
          <p:cNvPr id="51203" name="Slide Number Placeholder 3"/>
          <p:cNvSpPr>
            <a:spLocks noGrp="1"/>
          </p:cNvSpPr>
          <p:nvPr>
            <p:ph type="sldNum" sz="quarter" idx="5"/>
          </p:nvPr>
        </p:nvSpPr>
        <p:spPr bwMode="auto">
          <a:noFill/>
          <a:ln>
            <a:miter lim="800000"/>
            <a:headEnd/>
            <a:tailEnd/>
          </a:ln>
        </p:spPr>
        <p:txBody>
          <a:bodyPr/>
          <a:lstStyle/>
          <a:p>
            <a:fld id="{6F36BB4E-C2F6-49FA-A6CE-3945673F1BDF}" type="slidenum">
              <a:rPr lang="en-US"/>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Slide Image Placeholder 1"/>
          <p:cNvSpPr>
            <a:spLocks noGrp="1" noRot="1" noChangeAspect="1"/>
          </p:cNvSpPr>
          <p:nvPr>
            <p:ph type="sldImg"/>
          </p:nvPr>
        </p:nvSpPr>
        <p:spPr bwMode="auto">
          <a:noFill/>
          <a:ln>
            <a:solidFill>
              <a:srgbClr val="000000"/>
            </a:solidFill>
            <a:miter lim="800000"/>
            <a:headEnd/>
            <a:tailEnd/>
          </a:ln>
        </p:spPr>
      </p:sp>
      <p:sp>
        <p:nvSpPr>
          <p:cNvPr id="5325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smtClean="0">
                <a:ea typeface="ＭＳ Ｐゴシック" charset="-128"/>
              </a:rPr>
              <a:t>This sustained exponential improvement in componentry cost and performance has enable an explosion of devices and data.  </a:t>
            </a:r>
          </a:p>
          <a:p>
            <a:pPr eaLnBrk="1" hangingPunct="1"/>
            <a:endParaRPr lang="en-US" smtClean="0">
              <a:ea typeface="ＭＳ Ｐゴシック" charset="-128"/>
            </a:endParaRPr>
          </a:p>
          <a:p>
            <a:pPr eaLnBrk="1" hangingPunct="1"/>
            <a:r>
              <a:rPr lang="en-US" smtClean="0">
                <a:ea typeface="ＭＳ Ｐゴシック" charset="-128"/>
              </a:rPr>
              <a:t>Where the internet era was about Desktop and PC browser access, the cloud era is about distributed computing on PCs, smart phones, tablets, sensors – you name it.  What many have called the internet of things.  </a:t>
            </a:r>
          </a:p>
          <a:p>
            <a:pPr eaLnBrk="1" hangingPunct="1"/>
            <a:endParaRPr lang="en-US" smtClean="0">
              <a:ea typeface="ＭＳ Ｐゴシック" charset="-128"/>
            </a:endParaRPr>
          </a:p>
          <a:p>
            <a:pPr eaLnBrk="1" hangingPunct="1"/>
            <a:r>
              <a:rPr lang="en-US" smtClean="0">
                <a:ea typeface="ＭＳ Ｐゴシック" charset="-128"/>
              </a:rPr>
              <a:t>In fact, Smartphones and Tablets have already passed Desktops and and Notebooks and show absolutely no sign of slowing down.</a:t>
            </a:r>
          </a:p>
          <a:p>
            <a:pPr eaLnBrk="1" hangingPunct="1"/>
            <a:endParaRPr lang="en-US" smtClean="0">
              <a:ea typeface="ＭＳ Ｐゴシック" charset="-128"/>
            </a:endParaRPr>
          </a:p>
          <a:p>
            <a:pPr eaLnBrk="1" hangingPunct="1"/>
            <a:r>
              <a:rPr lang="en-US" smtClean="0">
                <a:ea typeface="ＭＳ Ｐゴシック" charset="-128"/>
              </a:rPr>
              <a:t>Smart Phones, tablets and devices like them not only add nodes to the network (hence increasing its power) they also include ever more powerful circuitry to interact with the central nervous system of their owners.  </a:t>
            </a:r>
          </a:p>
          <a:p>
            <a:pPr eaLnBrk="1" hangingPunct="1"/>
            <a:endParaRPr lang="en-US" smtClean="0">
              <a:ea typeface="ＭＳ Ｐゴシック" charset="-128"/>
            </a:endParaRPr>
          </a:p>
          <a:p>
            <a:pPr eaLnBrk="1" hangingPunct="1"/>
            <a:endParaRPr lang="en-US" smtClean="0">
              <a:ea typeface="ＭＳ Ｐゴシック" charset="-128"/>
            </a:endParaRPr>
          </a:p>
        </p:txBody>
      </p:sp>
      <p:sp>
        <p:nvSpPr>
          <p:cNvPr id="53251" name="Slide Number Placeholder 3"/>
          <p:cNvSpPr>
            <a:spLocks noGrp="1"/>
          </p:cNvSpPr>
          <p:nvPr>
            <p:ph type="sldNum" sz="quarter" idx="5"/>
          </p:nvPr>
        </p:nvSpPr>
        <p:spPr bwMode="auto">
          <a:noFill/>
          <a:ln>
            <a:miter lim="800000"/>
            <a:headEnd/>
            <a:tailEnd/>
          </a:ln>
        </p:spPr>
        <p:txBody>
          <a:bodyPr/>
          <a:lstStyle/>
          <a:p>
            <a:fld id="{B495FD48-710F-4668-B143-581CD2751217}" type="slidenum">
              <a:rPr lang="en-US"/>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Slide Image Placeholder 1"/>
          <p:cNvSpPr>
            <a:spLocks noGrp="1" noRot="1" noChangeAspect="1"/>
          </p:cNvSpPr>
          <p:nvPr>
            <p:ph type="sldImg"/>
          </p:nvPr>
        </p:nvSpPr>
        <p:spPr bwMode="auto">
          <a:noFill/>
          <a:ln>
            <a:solidFill>
              <a:srgbClr val="000000"/>
            </a:solidFill>
            <a:miter lim="800000"/>
            <a:headEnd/>
            <a:tailEnd/>
          </a:ln>
        </p:spPr>
      </p:sp>
      <p:sp>
        <p:nvSpPr>
          <p:cNvPr id="55298"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ea typeface="ＭＳ Ｐゴシック" charset="-128"/>
            </a:endParaRPr>
          </a:p>
        </p:txBody>
      </p:sp>
      <p:sp>
        <p:nvSpPr>
          <p:cNvPr id="55299" name="Slide Number Placeholder 3"/>
          <p:cNvSpPr>
            <a:spLocks noGrp="1"/>
          </p:cNvSpPr>
          <p:nvPr>
            <p:ph type="sldNum" sz="quarter" idx="5"/>
          </p:nvPr>
        </p:nvSpPr>
        <p:spPr bwMode="auto">
          <a:noFill/>
          <a:ln>
            <a:miter lim="800000"/>
            <a:headEnd/>
            <a:tailEnd/>
          </a:ln>
        </p:spPr>
        <p:txBody>
          <a:bodyPr/>
          <a:lstStyle/>
          <a:p>
            <a:fld id="{91892132-3C0F-4C2B-82FC-ACC535CF5C58}" type="slidenum">
              <a:rPr lang="en-US"/>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Slide Image Placeholder 1"/>
          <p:cNvSpPr>
            <a:spLocks noGrp="1" noRot="1" noChangeAspect="1"/>
          </p:cNvSpPr>
          <p:nvPr>
            <p:ph type="sldImg"/>
          </p:nvPr>
        </p:nvSpPr>
        <p:spPr bwMode="auto">
          <a:noFill/>
          <a:ln>
            <a:solidFill>
              <a:srgbClr val="000000"/>
            </a:solidFill>
            <a:miter lim="800000"/>
            <a:headEnd/>
            <a:tailEnd/>
          </a:ln>
        </p:spPr>
      </p:sp>
      <p:sp>
        <p:nvSpPr>
          <p:cNvPr id="5734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smtClean="0">
                <a:ea typeface="ＭＳ Ｐゴシック" charset="-128"/>
              </a:rPr>
              <a:t>The explosion in devices is causing explosive growth</a:t>
            </a:r>
          </a:p>
          <a:p>
            <a:pPr eaLnBrk="1" hangingPunct="1"/>
            <a:endParaRPr lang="en-US" smtClean="0">
              <a:ea typeface="ＭＳ Ｐゴシック" charset="-128"/>
            </a:endParaRPr>
          </a:p>
          <a:p>
            <a:pPr eaLnBrk="1" hangingPunct="1"/>
            <a:r>
              <a:rPr lang="en-US" smtClean="0">
                <a:ea typeface="ＭＳ Ｐゴシック" charset="-128"/>
              </a:rPr>
              <a:t>Where Moore</a:t>
            </a:r>
            <a:r>
              <a:rPr lang="en-US" altLang="en-US" smtClean="0">
                <a:ea typeface="ＭＳ Ｐゴシック" charset="-128"/>
              </a:rPr>
              <a:t>’</a:t>
            </a:r>
            <a:r>
              <a:rPr lang="en-US" smtClean="0">
                <a:ea typeface="ＭＳ Ｐゴシック" charset="-128"/>
              </a:rPr>
              <a:t>s races down to the atom barrier, Service Providers face spectrum barriers.  </a:t>
            </a:r>
          </a:p>
          <a:p>
            <a:pPr eaLnBrk="1" hangingPunct="1"/>
            <a:endParaRPr lang="en-US" smtClean="0">
              <a:ea typeface="ＭＳ Ｐゴシック" charset="-128"/>
            </a:endParaRPr>
          </a:p>
          <a:p>
            <a:pPr eaLnBrk="1" hangingPunct="1"/>
            <a:endParaRPr lang="en-US" smtClean="0">
              <a:ea typeface="ＭＳ Ｐゴシック" charset="-128"/>
            </a:endParaRPr>
          </a:p>
        </p:txBody>
      </p:sp>
      <p:sp>
        <p:nvSpPr>
          <p:cNvPr id="57347" name="Slide Number Placeholder 3"/>
          <p:cNvSpPr>
            <a:spLocks noGrp="1"/>
          </p:cNvSpPr>
          <p:nvPr>
            <p:ph type="sldNum" sz="quarter" idx="5"/>
          </p:nvPr>
        </p:nvSpPr>
        <p:spPr bwMode="auto">
          <a:noFill/>
          <a:ln>
            <a:miter lim="800000"/>
            <a:headEnd/>
            <a:tailEnd/>
          </a:ln>
        </p:spPr>
        <p:txBody>
          <a:bodyPr/>
          <a:lstStyle/>
          <a:p>
            <a:fld id="{C84E542A-CE12-42A1-BFD4-4DA635B94662}" type="slidenum">
              <a:rPr lang="en-US"/>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Slide Image Placeholder 1"/>
          <p:cNvSpPr>
            <a:spLocks noGrp="1" noRot="1" noChangeAspect="1"/>
          </p:cNvSpPr>
          <p:nvPr>
            <p:ph type="sldImg"/>
          </p:nvPr>
        </p:nvSpPr>
        <p:spPr bwMode="auto">
          <a:noFill/>
          <a:ln>
            <a:solidFill>
              <a:srgbClr val="000000"/>
            </a:solidFill>
            <a:miter lim="800000"/>
            <a:headEnd/>
            <a:tailEnd/>
          </a:ln>
        </p:spPr>
      </p:sp>
      <p:sp>
        <p:nvSpPr>
          <p:cNvPr id="60418"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smtClean="0">
                <a:ea typeface="ＭＳ Ｐゴシック" charset="-128"/>
              </a:rPr>
              <a:t>I will come back to explain this, but believe </a:t>
            </a:r>
          </a:p>
        </p:txBody>
      </p:sp>
      <p:sp>
        <p:nvSpPr>
          <p:cNvPr id="60419" name="Slide Number Placeholder 3"/>
          <p:cNvSpPr>
            <a:spLocks noGrp="1"/>
          </p:cNvSpPr>
          <p:nvPr>
            <p:ph type="sldNum" sz="quarter" idx="5"/>
          </p:nvPr>
        </p:nvSpPr>
        <p:spPr bwMode="auto">
          <a:noFill/>
          <a:ln>
            <a:miter lim="800000"/>
            <a:headEnd/>
            <a:tailEnd/>
          </a:ln>
        </p:spPr>
        <p:txBody>
          <a:bodyPr/>
          <a:lstStyle/>
          <a:p>
            <a:fld id="{7FE8BEBF-B8EA-4EB1-9DB3-84BFAD9BCEA0}" type="slidenum">
              <a:rPr lang="en-US"/>
              <a:pPr/>
              <a:t>17</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Slide Image Placeholder 1"/>
          <p:cNvSpPr>
            <a:spLocks noGrp="1" noRot="1" noChangeAspect="1"/>
          </p:cNvSpPr>
          <p:nvPr>
            <p:ph type="sldImg"/>
          </p:nvPr>
        </p:nvSpPr>
        <p:spPr bwMode="auto">
          <a:noFill/>
          <a:ln>
            <a:solidFill>
              <a:srgbClr val="000000"/>
            </a:solidFill>
            <a:miter lim="800000"/>
            <a:headEnd/>
            <a:tailEnd/>
          </a:ln>
        </p:spPr>
      </p:sp>
      <p:sp>
        <p:nvSpPr>
          <p:cNvPr id="6246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smtClean="0">
                <a:ea typeface="ＭＳ Ｐゴシック" charset="-128"/>
              </a:rPr>
              <a:t>I will come back to explain this, but believe </a:t>
            </a:r>
          </a:p>
        </p:txBody>
      </p:sp>
      <p:sp>
        <p:nvSpPr>
          <p:cNvPr id="62467" name="Slide Number Placeholder 3"/>
          <p:cNvSpPr>
            <a:spLocks noGrp="1"/>
          </p:cNvSpPr>
          <p:nvPr>
            <p:ph type="sldNum" sz="quarter" idx="5"/>
          </p:nvPr>
        </p:nvSpPr>
        <p:spPr bwMode="auto">
          <a:noFill/>
          <a:ln>
            <a:miter lim="800000"/>
            <a:headEnd/>
            <a:tailEnd/>
          </a:ln>
        </p:spPr>
        <p:txBody>
          <a:bodyPr/>
          <a:lstStyle/>
          <a:p>
            <a:fld id="{9D8EA030-EB86-47B4-A82F-B31BC938BC54}" type="slidenum">
              <a:rPr lang="en-US"/>
              <a:pPr/>
              <a:t>18</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Slide Image Placeholder 1"/>
          <p:cNvSpPr>
            <a:spLocks noGrp="1" noRot="1" noChangeAspect="1"/>
          </p:cNvSpPr>
          <p:nvPr>
            <p:ph type="sldImg"/>
          </p:nvPr>
        </p:nvSpPr>
        <p:spPr bwMode="auto">
          <a:noFill/>
          <a:ln>
            <a:solidFill>
              <a:srgbClr val="000000"/>
            </a:solidFill>
            <a:miter lim="800000"/>
            <a:headEnd/>
            <a:tailEnd/>
          </a:ln>
        </p:spPr>
      </p:sp>
      <p:sp>
        <p:nvSpPr>
          <p:cNvPr id="64514"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smtClean="0">
                <a:ea typeface="ＭＳ Ｐゴシック" charset="-128"/>
              </a:rPr>
              <a:t>I will come back to explain this, but believe </a:t>
            </a:r>
          </a:p>
        </p:txBody>
      </p:sp>
      <p:sp>
        <p:nvSpPr>
          <p:cNvPr id="64515" name="Slide Number Placeholder 3"/>
          <p:cNvSpPr>
            <a:spLocks noGrp="1"/>
          </p:cNvSpPr>
          <p:nvPr>
            <p:ph type="sldNum" sz="quarter" idx="5"/>
          </p:nvPr>
        </p:nvSpPr>
        <p:spPr bwMode="auto">
          <a:noFill/>
          <a:ln>
            <a:miter lim="800000"/>
            <a:headEnd/>
            <a:tailEnd/>
          </a:ln>
        </p:spPr>
        <p:txBody>
          <a:bodyPr/>
          <a:lstStyle/>
          <a:p>
            <a:fld id="{B5B0C6A0-A13C-4038-85B3-AC6B44F003F8}" type="slidenum">
              <a:rPr lang="en-US"/>
              <a:pPr/>
              <a:t>20</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Slide Image Placeholder 1"/>
          <p:cNvSpPr>
            <a:spLocks noGrp="1" noRot="1" noChangeAspect="1"/>
          </p:cNvSpPr>
          <p:nvPr>
            <p:ph type="sldImg"/>
          </p:nvPr>
        </p:nvSpPr>
        <p:spPr bwMode="auto">
          <a:noFill/>
          <a:ln>
            <a:solidFill>
              <a:srgbClr val="000000"/>
            </a:solidFill>
            <a:miter lim="800000"/>
            <a:headEnd/>
            <a:tailEnd/>
          </a:ln>
        </p:spPr>
      </p:sp>
      <p:sp>
        <p:nvSpPr>
          <p:cNvPr id="6656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smtClean="0">
                <a:ea typeface="ＭＳ Ｐゴシック" charset="-128"/>
              </a:rPr>
              <a:t>I will come back to explain this, but believe </a:t>
            </a:r>
          </a:p>
        </p:txBody>
      </p:sp>
      <p:sp>
        <p:nvSpPr>
          <p:cNvPr id="66563" name="Slide Number Placeholder 3"/>
          <p:cNvSpPr>
            <a:spLocks noGrp="1"/>
          </p:cNvSpPr>
          <p:nvPr>
            <p:ph type="sldNum" sz="quarter" idx="5"/>
          </p:nvPr>
        </p:nvSpPr>
        <p:spPr bwMode="auto">
          <a:noFill/>
          <a:ln>
            <a:miter lim="800000"/>
            <a:headEnd/>
            <a:tailEnd/>
          </a:ln>
        </p:spPr>
        <p:txBody>
          <a:bodyPr/>
          <a:lstStyle/>
          <a:p>
            <a:fld id="{25771E72-4356-4B48-BA0C-A5824233AC0C}" type="slidenum">
              <a:rPr lang="en-US"/>
              <a:pPr/>
              <a:t>21</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Slide Image Placeholder 1"/>
          <p:cNvSpPr>
            <a:spLocks noGrp="1" noRot="1" noChangeAspect="1"/>
          </p:cNvSpPr>
          <p:nvPr>
            <p:ph type="sldImg"/>
          </p:nvPr>
        </p:nvSpPr>
        <p:spPr bwMode="auto">
          <a:noFill/>
          <a:ln>
            <a:solidFill>
              <a:srgbClr val="000000"/>
            </a:solidFill>
            <a:miter lim="800000"/>
            <a:headEnd/>
            <a:tailEnd/>
          </a:ln>
        </p:spPr>
      </p:sp>
      <p:sp>
        <p:nvSpPr>
          <p:cNvPr id="3072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smtClean="0">
                <a:ea typeface="ＭＳ Ｐゴシック" charset="-128"/>
              </a:rPr>
              <a:t>Why should one care about cloud?  Because </a:t>
            </a:r>
            <a:r>
              <a:rPr lang="en-US" altLang="en-US" smtClean="0">
                <a:ea typeface="ＭＳ Ｐゴシック" charset="-128"/>
              </a:rPr>
              <a:t>“</a:t>
            </a:r>
            <a:r>
              <a:rPr lang="en-US" smtClean="0">
                <a:ea typeface="ＭＳ Ｐゴシック" charset="-128"/>
              </a:rPr>
              <a:t>everyone is talking about the cloud</a:t>
            </a:r>
            <a:r>
              <a:rPr lang="en-US" altLang="en-US" smtClean="0">
                <a:ea typeface="ＭＳ Ｐゴシック" charset="-128"/>
              </a:rPr>
              <a:t>”</a:t>
            </a:r>
            <a:r>
              <a:rPr lang="en-US" smtClean="0">
                <a:ea typeface="ＭＳ Ｐゴシック" charset="-128"/>
              </a:rPr>
              <a:t> is not the answer.</a:t>
            </a:r>
          </a:p>
        </p:txBody>
      </p:sp>
      <p:sp>
        <p:nvSpPr>
          <p:cNvPr id="30723" name="Slide Number Placeholder 3"/>
          <p:cNvSpPr>
            <a:spLocks noGrp="1"/>
          </p:cNvSpPr>
          <p:nvPr>
            <p:ph type="sldNum" sz="quarter" idx="5"/>
          </p:nvPr>
        </p:nvSpPr>
        <p:spPr bwMode="auto">
          <a:noFill/>
          <a:ln>
            <a:miter lim="800000"/>
            <a:headEnd/>
            <a:tailEnd/>
          </a:ln>
        </p:spPr>
        <p:txBody>
          <a:bodyPr/>
          <a:lstStyle/>
          <a:p>
            <a:fld id="{C4784741-56B3-4030-90E0-32793B145A88}" type="slidenum">
              <a:rPr lang="en-US"/>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Slide Image Placeholder 1"/>
          <p:cNvSpPr>
            <a:spLocks noGrp="1" noRot="1" noChangeAspect="1"/>
          </p:cNvSpPr>
          <p:nvPr>
            <p:ph type="sldImg"/>
          </p:nvPr>
        </p:nvSpPr>
        <p:spPr bwMode="auto">
          <a:noFill/>
          <a:ln>
            <a:solidFill>
              <a:srgbClr val="000000"/>
            </a:solidFill>
            <a:miter lim="800000"/>
            <a:headEnd/>
            <a:tailEnd/>
          </a:ln>
        </p:spPr>
      </p:sp>
      <p:sp>
        <p:nvSpPr>
          <p:cNvPr id="6861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smtClean="0">
                <a:ea typeface="ＭＳ Ｐゴシック" charset="-128"/>
              </a:rPr>
              <a:t>I will come back to explain this, but believe </a:t>
            </a:r>
          </a:p>
        </p:txBody>
      </p:sp>
      <p:sp>
        <p:nvSpPr>
          <p:cNvPr id="68611" name="Slide Number Placeholder 3"/>
          <p:cNvSpPr>
            <a:spLocks noGrp="1"/>
          </p:cNvSpPr>
          <p:nvPr>
            <p:ph type="sldNum" sz="quarter" idx="5"/>
          </p:nvPr>
        </p:nvSpPr>
        <p:spPr bwMode="auto">
          <a:noFill/>
          <a:ln>
            <a:miter lim="800000"/>
            <a:headEnd/>
            <a:tailEnd/>
          </a:ln>
        </p:spPr>
        <p:txBody>
          <a:bodyPr/>
          <a:lstStyle/>
          <a:p>
            <a:fld id="{CB0F357C-F93B-4E67-AF76-33227D510367}" type="slidenum">
              <a:rPr lang="en-US"/>
              <a:pPr/>
              <a:t>22</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1"/>
          <p:cNvSpPr>
            <a:spLocks noChangeArrowheads="1"/>
          </p:cNvSpPr>
          <p:nvPr>
            <p:ph type="sldImg"/>
          </p:nvPr>
        </p:nvSpPr>
        <p:spPr bwMode="auto">
          <a:solidFill>
            <a:srgbClr val="FFFFFF"/>
          </a:solidFill>
          <a:ln>
            <a:solidFill>
              <a:srgbClr val="000000"/>
            </a:solidFill>
            <a:miter lim="800000"/>
            <a:headEnd/>
            <a:tailEnd/>
          </a:ln>
        </p:spPr>
      </p:sp>
      <p:sp>
        <p:nvSpPr>
          <p:cNvPr id="73730" name="Rectangle 2"/>
          <p:cNvSpPr>
            <a:spLocks noGrp="1" noChangeArrowheads="1"/>
          </p:cNvSpPr>
          <p:nvPr>
            <p:ph type="body" idx="1"/>
          </p:nvPr>
        </p:nvSpPr>
        <p:spPr bwMode="auto">
          <a:noFill/>
        </p:spPr>
        <p:txBody>
          <a:bodyPr wrap="square" numCol="1" anchor="t" anchorCtr="0" compatLnSpc="1">
            <a:prstTxWarp prst="textNoShape">
              <a:avLst/>
            </a:prstTxWarp>
          </a:bodyPr>
          <a:lstStyle/>
          <a:p>
            <a:pPr eaLnBrk="1" fontAlgn="auto" hangingPunct="1">
              <a:spcBef>
                <a:spcPts val="0"/>
              </a:spcBef>
              <a:spcAft>
                <a:spcPts val="0"/>
              </a:spcAft>
              <a:defRPr/>
            </a:pPr>
            <a:r>
              <a:rPr lang="en-US" sz="1800" smtClean="0">
                <a:ea typeface="+mn-ea"/>
                <a:cs typeface="Helvetica" charset="0"/>
                <a:sym typeface="Helvetica" charset="0"/>
              </a:rPr>
              <a:t>They are GAMING on Kingdoms of Camelot</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1"/>
          <p:cNvSpPr>
            <a:spLocks noChangeArrowheads="1"/>
          </p:cNvSpPr>
          <p:nvPr>
            <p:ph type="sldImg"/>
          </p:nvPr>
        </p:nvSpPr>
        <p:spPr bwMode="auto">
          <a:solidFill>
            <a:srgbClr val="FFFFFF"/>
          </a:solidFill>
          <a:ln>
            <a:solidFill>
              <a:srgbClr val="000000"/>
            </a:solidFill>
            <a:miter lim="800000"/>
            <a:headEnd/>
            <a:tailEnd/>
          </a:ln>
        </p:spPr>
      </p:sp>
      <p:sp>
        <p:nvSpPr>
          <p:cNvPr id="75778" name="Rectangle 2"/>
          <p:cNvSpPr>
            <a:spLocks noGrp="1" noChangeArrowheads="1"/>
          </p:cNvSpPr>
          <p:nvPr>
            <p:ph type="body" idx="1"/>
          </p:nvPr>
        </p:nvSpPr>
        <p:spPr bwMode="auto">
          <a:noFill/>
        </p:spPr>
        <p:txBody>
          <a:bodyPr wrap="square" numCol="1" anchor="t" anchorCtr="0" compatLnSpc="1">
            <a:prstTxWarp prst="textNoShape">
              <a:avLst/>
            </a:prstTxWarp>
          </a:bodyPr>
          <a:lstStyle/>
          <a:p>
            <a:pPr eaLnBrk="1" fontAlgn="auto" hangingPunct="1">
              <a:spcBef>
                <a:spcPts val="0"/>
              </a:spcBef>
              <a:spcAft>
                <a:spcPts val="0"/>
              </a:spcAft>
              <a:defRPr/>
            </a:pPr>
            <a:r>
              <a:rPr lang="en-US" sz="1800" smtClean="0">
                <a:ea typeface="+mn-ea"/>
                <a:cs typeface="Helvetica" charset="0"/>
                <a:sym typeface="Helvetica" charset="0"/>
              </a:rPr>
              <a:t>They are networking on Linked in</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1"/>
          <p:cNvSpPr>
            <a:spLocks noChangeArrowheads="1"/>
          </p:cNvSpPr>
          <p:nvPr>
            <p:ph type="sldImg"/>
          </p:nvPr>
        </p:nvSpPr>
        <p:spPr bwMode="auto">
          <a:solidFill>
            <a:srgbClr val="FFFFFF"/>
          </a:solidFill>
          <a:ln>
            <a:solidFill>
              <a:srgbClr val="000000"/>
            </a:solidFill>
            <a:miter lim="800000"/>
            <a:headEnd/>
            <a:tailEnd/>
          </a:ln>
        </p:spPr>
      </p:sp>
      <p:sp>
        <p:nvSpPr>
          <p:cNvPr id="79874" name="Rectangle 2"/>
          <p:cNvSpPr>
            <a:spLocks noGrp="1" noChangeArrowheads="1"/>
          </p:cNvSpPr>
          <p:nvPr>
            <p:ph type="body" idx="1"/>
          </p:nvPr>
        </p:nvSpPr>
        <p:spPr bwMode="auto">
          <a:noFill/>
        </p:spPr>
        <p:txBody>
          <a:bodyPr wrap="square" numCol="1" anchor="t" anchorCtr="0" compatLnSpc="1">
            <a:prstTxWarp prst="textNoShape">
              <a:avLst/>
            </a:prstTxWarp>
          </a:bodyPr>
          <a:lstStyle/>
          <a:p>
            <a:pPr eaLnBrk="1" fontAlgn="auto" hangingPunct="1">
              <a:spcBef>
                <a:spcPts val="0"/>
              </a:spcBef>
              <a:spcAft>
                <a:spcPts val="0"/>
              </a:spcAft>
              <a:defRPr/>
            </a:pPr>
            <a:r>
              <a:rPr lang="en-US" sz="1800" smtClean="0">
                <a:solidFill>
                  <a:srgbClr val="000000"/>
                </a:solidFill>
                <a:latin typeface="Hoefler Text" charset="0"/>
                <a:ea typeface="+mn-ea"/>
                <a:cs typeface="Hoefler Text" charset="0"/>
                <a:sym typeface="Hoefler Text" charset="0"/>
              </a:rPr>
              <a:t>They are using thousands of other applications that thousands of developers have built on Joyent</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Slide Image Placeholder 1"/>
          <p:cNvSpPr>
            <a:spLocks noGrp="1" noRot="1" noChangeAspect="1"/>
          </p:cNvSpPr>
          <p:nvPr>
            <p:ph type="sldImg"/>
          </p:nvPr>
        </p:nvSpPr>
        <p:spPr bwMode="auto">
          <a:noFill/>
          <a:ln>
            <a:solidFill>
              <a:srgbClr val="000000"/>
            </a:solidFill>
            <a:miter lim="800000"/>
            <a:headEnd/>
            <a:tailEnd/>
          </a:ln>
        </p:spPr>
      </p:sp>
      <p:sp>
        <p:nvSpPr>
          <p:cNvPr id="7782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smtClean="0">
                <a:ea typeface="ＭＳ Ｐゴシック" charset="-128"/>
              </a:rPr>
              <a:t>I will come back to explain this, but believe </a:t>
            </a:r>
          </a:p>
        </p:txBody>
      </p:sp>
      <p:sp>
        <p:nvSpPr>
          <p:cNvPr id="77827" name="Slide Number Placeholder 3"/>
          <p:cNvSpPr>
            <a:spLocks noGrp="1"/>
          </p:cNvSpPr>
          <p:nvPr>
            <p:ph type="sldNum" sz="quarter" idx="5"/>
          </p:nvPr>
        </p:nvSpPr>
        <p:spPr bwMode="auto">
          <a:noFill/>
          <a:ln>
            <a:miter lim="800000"/>
            <a:headEnd/>
            <a:tailEnd/>
          </a:ln>
        </p:spPr>
        <p:txBody>
          <a:bodyPr/>
          <a:lstStyle/>
          <a:p>
            <a:fld id="{352F228C-8351-44AC-B7B1-973F2A86AC7E}" type="slidenum">
              <a:rPr lang="en-US"/>
              <a:pPr/>
              <a:t>27</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1"/>
          <p:cNvSpPr>
            <a:spLocks noChangeArrowheads="1"/>
          </p:cNvSpPr>
          <p:nvPr>
            <p:ph type="sldImg"/>
          </p:nvPr>
        </p:nvSpPr>
        <p:spPr bwMode="auto">
          <a:solidFill>
            <a:srgbClr val="FFFFFF"/>
          </a:solidFill>
          <a:ln>
            <a:solidFill>
              <a:srgbClr val="000000"/>
            </a:solidFill>
            <a:miter lim="800000"/>
            <a:headEnd/>
            <a:tailEnd/>
          </a:ln>
        </p:spPr>
      </p:sp>
      <p:sp>
        <p:nvSpPr>
          <p:cNvPr id="36866" name="Rectangle 2"/>
          <p:cNvSpPr>
            <a:spLocks noGrp="1" noChangeArrowheads="1"/>
          </p:cNvSpPr>
          <p:nvPr>
            <p:ph type="body" idx="1"/>
          </p:nvPr>
        </p:nvSpPr>
        <p:spPr bwMode="auto">
          <a:noFill/>
        </p:spPr>
        <p:txBody>
          <a:bodyPr wrap="square" numCol="1" anchor="t" anchorCtr="0" compatLnSpc="1">
            <a:prstTxWarp prst="textNoShape">
              <a:avLst/>
            </a:prstTxWarp>
          </a:bodyPr>
          <a:lstStyle/>
          <a:p>
            <a:pPr>
              <a:defRPr/>
            </a:pPr>
            <a:r>
              <a:rPr lang="en-US" sz="1800">
                <a:solidFill>
                  <a:srgbClr val="595650"/>
                </a:solidFill>
                <a:latin typeface="Hoefler Text" charset="0"/>
                <a:cs typeface="Hoefler Text" charset="0"/>
                <a:sym typeface="Hoefler Text" charset="0"/>
              </a:rPr>
              <a:t>The current disruption is different from the previous disruption in that service providers now need to compete against technology companies at the application level.</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1"/>
          <p:cNvSpPr>
            <a:spLocks noChangeArrowheads="1"/>
          </p:cNvSpPr>
          <p:nvPr>
            <p:ph type="sldImg"/>
          </p:nvPr>
        </p:nvSpPr>
        <p:spPr bwMode="auto">
          <a:solidFill>
            <a:srgbClr val="FFFFFF"/>
          </a:solidFill>
          <a:ln>
            <a:solidFill>
              <a:srgbClr val="000000"/>
            </a:solidFill>
            <a:miter lim="800000"/>
            <a:headEnd/>
            <a:tailEnd/>
          </a:ln>
        </p:spPr>
      </p:sp>
      <p:sp>
        <p:nvSpPr>
          <p:cNvPr id="53250" name="Rectangle 2"/>
          <p:cNvSpPr>
            <a:spLocks noGrp="1" noChangeArrowheads="1"/>
          </p:cNvSpPr>
          <p:nvPr>
            <p:ph type="body" idx="1"/>
          </p:nvPr>
        </p:nvSpPr>
        <p:spPr bwMode="auto">
          <a:noFill/>
        </p:spPr>
        <p:txBody>
          <a:bodyPr wrap="square" numCol="1" anchor="t" anchorCtr="0" compatLnSpc="1">
            <a:prstTxWarp prst="textNoShape">
              <a:avLst/>
            </a:prstTxWarp>
          </a:bodyPr>
          <a:lstStyle/>
          <a:p>
            <a:pPr marL="57150" eaLnBrk="1" fontAlgn="auto" hangingPunct="1">
              <a:spcBef>
                <a:spcPts val="0"/>
              </a:spcBef>
              <a:spcAft>
                <a:spcPts val="0"/>
              </a:spcAft>
              <a:defRPr/>
            </a:pPr>
            <a:r>
              <a:rPr lang="en-US" sz="1800" smtClean="0">
                <a:solidFill>
                  <a:srgbClr val="000000"/>
                </a:solidFill>
                <a:ea typeface="+mn-ea"/>
                <a:cs typeface="Helvetica" charset="0"/>
                <a:sym typeface="Helvetica" charset="0"/>
              </a:rPr>
              <a:t>Here Dell Data Center Solutions on why Dell selected Joyent cloud technology.</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1"/>
          <p:cNvSpPr>
            <a:spLocks noChangeArrowheads="1"/>
          </p:cNvSpPr>
          <p:nvPr>
            <p:ph type="sldImg"/>
          </p:nvPr>
        </p:nvSpPr>
        <p:spPr bwMode="auto">
          <a:solidFill>
            <a:srgbClr val="FFFFFF"/>
          </a:solidFill>
          <a:ln>
            <a:solidFill>
              <a:srgbClr val="000000"/>
            </a:solidFill>
            <a:miter lim="800000"/>
            <a:headEnd/>
            <a:tailEnd/>
          </a:ln>
        </p:spPr>
      </p:sp>
      <p:sp>
        <p:nvSpPr>
          <p:cNvPr id="51202" name="Rectangle 2"/>
          <p:cNvSpPr>
            <a:spLocks noGrp="1" noChangeArrowheads="1"/>
          </p:cNvSpPr>
          <p:nvPr>
            <p:ph type="body" idx="1"/>
          </p:nvPr>
        </p:nvSpPr>
        <p:spPr bwMode="auto">
          <a:noFill/>
        </p:spPr>
        <p:txBody>
          <a:bodyPr wrap="square" numCol="1" anchor="t" anchorCtr="0" compatLnSpc="1">
            <a:prstTxWarp prst="textNoShape">
              <a:avLst/>
            </a:prstTxWarp>
          </a:bodyPr>
          <a:lstStyle/>
          <a:p>
            <a:pPr eaLnBrk="1" fontAlgn="auto" hangingPunct="1">
              <a:spcBef>
                <a:spcPts val="0"/>
              </a:spcBef>
              <a:spcAft>
                <a:spcPts val="0"/>
              </a:spcAft>
              <a:defRPr/>
            </a:pPr>
            <a:r>
              <a:rPr lang="en-US" sz="1800" smtClean="0">
                <a:solidFill>
                  <a:srgbClr val="595650"/>
                </a:solidFill>
                <a:latin typeface="Hoefler Text" charset="0"/>
                <a:ea typeface="+mn-ea"/>
                <a:cs typeface="Hoefler Text" charset="0"/>
                <a:sym typeface="Hoefler Text" charset="0"/>
              </a:rPr>
              <a:t>Like the last disruption, SIs see this coming. Here the Cap Gemini CTO observing the need for second generation cloud computing like Joyent to suit the connected digital world.</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Slide Image Placeholder 1"/>
          <p:cNvSpPr>
            <a:spLocks noGrp="1" noRot="1" noChangeAspect="1"/>
          </p:cNvSpPr>
          <p:nvPr>
            <p:ph type="sldImg"/>
          </p:nvPr>
        </p:nvSpPr>
        <p:spPr bwMode="auto">
          <a:noFill/>
          <a:ln>
            <a:solidFill>
              <a:srgbClr val="000000"/>
            </a:solidFill>
            <a:miter lim="800000"/>
            <a:headEnd/>
            <a:tailEnd/>
          </a:ln>
        </p:spPr>
      </p:sp>
      <p:sp>
        <p:nvSpPr>
          <p:cNvPr id="96258"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smtClean="0">
                <a:ea typeface="ＭＳ Ｐゴシック" charset="-128"/>
              </a:rPr>
              <a:t>To understand why </a:t>
            </a:r>
            <a:r>
              <a:rPr lang="en-US" altLang="en-US" smtClean="0">
                <a:ea typeface="ＭＳ Ｐゴシック" charset="-128"/>
              </a:rPr>
              <a:t>“</a:t>
            </a:r>
            <a:r>
              <a:rPr lang="en-US" smtClean="0">
                <a:ea typeface="ＭＳ Ｐゴシック" charset="-128"/>
              </a:rPr>
              <a:t>the cloud</a:t>
            </a:r>
            <a:r>
              <a:rPr lang="en-US" altLang="en-US" smtClean="0">
                <a:ea typeface="ＭＳ Ｐゴシック" charset="-128"/>
              </a:rPr>
              <a:t>”</a:t>
            </a:r>
            <a:r>
              <a:rPr lang="en-US" smtClean="0">
                <a:ea typeface="ＭＳ Ｐゴシック" charset="-128"/>
              </a:rPr>
              <a:t> is really about cloud computing, we have to go pick up with Mr. McLuhan</a:t>
            </a:r>
            <a:r>
              <a:rPr lang="en-US" altLang="en-US" smtClean="0">
                <a:ea typeface="ＭＳ Ｐゴシック" charset="-128"/>
              </a:rPr>
              <a:t>’</a:t>
            </a:r>
            <a:r>
              <a:rPr lang="en-US" smtClean="0">
                <a:ea typeface="ＭＳ Ｐゴシック" charset="-128"/>
              </a:rPr>
              <a:t>s examples of the extension of man where he described Electric Circuitry as an extension of the central nervous system.</a:t>
            </a:r>
          </a:p>
        </p:txBody>
      </p:sp>
      <p:sp>
        <p:nvSpPr>
          <p:cNvPr id="96259" name="Slide Number Placeholder 3"/>
          <p:cNvSpPr>
            <a:spLocks noGrp="1"/>
          </p:cNvSpPr>
          <p:nvPr>
            <p:ph type="sldNum" sz="quarter" idx="5"/>
          </p:nvPr>
        </p:nvSpPr>
        <p:spPr bwMode="auto">
          <a:noFill/>
          <a:ln>
            <a:miter lim="800000"/>
            <a:headEnd/>
            <a:tailEnd/>
          </a:ln>
        </p:spPr>
        <p:txBody>
          <a:bodyPr/>
          <a:lstStyle/>
          <a:p>
            <a:fld id="{F16B0A98-2B3A-4E8A-BA25-208B0AA0A866}" type="slidenum">
              <a:rPr lang="en-US"/>
              <a:pPr/>
              <a:t>41</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1"/>
          <p:cNvSpPr>
            <a:spLocks noChangeArrowheads="1"/>
          </p:cNvSpPr>
          <p:nvPr>
            <p:ph type="sldImg"/>
          </p:nvPr>
        </p:nvSpPr>
        <p:spPr bwMode="auto">
          <a:solidFill>
            <a:srgbClr val="FFFFFF"/>
          </a:solidFill>
          <a:ln>
            <a:solidFill>
              <a:srgbClr val="000000"/>
            </a:solidFill>
            <a:miter lim="800000"/>
            <a:headEnd/>
            <a:tailEnd/>
          </a:ln>
        </p:spPr>
      </p:sp>
      <p:sp>
        <p:nvSpPr>
          <p:cNvPr id="43010" name="Rectangle 2"/>
          <p:cNvSpPr>
            <a:spLocks noGrp="1" noChangeArrowheads="1"/>
          </p:cNvSpPr>
          <p:nvPr>
            <p:ph type="body" idx="1"/>
          </p:nvPr>
        </p:nvSpPr>
        <p:spPr bwMode="auto">
          <a:noFill/>
        </p:spPr>
        <p:txBody>
          <a:bodyPr wrap="square" numCol="1" anchor="t" anchorCtr="0" compatLnSpc="1">
            <a:prstTxWarp prst="textNoShape">
              <a:avLst/>
            </a:prstTxWarp>
          </a:bodyPr>
          <a:lstStyle/>
          <a:p>
            <a:pPr eaLnBrk="1" fontAlgn="auto" hangingPunct="1">
              <a:spcBef>
                <a:spcPts val="0"/>
              </a:spcBef>
              <a:spcAft>
                <a:spcPts val="0"/>
              </a:spcAft>
              <a:defRPr/>
            </a:pPr>
            <a:r>
              <a:rPr lang="en-US" sz="1800" smtClean="0">
                <a:solidFill>
                  <a:srgbClr val="000000"/>
                </a:solidFill>
                <a:ea typeface="+mn-ea"/>
                <a:cs typeface="Helvetica" charset="0"/>
                <a:sym typeface="Helvetica" charset="0"/>
              </a:rPr>
              <a:t>Service Providers - the new data center is not your current one.</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Slide Image Placeholder 1"/>
          <p:cNvSpPr>
            <a:spLocks noGrp="1" noRot="1" noChangeAspect="1"/>
          </p:cNvSpPr>
          <p:nvPr>
            <p:ph type="sldImg"/>
          </p:nvPr>
        </p:nvSpPr>
        <p:spPr bwMode="auto">
          <a:noFill/>
          <a:ln>
            <a:solidFill>
              <a:srgbClr val="000000"/>
            </a:solidFill>
            <a:miter lim="800000"/>
            <a:headEnd/>
            <a:tailEnd/>
          </a:ln>
        </p:spPr>
      </p:sp>
      <p:sp>
        <p:nvSpPr>
          <p:cNvPr id="3277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smtClean="0">
                <a:ea typeface="ＭＳ Ｐゴシック" charset="-128"/>
              </a:rPr>
              <a:t>The point is that </a:t>
            </a:r>
            <a:r>
              <a:rPr lang="en-US" sz="800" smtClean="0">
                <a:ea typeface="ＭＳ Ｐゴシック" charset="-128"/>
              </a:rPr>
              <a:t>The Medium itself, not the content it carries, should be the focus of study when answering the question – Why Should One Care About The Cloud. </a:t>
            </a:r>
            <a:r>
              <a:rPr lang="en-US" smtClean="0">
                <a:ea typeface="ＭＳ Ｐゴシック" charset="-128"/>
              </a:rPr>
              <a:t>So when providing a keynote on content in the cloud, I unapologetically focus my discussion almost entirely on the new medium of mediums – the cloud. So when providing a keynote on content in the cloud, I focus my brief discussion almost entirely on the new medium which is massaging a whole lot of content.</a:t>
            </a:r>
          </a:p>
          <a:p>
            <a:pPr eaLnBrk="1" hangingPunct="1"/>
            <a:endParaRPr lang="en-US" smtClean="0">
              <a:ea typeface="ＭＳ Ｐゴシック" charset="-128"/>
            </a:endParaRPr>
          </a:p>
        </p:txBody>
      </p:sp>
      <p:sp>
        <p:nvSpPr>
          <p:cNvPr id="32771" name="Slide Number Placeholder 3"/>
          <p:cNvSpPr>
            <a:spLocks noGrp="1"/>
          </p:cNvSpPr>
          <p:nvPr>
            <p:ph type="sldNum" sz="quarter" idx="5"/>
          </p:nvPr>
        </p:nvSpPr>
        <p:spPr bwMode="auto">
          <a:noFill/>
          <a:ln>
            <a:miter lim="800000"/>
            <a:headEnd/>
            <a:tailEnd/>
          </a:ln>
        </p:spPr>
        <p:txBody>
          <a:bodyPr/>
          <a:lstStyle/>
          <a:p>
            <a:fld id="{155F08B4-0C0C-4D1C-BFA3-3A96F39C605C}" type="slidenum">
              <a:rPr lang="en-US"/>
              <a:pPr/>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Slide Image Placeholder 1"/>
          <p:cNvSpPr>
            <a:spLocks noGrp="1" noRot="1" noChangeAspect="1"/>
          </p:cNvSpPr>
          <p:nvPr>
            <p:ph type="sldImg"/>
          </p:nvPr>
        </p:nvSpPr>
        <p:spPr bwMode="auto">
          <a:noFill/>
          <a:ln>
            <a:solidFill>
              <a:srgbClr val="000000"/>
            </a:solidFill>
            <a:miter lim="800000"/>
            <a:headEnd/>
            <a:tailEnd/>
          </a:ln>
        </p:spPr>
      </p:sp>
      <p:sp>
        <p:nvSpPr>
          <p:cNvPr id="105474"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smtClean="0">
                <a:ea typeface="ＭＳ Ｐゴシック" charset="-128"/>
              </a:rPr>
              <a:t>The point is that </a:t>
            </a:r>
            <a:r>
              <a:rPr lang="en-US" sz="800" smtClean="0">
                <a:ea typeface="ＭＳ Ｐゴシック" charset="-128"/>
              </a:rPr>
              <a:t>The Medium itself, not the content it carries, should be the focus of study when answering the question – Why Should One Care About The Cloud. </a:t>
            </a:r>
            <a:r>
              <a:rPr lang="en-US" smtClean="0">
                <a:ea typeface="ＭＳ Ｐゴシック" charset="-128"/>
              </a:rPr>
              <a:t>So when providing a keynote on content in the cloud, I unapologetically focus my discussion almost entirely on the new medium of mediums – the cloud. So when providing a keynote on content in the cloud, I focus my brief discussion almost entirely on the new medium which is massaging a whole lot of content.</a:t>
            </a:r>
          </a:p>
          <a:p>
            <a:pPr eaLnBrk="1" hangingPunct="1"/>
            <a:endParaRPr lang="en-US" smtClean="0">
              <a:ea typeface="ＭＳ Ｐゴシック" charset="-128"/>
            </a:endParaRPr>
          </a:p>
        </p:txBody>
      </p:sp>
      <p:sp>
        <p:nvSpPr>
          <p:cNvPr id="105475" name="Slide Number Placeholder 3"/>
          <p:cNvSpPr>
            <a:spLocks noGrp="1"/>
          </p:cNvSpPr>
          <p:nvPr>
            <p:ph type="sldNum" sz="quarter" idx="5"/>
          </p:nvPr>
        </p:nvSpPr>
        <p:spPr bwMode="auto">
          <a:noFill/>
          <a:ln>
            <a:miter lim="800000"/>
            <a:headEnd/>
            <a:tailEnd/>
          </a:ln>
        </p:spPr>
        <p:txBody>
          <a:bodyPr/>
          <a:lstStyle/>
          <a:p>
            <a:fld id="{D454FB88-F339-4F09-A857-F2F83AFC551D}" type="slidenum">
              <a:rPr lang="en-US"/>
              <a:pPr/>
              <a:t>48</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Slide Image Placeholder 1"/>
          <p:cNvSpPr>
            <a:spLocks noGrp="1" noRot="1" noChangeAspect="1"/>
          </p:cNvSpPr>
          <p:nvPr>
            <p:ph type="sldImg"/>
          </p:nvPr>
        </p:nvSpPr>
        <p:spPr bwMode="auto">
          <a:noFill/>
          <a:ln>
            <a:solidFill>
              <a:srgbClr val="000000"/>
            </a:solidFill>
            <a:miter lim="800000"/>
            <a:headEnd/>
            <a:tailEnd/>
          </a:ln>
        </p:spPr>
      </p:sp>
      <p:sp>
        <p:nvSpPr>
          <p:cNvPr id="10752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smtClean="0">
                <a:ea typeface="ＭＳ Ｐゴシック" charset="-128"/>
              </a:rPr>
              <a:t>Thank you Marty for the introduction and thank you for the opportunity to have me speak today.  I think everyone should give a quick round of applause for Marty and the organizers of this great session. </a:t>
            </a:r>
          </a:p>
          <a:p>
            <a:pPr eaLnBrk="1" hangingPunct="1"/>
            <a:endParaRPr lang="en-US" smtClean="0">
              <a:ea typeface="ＭＳ Ｐゴシック" charset="-128"/>
            </a:endParaRPr>
          </a:p>
          <a:p>
            <a:pPr eaLnBrk="1" hangingPunct="1"/>
            <a:r>
              <a:rPr lang="en-US" smtClean="0">
                <a:ea typeface="ＭＳ Ｐゴシック" charset="-128"/>
              </a:rPr>
              <a:t>My name is Jonathan King and I am the svp of business development for Joyent.  Joyent is a cloud computing software and services company founded in 2004 and based in San Francisco.  Before I geek out a bit on Joyent</a:t>
            </a:r>
            <a:r>
              <a:rPr lang="en-US" altLang="en-US" smtClean="0">
                <a:ea typeface="ＭＳ Ｐゴシック" charset="-128"/>
              </a:rPr>
              <a:t>’</a:t>
            </a:r>
            <a:r>
              <a:rPr lang="en-US" smtClean="0">
                <a:ea typeface="ＭＳ Ｐゴシック" charset="-128"/>
              </a:rPr>
              <a:t>s </a:t>
            </a:r>
            <a:r>
              <a:rPr lang="en-US" b="1" smtClean="0">
                <a:ea typeface="ＭＳ Ｐゴシック" charset="-128"/>
              </a:rPr>
              <a:t>Advanced Capabilities, Features and Cost Advantages for consumer electronics and telecommunications industries</a:t>
            </a:r>
            <a:r>
              <a:rPr lang="en-US" smtClean="0">
                <a:ea typeface="ＭＳ Ｐゴシック" charset="-128"/>
              </a:rPr>
              <a:t>, I wanted to take a step back and make sure that I put the cloud in context for the audience.</a:t>
            </a:r>
          </a:p>
        </p:txBody>
      </p:sp>
      <p:sp>
        <p:nvSpPr>
          <p:cNvPr id="107523" name="Slide Number Placeholder 3"/>
          <p:cNvSpPr>
            <a:spLocks noGrp="1"/>
          </p:cNvSpPr>
          <p:nvPr>
            <p:ph type="sldNum" sz="quarter" idx="5"/>
          </p:nvPr>
        </p:nvSpPr>
        <p:spPr bwMode="auto">
          <a:noFill/>
          <a:ln>
            <a:miter lim="800000"/>
            <a:headEnd/>
            <a:tailEnd/>
          </a:ln>
        </p:spPr>
        <p:txBody>
          <a:bodyPr/>
          <a:lstStyle/>
          <a:p>
            <a:fld id="{2E17F230-1513-440A-9B21-458CF49E41B0}" type="slidenum">
              <a:rPr lang="en-US"/>
              <a:pPr/>
              <a:t>49</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1"/>
          <p:cNvSpPr>
            <a:spLocks noChangeArrowheads="1"/>
          </p:cNvSpPr>
          <p:nvPr>
            <p:ph type="sldImg"/>
          </p:nvPr>
        </p:nvSpPr>
        <p:spPr bwMode="auto">
          <a:solidFill>
            <a:srgbClr val="FFFFFF"/>
          </a:solidFill>
          <a:ln>
            <a:solidFill>
              <a:srgbClr val="000000"/>
            </a:solidFill>
            <a:miter lim="800000"/>
            <a:headEnd/>
            <a:tailEnd/>
          </a:ln>
        </p:spPr>
      </p:sp>
      <p:sp>
        <p:nvSpPr>
          <p:cNvPr id="36866" name="Rectangle 2"/>
          <p:cNvSpPr>
            <a:spLocks noGrp="1" noChangeArrowheads="1"/>
          </p:cNvSpPr>
          <p:nvPr>
            <p:ph type="body" idx="1"/>
          </p:nvPr>
        </p:nvSpPr>
        <p:spPr bwMode="auto">
          <a:noFill/>
        </p:spPr>
        <p:txBody>
          <a:bodyPr wrap="square" numCol="1" anchor="t" anchorCtr="0" compatLnSpc="1">
            <a:prstTxWarp prst="textNoShape">
              <a:avLst/>
            </a:prstTxWarp>
          </a:bodyPr>
          <a:lstStyle/>
          <a:p>
            <a:pPr eaLnBrk="1" fontAlgn="auto" hangingPunct="1">
              <a:spcBef>
                <a:spcPts val="0"/>
              </a:spcBef>
              <a:spcAft>
                <a:spcPts val="0"/>
              </a:spcAft>
              <a:defRPr/>
            </a:pPr>
            <a:endParaRPr lang="en-US" sz="1800" dirty="0" smtClean="0">
              <a:solidFill>
                <a:srgbClr val="595650"/>
              </a:solidFill>
              <a:latin typeface="Hoefler Text" charset="0"/>
              <a:ea typeface="+mn-ea"/>
              <a:cs typeface="Hoefler Text" charset="0"/>
              <a:sym typeface="Hoefler Text"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Slide Image Placeholder 1"/>
          <p:cNvSpPr>
            <a:spLocks noGrp="1" noRot="1" noChangeAspect="1"/>
          </p:cNvSpPr>
          <p:nvPr>
            <p:ph type="sldImg"/>
          </p:nvPr>
        </p:nvSpPr>
        <p:spPr bwMode="auto">
          <a:noFill/>
          <a:ln>
            <a:solidFill>
              <a:srgbClr val="000000"/>
            </a:solidFill>
            <a:miter lim="800000"/>
            <a:headEnd/>
            <a:tailEnd/>
          </a:ln>
        </p:spPr>
      </p:sp>
      <p:sp>
        <p:nvSpPr>
          <p:cNvPr id="3686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smtClean="0">
                <a:ea typeface="ＭＳ Ｐゴシック" charset="-128"/>
              </a:rPr>
              <a:t>In order to answer this question we have to take a </a:t>
            </a:r>
            <a:r>
              <a:rPr lang="en-US" b="1" smtClean="0">
                <a:ea typeface="ＭＳ Ｐゴシック" charset="-128"/>
              </a:rPr>
              <a:t>step back to the 60s</a:t>
            </a:r>
            <a:r>
              <a:rPr lang="en-US" smtClean="0">
                <a:ea typeface="ＭＳ Ｐゴシック" charset="-128"/>
              </a:rPr>
              <a:t>. Marshall McLuhan was a Canadian educator, philosopher, and scholar—a professor of English literature, a literary critic, a rhetorician, and a communication theorist. McLuhan's work is viewed as one of the cornerstones of the study of media theory, as well as having practical applications in the advertising and television industries.</a:t>
            </a:r>
          </a:p>
          <a:p>
            <a:pPr eaLnBrk="1" hangingPunct="1"/>
            <a:endParaRPr lang="en-US" smtClean="0">
              <a:ea typeface="ＭＳ Ｐゴシック" charset="-128"/>
            </a:endParaRPr>
          </a:p>
          <a:p>
            <a:pPr eaLnBrk="1" hangingPunct="1"/>
            <a:r>
              <a:rPr lang="en-US" smtClean="0">
                <a:ea typeface="ＭＳ Ｐゴシック" charset="-128"/>
              </a:rPr>
              <a:t>Many here will know Marshall McLuhan</a:t>
            </a:r>
            <a:r>
              <a:rPr lang="en-US" altLang="en-US" smtClean="0">
                <a:ea typeface="ＭＳ Ｐゴシック" charset="-128"/>
              </a:rPr>
              <a:t>’</a:t>
            </a:r>
            <a:r>
              <a:rPr lang="en-US" smtClean="0">
                <a:ea typeface="ＭＳ Ｐゴシック" charset="-128"/>
              </a:rPr>
              <a:t>s favorite quote </a:t>
            </a:r>
            <a:r>
              <a:rPr lang="en-US" altLang="en-US" smtClean="0">
                <a:ea typeface="ＭＳ Ｐゴシック" charset="-128"/>
              </a:rPr>
              <a:t>“</a:t>
            </a:r>
            <a:r>
              <a:rPr lang="en-US" smtClean="0">
                <a:ea typeface="ＭＳ Ｐゴシック" charset="-128"/>
              </a:rPr>
              <a:t>the medium is the message</a:t>
            </a:r>
            <a:r>
              <a:rPr lang="en-US" altLang="en-US" smtClean="0">
                <a:ea typeface="ＭＳ Ｐゴシック" charset="-128"/>
              </a:rPr>
              <a:t>”</a:t>
            </a:r>
            <a:r>
              <a:rPr lang="en-US" smtClean="0">
                <a:ea typeface="ＭＳ Ｐゴシック" charset="-128"/>
              </a:rPr>
              <a:t> first raised in his 1964 book Understanding Media: The Extensions of Man..  McLuhan later revised this quote to say the medium is the Massage to emphasize his point.  </a:t>
            </a:r>
          </a:p>
          <a:p>
            <a:pPr eaLnBrk="1" hangingPunct="1"/>
            <a:endParaRPr lang="en-US" smtClean="0">
              <a:ea typeface="ＭＳ Ｐゴシック" charset="-128"/>
            </a:endParaRPr>
          </a:p>
          <a:p>
            <a:pPr eaLnBrk="1" hangingPunct="1"/>
            <a:r>
              <a:rPr lang="en-US" smtClean="0">
                <a:ea typeface="ＭＳ Ｐゴシック" charset="-128"/>
              </a:rPr>
              <a:t>McLuhan was ahead of his time in seeing a rapidly growing and global convergence between humanity and media or in his words, </a:t>
            </a:r>
            <a:r>
              <a:rPr lang="en-US" i="1" smtClean="0">
                <a:ea typeface="ＭＳ Ｐゴシック" charset="-128"/>
              </a:rPr>
              <a:t>"the book is an extension of the eye… clothing, an extension of the skin… electric circuitry, an extension of the central nervous system</a:t>
            </a:r>
            <a:r>
              <a:rPr lang="en-US" altLang="en-US" i="1" smtClean="0">
                <a:ea typeface="ＭＳ Ｐゴシック" charset="-128"/>
              </a:rPr>
              <a:t>”</a:t>
            </a:r>
            <a:endParaRPr lang="en-US" altLang="ja-JP" smtClean="0">
              <a:ea typeface="ＭＳ Ｐゴシック" charset="-128"/>
            </a:endParaRPr>
          </a:p>
          <a:p>
            <a:pPr eaLnBrk="1" hangingPunct="1"/>
            <a:endParaRPr lang="en-US" smtClean="0">
              <a:ea typeface="ＭＳ Ｐゴシック" charset="-128"/>
            </a:endParaRPr>
          </a:p>
          <a:p>
            <a:pPr eaLnBrk="1" hangingPunct="1"/>
            <a:endParaRPr lang="en-US" smtClean="0">
              <a:ea typeface="ＭＳ Ｐゴシック" charset="-128"/>
            </a:endParaRPr>
          </a:p>
          <a:p>
            <a:pPr eaLnBrk="1" hangingPunct="1"/>
            <a:endParaRPr lang="en-US" smtClean="0">
              <a:ea typeface="ＭＳ Ｐゴシック" charset="-128"/>
            </a:endParaRPr>
          </a:p>
        </p:txBody>
      </p:sp>
      <p:sp>
        <p:nvSpPr>
          <p:cNvPr id="36867" name="Slide Number Placeholder 3"/>
          <p:cNvSpPr>
            <a:spLocks noGrp="1"/>
          </p:cNvSpPr>
          <p:nvPr>
            <p:ph type="sldNum" sz="quarter" idx="5"/>
          </p:nvPr>
        </p:nvSpPr>
        <p:spPr bwMode="auto">
          <a:noFill/>
          <a:ln>
            <a:miter lim="800000"/>
            <a:headEnd/>
            <a:tailEnd/>
          </a:ln>
        </p:spPr>
        <p:txBody>
          <a:bodyPr/>
          <a:lstStyle/>
          <a:p>
            <a:fld id="{A9E7F3A5-29FC-4351-8369-DDBBD3E48F47}" type="slidenum">
              <a:rPr lang="en-US"/>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Slide Image Placeholder 1"/>
          <p:cNvSpPr>
            <a:spLocks noGrp="1" noRot="1" noChangeAspect="1"/>
          </p:cNvSpPr>
          <p:nvPr>
            <p:ph type="sldImg"/>
          </p:nvPr>
        </p:nvSpPr>
        <p:spPr bwMode="auto">
          <a:noFill/>
          <a:ln>
            <a:solidFill>
              <a:srgbClr val="000000"/>
            </a:solidFill>
            <a:miter lim="800000"/>
            <a:headEnd/>
            <a:tailEnd/>
          </a:ln>
        </p:spPr>
      </p:sp>
      <p:sp>
        <p:nvSpPr>
          <p:cNvPr id="38914"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smtClean="0">
                <a:ea typeface="ＭＳ Ｐゴシック" charset="-128"/>
              </a:rPr>
              <a:t>To apply this maxim to help answer our question, </a:t>
            </a:r>
            <a:r>
              <a:rPr lang="en-US" altLang="en-US" smtClean="0">
                <a:ea typeface="ＭＳ Ｐゴシック" charset="-128"/>
              </a:rPr>
              <a:t>“</a:t>
            </a:r>
            <a:r>
              <a:rPr lang="en-US" smtClean="0">
                <a:ea typeface="ＭＳ Ｐゴシック" charset="-128"/>
              </a:rPr>
              <a:t>Why should one care about the cloud?</a:t>
            </a:r>
            <a:r>
              <a:rPr lang="en-US" altLang="en-US" smtClean="0">
                <a:ea typeface="ＭＳ Ｐゴシック" charset="-128"/>
              </a:rPr>
              <a:t>”</a:t>
            </a:r>
            <a:r>
              <a:rPr lang="en-US" smtClean="0">
                <a:ea typeface="ＭＳ Ｐゴシック" charset="-128"/>
              </a:rPr>
              <a:t>  I go with The Medium is the Message to compare the recent internet era to the present day dawning of the cloud era.  Here we can think of how the internet changed the book.  It really didn</a:t>
            </a:r>
            <a:r>
              <a:rPr lang="en-US" altLang="en-US" smtClean="0">
                <a:ea typeface="ＭＳ Ｐゴシック" charset="-128"/>
              </a:rPr>
              <a:t>’</a:t>
            </a:r>
            <a:r>
              <a:rPr lang="en-US" smtClean="0">
                <a:ea typeface="ＭＳ Ｐゴシック" charset="-128"/>
              </a:rPr>
              <a:t>t.  It was great that I could order a book on amazon and search millions of titles but I still for the most part was just buying a traditional book.  Fast forward to the cloud era today and I will ask everyon in this room to raise their hand who has read a book on a device?  </a:t>
            </a:r>
          </a:p>
          <a:p>
            <a:pPr eaLnBrk="1" hangingPunct="1"/>
            <a:endParaRPr lang="en-US" smtClean="0">
              <a:ea typeface="ＭＳ Ｐゴシック" charset="-128"/>
            </a:endParaRPr>
          </a:p>
          <a:p>
            <a:pPr eaLnBrk="1" hangingPunct="1"/>
            <a:r>
              <a:rPr lang="en-US" smtClean="0">
                <a:ea typeface="ＭＳ Ｐゴシック" charset="-128"/>
              </a:rPr>
              <a:t>Building upon the profound and global network prevalence enabled by the Internet, one is now not only able to browse near infinite titles to order a book, one can have it delivered to your kindle, ipad or smartphone.  Out of curiousity, how many people in this room have read a book on one of these or similar devices?</a:t>
            </a:r>
          </a:p>
          <a:p>
            <a:pPr eaLnBrk="1" hangingPunct="1"/>
            <a:r>
              <a:rPr lang="en-US" smtClean="0">
                <a:ea typeface="ＭＳ Ｐゴシック" charset="-128"/>
              </a:rPr>
              <a:t>Now that the book is being delivered in a new medium, new capabilites start to emerge.  One can read on one device and then </a:t>
            </a:r>
            <a:r>
              <a:rPr lang="en-US" altLang="en-US" smtClean="0">
                <a:ea typeface="ＭＳ Ｐゴシック" charset="-128"/>
              </a:rPr>
              <a:t>“</a:t>
            </a:r>
            <a:r>
              <a:rPr lang="en-US" smtClean="0">
                <a:ea typeface="ＭＳ Ｐゴシック" charset="-128"/>
              </a:rPr>
              <a:t>the cloud</a:t>
            </a:r>
            <a:r>
              <a:rPr lang="en-US" altLang="en-US" smtClean="0">
                <a:ea typeface="ＭＳ Ｐゴシック" charset="-128"/>
              </a:rPr>
              <a:t>”</a:t>
            </a:r>
            <a:r>
              <a:rPr lang="en-US" smtClean="0">
                <a:ea typeface="ＭＳ Ｐゴシック" charset="-128"/>
              </a:rPr>
              <a:t> knows the furthest page one has read to when picking up to read on another device.  One has a traveling library with them at all times.  One can see highlights that other reads thought interesting, one can even tweet a book for gods sake!   </a:t>
            </a:r>
          </a:p>
        </p:txBody>
      </p:sp>
      <p:sp>
        <p:nvSpPr>
          <p:cNvPr id="38915" name="Slide Number Placeholder 3"/>
          <p:cNvSpPr>
            <a:spLocks noGrp="1"/>
          </p:cNvSpPr>
          <p:nvPr>
            <p:ph type="sldNum" sz="quarter" idx="5"/>
          </p:nvPr>
        </p:nvSpPr>
        <p:spPr bwMode="auto">
          <a:noFill/>
          <a:ln>
            <a:miter lim="800000"/>
            <a:headEnd/>
            <a:tailEnd/>
          </a:ln>
        </p:spPr>
        <p:txBody>
          <a:bodyPr/>
          <a:lstStyle/>
          <a:p>
            <a:fld id="{967F5157-4F08-4A99-9315-D3AB5EADBE40}" type="slidenum">
              <a:rPr lang="en-US"/>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Slide Image Placeholder 1"/>
          <p:cNvSpPr>
            <a:spLocks noGrp="1" noRot="1" noChangeAspect="1"/>
          </p:cNvSpPr>
          <p:nvPr>
            <p:ph type="sldImg"/>
          </p:nvPr>
        </p:nvSpPr>
        <p:spPr bwMode="auto">
          <a:noFill/>
          <a:ln>
            <a:solidFill>
              <a:srgbClr val="000000"/>
            </a:solidFill>
            <a:miter lim="800000"/>
            <a:headEnd/>
            <a:tailEnd/>
          </a:ln>
        </p:spPr>
      </p:sp>
      <p:sp>
        <p:nvSpPr>
          <p:cNvPr id="4096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altLang="en-US" i="1" smtClean="0">
                <a:ea typeface="ＭＳ Ｐゴシック" charset="-128"/>
              </a:rPr>
              <a:t>“</a:t>
            </a:r>
            <a:r>
              <a:rPr lang="en-US" i="1" smtClean="0">
                <a:ea typeface="ＭＳ Ｐゴシック" charset="-128"/>
              </a:rPr>
              <a:t>Looking at clothing as an extension of the skin,</a:t>
            </a:r>
            <a:r>
              <a:rPr lang="en-US" altLang="en-US" i="1" smtClean="0">
                <a:ea typeface="ＭＳ Ｐゴシック" charset="-128"/>
              </a:rPr>
              <a:t>”</a:t>
            </a:r>
            <a:r>
              <a:rPr lang="en-US" i="1" smtClean="0">
                <a:ea typeface="ＭＳ Ｐゴシック" charset="-128"/>
              </a:rPr>
              <a:t> here too the medium of the cloud is massaging the message.  </a:t>
            </a:r>
          </a:p>
          <a:p>
            <a:pPr eaLnBrk="1" hangingPunct="1"/>
            <a:r>
              <a:rPr lang="en-US" i="1" smtClean="0">
                <a:ea typeface="ＭＳ Ｐゴシック" charset="-128"/>
              </a:rPr>
              <a:t>With the internet, like books, ecommerce enabled one to order clothes online.  Now with cloud, I can still order, but the way that I order is changing.  At 12:02 every day on my iphone, ipad or on gilt.com via pc I can catch amazing offerings on luxurty goods.   Innovative retailing companies like Gilt are able to deploy at such a low cost on cloud infrastructure on the Joyent Public cloud, that their costs are more than 70% better than traditional ecommerce systems built just in the past decade during the internet era.</a:t>
            </a:r>
          </a:p>
          <a:p>
            <a:pPr eaLnBrk="1" hangingPunct="1"/>
            <a:endParaRPr lang="en-US" i="1" smtClean="0">
              <a:ea typeface="ＭＳ Ｐゴシック" charset="-128"/>
            </a:endParaRPr>
          </a:p>
          <a:p>
            <a:pPr eaLnBrk="1" hangingPunct="1"/>
            <a:r>
              <a:rPr lang="en-US" smtClean="0">
                <a:ea typeface="ＭＳ Ｐゴシック" charset="-128"/>
              </a:rPr>
              <a:t>Taking it even a step further, WITH THE GLOVES OF GATHERING I can enable my Steward to increase production of all four resources (not gold) by 25% for a period of 7 days. </a:t>
            </a:r>
          </a:p>
          <a:p>
            <a:pPr eaLnBrk="1" hangingPunct="1"/>
            <a:endParaRPr lang="en-US" smtClean="0">
              <a:ea typeface="ＭＳ Ｐゴシック" charset="-128"/>
            </a:endParaRPr>
          </a:p>
        </p:txBody>
      </p:sp>
      <p:sp>
        <p:nvSpPr>
          <p:cNvPr id="40963" name="Slide Number Placeholder 3"/>
          <p:cNvSpPr>
            <a:spLocks noGrp="1"/>
          </p:cNvSpPr>
          <p:nvPr>
            <p:ph type="sldNum" sz="quarter" idx="5"/>
          </p:nvPr>
        </p:nvSpPr>
        <p:spPr bwMode="auto">
          <a:noFill/>
          <a:ln>
            <a:miter lim="800000"/>
            <a:headEnd/>
            <a:tailEnd/>
          </a:ln>
        </p:spPr>
        <p:txBody>
          <a:bodyPr/>
          <a:lstStyle/>
          <a:p>
            <a:fld id="{2A2371EF-BCA7-44E8-ABD4-E1447EBACEED}" type="slidenum">
              <a:rPr lang="en-US"/>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Slide Image Placeholder 1"/>
          <p:cNvSpPr>
            <a:spLocks noGrp="1" noRot="1" noChangeAspect="1"/>
          </p:cNvSpPr>
          <p:nvPr>
            <p:ph type="sldImg"/>
          </p:nvPr>
        </p:nvSpPr>
        <p:spPr bwMode="auto">
          <a:noFill/>
          <a:ln>
            <a:solidFill>
              <a:srgbClr val="000000"/>
            </a:solidFill>
            <a:miter lim="800000"/>
            <a:headEnd/>
            <a:tailEnd/>
          </a:ln>
        </p:spPr>
      </p:sp>
      <p:sp>
        <p:nvSpPr>
          <p:cNvPr id="4301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smtClean="0">
                <a:ea typeface="ＭＳ Ｐゴシック" charset="-128"/>
              </a:rPr>
              <a:t>To understand what </a:t>
            </a:r>
            <a:r>
              <a:rPr lang="en-US" altLang="en-US" smtClean="0">
                <a:ea typeface="ＭＳ Ｐゴシック" charset="-128"/>
              </a:rPr>
              <a:t>“</a:t>
            </a:r>
            <a:r>
              <a:rPr lang="en-US" smtClean="0">
                <a:ea typeface="ＭＳ Ｐゴシック" charset="-128"/>
              </a:rPr>
              <a:t>the cloud</a:t>
            </a:r>
            <a:r>
              <a:rPr lang="en-US" altLang="en-US" smtClean="0">
                <a:ea typeface="ＭＳ Ｐゴシック" charset="-128"/>
              </a:rPr>
              <a:t>”</a:t>
            </a:r>
            <a:r>
              <a:rPr lang="en-US" smtClean="0">
                <a:ea typeface="ＭＳ Ｐゴシック" charset="-128"/>
              </a:rPr>
              <a:t> is we have to step back to the 60s, not the 1960s but the 1860s.  I step back this far because I often hear </a:t>
            </a:r>
            <a:r>
              <a:rPr lang="en-US" altLang="en-US" smtClean="0">
                <a:ea typeface="ＭＳ Ｐゴシック" charset="-128"/>
              </a:rPr>
              <a:t>“</a:t>
            </a:r>
            <a:r>
              <a:rPr lang="en-US" smtClean="0">
                <a:ea typeface="ＭＳ Ｐゴシック" charset="-128"/>
              </a:rPr>
              <a:t>the cloud</a:t>
            </a:r>
            <a:r>
              <a:rPr lang="en-US" altLang="en-US" smtClean="0">
                <a:ea typeface="ＭＳ Ｐゴシック" charset="-128"/>
              </a:rPr>
              <a:t>”</a:t>
            </a:r>
            <a:r>
              <a:rPr lang="en-US" smtClean="0">
                <a:ea typeface="ＭＳ Ｐゴシック" charset="-128"/>
              </a:rPr>
              <a:t> described as </a:t>
            </a:r>
            <a:r>
              <a:rPr lang="en-US" altLang="en-US" smtClean="0">
                <a:ea typeface="ＭＳ Ｐゴシック" charset="-128"/>
              </a:rPr>
              <a:t>“</a:t>
            </a:r>
            <a:r>
              <a:rPr lang="en-US" smtClean="0">
                <a:ea typeface="ＭＳ Ｐゴシック" charset="-128"/>
              </a:rPr>
              <a:t>the internet</a:t>
            </a:r>
            <a:r>
              <a:rPr lang="en-US" altLang="en-US" smtClean="0">
                <a:ea typeface="ＭＳ Ｐゴシック" charset="-128"/>
              </a:rPr>
              <a:t>”</a:t>
            </a:r>
            <a:r>
              <a:rPr lang="en-US" smtClean="0">
                <a:ea typeface="ＭＳ Ｐゴシック" charset="-128"/>
              </a:rPr>
              <a:t>.  The Internet is not the cloud.  The internet is not new.  The internet was invented and pervasive believe it or not by the end of the 1800s.  Read Quote</a:t>
            </a:r>
          </a:p>
          <a:p>
            <a:pPr eaLnBrk="1" hangingPunct="1"/>
            <a:r>
              <a:rPr lang="en-US" smtClean="0">
                <a:ea typeface="ＭＳ Ｐゴシック" charset="-128"/>
              </a:rPr>
              <a:t>That is not to dismiss the Internet but rather to point out two things – FIRST – The Internet is not the cloud, rather, it is THE critical enabling network of the cloud and SECOND </a:t>
            </a:r>
            <a:r>
              <a:rPr lang="en-US" b="1" smtClean="0">
                <a:ea typeface="ＭＳ Ｐゴシック" charset="-128"/>
              </a:rPr>
              <a:t>NEXT SLIDE</a:t>
            </a:r>
          </a:p>
          <a:p>
            <a:pPr eaLnBrk="1" hangingPunct="1"/>
            <a:endParaRPr lang="en-US" b="1" smtClean="0">
              <a:ea typeface="ＭＳ Ｐゴシック" charset="-128"/>
            </a:endParaRPr>
          </a:p>
          <a:p>
            <a:pPr eaLnBrk="1" hangingPunct="1"/>
            <a:endParaRPr lang="en-US" b="1" smtClean="0">
              <a:ea typeface="ＭＳ Ｐゴシック" charset="-128"/>
            </a:endParaRPr>
          </a:p>
        </p:txBody>
      </p:sp>
      <p:sp>
        <p:nvSpPr>
          <p:cNvPr id="43011" name="Slide Number Placeholder 3"/>
          <p:cNvSpPr>
            <a:spLocks noGrp="1"/>
          </p:cNvSpPr>
          <p:nvPr>
            <p:ph type="sldNum" sz="quarter" idx="5"/>
          </p:nvPr>
        </p:nvSpPr>
        <p:spPr bwMode="auto">
          <a:noFill/>
          <a:ln>
            <a:miter lim="800000"/>
            <a:headEnd/>
            <a:tailEnd/>
          </a:ln>
        </p:spPr>
        <p:txBody>
          <a:bodyPr/>
          <a:lstStyle/>
          <a:p>
            <a:fld id="{7E4587B8-8C9F-4445-B900-CD646B4A704B}" type="slidenum">
              <a:rPr lang="en-US"/>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1"/>
          <p:cNvSpPr>
            <a:spLocks noChangeArrowheads="1"/>
          </p:cNvSpPr>
          <p:nvPr>
            <p:ph type="sldImg"/>
          </p:nvPr>
        </p:nvSpPr>
        <p:spPr bwMode="auto">
          <a:solidFill>
            <a:srgbClr val="FFFFFF"/>
          </a:solidFill>
          <a:ln>
            <a:solidFill>
              <a:srgbClr val="000000"/>
            </a:solidFill>
            <a:miter lim="800000"/>
            <a:headEnd/>
            <a:tailEnd/>
          </a:ln>
        </p:spPr>
      </p:sp>
      <p:sp>
        <p:nvSpPr>
          <p:cNvPr id="34818" name="Rectangle 2"/>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en-US" sz="1800" smtClean="0">
              <a:ea typeface="ＭＳ Ｐゴシック" charset="-128"/>
            </a:endParaRPr>
          </a:p>
          <a:p>
            <a:pPr eaLnBrk="1" hangingPunct="1"/>
            <a:r>
              <a:rPr lang="en-US" sz="1800" smtClean="0">
                <a:ea typeface="ＭＳ Ｐゴシック" charset="-128"/>
              </a:rPr>
              <a:t>(and SECOND) THAT THE POWER OF THE Internet HAS BEEN GROWING FOR A LONG TIME.  </a:t>
            </a:r>
          </a:p>
          <a:p>
            <a:pPr eaLnBrk="1" hangingPunct="1"/>
            <a:endParaRPr lang="en-US" sz="1800" smtClean="0">
              <a:ea typeface="ＭＳ Ｐゴシック" charset="-128"/>
            </a:endParaRPr>
          </a:p>
          <a:p>
            <a:pPr eaLnBrk="1" hangingPunct="1"/>
            <a:r>
              <a:rPr lang="en-US" sz="1800" smtClean="0">
                <a:ea typeface="ＭＳ Ｐゴシック" charset="-128"/>
              </a:rPr>
              <a:t>Bob Metcalfe, the inventor of ethernet and founder of 3Com is attributed with a the law of network power that bares his name – the power of the network will increase by the number of nodes squared.  </a:t>
            </a:r>
          </a:p>
          <a:p>
            <a:pPr eaLnBrk="1" hangingPunct="1"/>
            <a:endParaRPr lang="en-US" sz="1800" smtClean="0">
              <a:ea typeface="ＭＳ Ｐゴシック" charset="-128"/>
            </a:endParaRPr>
          </a:p>
          <a:p>
            <a:pPr eaLnBrk="1" hangingPunct="1"/>
            <a:r>
              <a:rPr lang="en-US" sz="1800" smtClean="0">
                <a:ea typeface="ＭＳ Ｐゴシック" charset="-128"/>
              </a:rPr>
              <a:t>So one way to look at it is that the power of what we call the internet today has been growing since 1844 when Samuel Morse sent </a:t>
            </a:r>
            <a:r>
              <a:rPr lang="en-US" altLang="en-US" sz="1800" smtClean="0">
                <a:ea typeface="ＭＳ Ｐゴシック" charset="-128"/>
              </a:rPr>
              <a:t>“</a:t>
            </a:r>
            <a:r>
              <a:rPr lang="en-US" sz="1800" smtClean="0">
                <a:ea typeface="ＭＳ Ｐゴシック" charset="-128"/>
              </a:rPr>
              <a:t>What Hath God Wrought</a:t>
            </a:r>
            <a:r>
              <a:rPr lang="en-US" altLang="en-US" sz="1800" smtClean="0">
                <a:ea typeface="ＭＳ Ｐゴシック" charset="-128"/>
              </a:rPr>
              <a:t>”</a:t>
            </a:r>
            <a:r>
              <a:rPr lang="en-US" sz="1800" smtClean="0">
                <a:ea typeface="ＭＳ Ｐゴシック" charset="-128"/>
              </a:rPr>
              <a:t> from Washington to Baltimore.</a:t>
            </a:r>
          </a:p>
          <a:p>
            <a:pPr eaLnBrk="1" hangingPunct="1"/>
            <a:endParaRPr lang="en-US" sz="1800" smtClean="0">
              <a:ea typeface="ＭＳ Ｐゴシック" charset="-128"/>
            </a:endParaRPr>
          </a:p>
          <a:p>
            <a:pPr eaLnBrk="1" hangingPunct="1"/>
            <a:endParaRPr lang="en-US" sz="1800" smtClean="0">
              <a:ea typeface="ＭＳ Ｐゴシック" charset="-128"/>
            </a:endParaRPr>
          </a:p>
          <a:p>
            <a:pPr eaLnBrk="1" hangingPunct="1"/>
            <a:endParaRPr lang="en-US" sz="1800" b="1" u="sng" smtClean="0">
              <a:ea typeface="ＭＳ Ｐゴシック" charset="-128"/>
              <a:hlinkClick r:id="rId3"/>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67661" y="5760720"/>
            <a:ext cx="8778240" cy="680086"/>
          </a:xfrm>
        </p:spPr>
        <p:txBody>
          <a:bodyPr anchor="b"/>
          <a:lstStyle>
            <a:lvl1pPr algn="l">
              <a:defRPr sz="2900" b="1"/>
            </a:lvl1pPr>
          </a:lstStyle>
          <a:p>
            <a:r>
              <a:rPr lang="en-US" smtClean="0"/>
              <a:t>Click to edit Master title style</a:t>
            </a:r>
            <a:endParaRPr lang="en-US"/>
          </a:p>
        </p:txBody>
      </p:sp>
      <p:sp>
        <p:nvSpPr>
          <p:cNvPr id="3" name="Picture Placeholder 2"/>
          <p:cNvSpPr>
            <a:spLocks noGrp="1"/>
          </p:cNvSpPr>
          <p:nvPr>
            <p:ph type="pic" idx="1"/>
          </p:nvPr>
        </p:nvSpPr>
        <p:spPr>
          <a:xfrm>
            <a:off x="2867661" y="735330"/>
            <a:ext cx="8778240" cy="4937760"/>
          </a:xfrm>
        </p:spPr>
        <p:txBody>
          <a:bodyPr vert="horz" lIns="130622" tIns="65311" rIns="130622" bIns="65311" rtlCol="0">
            <a:normAutofit/>
          </a:bodyPr>
          <a:lstStyle>
            <a:lvl1pPr marL="0" indent="0">
              <a:buNone/>
              <a:defRPr sz="4600"/>
            </a:lvl1pPr>
            <a:lvl2pPr marL="653110" indent="0">
              <a:buNone/>
              <a:defRPr sz="4000"/>
            </a:lvl2pPr>
            <a:lvl3pPr marL="1306220" indent="0">
              <a:buNone/>
              <a:defRPr sz="3400"/>
            </a:lvl3pPr>
            <a:lvl4pPr marL="1959331" indent="0">
              <a:buNone/>
              <a:defRPr sz="2900"/>
            </a:lvl4pPr>
            <a:lvl5pPr marL="2612441" indent="0">
              <a:buNone/>
              <a:defRPr sz="2900"/>
            </a:lvl5pPr>
            <a:lvl6pPr marL="3265551" indent="0">
              <a:buNone/>
              <a:defRPr sz="2900"/>
            </a:lvl6pPr>
            <a:lvl7pPr marL="3918661" indent="0">
              <a:buNone/>
              <a:defRPr sz="2900"/>
            </a:lvl7pPr>
            <a:lvl8pPr marL="4571771" indent="0">
              <a:buNone/>
              <a:defRPr sz="2900"/>
            </a:lvl8pPr>
            <a:lvl9pPr marL="5224882" indent="0">
              <a:buNone/>
              <a:defRPr sz="2900"/>
            </a:lvl9pPr>
          </a:lstStyle>
          <a:p>
            <a:pPr lvl="0"/>
            <a:endParaRPr lang="en-US" noProof="0"/>
          </a:p>
        </p:txBody>
      </p:sp>
      <p:sp>
        <p:nvSpPr>
          <p:cNvPr id="4" name="Text Placeholder 3"/>
          <p:cNvSpPr>
            <a:spLocks noGrp="1"/>
          </p:cNvSpPr>
          <p:nvPr>
            <p:ph type="body" sz="half" idx="2"/>
          </p:nvPr>
        </p:nvSpPr>
        <p:spPr>
          <a:xfrm>
            <a:off x="2867661" y="6440806"/>
            <a:ext cx="8778240" cy="965834"/>
          </a:xfrm>
        </p:spPr>
        <p:txBody>
          <a:bodyPr/>
          <a:lstStyle>
            <a:lvl1pPr marL="0" indent="0">
              <a:buNone/>
              <a:defRPr sz="2000"/>
            </a:lvl1pPr>
            <a:lvl2pPr marL="653110" indent="0">
              <a:buNone/>
              <a:defRPr sz="1700"/>
            </a:lvl2pPr>
            <a:lvl3pPr marL="1306220" indent="0">
              <a:buNone/>
              <a:defRPr sz="1400"/>
            </a:lvl3pPr>
            <a:lvl4pPr marL="1959331" indent="0">
              <a:buNone/>
              <a:defRPr sz="1300"/>
            </a:lvl4pPr>
            <a:lvl5pPr marL="2612441" indent="0">
              <a:buNone/>
              <a:defRPr sz="1300"/>
            </a:lvl5pPr>
            <a:lvl6pPr marL="3265551" indent="0">
              <a:buNone/>
              <a:defRPr sz="1300"/>
            </a:lvl6pPr>
            <a:lvl7pPr marL="3918661" indent="0">
              <a:buNone/>
              <a:defRPr sz="1300"/>
            </a:lvl7pPr>
            <a:lvl8pPr marL="4571771" indent="0">
              <a:buNone/>
              <a:defRPr sz="1300"/>
            </a:lvl8pPr>
            <a:lvl9pPr marL="5224882" indent="0">
              <a:buNone/>
              <a:defRPr sz="1300"/>
            </a:lvl9pPr>
          </a:lstStyle>
          <a:p>
            <a:pPr lvl="0"/>
            <a:r>
              <a:rPr lang="en-US" smtClean="0"/>
              <a:t>Click to edit Master text styles</a:t>
            </a:r>
          </a:p>
        </p:txBody>
      </p:sp>
      <p:sp>
        <p:nvSpPr>
          <p:cNvPr id="5" name="Date Placeholder 3"/>
          <p:cNvSpPr>
            <a:spLocks noGrp="1"/>
          </p:cNvSpPr>
          <p:nvPr>
            <p:ph type="dt" sz="half" idx="10"/>
          </p:nvPr>
        </p:nvSpPr>
        <p:spPr>
          <a:ln/>
        </p:spPr>
        <p:txBody>
          <a:bodyPr/>
          <a:lstStyle>
            <a:lvl1pPr>
              <a:defRPr/>
            </a:lvl1pPr>
          </a:lstStyle>
          <a:p>
            <a:fld id="{7C0B2B52-3D4B-4375-9A34-67C7EAF770CA}" type="datetimeFigureOut">
              <a:rPr lang="en-US"/>
              <a:pPr/>
              <a:t>4/11/2011</a:t>
            </a:fld>
            <a:endParaRPr lang="en-US"/>
          </a:p>
        </p:txBody>
      </p:sp>
      <p:sp>
        <p:nvSpPr>
          <p:cNvPr id="6" name="Footer Placeholder 4"/>
          <p:cNvSpPr>
            <a:spLocks noGrp="1"/>
          </p:cNvSpPr>
          <p:nvPr>
            <p:ph type="ftr" sz="quarter" idx="11"/>
          </p:nvPr>
        </p:nvSpPr>
        <p:spPr>
          <a:ln/>
        </p:spPr>
        <p:txBody>
          <a:bodyPr/>
          <a:lstStyle>
            <a:lvl1pPr>
              <a:defRPr/>
            </a:lvl1pPr>
          </a:lstStyle>
          <a:p>
            <a:pPr>
              <a:defRPr/>
            </a:pPr>
            <a:endParaRPr lang="en-US"/>
          </a:p>
        </p:txBody>
      </p:sp>
      <p:sp>
        <p:nvSpPr>
          <p:cNvPr id="7" name="Slide Number Placeholder 5"/>
          <p:cNvSpPr>
            <a:spLocks noGrp="1"/>
          </p:cNvSpPr>
          <p:nvPr>
            <p:ph type="sldNum" sz="quarter" idx="12"/>
          </p:nvPr>
        </p:nvSpPr>
        <p:spPr>
          <a:ln/>
        </p:spPr>
        <p:txBody>
          <a:bodyPr/>
          <a:lstStyle>
            <a:lvl1pPr>
              <a:defRPr/>
            </a:lvl1pPr>
          </a:lstStyle>
          <a:p>
            <a:fld id="{AE7E50D9-893F-4839-9093-029FFAAE1664}" type="slidenum">
              <a:rPr lang="en-US"/>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ln/>
        </p:spPr>
        <p:txBody>
          <a:bodyPr/>
          <a:lstStyle>
            <a:lvl1pPr>
              <a:defRPr/>
            </a:lvl1pPr>
          </a:lstStyle>
          <a:p>
            <a:fld id="{4F374158-6590-406F-B17C-AA9C09770235}" type="datetimeFigureOut">
              <a:rPr lang="en-US"/>
              <a:pPr/>
              <a:t>4/11/2011</a:t>
            </a:fld>
            <a:endParaRPr lang="en-US"/>
          </a:p>
        </p:txBody>
      </p:sp>
      <p:sp>
        <p:nvSpPr>
          <p:cNvPr id="5" name="Footer Placeholder 4"/>
          <p:cNvSpPr>
            <a:spLocks noGrp="1"/>
          </p:cNvSpPr>
          <p:nvPr>
            <p:ph type="ftr" sz="quarter" idx="11"/>
          </p:nvPr>
        </p:nvSpPr>
        <p:spPr>
          <a:ln/>
        </p:spPr>
        <p:txBody>
          <a:bodyPr/>
          <a:lstStyle>
            <a:lvl1pPr>
              <a:defRPr/>
            </a:lvl1pPr>
          </a:lstStyle>
          <a:p>
            <a:pPr>
              <a:defRPr/>
            </a:pPr>
            <a:endParaRPr lang="en-US"/>
          </a:p>
        </p:txBody>
      </p:sp>
      <p:sp>
        <p:nvSpPr>
          <p:cNvPr id="6" name="Slide Number Placeholder 5"/>
          <p:cNvSpPr>
            <a:spLocks noGrp="1"/>
          </p:cNvSpPr>
          <p:nvPr>
            <p:ph type="sldNum" sz="quarter" idx="12"/>
          </p:nvPr>
        </p:nvSpPr>
        <p:spPr>
          <a:ln/>
        </p:spPr>
        <p:txBody>
          <a:bodyPr/>
          <a:lstStyle>
            <a:lvl1pPr>
              <a:defRPr/>
            </a:lvl1pPr>
          </a:lstStyle>
          <a:p>
            <a:fld id="{34B774E8-701E-4AF9-B47B-9F77DF62E289}" type="slidenum">
              <a:rPr lang="en-US"/>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607040" y="329566"/>
            <a:ext cx="3291840" cy="702183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731520" y="329566"/>
            <a:ext cx="9631680" cy="702183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ln/>
        </p:spPr>
        <p:txBody>
          <a:bodyPr/>
          <a:lstStyle>
            <a:lvl1pPr>
              <a:defRPr/>
            </a:lvl1pPr>
          </a:lstStyle>
          <a:p>
            <a:fld id="{0B4F324C-5BD6-4639-B36A-D35DED2EDE03}" type="datetimeFigureOut">
              <a:rPr lang="en-US"/>
              <a:pPr/>
              <a:t>4/11/2011</a:t>
            </a:fld>
            <a:endParaRPr lang="en-US"/>
          </a:p>
        </p:txBody>
      </p:sp>
      <p:sp>
        <p:nvSpPr>
          <p:cNvPr id="5" name="Footer Placeholder 4"/>
          <p:cNvSpPr>
            <a:spLocks noGrp="1"/>
          </p:cNvSpPr>
          <p:nvPr>
            <p:ph type="ftr" sz="quarter" idx="11"/>
          </p:nvPr>
        </p:nvSpPr>
        <p:spPr>
          <a:ln/>
        </p:spPr>
        <p:txBody>
          <a:bodyPr/>
          <a:lstStyle>
            <a:lvl1pPr>
              <a:defRPr/>
            </a:lvl1pPr>
          </a:lstStyle>
          <a:p>
            <a:pPr>
              <a:defRPr/>
            </a:pPr>
            <a:endParaRPr lang="en-US"/>
          </a:p>
        </p:txBody>
      </p:sp>
      <p:sp>
        <p:nvSpPr>
          <p:cNvPr id="6" name="Slide Number Placeholder 5"/>
          <p:cNvSpPr>
            <a:spLocks noGrp="1"/>
          </p:cNvSpPr>
          <p:nvPr>
            <p:ph type="sldNum" sz="quarter" idx="12"/>
          </p:nvPr>
        </p:nvSpPr>
        <p:spPr>
          <a:ln/>
        </p:spPr>
        <p:txBody>
          <a:bodyPr/>
          <a:lstStyle>
            <a:lvl1pPr>
              <a:defRPr/>
            </a:lvl1pPr>
          </a:lstStyle>
          <a:p>
            <a:fld id="{78E9C230-D342-4FA7-8341-1C0B26B814D4}" type="slidenum">
              <a:rPr lang="en-US"/>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96566" y="2557017"/>
            <a:ext cx="12437269" cy="1764059"/>
          </a:xfrm>
        </p:spPr>
        <p:txBody>
          <a:bodyPr/>
          <a:lstStyle/>
          <a:p>
            <a:r>
              <a:rPr lang="en-US" smtClean="0"/>
              <a:t>Click to edit Master title style</a:t>
            </a:r>
            <a:endParaRPr lang="en-US"/>
          </a:p>
        </p:txBody>
      </p:sp>
      <p:sp>
        <p:nvSpPr>
          <p:cNvPr id="3" name="Subtitle 2"/>
          <p:cNvSpPr>
            <a:spLocks noGrp="1"/>
          </p:cNvSpPr>
          <p:nvPr>
            <p:ph type="subTitle" idx="1"/>
          </p:nvPr>
        </p:nvSpPr>
        <p:spPr>
          <a:xfrm>
            <a:off x="2194918" y="4663976"/>
            <a:ext cx="10240566" cy="2102941"/>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Slide Number Placeholder 3"/>
          <p:cNvSpPr>
            <a:spLocks noGrp="1"/>
          </p:cNvSpPr>
          <p:nvPr>
            <p:ph type="sldNum" sz="quarter" idx="10"/>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defTabSz="652463">
              <a:defRPr/>
            </a:lvl1pPr>
          </a:lstStyle>
          <a:p>
            <a:fld id="{92E75208-BD81-44E3-85D0-8D988738DB65}" type="slidenum">
              <a:rPr lang="en-US"/>
              <a:pPr/>
              <a:t>‹#›</a:t>
            </a:fld>
            <a:endParaRPr lang="en-US"/>
          </a:p>
        </p:txBody>
      </p:sp>
    </p:spTree>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defTabSz="652463">
              <a:defRPr/>
            </a:lvl1pPr>
          </a:lstStyle>
          <a:p>
            <a:fld id="{1D34DD1F-9B61-450B-A13C-306F14C157E5}" type="slidenum">
              <a:rPr lang="en-US"/>
              <a:pPr/>
              <a:t>‹#›</a:t>
            </a:fld>
            <a:endParaRPr lang="en-US"/>
          </a:p>
        </p:txBody>
      </p:sp>
    </p:spTree>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5502" y="5288161"/>
            <a:ext cx="12435482" cy="1634133"/>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155502" y="3487936"/>
            <a:ext cx="12435482" cy="180022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p:cNvSpPr>
          <p:nvPr>
            <p:ph type="sldNum" sz="quarter" idx="10"/>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defTabSz="652463">
              <a:defRPr/>
            </a:lvl1pPr>
          </a:lstStyle>
          <a:p>
            <a:fld id="{14D5400D-3ED5-4627-8A73-52BD278377B6}" type="slidenum">
              <a:rPr lang="en-US"/>
              <a:pPr/>
              <a:t>‹#›</a:t>
            </a:fld>
            <a:endParaRPr lang="en-US"/>
          </a:p>
        </p:txBody>
      </p:sp>
    </p:spTree>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743075" y="1735931"/>
            <a:ext cx="5493544" cy="649366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7408069" y="1735931"/>
            <a:ext cx="5493544" cy="649366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defTabSz="652463">
              <a:defRPr/>
            </a:lvl1pPr>
          </a:lstStyle>
          <a:p>
            <a:fld id="{F90E3D4B-93FC-4963-A82F-BEABBA328949}" type="slidenum">
              <a:rPr lang="en-US"/>
              <a:pPr/>
              <a:t>‹#›</a:t>
            </a:fld>
            <a:endParaRPr lang="en-US"/>
          </a:p>
        </p:txBody>
      </p:sp>
    </p:spTree>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32235" y="329505"/>
            <a:ext cx="13165931" cy="1371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732235" y="1841749"/>
            <a:ext cx="6463308" cy="76750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732235" y="2609255"/>
            <a:ext cx="6463308" cy="474166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7431287" y="1841749"/>
            <a:ext cx="6466879" cy="76750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7431287" y="2609255"/>
            <a:ext cx="6466879" cy="474166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defTabSz="652463">
              <a:defRPr/>
            </a:lvl1pPr>
          </a:lstStyle>
          <a:p>
            <a:fld id="{0E13F7E7-21C6-4725-81AC-9D7CCAE639EC}" type="slidenum">
              <a:rPr lang="en-US"/>
              <a:pPr/>
              <a:t>‹#›</a:t>
            </a:fld>
            <a:endParaRPr lang="en-US"/>
          </a:p>
        </p:txBody>
      </p:sp>
    </p:spTree>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defTabSz="652463">
              <a:defRPr/>
            </a:lvl1pPr>
          </a:lstStyle>
          <a:p>
            <a:fld id="{620F2306-743B-4904-AAE0-BFAFD18E7B76}" type="slidenum">
              <a:rPr lang="en-US"/>
              <a:pPr/>
              <a:t>‹#›</a:t>
            </a:fld>
            <a:endParaRPr lang="en-US"/>
          </a:p>
        </p:txBody>
      </p:sp>
    </p:spTree>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defTabSz="652463">
              <a:defRPr/>
            </a:lvl1pPr>
          </a:lstStyle>
          <a:p>
            <a:fld id="{550CE63F-26CC-4B53-A782-53BAFC9E18B7}" type="slidenum">
              <a:rPr lang="en-US"/>
              <a:pPr/>
              <a:t>‹#›</a:t>
            </a:fld>
            <a:endParaRPr lang="en-US"/>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97280" y="2556511"/>
            <a:ext cx="12435840" cy="1764030"/>
          </a:xfrm>
        </p:spPr>
        <p:txBody>
          <a:bodyPr/>
          <a:lstStyle/>
          <a:p>
            <a:r>
              <a:rPr lang="en-US" smtClean="0"/>
              <a:t>Click to edit Master title style</a:t>
            </a:r>
            <a:endParaRPr lang="en-US"/>
          </a:p>
        </p:txBody>
      </p:sp>
      <p:sp>
        <p:nvSpPr>
          <p:cNvPr id="3" name="Subtitle 2"/>
          <p:cNvSpPr>
            <a:spLocks noGrp="1"/>
          </p:cNvSpPr>
          <p:nvPr>
            <p:ph type="subTitle" idx="1"/>
          </p:nvPr>
        </p:nvSpPr>
        <p:spPr>
          <a:xfrm>
            <a:off x="2194560" y="4663440"/>
            <a:ext cx="10241280" cy="2103120"/>
          </a:xfrm>
        </p:spPr>
        <p:txBody>
          <a:bodyPr/>
          <a:lstStyle>
            <a:lvl1pPr marL="0" indent="0" algn="ctr">
              <a:buNone/>
              <a:defRPr>
                <a:solidFill>
                  <a:schemeClr val="tx1">
                    <a:tint val="75000"/>
                  </a:schemeClr>
                </a:solidFill>
              </a:defRPr>
            </a:lvl1pPr>
            <a:lvl2pPr marL="653110" indent="0" algn="ctr">
              <a:buNone/>
              <a:defRPr>
                <a:solidFill>
                  <a:schemeClr val="tx1">
                    <a:tint val="75000"/>
                  </a:schemeClr>
                </a:solidFill>
              </a:defRPr>
            </a:lvl2pPr>
            <a:lvl3pPr marL="1306220" indent="0" algn="ctr">
              <a:buNone/>
              <a:defRPr>
                <a:solidFill>
                  <a:schemeClr val="tx1">
                    <a:tint val="75000"/>
                  </a:schemeClr>
                </a:solidFill>
              </a:defRPr>
            </a:lvl3pPr>
            <a:lvl4pPr marL="1959331" indent="0" algn="ctr">
              <a:buNone/>
              <a:defRPr>
                <a:solidFill>
                  <a:schemeClr val="tx1">
                    <a:tint val="75000"/>
                  </a:schemeClr>
                </a:solidFill>
              </a:defRPr>
            </a:lvl4pPr>
            <a:lvl5pPr marL="2612441" indent="0" algn="ctr">
              <a:buNone/>
              <a:defRPr>
                <a:solidFill>
                  <a:schemeClr val="tx1">
                    <a:tint val="75000"/>
                  </a:schemeClr>
                </a:solidFill>
              </a:defRPr>
            </a:lvl5pPr>
            <a:lvl6pPr marL="3265551" indent="0" algn="ctr">
              <a:buNone/>
              <a:defRPr>
                <a:solidFill>
                  <a:schemeClr val="tx1">
                    <a:tint val="75000"/>
                  </a:schemeClr>
                </a:solidFill>
              </a:defRPr>
            </a:lvl6pPr>
            <a:lvl7pPr marL="3918661" indent="0" algn="ctr">
              <a:buNone/>
              <a:defRPr>
                <a:solidFill>
                  <a:schemeClr val="tx1">
                    <a:tint val="75000"/>
                  </a:schemeClr>
                </a:solidFill>
              </a:defRPr>
            </a:lvl7pPr>
            <a:lvl8pPr marL="4571771" indent="0" algn="ctr">
              <a:buNone/>
              <a:defRPr>
                <a:solidFill>
                  <a:schemeClr val="tx1">
                    <a:tint val="75000"/>
                  </a:schemeClr>
                </a:solidFill>
              </a:defRPr>
            </a:lvl8pPr>
            <a:lvl9pPr marL="5224882"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ln/>
        </p:spPr>
        <p:txBody>
          <a:bodyPr/>
          <a:lstStyle>
            <a:lvl1pPr>
              <a:defRPr/>
            </a:lvl1pPr>
          </a:lstStyle>
          <a:p>
            <a:fld id="{02D1BC39-E427-4973-81ED-42A07938E797}" type="datetimeFigureOut">
              <a:rPr lang="en-US"/>
              <a:pPr/>
              <a:t>4/11/2011</a:t>
            </a:fld>
            <a:endParaRPr lang="en-US"/>
          </a:p>
        </p:txBody>
      </p:sp>
      <p:sp>
        <p:nvSpPr>
          <p:cNvPr id="5" name="Footer Placeholder 4"/>
          <p:cNvSpPr>
            <a:spLocks noGrp="1"/>
          </p:cNvSpPr>
          <p:nvPr>
            <p:ph type="ftr" sz="quarter" idx="11"/>
          </p:nvPr>
        </p:nvSpPr>
        <p:spPr>
          <a:ln/>
        </p:spPr>
        <p:txBody>
          <a:bodyPr/>
          <a:lstStyle>
            <a:lvl1pPr>
              <a:defRPr/>
            </a:lvl1pPr>
          </a:lstStyle>
          <a:p>
            <a:pPr>
              <a:defRPr/>
            </a:pPr>
            <a:endParaRPr lang="en-US"/>
          </a:p>
        </p:txBody>
      </p:sp>
      <p:sp>
        <p:nvSpPr>
          <p:cNvPr id="6" name="Slide Number Placeholder 5"/>
          <p:cNvSpPr>
            <a:spLocks noGrp="1"/>
          </p:cNvSpPr>
          <p:nvPr>
            <p:ph type="sldNum" sz="quarter" idx="12"/>
          </p:nvPr>
        </p:nvSpPr>
        <p:spPr>
          <a:ln/>
        </p:spPr>
        <p:txBody>
          <a:bodyPr/>
          <a:lstStyle>
            <a:lvl1pPr>
              <a:defRPr/>
            </a:lvl1pPr>
          </a:lstStyle>
          <a:p>
            <a:fld id="{6E928867-314F-4ADA-AE51-F83517678DBB}" type="slidenum">
              <a:rPr lang="en-US"/>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32235" y="328167"/>
            <a:ext cx="4813102" cy="139437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720359" y="328167"/>
            <a:ext cx="8177807" cy="702275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732235" y="1722537"/>
            <a:ext cx="4813102" cy="562838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defTabSz="652463">
              <a:defRPr/>
            </a:lvl1pPr>
          </a:lstStyle>
          <a:p>
            <a:fld id="{BD0D8AFE-530D-4F77-BDFB-2359B4CE829D}" type="slidenum">
              <a:rPr lang="en-US"/>
              <a:pPr/>
              <a:t>‹#›</a:t>
            </a:fld>
            <a:endParaRPr lang="en-US"/>
          </a:p>
        </p:txBody>
      </p:sp>
    </p:spTree>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68216" y="5760988"/>
            <a:ext cx="8777883" cy="680442"/>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868216" y="735361"/>
            <a:ext cx="8777883" cy="493722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Helvetica" charset="0"/>
            </a:endParaRPr>
          </a:p>
        </p:txBody>
      </p:sp>
      <p:sp>
        <p:nvSpPr>
          <p:cNvPr id="4" name="Text Placeholder 3"/>
          <p:cNvSpPr>
            <a:spLocks noGrp="1"/>
          </p:cNvSpPr>
          <p:nvPr>
            <p:ph type="body" sz="half" idx="2"/>
          </p:nvPr>
        </p:nvSpPr>
        <p:spPr>
          <a:xfrm>
            <a:off x="2868216" y="6441431"/>
            <a:ext cx="8777883" cy="96574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defTabSz="652463">
              <a:defRPr/>
            </a:lvl1pPr>
          </a:lstStyle>
          <a:p>
            <a:fld id="{3AC33DD1-71B9-4F18-A114-AD22C6965B61}" type="slidenum">
              <a:rPr lang="en-US"/>
              <a:pPr/>
              <a:t>‹#›</a:t>
            </a:fld>
            <a:endParaRPr lang="en-US"/>
          </a:p>
        </p:txBody>
      </p:sp>
    </p:spTree>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defTabSz="652463">
              <a:defRPr/>
            </a:lvl1pPr>
          </a:lstStyle>
          <a:p>
            <a:fld id="{1B080306-65F0-4BD7-AD13-3116E9131211}" type="slidenum">
              <a:rPr lang="en-US"/>
              <a:pPr/>
              <a:t>‹#›</a:t>
            </a:fld>
            <a:endParaRPr lang="en-US"/>
          </a:p>
        </p:txBody>
      </p:sp>
    </p:spTree>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858375" y="0"/>
            <a:ext cx="3043238" cy="8229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728662" y="0"/>
            <a:ext cx="8958263" cy="8229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defTabSz="652463">
              <a:defRPr/>
            </a:lvl1pPr>
          </a:lstStyle>
          <a:p>
            <a:fld id="{6D7DF370-7D63-46F3-A4D0-9368E68B161E}" type="slidenum">
              <a:rPr lang="en-US"/>
              <a:pPr/>
              <a:t>‹#›</a:t>
            </a:fld>
            <a:endParaRPr lang="en-US"/>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ln/>
        </p:spPr>
        <p:txBody>
          <a:bodyPr/>
          <a:lstStyle>
            <a:lvl1pPr>
              <a:defRPr/>
            </a:lvl1pPr>
          </a:lstStyle>
          <a:p>
            <a:fld id="{00E78ECD-C029-4D7C-AE8F-4F5C316AE097}" type="datetimeFigureOut">
              <a:rPr lang="en-US"/>
              <a:pPr/>
              <a:t>4/11/2011</a:t>
            </a:fld>
            <a:endParaRPr lang="en-US"/>
          </a:p>
        </p:txBody>
      </p:sp>
      <p:sp>
        <p:nvSpPr>
          <p:cNvPr id="5" name="Footer Placeholder 4"/>
          <p:cNvSpPr>
            <a:spLocks noGrp="1"/>
          </p:cNvSpPr>
          <p:nvPr>
            <p:ph type="ftr" sz="quarter" idx="11"/>
          </p:nvPr>
        </p:nvSpPr>
        <p:spPr>
          <a:ln/>
        </p:spPr>
        <p:txBody>
          <a:bodyPr/>
          <a:lstStyle>
            <a:lvl1pPr>
              <a:defRPr/>
            </a:lvl1pPr>
          </a:lstStyle>
          <a:p>
            <a:pPr>
              <a:defRPr/>
            </a:pPr>
            <a:endParaRPr lang="en-US"/>
          </a:p>
        </p:txBody>
      </p:sp>
      <p:sp>
        <p:nvSpPr>
          <p:cNvPr id="6" name="Slide Number Placeholder 5"/>
          <p:cNvSpPr>
            <a:spLocks noGrp="1"/>
          </p:cNvSpPr>
          <p:nvPr>
            <p:ph type="sldNum" sz="quarter" idx="12"/>
          </p:nvPr>
        </p:nvSpPr>
        <p:spPr>
          <a:ln/>
        </p:spPr>
        <p:txBody>
          <a:bodyPr/>
          <a:lstStyle>
            <a:lvl1pPr>
              <a:defRPr/>
            </a:lvl1pPr>
          </a:lstStyle>
          <a:p>
            <a:fld id="{B910545C-D258-4EA3-A41F-B67EBCB15FDD}" type="slidenum">
              <a:rPr lang="en-US"/>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5701" y="5288281"/>
            <a:ext cx="12435840" cy="1634490"/>
          </a:xfrm>
        </p:spPr>
        <p:txBody>
          <a:bodyPr anchor="t"/>
          <a:lstStyle>
            <a:lvl1pPr algn="l">
              <a:defRPr sz="5700" b="1" cap="all"/>
            </a:lvl1pPr>
          </a:lstStyle>
          <a:p>
            <a:r>
              <a:rPr lang="en-US" smtClean="0"/>
              <a:t>Click to edit Master title style</a:t>
            </a:r>
            <a:endParaRPr lang="en-US"/>
          </a:p>
        </p:txBody>
      </p:sp>
      <p:sp>
        <p:nvSpPr>
          <p:cNvPr id="3" name="Text Placeholder 2"/>
          <p:cNvSpPr>
            <a:spLocks noGrp="1"/>
          </p:cNvSpPr>
          <p:nvPr>
            <p:ph type="body" idx="1"/>
          </p:nvPr>
        </p:nvSpPr>
        <p:spPr>
          <a:xfrm>
            <a:off x="1155701" y="3488056"/>
            <a:ext cx="12435840" cy="1800224"/>
          </a:xfrm>
        </p:spPr>
        <p:txBody>
          <a:bodyPr anchor="b"/>
          <a:lstStyle>
            <a:lvl1pPr marL="0" indent="0">
              <a:buNone/>
              <a:defRPr sz="2900">
                <a:solidFill>
                  <a:schemeClr val="tx1">
                    <a:tint val="75000"/>
                  </a:schemeClr>
                </a:solidFill>
              </a:defRPr>
            </a:lvl1pPr>
            <a:lvl2pPr marL="653110" indent="0">
              <a:buNone/>
              <a:defRPr sz="2600">
                <a:solidFill>
                  <a:schemeClr val="tx1">
                    <a:tint val="75000"/>
                  </a:schemeClr>
                </a:solidFill>
              </a:defRPr>
            </a:lvl2pPr>
            <a:lvl3pPr marL="1306220" indent="0">
              <a:buNone/>
              <a:defRPr sz="2300">
                <a:solidFill>
                  <a:schemeClr val="tx1">
                    <a:tint val="75000"/>
                  </a:schemeClr>
                </a:solidFill>
              </a:defRPr>
            </a:lvl3pPr>
            <a:lvl4pPr marL="1959331" indent="0">
              <a:buNone/>
              <a:defRPr sz="2000">
                <a:solidFill>
                  <a:schemeClr val="tx1">
                    <a:tint val="75000"/>
                  </a:schemeClr>
                </a:solidFill>
              </a:defRPr>
            </a:lvl4pPr>
            <a:lvl5pPr marL="2612441" indent="0">
              <a:buNone/>
              <a:defRPr sz="2000">
                <a:solidFill>
                  <a:schemeClr val="tx1">
                    <a:tint val="75000"/>
                  </a:schemeClr>
                </a:solidFill>
              </a:defRPr>
            </a:lvl5pPr>
            <a:lvl6pPr marL="3265551" indent="0">
              <a:buNone/>
              <a:defRPr sz="2000">
                <a:solidFill>
                  <a:schemeClr val="tx1">
                    <a:tint val="75000"/>
                  </a:schemeClr>
                </a:solidFill>
              </a:defRPr>
            </a:lvl6pPr>
            <a:lvl7pPr marL="3918661" indent="0">
              <a:buNone/>
              <a:defRPr sz="2000">
                <a:solidFill>
                  <a:schemeClr val="tx1">
                    <a:tint val="75000"/>
                  </a:schemeClr>
                </a:solidFill>
              </a:defRPr>
            </a:lvl7pPr>
            <a:lvl8pPr marL="4571771" indent="0">
              <a:buNone/>
              <a:defRPr sz="2000">
                <a:solidFill>
                  <a:schemeClr val="tx1">
                    <a:tint val="75000"/>
                  </a:schemeClr>
                </a:solidFill>
              </a:defRPr>
            </a:lvl8pPr>
            <a:lvl9pPr marL="5224882" indent="0">
              <a:buNone/>
              <a:defRPr sz="20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ln/>
        </p:spPr>
        <p:txBody>
          <a:bodyPr/>
          <a:lstStyle>
            <a:lvl1pPr>
              <a:defRPr/>
            </a:lvl1pPr>
          </a:lstStyle>
          <a:p>
            <a:fld id="{8A8DEFC3-D9EE-40C3-A006-77E1B6206F95}" type="datetimeFigureOut">
              <a:rPr lang="en-US"/>
              <a:pPr/>
              <a:t>4/11/2011</a:t>
            </a:fld>
            <a:endParaRPr lang="en-US"/>
          </a:p>
        </p:txBody>
      </p:sp>
      <p:sp>
        <p:nvSpPr>
          <p:cNvPr id="5" name="Footer Placeholder 4"/>
          <p:cNvSpPr>
            <a:spLocks noGrp="1"/>
          </p:cNvSpPr>
          <p:nvPr>
            <p:ph type="ftr" sz="quarter" idx="11"/>
          </p:nvPr>
        </p:nvSpPr>
        <p:spPr>
          <a:ln/>
        </p:spPr>
        <p:txBody>
          <a:bodyPr/>
          <a:lstStyle>
            <a:lvl1pPr>
              <a:defRPr/>
            </a:lvl1pPr>
          </a:lstStyle>
          <a:p>
            <a:pPr>
              <a:defRPr/>
            </a:pPr>
            <a:endParaRPr lang="en-US"/>
          </a:p>
        </p:txBody>
      </p:sp>
      <p:sp>
        <p:nvSpPr>
          <p:cNvPr id="6" name="Slide Number Placeholder 5"/>
          <p:cNvSpPr>
            <a:spLocks noGrp="1"/>
          </p:cNvSpPr>
          <p:nvPr>
            <p:ph type="sldNum" sz="quarter" idx="12"/>
          </p:nvPr>
        </p:nvSpPr>
        <p:spPr>
          <a:ln/>
        </p:spPr>
        <p:txBody>
          <a:bodyPr/>
          <a:lstStyle>
            <a:lvl1pPr>
              <a:defRPr/>
            </a:lvl1pPr>
          </a:lstStyle>
          <a:p>
            <a:fld id="{E82CB6D9-617E-4D95-AE53-2E34392F2FF8}" type="slidenum">
              <a:rPr lang="en-US"/>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31520" y="1920240"/>
            <a:ext cx="6461760" cy="5431156"/>
          </a:xfrm>
        </p:spPr>
        <p:txBody>
          <a:bodyPr/>
          <a:lstStyle>
            <a:lvl1pPr>
              <a:defRPr sz="4000"/>
            </a:lvl1pPr>
            <a:lvl2pPr>
              <a:defRPr sz="3400"/>
            </a:lvl2pPr>
            <a:lvl3pPr>
              <a:defRPr sz="2900"/>
            </a:lvl3pPr>
            <a:lvl4pPr>
              <a:defRPr sz="2600"/>
            </a:lvl4pPr>
            <a:lvl5pPr>
              <a:defRPr sz="2600"/>
            </a:lvl5pPr>
            <a:lvl6pPr>
              <a:defRPr sz="2600"/>
            </a:lvl6pPr>
            <a:lvl7pPr>
              <a:defRPr sz="2600"/>
            </a:lvl7pPr>
            <a:lvl8pPr>
              <a:defRPr sz="2600"/>
            </a:lvl8pPr>
            <a:lvl9pPr>
              <a:defRPr sz="2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7437120" y="1920240"/>
            <a:ext cx="6461760" cy="5431156"/>
          </a:xfrm>
        </p:spPr>
        <p:txBody>
          <a:bodyPr/>
          <a:lstStyle>
            <a:lvl1pPr>
              <a:defRPr sz="4000"/>
            </a:lvl1pPr>
            <a:lvl2pPr>
              <a:defRPr sz="3400"/>
            </a:lvl2pPr>
            <a:lvl3pPr>
              <a:defRPr sz="2900"/>
            </a:lvl3pPr>
            <a:lvl4pPr>
              <a:defRPr sz="2600"/>
            </a:lvl4pPr>
            <a:lvl5pPr>
              <a:defRPr sz="2600"/>
            </a:lvl5pPr>
            <a:lvl6pPr>
              <a:defRPr sz="2600"/>
            </a:lvl6pPr>
            <a:lvl7pPr>
              <a:defRPr sz="2600"/>
            </a:lvl7pPr>
            <a:lvl8pPr>
              <a:defRPr sz="2600"/>
            </a:lvl8pPr>
            <a:lvl9pPr>
              <a:defRPr sz="2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a:ln/>
        </p:spPr>
        <p:txBody>
          <a:bodyPr/>
          <a:lstStyle>
            <a:lvl1pPr>
              <a:defRPr/>
            </a:lvl1pPr>
          </a:lstStyle>
          <a:p>
            <a:fld id="{76DDA14A-CF7B-4F05-A48D-C94D614C321D}" type="datetimeFigureOut">
              <a:rPr lang="en-US"/>
              <a:pPr/>
              <a:t>4/11/2011</a:t>
            </a:fld>
            <a:endParaRPr lang="en-US"/>
          </a:p>
        </p:txBody>
      </p:sp>
      <p:sp>
        <p:nvSpPr>
          <p:cNvPr id="6" name="Footer Placeholder 4"/>
          <p:cNvSpPr>
            <a:spLocks noGrp="1"/>
          </p:cNvSpPr>
          <p:nvPr>
            <p:ph type="ftr" sz="quarter" idx="11"/>
          </p:nvPr>
        </p:nvSpPr>
        <p:spPr>
          <a:ln/>
        </p:spPr>
        <p:txBody>
          <a:bodyPr/>
          <a:lstStyle>
            <a:lvl1pPr>
              <a:defRPr/>
            </a:lvl1pPr>
          </a:lstStyle>
          <a:p>
            <a:pPr>
              <a:defRPr/>
            </a:pPr>
            <a:endParaRPr lang="en-US"/>
          </a:p>
        </p:txBody>
      </p:sp>
      <p:sp>
        <p:nvSpPr>
          <p:cNvPr id="7" name="Slide Number Placeholder 5"/>
          <p:cNvSpPr>
            <a:spLocks noGrp="1"/>
          </p:cNvSpPr>
          <p:nvPr>
            <p:ph type="sldNum" sz="quarter" idx="12"/>
          </p:nvPr>
        </p:nvSpPr>
        <p:spPr>
          <a:ln/>
        </p:spPr>
        <p:txBody>
          <a:bodyPr/>
          <a:lstStyle>
            <a:lvl1pPr>
              <a:defRPr/>
            </a:lvl1pPr>
          </a:lstStyle>
          <a:p>
            <a:fld id="{5C6BADDC-D8D9-401F-84D7-7684C1D0EEEA}" type="slidenum">
              <a:rPr lang="en-US"/>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731520" y="1842136"/>
            <a:ext cx="6464301" cy="767714"/>
          </a:xfrm>
        </p:spPr>
        <p:txBody>
          <a:bodyPr anchor="b"/>
          <a:lstStyle>
            <a:lvl1pPr marL="0" indent="0">
              <a:buNone/>
              <a:defRPr sz="3400" b="1"/>
            </a:lvl1pPr>
            <a:lvl2pPr marL="653110" indent="0">
              <a:buNone/>
              <a:defRPr sz="2900" b="1"/>
            </a:lvl2pPr>
            <a:lvl3pPr marL="1306220" indent="0">
              <a:buNone/>
              <a:defRPr sz="2600" b="1"/>
            </a:lvl3pPr>
            <a:lvl4pPr marL="1959331" indent="0">
              <a:buNone/>
              <a:defRPr sz="2300" b="1"/>
            </a:lvl4pPr>
            <a:lvl5pPr marL="2612441" indent="0">
              <a:buNone/>
              <a:defRPr sz="2300" b="1"/>
            </a:lvl5pPr>
            <a:lvl6pPr marL="3265551" indent="0">
              <a:buNone/>
              <a:defRPr sz="2300" b="1"/>
            </a:lvl6pPr>
            <a:lvl7pPr marL="3918661" indent="0">
              <a:buNone/>
              <a:defRPr sz="2300" b="1"/>
            </a:lvl7pPr>
            <a:lvl8pPr marL="4571771" indent="0">
              <a:buNone/>
              <a:defRPr sz="2300" b="1"/>
            </a:lvl8pPr>
            <a:lvl9pPr marL="5224882" indent="0">
              <a:buNone/>
              <a:defRPr sz="2300" b="1"/>
            </a:lvl9pPr>
          </a:lstStyle>
          <a:p>
            <a:pPr lvl="0"/>
            <a:r>
              <a:rPr lang="en-US" smtClean="0"/>
              <a:t>Click to edit Master text styles</a:t>
            </a:r>
          </a:p>
        </p:txBody>
      </p:sp>
      <p:sp>
        <p:nvSpPr>
          <p:cNvPr id="4" name="Content Placeholder 3"/>
          <p:cNvSpPr>
            <a:spLocks noGrp="1"/>
          </p:cNvSpPr>
          <p:nvPr>
            <p:ph sz="half" idx="2"/>
          </p:nvPr>
        </p:nvSpPr>
        <p:spPr>
          <a:xfrm>
            <a:off x="731520" y="2609850"/>
            <a:ext cx="6464301" cy="4741546"/>
          </a:xfrm>
        </p:spPr>
        <p:txBody>
          <a:bodyPr/>
          <a:lstStyle>
            <a:lvl1pPr>
              <a:defRPr sz="3400"/>
            </a:lvl1pPr>
            <a:lvl2pPr>
              <a:defRPr sz="2900"/>
            </a:lvl2pPr>
            <a:lvl3pPr>
              <a:defRPr sz="2600"/>
            </a:lvl3pPr>
            <a:lvl4pPr>
              <a:defRPr sz="2300"/>
            </a:lvl4pPr>
            <a:lvl5pPr>
              <a:defRPr sz="2300"/>
            </a:lvl5pPr>
            <a:lvl6pPr>
              <a:defRPr sz="2300"/>
            </a:lvl6pPr>
            <a:lvl7pPr>
              <a:defRPr sz="2300"/>
            </a:lvl7pPr>
            <a:lvl8pPr>
              <a:defRPr sz="2300"/>
            </a:lvl8pPr>
            <a:lvl9pPr>
              <a:defRPr sz="2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7432041" y="1842136"/>
            <a:ext cx="6466840" cy="767714"/>
          </a:xfrm>
        </p:spPr>
        <p:txBody>
          <a:bodyPr anchor="b"/>
          <a:lstStyle>
            <a:lvl1pPr marL="0" indent="0">
              <a:buNone/>
              <a:defRPr sz="3400" b="1"/>
            </a:lvl1pPr>
            <a:lvl2pPr marL="653110" indent="0">
              <a:buNone/>
              <a:defRPr sz="2900" b="1"/>
            </a:lvl2pPr>
            <a:lvl3pPr marL="1306220" indent="0">
              <a:buNone/>
              <a:defRPr sz="2600" b="1"/>
            </a:lvl3pPr>
            <a:lvl4pPr marL="1959331" indent="0">
              <a:buNone/>
              <a:defRPr sz="2300" b="1"/>
            </a:lvl4pPr>
            <a:lvl5pPr marL="2612441" indent="0">
              <a:buNone/>
              <a:defRPr sz="2300" b="1"/>
            </a:lvl5pPr>
            <a:lvl6pPr marL="3265551" indent="0">
              <a:buNone/>
              <a:defRPr sz="2300" b="1"/>
            </a:lvl6pPr>
            <a:lvl7pPr marL="3918661" indent="0">
              <a:buNone/>
              <a:defRPr sz="2300" b="1"/>
            </a:lvl7pPr>
            <a:lvl8pPr marL="4571771" indent="0">
              <a:buNone/>
              <a:defRPr sz="2300" b="1"/>
            </a:lvl8pPr>
            <a:lvl9pPr marL="5224882" indent="0">
              <a:buNone/>
              <a:defRPr sz="2300" b="1"/>
            </a:lvl9pPr>
          </a:lstStyle>
          <a:p>
            <a:pPr lvl="0"/>
            <a:r>
              <a:rPr lang="en-US" smtClean="0"/>
              <a:t>Click to edit Master text styles</a:t>
            </a:r>
          </a:p>
        </p:txBody>
      </p:sp>
      <p:sp>
        <p:nvSpPr>
          <p:cNvPr id="6" name="Content Placeholder 5"/>
          <p:cNvSpPr>
            <a:spLocks noGrp="1"/>
          </p:cNvSpPr>
          <p:nvPr>
            <p:ph sz="quarter" idx="4"/>
          </p:nvPr>
        </p:nvSpPr>
        <p:spPr>
          <a:xfrm>
            <a:off x="7432041" y="2609850"/>
            <a:ext cx="6466840" cy="4741546"/>
          </a:xfrm>
        </p:spPr>
        <p:txBody>
          <a:bodyPr/>
          <a:lstStyle>
            <a:lvl1pPr>
              <a:defRPr sz="3400"/>
            </a:lvl1pPr>
            <a:lvl2pPr>
              <a:defRPr sz="2900"/>
            </a:lvl2pPr>
            <a:lvl3pPr>
              <a:defRPr sz="2600"/>
            </a:lvl3pPr>
            <a:lvl4pPr>
              <a:defRPr sz="2300"/>
            </a:lvl4pPr>
            <a:lvl5pPr>
              <a:defRPr sz="2300"/>
            </a:lvl5pPr>
            <a:lvl6pPr>
              <a:defRPr sz="2300"/>
            </a:lvl6pPr>
            <a:lvl7pPr>
              <a:defRPr sz="2300"/>
            </a:lvl7pPr>
            <a:lvl8pPr>
              <a:defRPr sz="2300"/>
            </a:lvl8pPr>
            <a:lvl9pPr>
              <a:defRPr sz="2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a:ln/>
        </p:spPr>
        <p:txBody>
          <a:bodyPr/>
          <a:lstStyle>
            <a:lvl1pPr>
              <a:defRPr/>
            </a:lvl1pPr>
          </a:lstStyle>
          <a:p>
            <a:fld id="{D3D5BBB4-23CD-4999-BDFF-F34DDE9CCAAB}" type="datetimeFigureOut">
              <a:rPr lang="en-US"/>
              <a:pPr/>
              <a:t>4/11/2011</a:t>
            </a:fld>
            <a:endParaRPr lang="en-US"/>
          </a:p>
        </p:txBody>
      </p:sp>
      <p:sp>
        <p:nvSpPr>
          <p:cNvPr id="8" name="Footer Placeholder 4"/>
          <p:cNvSpPr>
            <a:spLocks noGrp="1"/>
          </p:cNvSpPr>
          <p:nvPr>
            <p:ph type="ftr" sz="quarter" idx="11"/>
          </p:nvPr>
        </p:nvSpPr>
        <p:spPr>
          <a:ln/>
        </p:spPr>
        <p:txBody>
          <a:bodyPr/>
          <a:lstStyle>
            <a:lvl1pPr>
              <a:defRPr/>
            </a:lvl1pPr>
          </a:lstStyle>
          <a:p>
            <a:pPr>
              <a:defRPr/>
            </a:pPr>
            <a:endParaRPr lang="en-US"/>
          </a:p>
        </p:txBody>
      </p:sp>
      <p:sp>
        <p:nvSpPr>
          <p:cNvPr id="9" name="Slide Number Placeholder 5"/>
          <p:cNvSpPr>
            <a:spLocks noGrp="1"/>
          </p:cNvSpPr>
          <p:nvPr>
            <p:ph type="sldNum" sz="quarter" idx="12"/>
          </p:nvPr>
        </p:nvSpPr>
        <p:spPr>
          <a:ln/>
        </p:spPr>
        <p:txBody>
          <a:bodyPr/>
          <a:lstStyle>
            <a:lvl1pPr>
              <a:defRPr/>
            </a:lvl1pPr>
          </a:lstStyle>
          <a:p>
            <a:fld id="{8632614C-7BE8-4944-82D5-C34938BAD2C1}" type="slidenum">
              <a:rPr lang="en-US"/>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a:ln/>
        </p:spPr>
        <p:txBody>
          <a:bodyPr/>
          <a:lstStyle>
            <a:lvl1pPr>
              <a:defRPr/>
            </a:lvl1pPr>
          </a:lstStyle>
          <a:p>
            <a:fld id="{D36AD534-9437-4433-AD4C-688C2A112016}" type="datetimeFigureOut">
              <a:rPr lang="en-US"/>
              <a:pPr/>
              <a:t>4/11/2011</a:t>
            </a:fld>
            <a:endParaRPr lang="en-US"/>
          </a:p>
        </p:txBody>
      </p:sp>
      <p:sp>
        <p:nvSpPr>
          <p:cNvPr id="4" name="Footer Placeholder 4"/>
          <p:cNvSpPr>
            <a:spLocks noGrp="1"/>
          </p:cNvSpPr>
          <p:nvPr>
            <p:ph type="ftr" sz="quarter" idx="11"/>
          </p:nvPr>
        </p:nvSpPr>
        <p:spPr>
          <a:ln/>
        </p:spPr>
        <p:txBody>
          <a:bodyPr/>
          <a:lstStyle>
            <a:lvl1pPr>
              <a:defRPr/>
            </a:lvl1pPr>
          </a:lstStyle>
          <a:p>
            <a:pPr>
              <a:defRPr/>
            </a:pPr>
            <a:endParaRPr lang="en-US"/>
          </a:p>
        </p:txBody>
      </p:sp>
      <p:sp>
        <p:nvSpPr>
          <p:cNvPr id="5" name="Slide Number Placeholder 5"/>
          <p:cNvSpPr>
            <a:spLocks noGrp="1"/>
          </p:cNvSpPr>
          <p:nvPr>
            <p:ph type="sldNum" sz="quarter" idx="12"/>
          </p:nvPr>
        </p:nvSpPr>
        <p:spPr>
          <a:ln/>
        </p:spPr>
        <p:txBody>
          <a:bodyPr/>
          <a:lstStyle>
            <a:lvl1pPr>
              <a:defRPr/>
            </a:lvl1pPr>
          </a:lstStyle>
          <a:p>
            <a:fld id="{FFEEA177-1601-4D75-837E-847A8AEE0AD5}" type="slidenum">
              <a:rPr lang="en-US"/>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a:ln/>
        </p:spPr>
        <p:txBody>
          <a:bodyPr/>
          <a:lstStyle>
            <a:lvl1pPr>
              <a:defRPr/>
            </a:lvl1pPr>
          </a:lstStyle>
          <a:p>
            <a:fld id="{9E08299F-7EC9-4203-85F9-235FA7F14F85}" type="datetimeFigureOut">
              <a:rPr lang="en-US"/>
              <a:pPr/>
              <a:t>4/11/2011</a:t>
            </a:fld>
            <a:endParaRPr lang="en-US"/>
          </a:p>
        </p:txBody>
      </p:sp>
      <p:sp>
        <p:nvSpPr>
          <p:cNvPr id="3" name="Footer Placeholder 4"/>
          <p:cNvSpPr>
            <a:spLocks noGrp="1"/>
          </p:cNvSpPr>
          <p:nvPr>
            <p:ph type="ftr" sz="quarter" idx="11"/>
          </p:nvPr>
        </p:nvSpPr>
        <p:spPr>
          <a:ln/>
        </p:spPr>
        <p:txBody>
          <a:bodyPr/>
          <a:lstStyle>
            <a:lvl1pPr>
              <a:defRPr/>
            </a:lvl1pPr>
          </a:lstStyle>
          <a:p>
            <a:pPr>
              <a:defRPr/>
            </a:pPr>
            <a:endParaRPr lang="en-US"/>
          </a:p>
        </p:txBody>
      </p:sp>
      <p:sp>
        <p:nvSpPr>
          <p:cNvPr id="4" name="Slide Number Placeholder 5"/>
          <p:cNvSpPr>
            <a:spLocks noGrp="1"/>
          </p:cNvSpPr>
          <p:nvPr>
            <p:ph type="sldNum" sz="quarter" idx="12"/>
          </p:nvPr>
        </p:nvSpPr>
        <p:spPr>
          <a:ln/>
        </p:spPr>
        <p:txBody>
          <a:bodyPr/>
          <a:lstStyle>
            <a:lvl1pPr>
              <a:defRPr/>
            </a:lvl1pPr>
          </a:lstStyle>
          <a:p>
            <a:fld id="{939567CD-669D-4140-BCA9-74678EC15FD7}" type="slidenum">
              <a:rPr lang="en-US"/>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31521" y="327660"/>
            <a:ext cx="4813301" cy="1394460"/>
          </a:xfrm>
        </p:spPr>
        <p:txBody>
          <a:bodyPr anchor="b"/>
          <a:lstStyle>
            <a:lvl1pPr algn="l">
              <a:defRPr sz="2900" b="1"/>
            </a:lvl1pPr>
          </a:lstStyle>
          <a:p>
            <a:r>
              <a:rPr lang="en-US" smtClean="0"/>
              <a:t>Click to edit Master title style</a:t>
            </a:r>
            <a:endParaRPr lang="en-US"/>
          </a:p>
        </p:txBody>
      </p:sp>
      <p:sp>
        <p:nvSpPr>
          <p:cNvPr id="3" name="Content Placeholder 2"/>
          <p:cNvSpPr>
            <a:spLocks noGrp="1"/>
          </p:cNvSpPr>
          <p:nvPr>
            <p:ph idx="1"/>
          </p:nvPr>
        </p:nvSpPr>
        <p:spPr>
          <a:xfrm>
            <a:off x="5720080" y="327660"/>
            <a:ext cx="8178800" cy="7023736"/>
          </a:xfrm>
        </p:spPr>
        <p:txBody>
          <a:bodyPr/>
          <a:lstStyle>
            <a:lvl1pPr>
              <a:defRPr sz="4600"/>
            </a:lvl1pPr>
            <a:lvl2pPr>
              <a:defRPr sz="4000"/>
            </a:lvl2pPr>
            <a:lvl3pPr>
              <a:defRPr sz="3400"/>
            </a:lvl3pPr>
            <a:lvl4pPr>
              <a:defRPr sz="2900"/>
            </a:lvl4pPr>
            <a:lvl5pPr>
              <a:defRPr sz="2900"/>
            </a:lvl5pPr>
            <a:lvl6pPr>
              <a:defRPr sz="2900"/>
            </a:lvl6pPr>
            <a:lvl7pPr>
              <a:defRPr sz="2900"/>
            </a:lvl7pPr>
            <a:lvl8pPr>
              <a:defRPr sz="2900"/>
            </a:lvl8pPr>
            <a:lvl9pPr>
              <a:defRPr sz="2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731521" y="1722120"/>
            <a:ext cx="4813301" cy="5629276"/>
          </a:xfrm>
        </p:spPr>
        <p:txBody>
          <a:bodyPr/>
          <a:lstStyle>
            <a:lvl1pPr marL="0" indent="0">
              <a:buNone/>
              <a:defRPr sz="2000"/>
            </a:lvl1pPr>
            <a:lvl2pPr marL="653110" indent="0">
              <a:buNone/>
              <a:defRPr sz="1700"/>
            </a:lvl2pPr>
            <a:lvl3pPr marL="1306220" indent="0">
              <a:buNone/>
              <a:defRPr sz="1400"/>
            </a:lvl3pPr>
            <a:lvl4pPr marL="1959331" indent="0">
              <a:buNone/>
              <a:defRPr sz="1300"/>
            </a:lvl4pPr>
            <a:lvl5pPr marL="2612441" indent="0">
              <a:buNone/>
              <a:defRPr sz="1300"/>
            </a:lvl5pPr>
            <a:lvl6pPr marL="3265551" indent="0">
              <a:buNone/>
              <a:defRPr sz="1300"/>
            </a:lvl6pPr>
            <a:lvl7pPr marL="3918661" indent="0">
              <a:buNone/>
              <a:defRPr sz="1300"/>
            </a:lvl7pPr>
            <a:lvl8pPr marL="4571771" indent="0">
              <a:buNone/>
              <a:defRPr sz="1300"/>
            </a:lvl8pPr>
            <a:lvl9pPr marL="5224882" indent="0">
              <a:buNone/>
              <a:defRPr sz="1300"/>
            </a:lvl9pPr>
          </a:lstStyle>
          <a:p>
            <a:pPr lvl="0"/>
            <a:r>
              <a:rPr lang="en-US" smtClean="0"/>
              <a:t>Click to edit Master text styles</a:t>
            </a:r>
          </a:p>
        </p:txBody>
      </p:sp>
      <p:sp>
        <p:nvSpPr>
          <p:cNvPr id="5" name="Date Placeholder 3"/>
          <p:cNvSpPr>
            <a:spLocks noGrp="1"/>
          </p:cNvSpPr>
          <p:nvPr>
            <p:ph type="dt" sz="half" idx="10"/>
          </p:nvPr>
        </p:nvSpPr>
        <p:spPr>
          <a:ln/>
        </p:spPr>
        <p:txBody>
          <a:bodyPr/>
          <a:lstStyle>
            <a:lvl1pPr>
              <a:defRPr/>
            </a:lvl1pPr>
          </a:lstStyle>
          <a:p>
            <a:fld id="{FF5EED9F-C85F-4891-B51B-814DB33FA6CE}" type="datetimeFigureOut">
              <a:rPr lang="en-US"/>
              <a:pPr/>
              <a:t>4/11/2011</a:t>
            </a:fld>
            <a:endParaRPr lang="en-US"/>
          </a:p>
        </p:txBody>
      </p:sp>
      <p:sp>
        <p:nvSpPr>
          <p:cNvPr id="6" name="Footer Placeholder 4"/>
          <p:cNvSpPr>
            <a:spLocks noGrp="1"/>
          </p:cNvSpPr>
          <p:nvPr>
            <p:ph type="ftr" sz="quarter" idx="11"/>
          </p:nvPr>
        </p:nvSpPr>
        <p:spPr>
          <a:ln/>
        </p:spPr>
        <p:txBody>
          <a:bodyPr/>
          <a:lstStyle>
            <a:lvl1pPr>
              <a:defRPr/>
            </a:lvl1pPr>
          </a:lstStyle>
          <a:p>
            <a:pPr>
              <a:defRPr/>
            </a:pPr>
            <a:endParaRPr lang="en-US"/>
          </a:p>
        </p:txBody>
      </p:sp>
      <p:sp>
        <p:nvSpPr>
          <p:cNvPr id="7" name="Slide Number Placeholder 5"/>
          <p:cNvSpPr>
            <a:spLocks noGrp="1"/>
          </p:cNvSpPr>
          <p:nvPr>
            <p:ph type="sldNum" sz="quarter" idx="12"/>
          </p:nvPr>
        </p:nvSpPr>
        <p:spPr>
          <a:ln/>
        </p:spPr>
        <p:txBody>
          <a:bodyPr/>
          <a:lstStyle>
            <a:lvl1pPr>
              <a:defRPr/>
            </a:lvl1pPr>
          </a:lstStyle>
          <a:p>
            <a:fld id="{6A1A223C-1951-4AA9-93F2-1AC8ADD002C4}" type="slidenum">
              <a:rPr lang="en-US"/>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3.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26" name="Picture 2" descr="NAB11_PPT_template16x9_FINAL.jpg"/>
          <p:cNvPicPr>
            <a:picLocks noChangeAspect="1"/>
          </p:cNvPicPr>
          <p:nvPr userDrawn="1"/>
        </p:nvPicPr>
        <p:blipFill>
          <a:blip r:embed="rId3"/>
          <a:srcRect/>
          <a:stretch>
            <a:fillRect/>
          </a:stretch>
        </p:blipFill>
        <p:spPr bwMode="auto">
          <a:xfrm>
            <a:off x="0" y="0"/>
            <a:ext cx="14630400" cy="82296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855" r:id="rId1"/>
  </p:sldLayoutIdLst>
  <p:txStyles>
    <p:titleStyle>
      <a:lvl1pPr algn="ctr" defTabSz="652463" rtl="0" eaLnBrk="0" fontAlgn="base" hangingPunct="0">
        <a:spcBef>
          <a:spcPct val="0"/>
        </a:spcBef>
        <a:spcAft>
          <a:spcPct val="0"/>
        </a:spcAft>
        <a:defRPr sz="6300" kern="1200">
          <a:solidFill>
            <a:schemeClr val="tx1"/>
          </a:solidFill>
          <a:latin typeface="+mj-lt"/>
          <a:ea typeface="ＭＳ Ｐゴシック" charset="0"/>
          <a:cs typeface="ＭＳ Ｐゴシック" charset="0"/>
        </a:defRPr>
      </a:lvl1pPr>
      <a:lvl2pPr algn="ctr" defTabSz="652463" rtl="0" eaLnBrk="0" fontAlgn="base" hangingPunct="0">
        <a:spcBef>
          <a:spcPct val="0"/>
        </a:spcBef>
        <a:spcAft>
          <a:spcPct val="0"/>
        </a:spcAft>
        <a:defRPr sz="6300">
          <a:solidFill>
            <a:schemeClr val="tx1"/>
          </a:solidFill>
          <a:latin typeface="Calibri" pitchFamily="34" charset="0"/>
          <a:ea typeface="ＭＳ Ｐゴシック" charset="0"/>
          <a:cs typeface="ＭＳ Ｐゴシック" charset="0"/>
        </a:defRPr>
      </a:lvl2pPr>
      <a:lvl3pPr algn="ctr" defTabSz="652463" rtl="0" eaLnBrk="0" fontAlgn="base" hangingPunct="0">
        <a:spcBef>
          <a:spcPct val="0"/>
        </a:spcBef>
        <a:spcAft>
          <a:spcPct val="0"/>
        </a:spcAft>
        <a:defRPr sz="6300">
          <a:solidFill>
            <a:schemeClr val="tx1"/>
          </a:solidFill>
          <a:latin typeface="Calibri" pitchFamily="34" charset="0"/>
          <a:ea typeface="ＭＳ Ｐゴシック" charset="0"/>
          <a:cs typeface="ＭＳ Ｐゴシック" charset="0"/>
        </a:defRPr>
      </a:lvl3pPr>
      <a:lvl4pPr algn="ctr" defTabSz="652463" rtl="0" eaLnBrk="0" fontAlgn="base" hangingPunct="0">
        <a:spcBef>
          <a:spcPct val="0"/>
        </a:spcBef>
        <a:spcAft>
          <a:spcPct val="0"/>
        </a:spcAft>
        <a:defRPr sz="6300">
          <a:solidFill>
            <a:schemeClr val="tx1"/>
          </a:solidFill>
          <a:latin typeface="Calibri" pitchFamily="34" charset="0"/>
          <a:ea typeface="ＭＳ Ｐゴシック" charset="0"/>
          <a:cs typeface="ＭＳ Ｐゴシック" charset="0"/>
        </a:defRPr>
      </a:lvl4pPr>
      <a:lvl5pPr algn="ctr" defTabSz="652463" rtl="0" eaLnBrk="0" fontAlgn="base" hangingPunct="0">
        <a:spcBef>
          <a:spcPct val="0"/>
        </a:spcBef>
        <a:spcAft>
          <a:spcPct val="0"/>
        </a:spcAft>
        <a:defRPr sz="6300">
          <a:solidFill>
            <a:schemeClr val="tx1"/>
          </a:solidFill>
          <a:latin typeface="Calibri" pitchFamily="34" charset="0"/>
          <a:ea typeface="ＭＳ Ｐゴシック" charset="0"/>
          <a:cs typeface="ＭＳ Ｐゴシック" charset="0"/>
        </a:defRPr>
      </a:lvl5pPr>
      <a:lvl6pPr marL="457200" algn="ctr" defTabSz="652463" rtl="0" fontAlgn="base">
        <a:spcBef>
          <a:spcPct val="0"/>
        </a:spcBef>
        <a:spcAft>
          <a:spcPct val="0"/>
        </a:spcAft>
        <a:defRPr sz="6300">
          <a:solidFill>
            <a:schemeClr val="tx1"/>
          </a:solidFill>
          <a:latin typeface="Calibri" pitchFamily="34" charset="0"/>
        </a:defRPr>
      </a:lvl6pPr>
      <a:lvl7pPr marL="914400" algn="ctr" defTabSz="652463" rtl="0" fontAlgn="base">
        <a:spcBef>
          <a:spcPct val="0"/>
        </a:spcBef>
        <a:spcAft>
          <a:spcPct val="0"/>
        </a:spcAft>
        <a:defRPr sz="6300">
          <a:solidFill>
            <a:schemeClr val="tx1"/>
          </a:solidFill>
          <a:latin typeface="Calibri" pitchFamily="34" charset="0"/>
        </a:defRPr>
      </a:lvl7pPr>
      <a:lvl8pPr marL="1371600" algn="ctr" defTabSz="652463" rtl="0" fontAlgn="base">
        <a:spcBef>
          <a:spcPct val="0"/>
        </a:spcBef>
        <a:spcAft>
          <a:spcPct val="0"/>
        </a:spcAft>
        <a:defRPr sz="6300">
          <a:solidFill>
            <a:schemeClr val="tx1"/>
          </a:solidFill>
          <a:latin typeface="Calibri" pitchFamily="34" charset="0"/>
        </a:defRPr>
      </a:lvl8pPr>
      <a:lvl9pPr marL="1828800" algn="ctr" defTabSz="652463" rtl="0" fontAlgn="base">
        <a:spcBef>
          <a:spcPct val="0"/>
        </a:spcBef>
        <a:spcAft>
          <a:spcPct val="0"/>
        </a:spcAft>
        <a:defRPr sz="6300">
          <a:solidFill>
            <a:schemeClr val="tx1"/>
          </a:solidFill>
          <a:latin typeface="Calibri" pitchFamily="34" charset="0"/>
        </a:defRPr>
      </a:lvl9pPr>
    </p:titleStyle>
    <p:bodyStyle>
      <a:lvl1pPr marL="490538" indent="-490538" algn="l" defTabSz="652463" rtl="0" eaLnBrk="0" fontAlgn="base" hangingPunct="0">
        <a:spcBef>
          <a:spcPct val="20000"/>
        </a:spcBef>
        <a:spcAft>
          <a:spcPct val="0"/>
        </a:spcAft>
        <a:buFont typeface="Arial" pitchFamily="34" charset="0"/>
        <a:buChar char="•"/>
        <a:defRPr sz="4600" kern="1200">
          <a:solidFill>
            <a:schemeClr val="tx1"/>
          </a:solidFill>
          <a:latin typeface="+mn-lt"/>
          <a:ea typeface="ＭＳ Ｐゴシック" charset="0"/>
          <a:cs typeface="ＭＳ Ｐゴシック" charset="0"/>
        </a:defRPr>
      </a:lvl1pPr>
      <a:lvl2pPr marL="1062038" indent="-409575" algn="l" defTabSz="652463" rtl="0" eaLnBrk="0" fontAlgn="base" hangingPunct="0">
        <a:spcBef>
          <a:spcPct val="20000"/>
        </a:spcBef>
        <a:spcAft>
          <a:spcPct val="0"/>
        </a:spcAft>
        <a:buFont typeface="Arial" pitchFamily="34" charset="0"/>
        <a:buChar char="–"/>
        <a:defRPr sz="4000" kern="1200">
          <a:solidFill>
            <a:schemeClr val="tx1"/>
          </a:solidFill>
          <a:latin typeface="+mn-lt"/>
          <a:ea typeface="ＭＳ Ｐゴシック" charset="0"/>
          <a:cs typeface="+mn-cs"/>
        </a:defRPr>
      </a:lvl2pPr>
      <a:lvl3pPr marL="1633538" indent="-327025" algn="l" defTabSz="652463" rtl="0" eaLnBrk="0" fontAlgn="base" hangingPunct="0">
        <a:spcBef>
          <a:spcPct val="20000"/>
        </a:spcBef>
        <a:spcAft>
          <a:spcPct val="0"/>
        </a:spcAft>
        <a:buFont typeface="Arial" pitchFamily="34" charset="0"/>
        <a:buChar char="•"/>
        <a:defRPr sz="3400" kern="1200">
          <a:solidFill>
            <a:schemeClr val="tx1"/>
          </a:solidFill>
          <a:latin typeface="+mn-lt"/>
          <a:ea typeface="ＭＳ Ｐゴシック" charset="0"/>
          <a:cs typeface="+mn-cs"/>
        </a:defRPr>
      </a:lvl3pPr>
      <a:lvl4pPr marL="2282825" indent="-323850" algn="l" defTabSz="652463" rtl="0" eaLnBrk="0" fontAlgn="base" hangingPunct="0">
        <a:spcBef>
          <a:spcPct val="20000"/>
        </a:spcBef>
        <a:spcAft>
          <a:spcPct val="0"/>
        </a:spcAft>
        <a:buFont typeface="Arial" pitchFamily="34" charset="0"/>
        <a:buChar char="–"/>
        <a:defRPr sz="2900" kern="1200">
          <a:solidFill>
            <a:schemeClr val="tx1"/>
          </a:solidFill>
          <a:latin typeface="+mn-lt"/>
          <a:ea typeface="ＭＳ Ｐゴシック" charset="0"/>
          <a:cs typeface="+mn-cs"/>
        </a:defRPr>
      </a:lvl4pPr>
      <a:lvl5pPr marL="2938463" indent="-325438" algn="l" defTabSz="652463" rtl="0" eaLnBrk="0" fontAlgn="base" hangingPunct="0">
        <a:spcBef>
          <a:spcPct val="20000"/>
        </a:spcBef>
        <a:spcAft>
          <a:spcPct val="0"/>
        </a:spcAft>
        <a:buFont typeface="Arial" pitchFamily="34" charset="0"/>
        <a:buChar char="»"/>
        <a:defRPr sz="2900" kern="1200">
          <a:solidFill>
            <a:schemeClr val="tx1"/>
          </a:solidFill>
          <a:latin typeface="+mn-lt"/>
          <a:ea typeface="ＭＳ Ｐゴシック" charset="0"/>
          <a:cs typeface="+mn-cs"/>
        </a:defRPr>
      </a:lvl5pPr>
      <a:lvl6pPr marL="3592106" indent="-326555" algn="l" defTabSz="653110" rtl="0" eaLnBrk="1" latinLnBrk="0" hangingPunct="1">
        <a:spcBef>
          <a:spcPct val="20000"/>
        </a:spcBef>
        <a:buFont typeface="Arial"/>
        <a:buChar char="•"/>
        <a:defRPr sz="2900" kern="1200">
          <a:solidFill>
            <a:schemeClr val="tx1"/>
          </a:solidFill>
          <a:latin typeface="+mn-lt"/>
          <a:ea typeface="+mn-ea"/>
          <a:cs typeface="+mn-cs"/>
        </a:defRPr>
      </a:lvl6pPr>
      <a:lvl7pPr marL="4245216" indent="-326555" algn="l" defTabSz="653110" rtl="0" eaLnBrk="1" latinLnBrk="0" hangingPunct="1">
        <a:spcBef>
          <a:spcPct val="20000"/>
        </a:spcBef>
        <a:buFont typeface="Arial"/>
        <a:buChar char="•"/>
        <a:defRPr sz="2900" kern="1200">
          <a:solidFill>
            <a:schemeClr val="tx1"/>
          </a:solidFill>
          <a:latin typeface="+mn-lt"/>
          <a:ea typeface="+mn-ea"/>
          <a:cs typeface="+mn-cs"/>
        </a:defRPr>
      </a:lvl7pPr>
      <a:lvl8pPr marL="4898327" indent="-326555" algn="l" defTabSz="653110" rtl="0" eaLnBrk="1" latinLnBrk="0" hangingPunct="1">
        <a:spcBef>
          <a:spcPct val="20000"/>
        </a:spcBef>
        <a:buFont typeface="Arial"/>
        <a:buChar char="•"/>
        <a:defRPr sz="2900" kern="1200">
          <a:solidFill>
            <a:schemeClr val="tx1"/>
          </a:solidFill>
          <a:latin typeface="+mn-lt"/>
          <a:ea typeface="+mn-ea"/>
          <a:cs typeface="+mn-cs"/>
        </a:defRPr>
      </a:lvl8pPr>
      <a:lvl9pPr marL="5551437" indent="-326555" algn="l" defTabSz="653110" rtl="0" eaLnBrk="1" latinLnBrk="0" hangingPunct="1">
        <a:spcBef>
          <a:spcPct val="20000"/>
        </a:spcBef>
        <a:buFont typeface="Arial"/>
        <a:buChar char="•"/>
        <a:defRPr sz="2900" kern="1200">
          <a:solidFill>
            <a:schemeClr val="tx1"/>
          </a:solidFill>
          <a:latin typeface="+mn-lt"/>
          <a:ea typeface="+mn-ea"/>
          <a:cs typeface="+mn-cs"/>
        </a:defRPr>
      </a:lvl9pPr>
    </p:bodyStyle>
    <p:otherStyle>
      <a:defPPr>
        <a:defRPr lang="en-US"/>
      </a:defPPr>
      <a:lvl1pPr marL="0" algn="l" defTabSz="653110" rtl="0" eaLnBrk="1" latinLnBrk="0" hangingPunct="1">
        <a:defRPr sz="2600" kern="1200">
          <a:solidFill>
            <a:schemeClr val="tx1"/>
          </a:solidFill>
          <a:latin typeface="+mn-lt"/>
          <a:ea typeface="+mn-ea"/>
          <a:cs typeface="+mn-cs"/>
        </a:defRPr>
      </a:lvl1pPr>
      <a:lvl2pPr marL="653110" algn="l" defTabSz="653110" rtl="0" eaLnBrk="1" latinLnBrk="0" hangingPunct="1">
        <a:defRPr sz="2600" kern="1200">
          <a:solidFill>
            <a:schemeClr val="tx1"/>
          </a:solidFill>
          <a:latin typeface="+mn-lt"/>
          <a:ea typeface="+mn-ea"/>
          <a:cs typeface="+mn-cs"/>
        </a:defRPr>
      </a:lvl2pPr>
      <a:lvl3pPr marL="1306220" algn="l" defTabSz="653110" rtl="0" eaLnBrk="1" latinLnBrk="0" hangingPunct="1">
        <a:defRPr sz="2600" kern="1200">
          <a:solidFill>
            <a:schemeClr val="tx1"/>
          </a:solidFill>
          <a:latin typeface="+mn-lt"/>
          <a:ea typeface="+mn-ea"/>
          <a:cs typeface="+mn-cs"/>
        </a:defRPr>
      </a:lvl3pPr>
      <a:lvl4pPr marL="1959331" algn="l" defTabSz="653110" rtl="0" eaLnBrk="1" latinLnBrk="0" hangingPunct="1">
        <a:defRPr sz="2600" kern="1200">
          <a:solidFill>
            <a:schemeClr val="tx1"/>
          </a:solidFill>
          <a:latin typeface="+mn-lt"/>
          <a:ea typeface="+mn-ea"/>
          <a:cs typeface="+mn-cs"/>
        </a:defRPr>
      </a:lvl4pPr>
      <a:lvl5pPr marL="2612441" algn="l" defTabSz="653110" rtl="0" eaLnBrk="1" latinLnBrk="0" hangingPunct="1">
        <a:defRPr sz="2600" kern="1200">
          <a:solidFill>
            <a:schemeClr val="tx1"/>
          </a:solidFill>
          <a:latin typeface="+mn-lt"/>
          <a:ea typeface="+mn-ea"/>
          <a:cs typeface="+mn-cs"/>
        </a:defRPr>
      </a:lvl5pPr>
      <a:lvl6pPr marL="3265551" algn="l" defTabSz="653110" rtl="0" eaLnBrk="1" latinLnBrk="0" hangingPunct="1">
        <a:defRPr sz="2600" kern="1200">
          <a:solidFill>
            <a:schemeClr val="tx1"/>
          </a:solidFill>
          <a:latin typeface="+mn-lt"/>
          <a:ea typeface="+mn-ea"/>
          <a:cs typeface="+mn-cs"/>
        </a:defRPr>
      </a:lvl6pPr>
      <a:lvl7pPr marL="3918661" algn="l" defTabSz="653110" rtl="0" eaLnBrk="1" latinLnBrk="0" hangingPunct="1">
        <a:defRPr sz="2600" kern="1200">
          <a:solidFill>
            <a:schemeClr val="tx1"/>
          </a:solidFill>
          <a:latin typeface="+mn-lt"/>
          <a:ea typeface="+mn-ea"/>
          <a:cs typeface="+mn-cs"/>
        </a:defRPr>
      </a:lvl7pPr>
      <a:lvl8pPr marL="4571771" algn="l" defTabSz="653110" rtl="0" eaLnBrk="1" latinLnBrk="0" hangingPunct="1">
        <a:defRPr sz="2600" kern="1200">
          <a:solidFill>
            <a:schemeClr val="tx1"/>
          </a:solidFill>
          <a:latin typeface="+mn-lt"/>
          <a:ea typeface="+mn-ea"/>
          <a:cs typeface="+mn-cs"/>
        </a:defRPr>
      </a:lvl8pPr>
      <a:lvl9pPr marL="5224882" algn="l" defTabSz="653110" rtl="0" eaLnBrk="1" latinLnBrk="0" hangingPunct="1">
        <a:defRPr sz="26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731838" y="474663"/>
            <a:ext cx="13166725" cy="1031875"/>
          </a:xfrm>
          <a:prstGeom prst="rect">
            <a:avLst/>
          </a:prstGeom>
          <a:noFill/>
          <a:ln w="9525">
            <a:noFill/>
            <a:miter lim="800000"/>
            <a:headEnd/>
            <a:tailEnd/>
          </a:ln>
        </p:spPr>
        <p:txBody>
          <a:bodyPr vert="horz" wrap="square" lIns="130602" tIns="65302" rIns="130602" bIns="65302" numCol="1" anchor="ctr" anchorCtr="0" compatLnSpc="1">
            <a:prstTxWarp prst="textNoShape">
              <a:avLst/>
            </a:prstTxWarp>
          </a:bodyPr>
          <a:lstStyle/>
          <a:p>
            <a:pPr lvl="0"/>
            <a:endParaRPr lang="en-US" smtClean="0"/>
          </a:p>
        </p:txBody>
      </p:sp>
      <p:sp>
        <p:nvSpPr>
          <p:cNvPr id="4" name="Date Placeholder 3"/>
          <p:cNvSpPr>
            <a:spLocks noGrp="1"/>
          </p:cNvSpPr>
          <p:nvPr>
            <p:ph type="dt" sz="half" idx="2"/>
          </p:nvPr>
        </p:nvSpPr>
        <p:spPr bwMode="auto">
          <a:xfrm>
            <a:off x="731838" y="7627938"/>
            <a:ext cx="3413125" cy="438150"/>
          </a:xfrm>
          <a:prstGeom prst="rect">
            <a:avLst/>
          </a:prstGeom>
          <a:noFill/>
          <a:ln w="9525">
            <a:noFill/>
            <a:miter lim="800000"/>
            <a:headEnd/>
            <a:tailEnd/>
          </a:ln>
        </p:spPr>
        <p:txBody>
          <a:bodyPr vert="horz" wrap="square" lIns="130602" tIns="65302" rIns="130602" bIns="65302" numCol="1" anchor="ctr" anchorCtr="0" compatLnSpc="1">
            <a:prstTxWarp prst="textNoShape">
              <a:avLst/>
            </a:prstTxWarp>
          </a:bodyPr>
          <a:lstStyle>
            <a:lvl1pPr>
              <a:defRPr sz="1700">
                <a:solidFill>
                  <a:srgbClr val="898989"/>
                </a:solidFill>
                <a:latin typeface="Calibri" pitchFamily="34" charset="0"/>
                <a:cs typeface="Arial" pitchFamily="34" charset="0"/>
              </a:defRPr>
            </a:lvl1pPr>
          </a:lstStyle>
          <a:p>
            <a:fld id="{7A967CD1-3FCC-4CBA-A1EE-42305600D451}" type="datetimeFigureOut">
              <a:rPr lang="en-US"/>
              <a:pPr/>
              <a:t>4/11/2011</a:t>
            </a:fld>
            <a:endParaRPr lang="en-US"/>
          </a:p>
        </p:txBody>
      </p:sp>
      <p:sp>
        <p:nvSpPr>
          <p:cNvPr id="5" name="Footer Placeholder 4"/>
          <p:cNvSpPr>
            <a:spLocks noGrp="1"/>
          </p:cNvSpPr>
          <p:nvPr>
            <p:ph type="ftr" sz="quarter" idx="3"/>
          </p:nvPr>
        </p:nvSpPr>
        <p:spPr bwMode="auto">
          <a:xfrm>
            <a:off x="4999038" y="7627938"/>
            <a:ext cx="4632325" cy="438150"/>
          </a:xfrm>
          <a:prstGeom prst="rect">
            <a:avLst/>
          </a:prstGeom>
          <a:noFill/>
          <a:ln w="9525">
            <a:noFill/>
            <a:miter lim="800000"/>
            <a:headEnd/>
            <a:tailEnd/>
          </a:ln>
        </p:spPr>
        <p:txBody>
          <a:bodyPr vert="horz" wrap="square" lIns="130602" tIns="65302" rIns="130602" bIns="65302" numCol="1" anchor="ctr" anchorCtr="0" compatLnSpc="1">
            <a:prstTxWarp prst="textNoShape">
              <a:avLst/>
            </a:prstTxWarp>
          </a:bodyPr>
          <a:lstStyle>
            <a:lvl1pPr algn="ctr" defTabSz="653110" fontAlgn="auto">
              <a:spcBef>
                <a:spcPts val="0"/>
              </a:spcBef>
              <a:spcAft>
                <a:spcPts val="0"/>
              </a:spcAft>
              <a:defRPr sz="1700">
                <a:solidFill>
                  <a:schemeClr val="tx1">
                    <a:tint val="75000"/>
                  </a:schemeClr>
                </a:solidFill>
                <a:latin typeface="+mn-lt"/>
                <a:ea typeface="+mn-ea"/>
                <a:cs typeface="+mn-cs"/>
              </a:defRPr>
            </a:lvl1pPr>
          </a:lstStyle>
          <a:p>
            <a:pPr>
              <a:defRPr/>
            </a:pPr>
            <a:endParaRPr lang="en-US"/>
          </a:p>
        </p:txBody>
      </p:sp>
      <p:sp>
        <p:nvSpPr>
          <p:cNvPr id="6" name="Slide Number Placeholder 5"/>
          <p:cNvSpPr>
            <a:spLocks noGrp="1"/>
          </p:cNvSpPr>
          <p:nvPr>
            <p:ph type="sldNum" sz="quarter" idx="4"/>
          </p:nvPr>
        </p:nvSpPr>
        <p:spPr bwMode="auto">
          <a:xfrm>
            <a:off x="10485438" y="7627938"/>
            <a:ext cx="3413125" cy="438150"/>
          </a:xfrm>
          <a:prstGeom prst="rect">
            <a:avLst/>
          </a:prstGeom>
          <a:noFill/>
          <a:ln w="9525">
            <a:noFill/>
            <a:miter lim="800000"/>
            <a:headEnd/>
            <a:tailEnd/>
          </a:ln>
        </p:spPr>
        <p:txBody>
          <a:bodyPr vert="horz" wrap="square" lIns="130602" tIns="65302" rIns="130602" bIns="65302" numCol="1" anchor="ctr" anchorCtr="0" compatLnSpc="1">
            <a:prstTxWarp prst="textNoShape">
              <a:avLst/>
            </a:prstTxWarp>
          </a:bodyPr>
          <a:lstStyle>
            <a:lvl1pPr algn="r">
              <a:defRPr sz="1700">
                <a:solidFill>
                  <a:srgbClr val="898989"/>
                </a:solidFill>
                <a:latin typeface="Calibri" pitchFamily="34" charset="0"/>
                <a:cs typeface="Arial" pitchFamily="34" charset="0"/>
              </a:defRPr>
            </a:lvl1pPr>
          </a:lstStyle>
          <a:p>
            <a:fld id="{80C25B5B-F6B3-4F9B-8063-BDF871826C67}"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856" r:id="rId1"/>
    <p:sldLayoutId id="2147483857" r:id="rId2"/>
    <p:sldLayoutId id="2147483858" r:id="rId3"/>
    <p:sldLayoutId id="2147483859" r:id="rId4"/>
    <p:sldLayoutId id="2147483860" r:id="rId5"/>
    <p:sldLayoutId id="2147483861" r:id="rId6"/>
    <p:sldLayoutId id="2147483862" r:id="rId7"/>
    <p:sldLayoutId id="2147483863" r:id="rId8"/>
    <p:sldLayoutId id="2147483864" r:id="rId9"/>
    <p:sldLayoutId id="2147483865" r:id="rId10"/>
    <p:sldLayoutId id="2147483866" r:id="rId11"/>
  </p:sldLayoutIdLst>
  <p:txStyles>
    <p:titleStyle>
      <a:lvl1pPr algn="ctr" defTabSz="652463" rtl="0" eaLnBrk="0" fontAlgn="base" hangingPunct="0">
        <a:spcBef>
          <a:spcPct val="0"/>
        </a:spcBef>
        <a:spcAft>
          <a:spcPct val="0"/>
        </a:spcAft>
        <a:defRPr sz="6300" kern="1200">
          <a:solidFill>
            <a:schemeClr val="tx1"/>
          </a:solidFill>
          <a:latin typeface="+mj-lt"/>
          <a:ea typeface="ＭＳ Ｐゴシック" charset="0"/>
          <a:cs typeface="ＭＳ Ｐゴシック" charset="0"/>
        </a:defRPr>
      </a:lvl1pPr>
      <a:lvl2pPr algn="ctr" defTabSz="652463" rtl="0" eaLnBrk="0" fontAlgn="base" hangingPunct="0">
        <a:spcBef>
          <a:spcPct val="0"/>
        </a:spcBef>
        <a:spcAft>
          <a:spcPct val="0"/>
        </a:spcAft>
        <a:defRPr sz="6300">
          <a:solidFill>
            <a:schemeClr val="tx1"/>
          </a:solidFill>
          <a:latin typeface="Calibri" pitchFamily="34" charset="0"/>
          <a:ea typeface="ＭＳ Ｐゴシック" charset="0"/>
          <a:cs typeface="ＭＳ Ｐゴシック" charset="0"/>
        </a:defRPr>
      </a:lvl2pPr>
      <a:lvl3pPr algn="ctr" defTabSz="652463" rtl="0" eaLnBrk="0" fontAlgn="base" hangingPunct="0">
        <a:spcBef>
          <a:spcPct val="0"/>
        </a:spcBef>
        <a:spcAft>
          <a:spcPct val="0"/>
        </a:spcAft>
        <a:defRPr sz="6300">
          <a:solidFill>
            <a:schemeClr val="tx1"/>
          </a:solidFill>
          <a:latin typeface="Calibri" pitchFamily="34" charset="0"/>
          <a:ea typeface="ＭＳ Ｐゴシック" charset="0"/>
          <a:cs typeface="ＭＳ Ｐゴシック" charset="0"/>
        </a:defRPr>
      </a:lvl3pPr>
      <a:lvl4pPr algn="ctr" defTabSz="652463" rtl="0" eaLnBrk="0" fontAlgn="base" hangingPunct="0">
        <a:spcBef>
          <a:spcPct val="0"/>
        </a:spcBef>
        <a:spcAft>
          <a:spcPct val="0"/>
        </a:spcAft>
        <a:defRPr sz="6300">
          <a:solidFill>
            <a:schemeClr val="tx1"/>
          </a:solidFill>
          <a:latin typeface="Calibri" pitchFamily="34" charset="0"/>
          <a:ea typeface="ＭＳ Ｐゴシック" charset="0"/>
          <a:cs typeface="ＭＳ Ｐゴシック" charset="0"/>
        </a:defRPr>
      </a:lvl4pPr>
      <a:lvl5pPr algn="ctr" defTabSz="652463" rtl="0" eaLnBrk="0" fontAlgn="base" hangingPunct="0">
        <a:spcBef>
          <a:spcPct val="0"/>
        </a:spcBef>
        <a:spcAft>
          <a:spcPct val="0"/>
        </a:spcAft>
        <a:defRPr sz="6300">
          <a:solidFill>
            <a:schemeClr val="tx1"/>
          </a:solidFill>
          <a:latin typeface="Calibri" pitchFamily="34" charset="0"/>
          <a:ea typeface="ＭＳ Ｐゴシック" charset="0"/>
          <a:cs typeface="ＭＳ Ｐゴシック" charset="0"/>
        </a:defRPr>
      </a:lvl5pPr>
      <a:lvl6pPr marL="457200" algn="ctr" defTabSz="652463" rtl="0" fontAlgn="base">
        <a:spcBef>
          <a:spcPct val="0"/>
        </a:spcBef>
        <a:spcAft>
          <a:spcPct val="0"/>
        </a:spcAft>
        <a:defRPr sz="6300">
          <a:solidFill>
            <a:schemeClr val="tx1"/>
          </a:solidFill>
          <a:latin typeface="Calibri" pitchFamily="34" charset="0"/>
        </a:defRPr>
      </a:lvl6pPr>
      <a:lvl7pPr marL="914400" algn="ctr" defTabSz="652463" rtl="0" fontAlgn="base">
        <a:spcBef>
          <a:spcPct val="0"/>
        </a:spcBef>
        <a:spcAft>
          <a:spcPct val="0"/>
        </a:spcAft>
        <a:defRPr sz="6300">
          <a:solidFill>
            <a:schemeClr val="tx1"/>
          </a:solidFill>
          <a:latin typeface="Calibri" pitchFamily="34" charset="0"/>
        </a:defRPr>
      </a:lvl7pPr>
      <a:lvl8pPr marL="1371600" algn="ctr" defTabSz="652463" rtl="0" fontAlgn="base">
        <a:spcBef>
          <a:spcPct val="0"/>
        </a:spcBef>
        <a:spcAft>
          <a:spcPct val="0"/>
        </a:spcAft>
        <a:defRPr sz="6300">
          <a:solidFill>
            <a:schemeClr val="tx1"/>
          </a:solidFill>
          <a:latin typeface="Calibri" pitchFamily="34" charset="0"/>
        </a:defRPr>
      </a:lvl8pPr>
      <a:lvl9pPr marL="1828800" algn="ctr" defTabSz="652463" rtl="0" fontAlgn="base">
        <a:spcBef>
          <a:spcPct val="0"/>
        </a:spcBef>
        <a:spcAft>
          <a:spcPct val="0"/>
        </a:spcAft>
        <a:defRPr sz="6300">
          <a:solidFill>
            <a:schemeClr val="tx1"/>
          </a:solidFill>
          <a:latin typeface="Calibri" pitchFamily="34" charset="0"/>
        </a:defRPr>
      </a:lvl9pPr>
    </p:titleStyle>
    <p:bodyStyle>
      <a:lvl1pPr marL="490538" indent="-490538" algn="l" defTabSz="652463" rtl="0" eaLnBrk="0" fontAlgn="base" hangingPunct="0">
        <a:spcBef>
          <a:spcPct val="20000"/>
        </a:spcBef>
        <a:spcAft>
          <a:spcPct val="0"/>
        </a:spcAft>
        <a:buFont typeface="Arial" pitchFamily="34" charset="0"/>
        <a:buChar char="•"/>
        <a:defRPr sz="4600" kern="1200">
          <a:solidFill>
            <a:schemeClr val="tx1"/>
          </a:solidFill>
          <a:latin typeface="+mn-lt"/>
          <a:ea typeface="ＭＳ Ｐゴシック" charset="0"/>
          <a:cs typeface="ＭＳ Ｐゴシック" charset="0"/>
        </a:defRPr>
      </a:lvl1pPr>
      <a:lvl2pPr marL="1062038" indent="-409575" algn="l" defTabSz="652463" rtl="0" eaLnBrk="0" fontAlgn="base" hangingPunct="0">
        <a:spcBef>
          <a:spcPct val="20000"/>
        </a:spcBef>
        <a:spcAft>
          <a:spcPct val="0"/>
        </a:spcAft>
        <a:buFont typeface="Arial" pitchFamily="34" charset="0"/>
        <a:buChar char="–"/>
        <a:defRPr sz="4000" kern="1200">
          <a:solidFill>
            <a:schemeClr val="tx1"/>
          </a:solidFill>
          <a:latin typeface="+mn-lt"/>
          <a:ea typeface="ＭＳ Ｐゴシック" charset="0"/>
          <a:cs typeface="+mn-cs"/>
        </a:defRPr>
      </a:lvl2pPr>
      <a:lvl3pPr marL="1633538" indent="-327025" algn="l" defTabSz="652463" rtl="0" eaLnBrk="0" fontAlgn="base" hangingPunct="0">
        <a:spcBef>
          <a:spcPct val="20000"/>
        </a:spcBef>
        <a:spcAft>
          <a:spcPct val="0"/>
        </a:spcAft>
        <a:buFont typeface="Arial" pitchFamily="34" charset="0"/>
        <a:buChar char="•"/>
        <a:defRPr sz="3400" kern="1200">
          <a:solidFill>
            <a:schemeClr val="tx1"/>
          </a:solidFill>
          <a:latin typeface="+mn-lt"/>
          <a:ea typeface="ＭＳ Ｐゴシック" charset="0"/>
          <a:cs typeface="+mn-cs"/>
        </a:defRPr>
      </a:lvl3pPr>
      <a:lvl4pPr marL="2282825" indent="-323850" algn="l" defTabSz="652463" rtl="0" eaLnBrk="0" fontAlgn="base" hangingPunct="0">
        <a:spcBef>
          <a:spcPct val="20000"/>
        </a:spcBef>
        <a:spcAft>
          <a:spcPct val="0"/>
        </a:spcAft>
        <a:buFont typeface="Arial" pitchFamily="34" charset="0"/>
        <a:buChar char="–"/>
        <a:defRPr sz="2900" kern="1200">
          <a:solidFill>
            <a:schemeClr val="tx1"/>
          </a:solidFill>
          <a:latin typeface="+mn-lt"/>
          <a:ea typeface="ＭＳ Ｐゴシック" charset="0"/>
          <a:cs typeface="+mn-cs"/>
        </a:defRPr>
      </a:lvl4pPr>
      <a:lvl5pPr marL="2938463" indent="-325438" algn="l" defTabSz="652463" rtl="0" eaLnBrk="0" fontAlgn="base" hangingPunct="0">
        <a:spcBef>
          <a:spcPct val="20000"/>
        </a:spcBef>
        <a:spcAft>
          <a:spcPct val="0"/>
        </a:spcAft>
        <a:buFont typeface="Arial" pitchFamily="34" charset="0"/>
        <a:buChar char="»"/>
        <a:defRPr sz="2900" kern="1200">
          <a:solidFill>
            <a:schemeClr val="tx1"/>
          </a:solidFill>
          <a:latin typeface="+mn-lt"/>
          <a:ea typeface="ＭＳ Ｐゴシック" charset="0"/>
          <a:cs typeface="+mn-cs"/>
        </a:defRPr>
      </a:lvl5pPr>
      <a:lvl6pPr marL="3592106" indent="-326555" algn="l" defTabSz="653110" rtl="0" eaLnBrk="1" latinLnBrk="0" hangingPunct="1">
        <a:spcBef>
          <a:spcPct val="20000"/>
        </a:spcBef>
        <a:buFont typeface="Arial"/>
        <a:buChar char="•"/>
        <a:defRPr sz="2900" kern="1200">
          <a:solidFill>
            <a:schemeClr val="tx1"/>
          </a:solidFill>
          <a:latin typeface="+mn-lt"/>
          <a:ea typeface="+mn-ea"/>
          <a:cs typeface="+mn-cs"/>
        </a:defRPr>
      </a:lvl6pPr>
      <a:lvl7pPr marL="4245216" indent="-326555" algn="l" defTabSz="653110" rtl="0" eaLnBrk="1" latinLnBrk="0" hangingPunct="1">
        <a:spcBef>
          <a:spcPct val="20000"/>
        </a:spcBef>
        <a:buFont typeface="Arial"/>
        <a:buChar char="•"/>
        <a:defRPr sz="2900" kern="1200">
          <a:solidFill>
            <a:schemeClr val="tx1"/>
          </a:solidFill>
          <a:latin typeface="+mn-lt"/>
          <a:ea typeface="+mn-ea"/>
          <a:cs typeface="+mn-cs"/>
        </a:defRPr>
      </a:lvl7pPr>
      <a:lvl8pPr marL="4898327" indent="-326555" algn="l" defTabSz="653110" rtl="0" eaLnBrk="1" latinLnBrk="0" hangingPunct="1">
        <a:spcBef>
          <a:spcPct val="20000"/>
        </a:spcBef>
        <a:buFont typeface="Arial"/>
        <a:buChar char="•"/>
        <a:defRPr sz="2900" kern="1200">
          <a:solidFill>
            <a:schemeClr val="tx1"/>
          </a:solidFill>
          <a:latin typeface="+mn-lt"/>
          <a:ea typeface="+mn-ea"/>
          <a:cs typeface="+mn-cs"/>
        </a:defRPr>
      </a:lvl8pPr>
      <a:lvl9pPr marL="5551437" indent="-326555" algn="l" defTabSz="653110" rtl="0" eaLnBrk="1" latinLnBrk="0" hangingPunct="1">
        <a:spcBef>
          <a:spcPct val="20000"/>
        </a:spcBef>
        <a:buFont typeface="Arial"/>
        <a:buChar char="•"/>
        <a:defRPr sz="2900" kern="1200">
          <a:solidFill>
            <a:schemeClr val="tx1"/>
          </a:solidFill>
          <a:latin typeface="+mn-lt"/>
          <a:ea typeface="+mn-ea"/>
          <a:cs typeface="+mn-cs"/>
        </a:defRPr>
      </a:lvl9pPr>
    </p:bodyStyle>
    <p:otherStyle>
      <a:defPPr>
        <a:defRPr lang="en-US"/>
      </a:defPPr>
      <a:lvl1pPr marL="0" algn="l" defTabSz="653110" rtl="0" eaLnBrk="1" latinLnBrk="0" hangingPunct="1">
        <a:defRPr sz="2600" kern="1200">
          <a:solidFill>
            <a:schemeClr val="tx1"/>
          </a:solidFill>
          <a:latin typeface="+mn-lt"/>
          <a:ea typeface="+mn-ea"/>
          <a:cs typeface="+mn-cs"/>
        </a:defRPr>
      </a:lvl1pPr>
      <a:lvl2pPr marL="653110" algn="l" defTabSz="653110" rtl="0" eaLnBrk="1" latinLnBrk="0" hangingPunct="1">
        <a:defRPr sz="2600" kern="1200">
          <a:solidFill>
            <a:schemeClr val="tx1"/>
          </a:solidFill>
          <a:latin typeface="+mn-lt"/>
          <a:ea typeface="+mn-ea"/>
          <a:cs typeface="+mn-cs"/>
        </a:defRPr>
      </a:lvl2pPr>
      <a:lvl3pPr marL="1306220" algn="l" defTabSz="653110" rtl="0" eaLnBrk="1" latinLnBrk="0" hangingPunct="1">
        <a:defRPr sz="2600" kern="1200">
          <a:solidFill>
            <a:schemeClr val="tx1"/>
          </a:solidFill>
          <a:latin typeface="+mn-lt"/>
          <a:ea typeface="+mn-ea"/>
          <a:cs typeface="+mn-cs"/>
        </a:defRPr>
      </a:lvl3pPr>
      <a:lvl4pPr marL="1959331" algn="l" defTabSz="653110" rtl="0" eaLnBrk="1" latinLnBrk="0" hangingPunct="1">
        <a:defRPr sz="2600" kern="1200">
          <a:solidFill>
            <a:schemeClr val="tx1"/>
          </a:solidFill>
          <a:latin typeface="+mn-lt"/>
          <a:ea typeface="+mn-ea"/>
          <a:cs typeface="+mn-cs"/>
        </a:defRPr>
      </a:lvl4pPr>
      <a:lvl5pPr marL="2612441" algn="l" defTabSz="653110" rtl="0" eaLnBrk="1" latinLnBrk="0" hangingPunct="1">
        <a:defRPr sz="2600" kern="1200">
          <a:solidFill>
            <a:schemeClr val="tx1"/>
          </a:solidFill>
          <a:latin typeface="+mn-lt"/>
          <a:ea typeface="+mn-ea"/>
          <a:cs typeface="+mn-cs"/>
        </a:defRPr>
      </a:lvl5pPr>
      <a:lvl6pPr marL="3265551" algn="l" defTabSz="653110" rtl="0" eaLnBrk="1" latinLnBrk="0" hangingPunct="1">
        <a:defRPr sz="2600" kern="1200">
          <a:solidFill>
            <a:schemeClr val="tx1"/>
          </a:solidFill>
          <a:latin typeface="+mn-lt"/>
          <a:ea typeface="+mn-ea"/>
          <a:cs typeface="+mn-cs"/>
        </a:defRPr>
      </a:lvl6pPr>
      <a:lvl7pPr marL="3918661" algn="l" defTabSz="653110" rtl="0" eaLnBrk="1" latinLnBrk="0" hangingPunct="1">
        <a:defRPr sz="2600" kern="1200">
          <a:solidFill>
            <a:schemeClr val="tx1"/>
          </a:solidFill>
          <a:latin typeface="+mn-lt"/>
          <a:ea typeface="+mn-ea"/>
          <a:cs typeface="+mn-cs"/>
        </a:defRPr>
      </a:lvl7pPr>
      <a:lvl8pPr marL="4571771" algn="l" defTabSz="653110" rtl="0" eaLnBrk="1" latinLnBrk="0" hangingPunct="1">
        <a:defRPr sz="2600" kern="1200">
          <a:solidFill>
            <a:schemeClr val="tx1"/>
          </a:solidFill>
          <a:latin typeface="+mn-lt"/>
          <a:ea typeface="+mn-ea"/>
          <a:cs typeface="+mn-cs"/>
        </a:defRPr>
      </a:lvl8pPr>
      <a:lvl9pPr marL="5224882" algn="l" defTabSz="653110" rtl="0" eaLnBrk="1" latinLnBrk="0" hangingPunct="1">
        <a:defRPr sz="26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1" name="Rectangle 1"/>
          <p:cNvSpPr>
            <a:spLocks noGrp="1" noChangeArrowheads="1"/>
          </p:cNvSpPr>
          <p:nvPr>
            <p:ph type="title"/>
          </p:nvPr>
        </p:nvSpPr>
        <p:spPr bwMode="auto">
          <a:xfrm>
            <a:off x="728663" y="0"/>
            <a:ext cx="10515600" cy="12541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38100" tIns="38100" rIns="38100" bIns="38100" numCol="1" anchor="b" anchorCtr="0" compatLnSpc="1">
            <a:prstTxWarp prst="textNoShape">
              <a:avLst/>
            </a:prstTxWarp>
          </a:bodyPr>
          <a:lstStyle/>
          <a:p>
            <a:pPr lvl="0"/>
            <a:r>
              <a:rPr lang="en-US">
                <a:sym typeface="Helvetica" charset="0"/>
              </a:rPr>
              <a:t>Click to edit Master title style</a:t>
            </a:r>
          </a:p>
        </p:txBody>
      </p:sp>
      <p:sp>
        <p:nvSpPr>
          <p:cNvPr id="10242" name="Rectangle 2"/>
          <p:cNvSpPr>
            <a:spLocks noGrp="1" noChangeArrowheads="1"/>
          </p:cNvSpPr>
          <p:nvPr>
            <p:ph type="body" idx="1"/>
          </p:nvPr>
        </p:nvSpPr>
        <p:spPr bwMode="auto">
          <a:xfrm>
            <a:off x="1743075" y="1735138"/>
            <a:ext cx="11158538" cy="649446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25400" tIns="25400" rIns="25400" bIns="25400" numCol="1" anchor="t" anchorCtr="0" compatLnSpc="1">
            <a:prstTxWarp prst="textNoShape">
              <a:avLst/>
            </a:prstTxWarp>
          </a:bodyPr>
          <a:lstStyle/>
          <a:p>
            <a:pPr lvl="0"/>
            <a:r>
              <a:rPr lang="en-US">
                <a:sym typeface="Helvetica" charset="0"/>
              </a:rPr>
              <a:t>Click to edit Master text styles</a:t>
            </a:r>
          </a:p>
          <a:p>
            <a:pPr lvl="1"/>
            <a:r>
              <a:rPr lang="en-US">
                <a:sym typeface="Helvetica" charset="0"/>
              </a:rPr>
              <a:t>Second level</a:t>
            </a:r>
          </a:p>
          <a:p>
            <a:pPr lvl="2"/>
            <a:r>
              <a:rPr lang="en-US">
                <a:sym typeface="Helvetica" charset="0"/>
              </a:rPr>
              <a:t>Third level</a:t>
            </a:r>
          </a:p>
          <a:p>
            <a:pPr lvl="3"/>
            <a:r>
              <a:rPr lang="en-US">
                <a:sym typeface="Helvetica" charset="0"/>
              </a:rPr>
              <a:t>Fourth level</a:t>
            </a:r>
          </a:p>
          <a:p>
            <a:pPr lvl="4"/>
            <a:r>
              <a:rPr lang="en-US">
                <a:sym typeface="Helvetica" charset="0"/>
              </a:rPr>
              <a:t>Fifth level</a:t>
            </a:r>
          </a:p>
        </p:txBody>
      </p:sp>
      <p:sp>
        <p:nvSpPr>
          <p:cNvPr id="10243" name="Text Box 3"/>
          <p:cNvSpPr txBox="1">
            <a:spLocks noGrp="1" noChangeArrowheads="1"/>
          </p:cNvSpPr>
          <p:nvPr>
            <p:ph type="sldNum" sz="quarter" idx="4"/>
          </p:nvPr>
        </p:nvSpPr>
        <p:spPr bwMode="auto">
          <a:xfrm>
            <a:off x="198438" y="7813675"/>
            <a:ext cx="355600" cy="26828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none" lIns="91440" tIns="45720" rIns="91440" bIns="45720" numCol="1" anchor="t" anchorCtr="0" compatLnSpc="1">
            <a:prstTxWarp prst="textNoShape">
              <a:avLst/>
            </a:prstTxWarp>
          </a:bodyPr>
          <a:lstStyle>
            <a:lvl1pPr algn="r" defTabSz="914400">
              <a:defRPr sz="1600">
                <a:solidFill>
                  <a:srgbClr val="1A1A1A"/>
                </a:solidFill>
                <a:latin typeface="Helvetica" charset="0"/>
                <a:sym typeface="Helvetica" charset="0"/>
              </a:defRPr>
            </a:lvl1pPr>
          </a:lstStyle>
          <a:p>
            <a:fld id="{ECF13C02-E11B-4C7B-8BBA-B1145B7D860E}"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867" r:id="rId1"/>
    <p:sldLayoutId id="2147483868" r:id="rId2"/>
    <p:sldLayoutId id="2147483869" r:id="rId3"/>
    <p:sldLayoutId id="2147483870" r:id="rId4"/>
    <p:sldLayoutId id="2147483871" r:id="rId5"/>
    <p:sldLayoutId id="2147483872" r:id="rId6"/>
    <p:sldLayoutId id="2147483873" r:id="rId7"/>
    <p:sldLayoutId id="2147483874" r:id="rId8"/>
    <p:sldLayoutId id="2147483875" r:id="rId9"/>
    <p:sldLayoutId id="2147483876" r:id="rId10"/>
    <p:sldLayoutId id="2147483877" r:id="rId11"/>
  </p:sldLayoutIdLst>
  <p:transition/>
  <p:hf hdr="0" ftr="0" dt="0"/>
  <p:txStyles>
    <p:titleStyle>
      <a:lvl1pPr algn="l" rtl="0" eaLnBrk="0" fontAlgn="base" hangingPunct="0">
        <a:spcBef>
          <a:spcPct val="0"/>
        </a:spcBef>
        <a:spcAft>
          <a:spcPct val="0"/>
        </a:spcAft>
        <a:defRPr sz="3600" b="1">
          <a:solidFill>
            <a:srgbClr val="FF4D00"/>
          </a:solidFill>
          <a:latin typeface="+mj-lt"/>
          <a:ea typeface="+mj-ea"/>
          <a:cs typeface="+mj-cs"/>
          <a:sym typeface="Helvetica" charset="0"/>
        </a:defRPr>
      </a:lvl1pPr>
      <a:lvl2pPr algn="l" rtl="0" eaLnBrk="0" fontAlgn="base" hangingPunct="0">
        <a:spcBef>
          <a:spcPct val="0"/>
        </a:spcBef>
        <a:spcAft>
          <a:spcPct val="0"/>
        </a:spcAft>
        <a:defRPr sz="3600" b="1">
          <a:solidFill>
            <a:srgbClr val="FF4D00"/>
          </a:solidFill>
          <a:latin typeface="Helvetica" charset="0"/>
          <a:ea typeface="ヒラギノ角ゴ ProN W6" charset="0"/>
          <a:cs typeface="ヒラギノ角ゴ ProN W6" charset="0"/>
          <a:sym typeface="Helvetica" charset="0"/>
        </a:defRPr>
      </a:lvl2pPr>
      <a:lvl3pPr algn="l" rtl="0" eaLnBrk="0" fontAlgn="base" hangingPunct="0">
        <a:spcBef>
          <a:spcPct val="0"/>
        </a:spcBef>
        <a:spcAft>
          <a:spcPct val="0"/>
        </a:spcAft>
        <a:defRPr sz="3600" b="1">
          <a:solidFill>
            <a:srgbClr val="FF4D00"/>
          </a:solidFill>
          <a:latin typeface="Helvetica" charset="0"/>
          <a:ea typeface="ヒラギノ角ゴ ProN W6" charset="0"/>
          <a:cs typeface="ヒラギノ角ゴ ProN W6" charset="0"/>
          <a:sym typeface="Helvetica" charset="0"/>
        </a:defRPr>
      </a:lvl3pPr>
      <a:lvl4pPr algn="l" rtl="0" eaLnBrk="0" fontAlgn="base" hangingPunct="0">
        <a:spcBef>
          <a:spcPct val="0"/>
        </a:spcBef>
        <a:spcAft>
          <a:spcPct val="0"/>
        </a:spcAft>
        <a:defRPr sz="3600" b="1">
          <a:solidFill>
            <a:srgbClr val="FF4D00"/>
          </a:solidFill>
          <a:latin typeface="Helvetica" charset="0"/>
          <a:ea typeface="ヒラギノ角ゴ ProN W6" charset="0"/>
          <a:cs typeface="ヒラギノ角ゴ ProN W6" charset="0"/>
          <a:sym typeface="Helvetica" charset="0"/>
        </a:defRPr>
      </a:lvl4pPr>
      <a:lvl5pPr algn="l" rtl="0" eaLnBrk="0" fontAlgn="base" hangingPunct="0">
        <a:spcBef>
          <a:spcPct val="0"/>
        </a:spcBef>
        <a:spcAft>
          <a:spcPct val="0"/>
        </a:spcAft>
        <a:defRPr sz="3600" b="1">
          <a:solidFill>
            <a:srgbClr val="FF4D00"/>
          </a:solidFill>
          <a:latin typeface="Helvetica" charset="0"/>
          <a:ea typeface="ヒラギノ角ゴ ProN W6" charset="0"/>
          <a:cs typeface="ヒラギノ角ゴ ProN W6" charset="0"/>
          <a:sym typeface="Helvetica" charset="0"/>
        </a:defRPr>
      </a:lvl5pPr>
      <a:lvl6pPr marL="457200" algn="l" rtl="0" fontAlgn="base">
        <a:spcBef>
          <a:spcPct val="0"/>
        </a:spcBef>
        <a:spcAft>
          <a:spcPct val="0"/>
        </a:spcAft>
        <a:defRPr sz="3600" b="1">
          <a:solidFill>
            <a:srgbClr val="FF4D00"/>
          </a:solidFill>
          <a:latin typeface="Helvetica" charset="0"/>
          <a:ea typeface="ヒラギノ角ゴ ProN W6" charset="0"/>
          <a:cs typeface="ヒラギノ角ゴ ProN W6" charset="0"/>
          <a:sym typeface="Helvetica" charset="0"/>
        </a:defRPr>
      </a:lvl6pPr>
      <a:lvl7pPr marL="914400" algn="l" rtl="0" fontAlgn="base">
        <a:spcBef>
          <a:spcPct val="0"/>
        </a:spcBef>
        <a:spcAft>
          <a:spcPct val="0"/>
        </a:spcAft>
        <a:defRPr sz="3600" b="1">
          <a:solidFill>
            <a:srgbClr val="FF4D00"/>
          </a:solidFill>
          <a:latin typeface="Helvetica" charset="0"/>
          <a:ea typeface="ヒラギノ角ゴ ProN W6" charset="0"/>
          <a:cs typeface="ヒラギノ角ゴ ProN W6" charset="0"/>
          <a:sym typeface="Helvetica" charset="0"/>
        </a:defRPr>
      </a:lvl7pPr>
      <a:lvl8pPr marL="1371600" algn="l" rtl="0" fontAlgn="base">
        <a:spcBef>
          <a:spcPct val="0"/>
        </a:spcBef>
        <a:spcAft>
          <a:spcPct val="0"/>
        </a:spcAft>
        <a:defRPr sz="3600" b="1">
          <a:solidFill>
            <a:srgbClr val="FF4D00"/>
          </a:solidFill>
          <a:latin typeface="Helvetica" charset="0"/>
          <a:ea typeface="ヒラギノ角ゴ ProN W6" charset="0"/>
          <a:cs typeface="ヒラギノ角ゴ ProN W6" charset="0"/>
          <a:sym typeface="Helvetica" charset="0"/>
        </a:defRPr>
      </a:lvl8pPr>
      <a:lvl9pPr marL="1828800" algn="l" rtl="0" fontAlgn="base">
        <a:spcBef>
          <a:spcPct val="0"/>
        </a:spcBef>
        <a:spcAft>
          <a:spcPct val="0"/>
        </a:spcAft>
        <a:defRPr sz="3600" b="1">
          <a:solidFill>
            <a:srgbClr val="FF4D00"/>
          </a:solidFill>
          <a:latin typeface="Helvetica" charset="0"/>
          <a:ea typeface="ヒラギノ角ゴ ProN W6" charset="0"/>
          <a:cs typeface="ヒラギノ角ゴ ProN W6" charset="0"/>
          <a:sym typeface="Helvetica" charset="0"/>
        </a:defRPr>
      </a:lvl9pPr>
    </p:titleStyle>
    <p:bodyStyle>
      <a:lvl1pPr marL="317500" indent="-317500" algn="l" rtl="0" eaLnBrk="0" fontAlgn="base" hangingPunct="0">
        <a:lnSpc>
          <a:spcPct val="120000"/>
        </a:lnSpc>
        <a:spcBef>
          <a:spcPts val="2000"/>
        </a:spcBef>
        <a:spcAft>
          <a:spcPct val="0"/>
        </a:spcAft>
        <a:buClr>
          <a:srgbClr val="FF4B00"/>
        </a:buClr>
        <a:buSzPct val="125000"/>
        <a:buFont typeface="Helvetica" charset="0"/>
        <a:buChar char="•"/>
        <a:defRPr sz="2800">
          <a:solidFill>
            <a:srgbClr val="131313"/>
          </a:solidFill>
          <a:latin typeface="+mn-lt"/>
          <a:ea typeface="+mn-ea"/>
          <a:cs typeface="+mn-cs"/>
          <a:sym typeface="Helvetica" charset="0"/>
        </a:defRPr>
      </a:lvl1pPr>
      <a:lvl2pPr marL="901700" indent="-317500" algn="l" rtl="0" eaLnBrk="0" fontAlgn="base" hangingPunct="0">
        <a:lnSpc>
          <a:spcPct val="110000"/>
        </a:lnSpc>
        <a:spcBef>
          <a:spcPts val="2200"/>
        </a:spcBef>
        <a:spcAft>
          <a:spcPct val="0"/>
        </a:spcAft>
        <a:buClr>
          <a:srgbClr val="574730"/>
        </a:buClr>
        <a:buSzPct val="125000"/>
        <a:buFont typeface="Helvetica" charset="0"/>
        <a:buChar char="•"/>
        <a:defRPr sz="2400">
          <a:solidFill>
            <a:srgbClr val="262626"/>
          </a:solidFill>
          <a:latin typeface="+mn-lt"/>
          <a:ea typeface="+mn-ea"/>
          <a:cs typeface="+mn-cs"/>
          <a:sym typeface="Helvetica" charset="0"/>
        </a:defRPr>
      </a:lvl2pPr>
      <a:lvl3pPr marL="1539875" indent="-317500" algn="l" rtl="0" eaLnBrk="0" fontAlgn="base" hangingPunct="0">
        <a:lnSpc>
          <a:spcPct val="110000"/>
        </a:lnSpc>
        <a:spcBef>
          <a:spcPts val="2200"/>
        </a:spcBef>
        <a:spcAft>
          <a:spcPct val="0"/>
        </a:spcAft>
        <a:buClr>
          <a:srgbClr val="847765"/>
        </a:buClr>
        <a:buSzPct val="125000"/>
        <a:buFont typeface="Helvetica" charset="0"/>
        <a:buChar char="•"/>
        <a:defRPr>
          <a:solidFill>
            <a:srgbClr val="131313"/>
          </a:solidFill>
          <a:latin typeface="+mn-lt"/>
          <a:ea typeface="+mn-ea"/>
          <a:cs typeface="+mn-cs"/>
          <a:sym typeface="Helvetica" charset="0"/>
        </a:defRPr>
      </a:lvl3pPr>
      <a:lvl4pPr marL="2171700" indent="-317500" algn="l" rtl="0" eaLnBrk="0" fontAlgn="base" hangingPunct="0">
        <a:lnSpc>
          <a:spcPct val="110000"/>
        </a:lnSpc>
        <a:spcBef>
          <a:spcPts val="2200"/>
        </a:spcBef>
        <a:spcAft>
          <a:spcPct val="0"/>
        </a:spcAft>
        <a:buClr>
          <a:srgbClr val="847765"/>
        </a:buClr>
        <a:buSzPct val="125000"/>
        <a:buFont typeface="Helvetica" charset="0"/>
        <a:buChar char="•"/>
        <a:defRPr>
          <a:solidFill>
            <a:srgbClr val="131313"/>
          </a:solidFill>
          <a:latin typeface="+mn-lt"/>
          <a:ea typeface="+mn-ea"/>
          <a:cs typeface="+mn-cs"/>
          <a:sym typeface="Helvetica" charset="0"/>
        </a:defRPr>
      </a:lvl4pPr>
      <a:lvl5pPr marL="2489200" indent="-317500" algn="l" rtl="0" eaLnBrk="0" fontAlgn="base" hangingPunct="0">
        <a:lnSpc>
          <a:spcPct val="110000"/>
        </a:lnSpc>
        <a:spcBef>
          <a:spcPts val="2200"/>
        </a:spcBef>
        <a:spcAft>
          <a:spcPct val="0"/>
        </a:spcAft>
        <a:buClr>
          <a:srgbClr val="847765"/>
        </a:buClr>
        <a:buSzPct val="125000"/>
        <a:buFont typeface="Helvetica" charset="0"/>
        <a:buChar char="•"/>
        <a:defRPr>
          <a:solidFill>
            <a:srgbClr val="847765"/>
          </a:solidFill>
          <a:latin typeface="+mn-lt"/>
          <a:ea typeface="+mn-ea"/>
          <a:cs typeface="+mn-cs"/>
          <a:sym typeface="Helvetica" charset="0"/>
        </a:defRPr>
      </a:lvl5pPr>
      <a:lvl6pPr marL="2946400" indent="-317500" algn="l" rtl="0" fontAlgn="base">
        <a:lnSpc>
          <a:spcPct val="110000"/>
        </a:lnSpc>
        <a:spcBef>
          <a:spcPts val="2200"/>
        </a:spcBef>
        <a:spcAft>
          <a:spcPct val="0"/>
        </a:spcAft>
        <a:buClr>
          <a:srgbClr val="847765"/>
        </a:buClr>
        <a:buSzPct val="125000"/>
        <a:buFont typeface="Helvetica" charset="0"/>
        <a:buChar char="•"/>
        <a:defRPr>
          <a:solidFill>
            <a:srgbClr val="847765"/>
          </a:solidFill>
          <a:latin typeface="+mn-lt"/>
          <a:ea typeface="+mn-ea"/>
          <a:cs typeface="+mn-cs"/>
          <a:sym typeface="Helvetica" charset="0"/>
        </a:defRPr>
      </a:lvl6pPr>
      <a:lvl7pPr marL="3403600" indent="-317500" algn="l" rtl="0" fontAlgn="base">
        <a:lnSpc>
          <a:spcPct val="110000"/>
        </a:lnSpc>
        <a:spcBef>
          <a:spcPts val="2200"/>
        </a:spcBef>
        <a:spcAft>
          <a:spcPct val="0"/>
        </a:spcAft>
        <a:buClr>
          <a:srgbClr val="847765"/>
        </a:buClr>
        <a:buSzPct val="125000"/>
        <a:buFont typeface="Helvetica" charset="0"/>
        <a:buChar char="•"/>
        <a:defRPr>
          <a:solidFill>
            <a:srgbClr val="847765"/>
          </a:solidFill>
          <a:latin typeface="+mn-lt"/>
          <a:ea typeface="+mn-ea"/>
          <a:cs typeface="+mn-cs"/>
          <a:sym typeface="Helvetica" charset="0"/>
        </a:defRPr>
      </a:lvl7pPr>
      <a:lvl8pPr marL="3860800" indent="-317500" algn="l" rtl="0" fontAlgn="base">
        <a:lnSpc>
          <a:spcPct val="110000"/>
        </a:lnSpc>
        <a:spcBef>
          <a:spcPts val="2200"/>
        </a:spcBef>
        <a:spcAft>
          <a:spcPct val="0"/>
        </a:spcAft>
        <a:buClr>
          <a:srgbClr val="847765"/>
        </a:buClr>
        <a:buSzPct val="125000"/>
        <a:buFont typeface="Helvetica" charset="0"/>
        <a:buChar char="•"/>
        <a:defRPr>
          <a:solidFill>
            <a:srgbClr val="847765"/>
          </a:solidFill>
          <a:latin typeface="+mn-lt"/>
          <a:ea typeface="+mn-ea"/>
          <a:cs typeface="+mn-cs"/>
          <a:sym typeface="Helvetica" charset="0"/>
        </a:defRPr>
      </a:lvl8pPr>
      <a:lvl9pPr marL="4318000" indent="-317500" algn="l" rtl="0" fontAlgn="base">
        <a:lnSpc>
          <a:spcPct val="110000"/>
        </a:lnSpc>
        <a:spcBef>
          <a:spcPts val="2200"/>
        </a:spcBef>
        <a:spcAft>
          <a:spcPct val="0"/>
        </a:spcAft>
        <a:buClr>
          <a:srgbClr val="847765"/>
        </a:buClr>
        <a:buSzPct val="125000"/>
        <a:buFont typeface="Helvetica" charset="0"/>
        <a:buChar char="•"/>
        <a:defRPr>
          <a:solidFill>
            <a:srgbClr val="847765"/>
          </a:solidFill>
          <a:latin typeface="+mn-lt"/>
          <a:ea typeface="+mn-ea"/>
          <a:cs typeface="+mn-cs"/>
          <a:sym typeface="Helvetica"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gigaom.com/cloud/at-cloud-scale-data-centers-are-the-new-servers/" TargetMode="Externa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hyperlink" Target="http://www.joyent.com" TargetMode="External"/><Relationship Id="rId7" Type="http://schemas.openxmlformats.org/officeDocument/2006/relationships/hyperlink" Target="http://www.joyent.com/services/node-js-services/" TargetMode="External"/><Relationship Id="rId2" Type="http://schemas.openxmlformats.org/officeDocument/2006/relationships/hyperlink" Target="http://www.joyentcloud.com" TargetMode="External"/><Relationship Id="rId1" Type="http://schemas.openxmlformats.org/officeDocument/2006/relationships/slideLayout" Target="../slideLayouts/slideLayout3.xml"/><Relationship Id="rId6" Type="http://schemas.openxmlformats.org/officeDocument/2006/relationships/hyperlink" Target="http://nodejs.org/" TargetMode="External"/><Relationship Id="rId5" Type="http://schemas.openxmlformats.org/officeDocument/2006/relationships/hyperlink" Target="https://no.de" TargetMode="Externa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21.png"/></Relationships>
</file>

<file path=ppt/slides/_rels/slide2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emf"/><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25.png"/></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3.xml"/><Relationship Id="rId1" Type="http://schemas.openxmlformats.org/officeDocument/2006/relationships/slideLayout" Target="../slideLayouts/slideLayout14.xml"/><Relationship Id="rId5" Type="http://schemas.openxmlformats.org/officeDocument/2006/relationships/image" Target="../media/image29.png"/><Relationship Id="rId4" Type="http://schemas.openxmlformats.org/officeDocument/2006/relationships/image" Target="../media/image28.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25.xml"/><Relationship Id="rId1" Type="http://schemas.openxmlformats.org/officeDocument/2006/relationships/slideLayout" Target="../slideLayouts/slideLayout3.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jpeg"/></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openxmlformats.org/officeDocument/2006/relationships/image" Target="../media/image35.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hyperlink" Target="http://www.joyent.com/" TargetMode="External"/><Relationship Id="rId2" Type="http://schemas.openxmlformats.org/officeDocument/2006/relationships/notesSlide" Target="../notesSlides/notesSlide27.xml"/><Relationship Id="rId1" Type="http://schemas.openxmlformats.org/officeDocument/2006/relationships/slideLayout" Target="../slideLayouts/slideLayout3.xml"/><Relationship Id="rId5" Type="http://schemas.openxmlformats.org/officeDocument/2006/relationships/image" Target="../media/image27.png"/><Relationship Id="rId4" Type="http://schemas.openxmlformats.org/officeDocument/2006/relationships/image" Target="../media/image36.png"/></Relationships>
</file>

<file path=ppt/slides/_rels/slide3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3" Type="http://schemas.openxmlformats.org/officeDocument/2006/relationships/hyperlink" Target="http://gigaom.com/cloud/is-features-vs-performance-the-new-cloud-battle-line/" TargetMode="External"/><Relationship Id="rId2" Type="http://schemas.openxmlformats.org/officeDocument/2006/relationships/hyperlink" Target="http://www.joyent.com/joyeurblog/2009/09/08/benchmarking-joyent-pricing/" TargetMode="Externa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hyperlink" Target="http://www.datacenterknowledge.com/archives/2011/01/04/how-the-cloud-is-driving-profits-at-rackspace/" TargetMode="External"/><Relationship Id="rId2" Type="http://schemas.openxmlformats.org/officeDocument/2006/relationships/slideLayout" Target="../slideLayouts/slideLayout3.xml"/><Relationship Id="rId1" Type="http://schemas.openxmlformats.org/officeDocument/2006/relationships/vmlDrawing" Target="../drawings/vmlDrawing1.vml"/><Relationship Id="rId4" Type="http://schemas.openxmlformats.org/officeDocument/2006/relationships/oleObject" Target="../embeddings/oleObject1.bin"/></Relationships>
</file>

<file path=ppt/slides/_rels/slide3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png"/><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1.xml"/><Relationship Id="rId1" Type="http://schemas.openxmlformats.org/officeDocument/2006/relationships/slideLayout" Target="../slideLayouts/slideLayout3.xml"/><Relationship Id="rId4" Type="http://schemas.openxmlformats.org/officeDocument/2006/relationships/hyperlink" Target="mailto:jonathan@joyent.com"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10.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Picture 1"/>
          <p:cNvPicPr>
            <a:picLocks noChangeAspect="1" noChangeArrowheads="1"/>
          </p:cNvPicPr>
          <p:nvPr/>
        </p:nvPicPr>
        <p:blipFill>
          <a:blip r:embed="rId3"/>
          <a:srcRect/>
          <a:stretch>
            <a:fillRect/>
          </a:stretch>
        </p:blipFill>
        <p:spPr bwMode="auto">
          <a:xfrm>
            <a:off x="1073150" y="1649413"/>
            <a:ext cx="7215188" cy="1468437"/>
          </a:xfrm>
          <a:prstGeom prst="rect">
            <a:avLst/>
          </a:prstGeom>
          <a:noFill/>
          <a:ln w="25400">
            <a:noFill/>
            <a:round/>
            <a:headEnd/>
            <a:tailEnd/>
          </a:ln>
        </p:spPr>
      </p:pic>
      <p:sp>
        <p:nvSpPr>
          <p:cNvPr id="27650" name="Line 2"/>
          <p:cNvSpPr>
            <a:spLocks noChangeShapeType="1"/>
          </p:cNvSpPr>
          <p:nvPr/>
        </p:nvSpPr>
        <p:spPr bwMode="auto">
          <a:xfrm rot="10800000" flipH="1">
            <a:off x="2728913" y="3224213"/>
            <a:ext cx="11901487" cy="1587"/>
          </a:xfrm>
          <a:prstGeom prst="line">
            <a:avLst/>
          </a:prstGeom>
          <a:noFill/>
          <a:ln w="25400">
            <a:solidFill>
              <a:srgbClr val="383022">
                <a:alpha val="41960"/>
              </a:srgbClr>
            </a:solidFill>
            <a:round/>
            <a:headEnd/>
            <a:tailEnd/>
          </a:ln>
        </p:spPr>
        <p:txBody>
          <a:bodyPr lIns="0" tIns="0" rIns="0" bIns="0"/>
          <a:lstStyle/>
          <a:p>
            <a:endParaRPr lang="en-US"/>
          </a:p>
        </p:txBody>
      </p:sp>
      <p:sp>
        <p:nvSpPr>
          <p:cNvPr id="27651" name="Rectangle 3"/>
          <p:cNvSpPr>
            <a:spLocks noChangeArrowheads="1"/>
          </p:cNvSpPr>
          <p:nvPr>
            <p:ph type="title"/>
          </p:nvPr>
        </p:nvSpPr>
        <p:spPr>
          <a:xfrm>
            <a:off x="1514475" y="3621088"/>
            <a:ext cx="11501438" cy="3622675"/>
          </a:xfrm>
        </p:spPr>
        <p:txBody>
          <a:bodyPr/>
          <a:lstStyle/>
          <a:p>
            <a:r>
              <a:rPr lang="en-US" sz="5200" smtClean="0">
                <a:ea typeface="ＭＳ Ｐゴシック" charset="-128"/>
              </a:rPr>
              <a:t>Content In The Cloud</a:t>
            </a:r>
            <a:br>
              <a:rPr lang="en-US" sz="5200" smtClean="0">
                <a:ea typeface="ＭＳ Ｐゴシック" charset="-128"/>
              </a:rPr>
            </a:br>
            <a:r>
              <a:rPr lang="en-US" sz="5200" smtClean="0">
                <a:ea typeface="ＭＳ Ｐゴシック" charset="-128"/>
              </a:rPr>
              <a:t/>
            </a:r>
            <a:br>
              <a:rPr lang="en-US" sz="5200" smtClean="0">
                <a:ea typeface="ＭＳ Ｐゴシック" charset="-128"/>
              </a:rPr>
            </a:br>
            <a:endParaRPr lang="en-US" sz="3300" smtClean="0">
              <a:ea typeface="ＭＳ Ｐゴシック" charset="-128"/>
            </a:endParaRPr>
          </a:p>
        </p:txBody>
      </p:sp>
      <p:sp>
        <p:nvSpPr>
          <p:cNvPr id="5" name="Subtitle 2"/>
          <p:cNvSpPr txBox="1">
            <a:spLocks/>
          </p:cNvSpPr>
          <p:nvPr/>
        </p:nvSpPr>
        <p:spPr>
          <a:xfrm>
            <a:off x="2255838" y="5165725"/>
            <a:ext cx="10760075" cy="2103438"/>
          </a:xfrm>
        </p:spPr>
        <p:txBody>
          <a:bodyPr/>
          <a:lstStyle>
            <a:lvl1pPr marL="490538" indent="-490538" algn="l" defTabSz="652463" rtl="0" eaLnBrk="0" fontAlgn="base" hangingPunct="0">
              <a:spcBef>
                <a:spcPct val="20000"/>
              </a:spcBef>
              <a:spcAft>
                <a:spcPct val="0"/>
              </a:spcAft>
              <a:buFont typeface="Arial" charset="0"/>
              <a:buChar char="•"/>
              <a:defRPr sz="4600" kern="1200">
                <a:solidFill>
                  <a:schemeClr val="tx1"/>
                </a:solidFill>
                <a:latin typeface="+mn-lt"/>
                <a:ea typeface="ＭＳ Ｐゴシック" charset="0"/>
                <a:cs typeface="ＭＳ Ｐゴシック" charset="0"/>
              </a:defRPr>
            </a:lvl1pPr>
            <a:lvl2pPr marL="1062038" indent="-409575" algn="l" defTabSz="652463" rtl="0" eaLnBrk="0" fontAlgn="base" hangingPunct="0">
              <a:spcBef>
                <a:spcPct val="20000"/>
              </a:spcBef>
              <a:spcAft>
                <a:spcPct val="0"/>
              </a:spcAft>
              <a:buFont typeface="Arial" charset="0"/>
              <a:buChar char="–"/>
              <a:defRPr sz="4000" kern="1200">
                <a:solidFill>
                  <a:schemeClr val="tx1"/>
                </a:solidFill>
                <a:latin typeface="+mn-lt"/>
                <a:ea typeface="ＭＳ Ｐゴシック" charset="0"/>
                <a:cs typeface="+mn-cs"/>
              </a:defRPr>
            </a:lvl2pPr>
            <a:lvl3pPr marL="1633538" indent="-327025" algn="l" defTabSz="652463" rtl="0" eaLnBrk="0" fontAlgn="base" hangingPunct="0">
              <a:spcBef>
                <a:spcPct val="20000"/>
              </a:spcBef>
              <a:spcAft>
                <a:spcPct val="0"/>
              </a:spcAft>
              <a:buFont typeface="Arial" charset="0"/>
              <a:buChar char="•"/>
              <a:defRPr sz="3400" kern="1200">
                <a:solidFill>
                  <a:schemeClr val="tx1"/>
                </a:solidFill>
                <a:latin typeface="+mn-lt"/>
                <a:ea typeface="ＭＳ Ｐゴシック" charset="0"/>
                <a:cs typeface="+mn-cs"/>
              </a:defRPr>
            </a:lvl3pPr>
            <a:lvl4pPr marL="2282825" indent="-323850" algn="l" defTabSz="652463" rtl="0" eaLnBrk="0" fontAlgn="base" hangingPunct="0">
              <a:spcBef>
                <a:spcPct val="20000"/>
              </a:spcBef>
              <a:spcAft>
                <a:spcPct val="0"/>
              </a:spcAft>
              <a:buFont typeface="Arial" charset="0"/>
              <a:buChar char="–"/>
              <a:defRPr sz="2900" kern="1200">
                <a:solidFill>
                  <a:schemeClr val="tx1"/>
                </a:solidFill>
                <a:latin typeface="+mn-lt"/>
                <a:ea typeface="ＭＳ Ｐゴシック" charset="0"/>
                <a:cs typeface="+mn-cs"/>
              </a:defRPr>
            </a:lvl4pPr>
            <a:lvl5pPr marL="2938463" indent="-325438" algn="l" defTabSz="652463" rtl="0" eaLnBrk="0" fontAlgn="base" hangingPunct="0">
              <a:spcBef>
                <a:spcPct val="20000"/>
              </a:spcBef>
              <a:spcAft>
                <a:spcPct val="0"/>
              </a:spcAft>
              <a:buFont typeface="Arial" charset="0"/>
              <a:buChar char="»"/>
              <a:defRPr sz="2900" kern="1200">
                <a:solidFill>
                  <a:schemeClr val="tx1"/>
                </a:solidFill>
                <a:latin typeface="+mn-lt"/>
                <a:ea typeface="ＭＳ Ｐゴシック" charset="0"/>
                <a:cs typeface="+mn-cs"/>
              </a:defRPr>
            </a:lvl5pPr>
            <a:lvl6pPr marL="3592106" indent="-326555" algn="l" defTabSz="653110" rtl="0" eaLnBrk="1" latinLnBrk="0" hangingPunct="1">
              <a:spcBef>
                <a:spcPct val="20000"/>
              </a:spcBef>
              <a:buFont typeface="Arial"/>
              <a:buChar char="•"/>
              <a:defRPr sz="2900" kern="1200">
                <a:solidFill>
                  <a:schemeClr val="tx1"/>
                </a:solidFill>
                <a:latin typeface="+mn-lt"/>
                <a:ea typeface="+mn-ea"/>
                <a:cs typeface="+mn-cs"/>
              </a:defRPr>
            </a:lvl6pPr>
            <a:lvl7pPr marL="4245216" indent="-326555" algn="l" defTabSz="653110" rtl="0" eaLnBrk="1" latinLnBrk="0" hangingPunct="1">
              <a:spcBef>
                <a:spcPct val="20000"/>
              </a:spcBef>
              <a:buFont typeface="Arial"/>
              <a:buChar char="•"/>
              <a:defRPr sz="2900" kern="1200">
                <a:solidFill>
                  <a:schemeClr val="tx1"/>
                </a:solidFill>
                <a:latin typeface="+mn-lt"/>
                <a:ea typeface="+mn-ea"/>
                <a:cs typeface="+mn-cs"/>
              </a:defRPr>
            </a:lvl7pPr>
            <a:lvl8pPr marL="4898327" indent="-326555" algn="l" defTabSz="653110" rtl="0" eaLnBrk="1" latinLnBrk="0" hangingPunct="1">
              <a:spcBef>
                <a:spcPct val="20000"/>
              </a:spcBef>
              <a:buFont typeface="Arial"/>
              <a:buChar char="•"/>
              <a:defRPr sz="2900" kern="1200">
                <a:solidFill>
                  <a:schemeClr val="tx1"/>
                </a:solidFill>
                <a:latin typeface="+mn-lt"/>
                <a:ea typeface="+mn-ea"/>
                <a:cs typeface="+mn-cs"/>
              </a:defRPr>
            </a:lvl8pPr>
            <a:lvl9pPr marL="5551437" indent="-326555" algn="l" defTabSz="653110" rtl="0" eaLnBrk="1" latinLnBrk="0" hangingPunct="1">
              <a:spcBef>
                <a:spcPct val="20000"/>
              </a:spcBef>
              <a:buFont typeface="Arial"/>
              <a:buChar char="•"/>
              <a:defRPr sz="2900" kern="1200">
                <a:solidFill>
                  <a:schemeClr val="tx1"/>
                </a:solidFill>
                <a:latin typeface="+mn-lt"/>
                <a:ea typeface="+mn-ea"/>
                <a:cs typeface="+mn-cs"/>
              </a:defRPr>
            </a:lvl9pPr>
          </a:lstStyle>
          <a:p>
            <a:pPr marL="0" indent="0">
              <a:buFont typeface="Arial" charset="0"/>
              <a:buNone/>
              <a:defRPr/>
            </a:pPr>
            <a:r>
              <a:rPr lang="en-US" dirty="0" smtClean="0">
                <a:solidFill>
                  <a:schemeClr val="bg1">
                    <a:lumMod val="50000"/>
                  </a:schemeClr>
                </a:solidFill>
                <a:latin typeface="+mj-lt"/>
              </a:rPr>
              <a:t>An extension of the human nervous system</a:t>
            </a:r>
          </a:p>
        </p:txBody>
      </p:sp>
      <p:sp>
        <p:nvSpPr>
          <p:cNvPr id="2" name="Rectangle 1"/>
          <p:cNvSpPr/>
          <p:nvPr/>
        </p:nvSpPr>
        <p:spPr>
          <a:xfrm>
            <a:off x="9475788" y="6697663"/>
            <a:ext cx="4225925" cy="1049337"/>
          </a:xfrm>
          <a:prstGeom prst="rect">
            <a:avLst/>
          </a:prstGeom>
        </p:spPr>
        <p:txBody>
          <a:bodyPr wrap="none">
            <a:spAutoFit/>
          </a:bodyPr>
          <a:lstStyle/>
          <a:p>
            <a:pPr>
              <a:defRPr/>
            </a:pPr>
            <a:r>
              <a:rPr lang="en-US" sz="2800" b="1" dirty="0">
                <a:latin typeface="+mn-lt"/>
                <a:ea typeface="ＭＳ Ｐゴシック" charset="0"/>
                <a:cs typeface="ＭＳ Ｐゴシック" charset="0"/>
              </a:rPr>
              <a:t>Jonathan H. King</a:t>
            </a:r>
          </a:p>
          <a:p>
            <a:pPr>
              <a:defRPr/>
            </a:pPr>
            <a:r>
              <a:rPr lang="en-US" sz="2800" b="1" dirty="0">
                <a:latin typeface="+mn-lt"/>
                <a:ea typeface="ＭＳ Ｐゴシック" charset="0"/>
                <a:cs typeface="ＭＳ Ｐゴシック" charset="0"/>
              </a:rPr>
              <a:t>SVP Business Development</a:t>
            </a:r>
          </a:p>
        </p:txBody>
      </p:sp>
    </p:spTree>
  </p:cSld>
  <p:clrMapOvr>
    <a:masterClrMapping/>
  </p:clrMapOvr>
  <p:transition spd="slow"/>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Slide Number Placeholder 3"/>
          <p:cNvSpPr>
            <a:spLocks noGrp="1"/>
          </p:cNvSpPr>
          <p:nvPr>
            <p:ph type="sldNum" sz="quarter" idx="12"/>
          </p:nvPr>
        </p:nvSpPr>
        <p:spPr>
          <a:xfrm>
            <a:off x="731838" y="6813550"/>
            <a:ext cx="3413125" cy="438150"/>
          </a:xfrm>
          <a:noFill/>
        </p:spPr>
        <p:txBody>
          <a:bodyPr/>
          <a:lstStyle/>
          <a:p>
            <a:pPr algn="l"/>
            <a:fld id="{BC22CD04-178C-403E-8DA7-2DCB3FAE57C1}" type="slidenum">
              <a:rPr lang="en-US"/>
              <a:pPr algn="l"/>
              <a:t>10</a:t>
            </a:fld>
            <a:endParaRPr lang="en-US"/>
          </a:p>
        </p:txBody>
      </p:sp>
      <p:sp>
        <p:nvSpPr>
          <p:cNvPr id="46082" name="Content Placeholder 1"/>
          <p:cNvSpPr>
            <a:spLocks noGrp="1"/>
          </p:cNvSpPr>
          <p:nvPr>
            <p:ph idx="1"/>
          </p:nvPr>
        </p:nvSpPr>
        <p:spPr bwMode="auto">
          <a:prstGeom prst="rect">
            <a:avLst/>
          </a:prstGeom>
          <a:noFill/>
          <a:ln>
            <a:miter lim="800000"/>
            <a:headEnd/>
            <a:tailEnd/>
          </a:ln>
        </p:spPr>
        <p:txBody>
          <a:bodyPr vert="horz" wrap="square" lIns="91440" tIns="45720" rIns="91440" bIns="45720" numCol="1" anchor="t" anchorCtr="0" compatLnSpc="1">
            <a:prstTxWarp prst="textNoShape">
              <a:avLst/>
            </a:prstTxWarp>
          </a:bodyPr>
          <a:lstStyle/>
          <a:p>
            <a:endParaRPr lang="en-US" smtClean="0">
              <a:ea typeface="ＭＳ Ｐゴシック" charset="-128"/>
            </a:endParaRPr>
          </a:p>
        </p:txBody>
      </p:sp>
      <p:sp>
        <p:nvSpPr>
          <p:cNvPr id="46083" name="Rectangle 2"/>
          <p:cNvSpPr txBox="1">
            <a:spLocks noChangeArrowheads="1"/>
          </p:cNvSpPr>
          <p:nvPr/>
        </p:nvSpPr>
        <p:spPr bwMode="auto">
          <a:xfrm>
            <a:off x="552450" y="3522663"/>
            <a:ext cx="13619163" cy="1031875"/>
          </a:xfrm>
          <a:prstGeom prst="rect">
            <a:avLst/>
          </a:prstGeom>
          <a:noFill/>
          <a:ln w="9525">
            <a:noFill/>
            <a:miter lim="800000"/>
            <a:headEnd/>
            <a:tailEnd/>
          </a:ln>
        </p:spPr>
        <p:txBody>
          <a:bodyPr lIns="130602" tIns="65302" rIns="130602" bIns="65302" anchor="ctr"/>
          <a:lstStyle/>
          <a:p>
            <a:pPr algn="ctr" eaLnBrk="0" hangingPunct="0"/>
            <a:r>
              <a:rPr lang="en-US" altLang="en-US" sz="6300">
                <a:latin typeface="Calibri" pitchFamily="34" charset="0"/>
              </a:rPr>
              <a:t>“</a:t>
            </a:r>
            <a:r>
              <a:rPr lang="en-US" sz="6300">
                <a:latin typeface="Calibri" pitchFamily="34" charset="0"/>
              </a:rPr>
              <a:t>Electric Circuitry, an extension of the central nervous system</a:t>
            </a:r>
            <a:r>
              <a:rPr lang="en-US" altLang="en-US" sz="6300">
                <a:latin typeface="Calibri" pitchFamily="34" charset="0"/>
              </a:rPr>
              <a:t>”</a:t>
            </a:r>
            <a:endParaRPr lang="en-US" sz="6300">
              <a:latin typeface="Calibri" pitchFamily="34" charset="0"/>
            </a:endParaRPr>
          </a:p>
        </p:txBody>
      </p:sp>
    </p:spTree>
  </p:cSld>
  <p:clrMapOvr>
    <a:masterClrMapping/>
  </p:clrMapOvr>
  <p:transition spd="slow"/>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Slide Number Placeholder 3"/>
          <p:cNvSpPr>
            <a:spLocks noGrp="1"/>
          </p:cNvSpPr>
          <p:nvPr>
            <p:ph type="sldNum" sz="quarter" idx="12"/>
          </p:nvPr>
        </p:nvSpPr>
        <p:spPr>
          <a:xfrm>
            <a:off x="731838" y="7627938"/>
            <a:ext cx="3413125" cy="438150"/>
          </a:xfrm>
          <a:noFill/>
        </p:spPr>
        <p:txBody>
          <a:bodyPr/>
          <a:lstStyle/>
          <a:p>
            <a:pPr algn="l"/>
            <a:fld id="{4CA82961-5CF8-484C-A354-08701E350D9A}" type="slidenum">
              <a:rPr lang="en-US"/>
              <a:pPr algn="l"/>
              <a:t>11</a:t>
            </a:fld>
            <a:endParaRPr lang="en-US"/>
          </a:p>
        </p:txBody>
      </p:sp>
      <p:sp>
        <p:nvSpPr>
          <p:cNvPr id="48130" name="Rectangle 6"/>
          <p:cNvSpPr>
            <a:spLocks noChangeArrowheads="1"/>
          </p:cNvSpPr>
          <p:nvPr/>
        </p:nvSpPr>
        <p:spPr bwMode="auto">
          <a:xfrm>
            <a:off x="939800" y="6878638"/>
            <a:ext cx="13919200" cy="893762"/>
          </a:xfrm>
          <a:prstGeom prst="rect">
            <a:avLst/>
          </a:prstGeom>
          <a:noFill/>
          <a:ln w="9525">
            <a:noFill/>
            <a:miter lim="800000"/>
            <a:headEnd/>
            <a:tailEnd/>
          </a:ln>
        </p:spPr>
        <p:txBody>
          <a:bodyPr>
            <a:spAutoFit/>
          </a:bodyPr>
          <a:lstStyle/>
          <a:p>
            <a:r>
              <a:rPr lang="en-US"/>
              <a:t>1965 , , , , 2020 …</a:t>
            </a:r>
          </a:p>
          <a:p>
            <a:r>
              <a:rPr lang="en-US"/>
              <a:t>ftp://download.intel.com/museum/Moores_Law/Printed_Materials/Moores_Law_2pg.pdf</a:t>
            </a:r>
          </a:p>
        </p:txBody>
      </p:sp>
      <p:pic>
        <p:nvPicPr>
          <p:cNvPr id="48131" name="Picture 7"/>
          <p:cNvPicPr>
            <a:picLocks noChangeAspect="1"/>
          </p:cNvPicPr>
          <p:nvPr/>
        </p:nvPicPr>
        <p:blipFill>
          <a:blip r:embed="rId3"/>
          <a:srcRect/>
          <a:stretch>
            <a:fillRect/>
          </a:stretch>
        </p:blipFill>
        <p:spPr bwMode="auto">
          <a:xfrm>
            <a:off x="6883400" y="4919663"/>
            <a:ext cx="2019300" cy="1311275"/>
          </a:xfrm>
          <a:prstGeom prst="rect">
            <a:avLst/>
          </a:prstGeom>
          <a:noFill/>
          <a:ln w="9525">
            <a:noFill/>
            <a:miter lim="800000"/>
            <a:headEnd/>
            <a:tailEnd/>
          </a:ln>
        </p:spPr>
      </p:pic>
      <p:sp>
        <p:nvSpPr>
          <p:cNvPr id="48132" name="Rectangle 8"/>
          <p:cNvSpPr>
            <a:spLocks noChangeArrowheads="1"/>
          </p:cNvSpPr>
          <p:nvPr/>
        </p:nvSpPr>
        <p:spPr bwMode="auto">
          <a:xfrm>
            <a:off x="4267200" y="2635250"/>
            <a:ext cx="8915400" cy="2492375"/>
          </a:xfrm>
          <a:prstGeom prst="rect">
            <a:avLst/>
          </a:prstGeom>
          <a:noFill/>
          <a:ln w="9525">
            <a:noFill/>
            <a:miter lim="800000"/>
            <a:headEnd/>
            <a:tailEnd/>
          </a:ln>
        </p:spPr>
        <p:txBody>
          <a:bodyPr>
            <a:spAutoFit/>
          </a:bodyPr>
          <a:lstStyle/>
          <a:p>
            <a:r>
              <a:rPr lang="en-US"/>
              <a:t>Moore</a:t>
            </a:r>
            <a:r>
              <a:rPr lang="en-US" altLang="en-US"/>
              <a:t>’</a:t>
            </a:r>
            <a:r>
              <a:rPr lang="en-US"/>
              <a:t>s law states that the number of transistors on a chip will double about every two years. Intel has kept that pace for over 40 years, providing more functions on a chip at significantly lower cost per function. </a:t>
            </a:r>
            <a:r>
              <a:rPr lang="en-US" b="1"/>
              <a:t>Physical limits of atomic structures</a:t>
            </a:r>
            <a:r>
              <a:rPr lang="en-US"/>
              <a:t> or power density could be reached by 2020..</a:t>
            </a:r>
          </a:p>
        </p:txBody>
      </p:sp>
      <p:pic>
        <p:nvPicPr>
          <p:cNvPr id="48133" name="Picture 9"/>
          <p:cNvPicPr>
            <a:picLocks noChangeAspect="1"/>
          </p:cNvPicPr>
          <p:nvPr/>
        </p:nvPicPr>
        <p:blipFill>
          <a:blip r:embed="rId4"/>
          <a:srcRect/>
          <a:stretch>
            <a:fillRect/>
          </a:stretch>
        </p:blipFill>
        <p:spPr bwMode="auto">
          <a:xfrm>
            <a:off x="731838" y="1836738"/>
            <a:ext cx="3068637" cy="4394200"/>
          </a:xfrm>
          <a:prstGeom prst="rect">
            <a:avLst/>
          </a:prstGeom>
          <a:noFill/>
          <a:ln w="9525">
            <a:noFill/>
            <a:miter lim="800000"/>
            <a:headEnd/>
            <a:tailEnd/>
          </a:ln>
        </p:spPr>
      </p:pic>
      <p:sp>
        <p:nvSpPr>
          <p:cNvPr id="12" name="Title 1"/>
          <p:cNvSpPr txBox="1">
            <a:spLocks noGrp="1"/>
          </p:cNvSpPr>
          <p:nvPr>
            <p:ph type="title"/>
          </p:nvPr>
        </p:nvSpPr>
        <p:spPr>
          <a:extLst/>
        </p:spPr>
        <p:txBody>
          <a:bodyPr/>
          <a:lstStyle/>
          <a:p>
            <a:r>
              <a:rPr lang="en-US" smtClean="0">
                <a:ea typeface="ＭＳ Ｐゴシック" charset="-128"/>
              </a:rPr>
              <a:t>Moore</a:t>
            </a:r>
            <a:r>
              <a:rPr lang="en-US" altLang="en-US" smtClean="0">
                <a:ea typeface="ＭＳ Ｐゴシック" charset="-128"/>
              </a:rPr>
              <a:t>’</a:t>
            </a:r>
            <a:r>
              <a:rPr lang="en-US" smtClean="0">
                <a:ea typeface="ＭＳ Ｐゴシック" charset="-128"/>
              </a:rPr>
              <a:t>s Law and Ones Like It</a:t>
            </a:r>
          </a:p>
        </p:txBody>
      </p:sp>
    </p:spTree>
  </p:cSld>
  <p:clrMapOvr>
    <a:masterClrMapping/>
  </p:clrMapOvr>
  <p:transition spd="slow"/>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Slide Number Placeholder 3"/>
          <p:cNvSpPr>
            <a:spLocks noGrp="1"/>
          </p:cNvSpPr>
          <p:nvPr>
            <p:ph type="sldNum" sz="quarter" idx="12"/>
          </p:nvPr>
        </p:nvSpPr>
        <p:spPr>
          <a:xfrm>
            <a:off x="-8589963" y="5010150"/>
            <a:ext cx="3413125" cy="438150"/>
          </a:xfrm>
          <a:noFill/>
        </p:spPr>
        <p:txBody>
          <a:bodyPr/>
          <a:lstStyle/>
          <a:p>
            <a:pPr algn="l"/>
            <a:fld id="{06784E53-E63A-424D-9807-A819ACD29A2B}" type="slidenum">
              <a:rPr lang="en-US"/>
              <a:pPr algn="l"/>
              <a:t>12</a:t>
            </a:fld>
            <a:endParaRPr lang="en-US"/>
          </a:p>
        </p:txBody>
      </p:sp>
      <p:sp>
        <p:nvSpPr>
          <p:cNvPr id="50178" name="Title 2"/>
          <p:cNvSpPr>
            <a:spLocks noGrp="1"/>
          </p:cNvSpPr>
          <p:nvPr>
            <p:ph type="title"/>
          </p:nvPr>
        </p:nvSpPr>
        <p:spPr>
          <a:xfrm>
            <a:off x="731838" y="285750"/>
            <a:ext cx="13166725" cy="1031875"/>
          </a:xfrm>
        </p:spPr>
        <p:txBody>
          <a:bodyPr/>
          <a:lstStyle/>
          <a:p>
            <a:r>
              <a:rPr lang="en-US" smtClean="0">
                <a:ea typeface="ＭＳ Ｐゴシック" charset="-128"/>
              </a:rPr>
              <a:t>What used to be the computer is now the mobile device</a:t>
            </a:r>
          </a:p>
        </p:txBody>
      </p:sp>
      <p:sp>
        <p:nvSpPr>
          <p:cNvPr id="50179" name="TextBox 1"/>
          <p:cNvSpPr txBox="1">
            <a:spLocks noChangeArrowheads="1"/>
          </p:cNvSpPr>
          <p:nvPr/>
        </p:nvSpPr>
        <p:spPr bwMode="auto">
          <a:xfrm>
            <a:off x="2022475" y="6375400"/>
            <a:ext cx="4627563" cy="892175"/>
          </a:xfrm>
          <a:prstGeom prst="rect">
            <a:avLst/>
          </a:prstGeom>
          <a:noFill/>
          <a:ln w="9525">
            <a:noFill/>
            <a:miter lim="800000"/>
            <a:headEnd/>
            <a:tailEnd/>
          </a:ln>
        </p:spPr>
        <p:txBody>
          <a:bodyPr wrap="none">
            <a:spAutoFit/>
          </a:bodyPr>
          <a:lstStyle/>
          <a:p>
            <a:r>
              <a:rPr lang="en-US"/>
              <a:t>1984</a:t>
            </a:r>
          </a:p>
          <a:p>
            <a:r>
              <a:rPr lang="en-US"/>
              <a:t>Apple, the computer company</a:t>
            </a:r>
          </a:p>
        </p:txBody>
      </p:sp>
      <p:sp>
        <p:nvSpPr>
          <p:cNvPr id="50180" name="TextBox 4"/>
          <p:cNvSpPr txBox="1">
            <a:spLocks noChangeArrowheads="1"/>
          </p:cNvSpPr>
          <p:nvPr/>
        </p:nvSpPr>
        <p:spPr bwMode="auto">
          <a:xfrm>
            <a:off x="7886700" y="6375400"/>
            <a:ext cx="5276850" cy="1292225"/>
          </a:xfrm>
          <a:prstGeom prst="rect">
            <a:avLst/>
          </a:prstGeom>
          <a:noFill/>
          <a:ln w="9525">
            <a:noFill/>
            <a:miter lim="800000"/>
            <a:headEnd/>
            <a:tailEnd/>
          </a:ln>
        </p:spPr>
        <p:txBody>
          <a:bodyPr wrap="none">
            <a:spAutoFit/>
          </a:bodyPr>
          <a:lstStyle/>
          <a:p>
            <a:r>
              <a:rPr lang="en-US"/>
              <a:t>2010</a:t>
            </a:r>
          </a:p>
          <a:p>
            <a:r>
              <a:rPr lang="en-US"/>
              <a:t>Apple, the mobile device company</a:t>
            </a:r>
          </a:p>
          <a:p>
            <a:endParaRPr lang="en-US"/>
          </a:p>
        </p:txBody>
      </p:sp>
      <p:pic>
        <p:nvPicPr>
          <p:cNvPr id="50181" name="Picture 2"/>
          <p:cNvPicPr>
            <a:picLocks noChangeAspect="1"/>
          </p:cNvPicPr>
          <p:nvPr/>
        </p:nvPicPr>
        <p:blipFill>
          <a:blip r:embed="rId3"/>
          <a:srcRect/>
          <a:stretch>
            <a:fillRect/>
          </a:stretch>
        </p:blipFill>
        <p:spPr bwMode="auto">
          <a:xfrm>
            <a:off x="2324100" y="2216150"/>
            <a:ext cx="4076700" cy="3916363"/>
          </a:xfrm>
          <a:prstGeom prst="rect">
            <a:avLst/>
          </a:prstGeom>
          <a:noFill/>
          <a:ln w="9525">
            <a:noFill/>
            <a:miter lim="800000"/>
            <a:headEnd/>
            <a:tailEnd/>
          </a:ln>
        </p:spPr>
      </p:pic>
      <p:pic>
        <p:nvPicPr>
          <p:cNvPr id="50182" name="Picture 5"/>
          <p:cNvPicPr>
            <a:picLocks noChangeAspect="1"/>
          </p:cNvPicPr>
          <p:nvPr/>
        </p:nvPicPr>
        <p:blipFill>
          <a:blip r:embed="rId4"/>
          <a:srcRect/>
          <a:stretch>
            <a:fillRect/>
          </a:stretch>
        </p:blipFill>
        <p:spPr bwMode="auto">
          <a:xfrm>
            <a:off x="7626350" y="2349500"/>
            <a:ext cx="5397500" cy="3695700"/>
          </a:xfrm>
          <a:prstGeom prst="rect">
            <a:avLst/>
          </a:prstGeom>
          <a:noFill/>
          <a:ln w="9525">
            <a:noFill/>
            <a:miter lim="800000"/>
            <a:headEnd/>
            <a:tailEnd/>
          </a:ln>
        </p:spPr>
      </p:pic>
    </p:spTree>
  </p:cSld>
  <p:clrMapOvr>
    <a:masterClrMapping/>
  </p:clrMapOvr>
  <p:transition spd="slow"/>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2"/>
          <p:cNvSpPr txBox="1">
            <a:spLocks noChangeArrowheads="1"/>
          </p:cNvSpPr>
          <p:nvPr/>
        </p:nvSpPr>
        <p:spPr bwMode="auto">
          <a:xfrm>
            <a:off x="355600" y="119063"/>
            <a:ext cx="14274800" cy="1031875"/>
          </a:xfrm>
          <a:prstGeom prst="rect">
            <a:avLst/>
          </a:prstGeom>
          <a:noFill/>
          <a:ln w="9525">
            <a:noFill/>
            <a:miter lim="800000"/>
            <a:headEnd/>
            <a:tailEnd/>
          </a:ln>
        </p:spPr>
        <p:txBody>
          <a:bodyPr lIns="130602" tIns="65302" rIns="130602" bIns="65302" anchor="ctr"/>
          <a:lstStyle/>
          <a:p>
            <a:pPr algn="ctr" eaLnBrk="0" hangingPunct="0"/>
            <a:r>
              <a:rPr lang="en-US" sz="6300">
                <a:latin typeface="Calibri" pitchFamily="34" charset="0"/>
              </a:rPr>
              <a:t>Devices Overtake PCs in 2011</a:t>
            </a:r>
          </a:p>
        </p:txBody>
      </p:sp>
      <p:pic>
        <p:nvPicPr>
          <p:cNvPr id="15" name="Picture 4"/>
          <p:cNvPicPr>
            <a:picLocks noChangeAspect="1" noChangeArrowheads="1"/>
          </p:cNvPicPr>
          <p:nvPr/>
        </p:nvPicPr>
        <p:blipFill>
          <a:blip r:embed="rId3"/>
          <a:srcRect/>
          <a:stretch>
            <a:fillRect/>
          </a:stretch>
        </p:blipFill>
        <p:spPr bwMode="auto">
          <a:xfrm>
            <a:off x="2251075" y="1252538"/>
            <a:ext cx="10309225" cy="6794500"/>
          </a:xfrm>
          <a:prstGeom prst="rect">
            <a:avLst/>
          </a:prstGeom>
          <a:noFill/>
          <a:ln w="12700">
            <a:noFill/>
            <a:miter lim="800000"/>
            <a:headEnd/>
            <a:tailEnd/>
          </a:ln>
          <a:effectLst>
            <a:outerShdw dist="63499" dir="5400000" algn="ctr" rotWithShape="0">
              <a:schemeClr val="bg2">
                <a:alpha val="45000"/>
              </a:schemeClr>
            </a:outerShdw>
          </a:effectLst>
        </p:spPr>
      </p:pic>
      <p:sp>
        <p:nvSpPr>
          <p:cNvPr id="52227" name="Line 5"/>
          <p:cNvSpPr>
            <a:spLocks noChangeShapeType="1"/>
          </p:cNvSpPr>
          <p:nvPr/>
        </p:nvSpPr>
        <p:spPr bwMode="auto">
          <a:xfrm flipH="1">
            <a:off x="6446838" y="4354513"/>
            <a:ext cx="3662362" cy="0"/>
          </a:xfrm>
          <a:prstGeom prst="line">
            <a:avLst/>
          </a:prstGeom>
          <a:noFill/>
          <a:ln w="38100">
            <a:solidFill>
              <a:srgbClr val="FF0000"/>
            </a:solidFill>
            <a:miter lim="800000"/>
            <a:headEnd type="stealth" w="med" len="med"/>
            <a:tailEnd type="oval" w="med" len="med"/>
          </a:ln>
        </p:spPr>
        <p:txBody>
          <a:bodyPr lIns="0" tIns="0" rIns="0" bIns="0"/>
          <a:lstStyle/>
          <a:p>
            <a:endParaRPr lang="en-US"/>
          </a:p>
        </p:txBody>
      </p:sp>
      <p:sp>
        <p:nvSpPr>
          <p:cNvPr id="52228" name="Rectangle 6"/>
          <p:cNvSpPr>
            <a:spLocks/>
          </p:cNvSpPr>
          <p:nvPr/>
        </p:nvSpPr>
        <p:spPr bwMode="auto">
          <a:xfrm>
            <a:off x="3498850" y="2454275"/>
            <a:ext cx="9899650" cy="1570038"/>
          </a:xfrm>
          <a:prstGeom prst="rect">
            <a:avLst/>
          </a:prstGeom>
          <a:noFill/>
          <a:ln w="12700">
            <a:noFill/>
            <a:miter lim="800000"/>
            <a:headEnd/>
            <a:tailEnd/>
          </a:ln>
        </p:spPr>
        <p:txBody>
          <a:bodyPr lIns="25400" tIns="25400" rIns="25400" bIns="25400"/>
          <a:lstStyle/>
          <a:p>
            <a:pPr>
              <a:spcBef>
                <a:spcPts val="1800"/>
              </a:spcBef>
            </a:pPr>
            <a:r>
              <a:rPr lang="en-US" sz="2800" b="1">
                <a:solidFill>
                  <a:srgbClr val="FF0000"/>
                </a:solidFill>
              </a:rPr>
              <a:t>Smartphones and Tablets pass </a:t>
            </a:r>
            <a:br>
              <a:rPr lang="en-US" sz="2800" b="1">
                <a:solidFill>
                  <a:srgbClr val="FF0000"/>
                </a:solidFill>
              </a:rPr>
            </a:br>
            <a:r>
              <a:rPr lang="en-US" sz="2800" b="1">
                <a:solidFill>
                  <a:srgbClr val="FF0000"/>
                </a:solidFill>
              </a:rPr>
              <a:t>Desktops and Notebooks in 2011. </a:t>
            </a:r>
          </a:p>
          <a:p>
            <a:pPr>
              <a:spcBef>
                <a:spcPts val="1800"/>
              </a:spcBef>
            </a:pPr>
            <a:endParaRPr lang="en-US" sz="2800">
              <a:solidFill>
                <a:srgbClr val="FF0000"/>
              </a:solidFill>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email">
            <a:extLst>
              <a:ext uri="{28A0092B-C50C-407E-A947-70E740481C1C}">
                <a14:useLocalDpi xmlns:a14="http://schemas.microsoft.com/office/drawing/2010/main" xmlns=""/>
              </a:ext>
            </a:extLst>
          </a:blip>
          <a:srcRect l="-2147483648" t="-2147483648" r="-2147483648" b="-2147483648"/>
          <a:stretch>
            <a:fillRect/>
          </a:stretch>
        </p:blipFill>
        <p:spPr/>
      </p:pic>
      <p:pic>
        <p:nvPicPr>
          <p:cNvPr id="54274" name="Picture 5"/>
          <p:cNvPicPr>
            <a:picLocks noChangeAspect="1"/>
          </p:cNvPicPr>
          <p:nvPr/>
        </p:nvPicPr>
        <p:blipFill>
          <a:blip r:embed="rId4"/>
          <a:srcRect/>
          <a:stretch>
            <a:fillRect/>
          </a:stretch>
        </p:blipFill>
        <p:spPr bwMode="auto">
          <a:xfrm>
            <a:off x="1752600" y="1460500"/>
            <a:ext cx="11544300" cy="6418263"/>
          </a:xfrm>
          <a:prstGeom prst="rect">
            <a:avLst/>
          </a:prstGeom>
          <a:noFill/>
          <a:ln w="9525">
            <a:noFill/>
            <a:miter lim="800000"/>
            <a:headEnd/>
            <a:tailEnd/>
          </a:ln>
        </p:spPr>
      </p:pic>
      <p:sp>
        <p:nvSpPr>
          <p:cNvPr id="54275" name="Rectangle 1"/>
          <p:cNvSpPr>
            <a:spLocks noChangeArrowheads="1"/>
          </p:cNvSpPr>
          <p:nvPr/>
        </p:nvSpPr>
        <p:spPr bwMode="auto">
          <a:xfrm>
            <a:off x="14859000" y="1635125"/>
            <a:ext cx="7315200" cy="1692275"/>
          </a:xfrm>
          <a:prstGeom prst="rect">
            <a:avLst/>
          </a:prstGeom>
          <a:noFill/>
          <a:ln w="9525">
            <a:noFill/>
            <a:miter lim="800000"/>
            <a:headEnd/>
            <a:tailEnd/>
          </a:ln>
        </p:spPr>
        <p:txBody>
          <a:bodyPr>
            <a:spAutoFit/>
          </a:bodyPr>
          <a:lstStyle/>
          <a:p>
            <a:r>
              <a:rPr lang="en-US"/>
              <a:t>Verizon won the most prized spectrum in the 2008 auction: the Upper 700 MHz C block. This particular slice of spectrum is valuable for two reasons: geography and bandwidth. </a:t>
            </a:r>
          </a:p>
        </p:txBody>
      </p:sp>
      <p:sp>
        <p:nvSpPr>
          <p:cNvPr id="54276" name="Rectangle 2"/>
          <p:cNvSpPr txBox="1">
            <a:spLocks noChangeArrowheads="1"/>
          </p:cNvSpPr>
          <p:nvPr/>
        </p:nvSpPr>
        <p:spPr bwMode="auto">
          <a:xfrm>
            <a:off x="355600" y="119063"/>
            <a:ext cx="14274800" cy="1031875"/>
          </a:xfrm>
          <a:prstGeom prst="rect">
            <a:avLst/>
          </a:prstGeom>
          <a:noFill/>
          <a:ln w="9525">
            <a:noFill/>
            <a:miter lim="800000"/>
            <a:headEnd/>
            <a:tailEnd/>
          </a:ln>
        </p:spPr>
        <p:txBody>
          <a:bodyPr lIns="130602" tIns="65302" rIns="130602" bIns="65302" anchor="ctr"/>
          <a:lstStyle/>
          <a:p>
            <a:pPr algn="ctr" eaLnBrk="0" hangingPunct="0"/>
            <a:r>
              <a:rPr lang="en-US" sz="5400">
                <a:latin typeface="Calibri" pitchFamily="34" charset="0"/>
              </a:rPr>
              <a:t>What used to be TV is now Mobile </a:t>
            </a:r>
            <a:r>
              <a:rPr lang="en-US" altLang="en-US" sz="5400">
                <a:latin typeface="Calibri" pitchFamily="34" charset="0"/>
              </a:rPr>
              <a:t>“</a:t>
            </a:r>
            <a:r>
              <a:rPr lang="en-US" sz="5400">
                <a:latin typeface="Calibri" pitchFamily="34" charset="0"/>
              </a:rPr>
              <a:t>Beachfront</a:t>
            </a:r>
            <a:r>
              <a:rPr lang="en-US" altLang="en-US" sz="5400">
                <a:latin typeface="Calibri" pitchFamily="34" charset="0"/>
              </a:rPr>
              <a:t>”</a:t>
            </a:r>
            <a:endParaRPr lang="en-US" sz="5400">
              <a:latin typeface="Calibri" pitchFamily="34" charset="0"/>
            </a:endParaRPr>
          </a:p>
        </p:txBody>
      </p:sp>
      <p:sp>
        <p:nvSpPr>
          <p:cNvPr id="54277" name="Rectangle 2"/>
          <p:cNvSpPr>
            <a:spLocks noChangeArrowheads="1"/>
          </p:cNvSpPr>
          <p:nvPr/>
        </p:nvSpPr>
        <p:spPr bwMode="auto">
          <a:xfrm>
            <a:off x="2616200" y="2316163"/>
            <a:ext cx="7315200" cy="2092325"/>
          </a:xfrm>
          <a:prstGeom prst="rect">
            <a:avLst/>
          </a:prstGeom>
          <a:noFill/>
          <a:ln w="9525">
            <a:noFill/>
            <a:miter lim="800000"/>
            <a:headEnd/>
            <a:tailEnd/>
          </a:ln>
        </p:spPr>
        <p:txBody>
          <a:bodyPr>
            <a:spAutoFit/>
          </a:bodyPr>
          <a:lstStyle/>
          <a:p>
            <a:pPr defTabSz="457200">
              <a:spcBef>
                <a:spcPct val="30000"/>
              </a:spcBef>
            </a:pPr>
            <a:r>
              <a:rPr lang="en-US"/>
              <a:t>Verizon Wireless</a:t>
            </a:r>
            <a:r>
              <a:rPr lang="en-US" altLang="en-US"/>
              <a:t>’</a:t>
            </a:r>
            <a:r>
              <a:rPr lang="en-US"/>
              <a:t> deployment of LTE in the beachfront 700 MHz spectrum provides coverage and in-building penetration advantages over existing 3G technologies (and other 4G competitive implementations).</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p:cNvPicPr>
            <a:picLocks noChangeAspect="1" noChangeArrowheads="1"/>
          </p:cNvPicPr>
          <p:nvPr/>
        </p:nvPicPr>
        <p:blipFill>
          <a:blip r:embed="rId3"/>
          <a:srcRect/>
          <a:stretch>
            <a:fillRect/>
          </a:stretch>
        </p:blipFill>
        <p:spPr bwMode="auto">
          <a:xfrm>
            <a:off x="0" y="0"/>
            <a:ext cx="14630400" cy="8228013"/>
          </a:xfrm>
          <a:prstGeom prst="rect">
            <a:avLst/>
          </a:prstGeom>
          <a:noFill/>
          <a:ln w="12700">
            <a:noFill/>
            <a:miter lim="800000"/>
            <a:headEnd/>
            <a:tailEnd/>
          </a:ln>
          <a:effectLst>
            <a:outerShdw dist="63499" dir="5400000" algn="ctr" rotWithShape="0">
              <a:schemeClr val="bg2">
                <a:alpha val="45000"/>
              </a:schemeClr>
            </a:outerShdw>
          </a:effec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Title 1"/>
          <p:cNvSpPr>
            <a:spLocks noGrp="1"/>
          </p:cNvSpPr>
          <p:nvPr>
            <p:ph type="title"/>
          </p:nvPr>
        </p:nvSpPr>
        <p:spPr>
          <a:xfrm>
            <a:off x="0" y="474663"/>
            <a:ext cx="14478000" cy="1031875"/>
          </a:xfrm>
        </p:spPr>
        <p:txBody>
          <a:bodyPr/>
          <a:lstStyle/>
          <a:p>
            <a:r>
              <a:rPr lang="en-US" smtClean="0">
                <a:ea typeface="ＭＳ Ｐゴシック" charset="-128"/>
              </a:rPr>
              <a:t>What used to be server is now data center</a:t>
            </a:r>
          </a:p>
        </p:txBody>
      </p:sp>
      <p:sp>
        <p:nvSpPr>
          <p:cNvPr id="58370" name="Rectangle 2"/>
          <p:cNvSpPr>
            <a:spLocks noChangeArrowheads="1"/>
          </p:cNvSpPr>
          <p:nvPr/>
        </p:nvSpPr>
        <p:spPr bwMode="auto">
          <a:xfrm>
            <a:off x="3970338" y="1984375"/>
            <a:ext cx="10355262" cy="4094163"/>
          </a:xfrm>
          <a:prstGeom prst="rect">
            <a:avLst/>
          </a:prstGeom>
          <a:noFill/>
          <a:ln w="9525">
            <a:noFill/>
            <a:miter lim="800000"/>
            <a:headEnd/>
            <a:tailEnd/>
          </a:ln>
        </p:spPr>
        <p:txBody>
          <a:bodyPr>
            <a:spAutoFit/>
          </a:bodyPr>
          <a:lstStyle/>
          <a:p>
            <a:r>
              <a:rPr lang="en-US" altLang="en-US" b="1" i="1"/>
              <a:t>“</a:t>
            </a:r>
            <a:r>
              <a:rPr lang="en-US" altLang="ja-JP" b="1" i="1"/>
              <a:t>Joyent</a:t>
            </a:r>
            <a:r>
              <a:rPr lang="en-US" altLang="en-US" b="1" i="1"/>
              <a:t>’</a:t>
            </a:r>
            <a:r>
              <a:rPr lang="en-US" altLang="ja-JP" b="1" i="1"/>
              <a:t>s Jason Hoffman likes to talk about the data center being the new box.</a:t>
            </a:r>
            <a:r>
              <a:rPr lang="en-US" altLang="ja-JP" i="1"/>
              <a:t> The analogy goes that, with more organizations hosting applications in the cloud and data volumes skyrocketing, </a:t>
            </a:r>
            <a:r>
              <a:rPr lang="en-US" altLang="ja-JP" b="1" i="1"/>
              <a:t>the cloud data center takes the place of the on-premise server</a:t>
            </a:r>
            <a:r>
              <a:rPr lang="en-US" altLang="ja-JP" i="1"/>
              <a:t>. And if the data center is the server, the cloud computing management software, atop which applications run, must be the new operating system. </a:t>
            </a:r>
            <a:r>
              <a:rPr lang="en-US" altLang="ja-JP" b="1" i="1"/>
              <a:t>Much like there was Wintel (Windows-Intel) in the client-server world, Hoffman thinks there can be Joytel (Joyent-Intel) in the cloud world. </a:t>
            </a:r>
            <a:r>
              <a:rPr lang="en-US" altLang="ja-JP" i="1"/>
              <a:t>I think he</a:t>
            </a:r>
            <a:r>
              <a:rPr lang="en-US" altLang="en-US" i="1"/>
              <a:t>’</a:t>
            </a:r>
            <a:r>
              <a:rPr lang="en-US" altLang="ja-JP" i="1"/>
              <a:t>s onto something.</a:t>
            </a:r>
            <a:r>
              <a:rPr lang="en-US" altLang="en-US" i="1"/>
              <a:t>”</a:t>
            </a:r>
            <a:endParaRPr lang="en-US" altLang="ja-JP" i="1" u="sng"/>
          </a:p>
          <a:p>
            <a:endParaRPr lang="en-US" i="1"/>
          </a:p>
        </p:txBody>
      </p:sp>
      <p:sp>
        <p:nvSpPr>
          <p:cNvPr id="58371" name="Rectangle 5"/>
          <p:cNvSpPr>
            <a:spLocks noChangeArrowheads="1"/>
          </p:cNvSpPr>
          <p:nvPr/>
        </p:nvSpPr>
        <p:spPr bwMode="auto">
          <a:xfrm>
            <a:off x="1181100" y="6353175"/>
            <a:ext cx="11341100" cy="892175"/>
          </a:xfrm>
          <a:prstGeom prst="rect">
            <a:avLst/>
          </a:prstGeom>
          <a:noFill/>
          <a:ln w="9525">
            <a:noFill/>
            <a:miter lim="800000"/>
            <a:headEnd/>
            <a:tailEnd/>
          </a:ln>
        </p:spPr>
        <p:txBody>
          <a:bodyPr>
            <a:spAutoFit/>
          </a:bodyPr>
          <a:lstStyle/>
          <a:p>
            <a:r>
              <a:rPr lang="en-US">
                <a:hlinkClick r:id="rId2"/>
              </a:rPr>
              <a:t>http://gigaom.com/cloud/at-cloud-scale-data-centers-are-the-new-servers/</a:t>
            </a:r>
            <a:endParaRPr lang="en-US"/>
          </a:p>
          <a:p>
            <a:r>
              <a:rPr lang="en-US"/>
              <a:t>November 2010 </a:t>
            </a:r>
          </a:p>
        </p:txBody>
      </p:sp>
      <p:pic>
        <p:nvPicPr>
          <p:cNvPr id="58372" name="Picture 8"/>
          <p:cNvPicPr>
            <a:picLocks noChangeAspect="1"/>
          </p:cNvPicPr>
          <p:nvPr/>
        </p:nvPicPr>
        <p:blipFill>
          <a:blip r:embed="rId3"/>
          <a:srcRect/>
          <a:stretch>
            <a:fillRect/>
          </a:stretch>
        </p:blipFill>
        <p:spPr bwMode="auto">
          <a:xfrm>
            <a:off x="731838" y="2136775"/>
            <a:ext cx="2620962" cy="34956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Slide Number Placeholder 3"/>
          <p:cNvSpPr>
            <a:spLocks noGrp="1"/>
          </p:cNvSpPr>
          <p:nvPr>
            <p:ph type="sldNum" sz="quarter" idx="12"/>
          </p:nvPr>
        </p:nvSpPr>
        <p:spPr>
          <a:xfrm>
            <a:off x="-8589963" y="5010150"/>
            <a:ext cx="3413125" cy="438150"/>
          </a:xfrm>
          <a:noFill/>
        </p:spPr>
        <p:txBody>
          <a:bodyPr/>
          <a:lstStyle/>
          <a:p>
            <a:pPr algn="l"/>
            <a:fld id="{AFC78C05-A634-4583-936C-FED5829D34DD}" type="slidenum">
              <a:rPr lang="en-US"/>
              <a:pPr algn="l"/>
              <a:t>17</a:t>
            </a:fld>
            <a:endParaRPr lang="en-US"/>
          </a:p>
        </p:txBody>
      </p:sp>
      <p:sp>
        <p:nvSpPr>
          <p:cNvPr id="59394" name="Title 2"/>
          <p:cNvSpPr>
            <a:spLocks noGrp="1"/>
          </p:cNvSpPr>
          <p:nvPr>
            <p:ph type="title"/>
          </p:nvPr>
        </p:nvSpPr>
        <p:spPr>
          <a:xfrm>
            <a:off x="731838" y="3424238"/>
            <a:ext cx="13166725" cy="1031875"/>
          </a:xfrm>
        </p:spPr>
        <p:txBody>
          <a:bodyPr/>
          <a:lstStyle/>
          <a:p>
            <a:r>
              <a:rPr lang="en-US" smtClean="0">
                <a:ea typeface="ＭＳ Ｐゴシック" charset="-128"/>
              </a:rPr>
              <a:t>The medium to study is Cloud </a:t>
            </a:r>
            <a:r>
              <a:rPr lang="en-US" u="sng" smtClean="0">
                <a:ea typeface="ＭＳ Ｐゴシック" charset="-128"/>
              </a:rPr>
              <a:t>Computing</a:t>
            </a:r>
          </a:p>
        </p:txBody>
      </p:sp>
    </p:spTree>
  </p:cSld>
  <p:clrMapOvr>
    <a:masterClrMapping/>
  </p:clrMapOvr>
  <p:transition spd="slow"/>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Slide Number Placeholder 3"/>
          <p:cNvSpPr>
            <a:spLocks noGrp="1"/>
          </p:cNvSpPr>
          <p:nvPr>
            <p:ph type="sldNum" sz="quarter" idx="12"/>
          </p:nvPr>
        </p:nvSpPr>
        <p:spPr>
          <a:xfrm>
            <a:off x="-8589963" y="5010150"/>
            <a:ext cx="3413125" cy="438150"/>
          </a:xfrm>
          <a:noFill/>
        </p:spPr>
        <p:txBody>
          <a:bodyPr/>
          <a:lstStyle/>
          <a:p>
            <a:pPr algn="l"/>
            <a:fld id="{C6C10BB4-32B2-4E01-A95F-6B7F7D698615}" type="slidenum">
              <a:rPr lang="en-US"/>
              <a:pPr algn="l"/>
              <a:t>18</a:t>
            </a:fld>
            <a:endParaRPr lang="en-US"/>
          </a:p>
        </p:txBody>
      </p:sp>
      <p:sp>
        <p:nvSpPr>
          <p:cNvPr id="61442" name="Title 2"/>
          <p:cNvSpPr>
            <a:spLocks noGrp="1"/>
          </p:cNvSpPr>
          <p:nvPr>
            <p:ph type="title"/>
          </p:nvPr>
        </p:nvSpPr>
        <p:spPr>
          <a:xfrm>
            <a:off x="731838" y="3424238"/>
            <a:ext cx="13166725" cy="1031875"/>
          </a:xfrm>
        </p:spPr>
        <p:txBody>
          <a:bodyPr/>
          <a:lstStyle/>
          <a:p>
            <a:r>
              <a:rPr lang="en-US" smtClean="0">
                <a:ea typeface="ＭＳ Ｐゴシック" charset="-128"/>
              </a:rPr>
              <a:t>Joyent, the cloud computing company</a:t>
            </a:r>
          </a:p>
        </p:txBody>
      </p:sp>
    </p:spTree>
  </p:cSld>
  <p:clrMapOvr>
    <a:masterClrMapping/>
  </p:clrMapOvr>
  <p:transition spd="slow"/>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4"/>
          <p:cNvSpPr>
            <a:spLocks/>
          </p:cNvSpPr>
          <p:nvPr/>
        </p:nvSpPr>
        <p:spPr bwMode="auto">
          <a:xfrm flipH="1">
            <a:off x="1995488" y="5232400"/>
            <a:ext cx="10647362" cy="2743200"/>
          </a:xfrm>
          <a:prstGeom prst="rect">
            <a:avLst/>
          </a:prstGeom>
          <a:solidFill>
            <a:schemeClr val="accent6">
              <a:lumMod val="75000"/>
            </a:schemeClr>
          </a:solidFill>
          <a:ln>
            <a:noFill/>
          </a:ln>
        </p:spPr>
        <p:txBody>
          <a:bodyPr lIns="0" tIns="0" rIns="0" bIns="0"/>
          <a:lstStyle/>
          <a:p>
            <a:pPr>
              <a:defRPr/>
            </a:pPr>
            <a:endParaRPr lang="en-US">
              <a:latin typeface="Arial" charset="0"/>
              <a:ea typeface="ＭＳ Ｐゴシック" charset="0"/>
              <a:cs typeface="ＭＳ Ｐゴシック" charset="0"/>
            </a:endParaRPr>
          </a:p>
        </p:txBody>
      </p:sp>
      <p:sp>
        <p:nvSpPr>
          <p:cNvPr id="119810" name="Rectangle 3"/>
          <p:cNvSpPr>
            <a:spLocks/>
          </p:cNvSpPr>
          <p:nvPr/>
        </p:nvSpPr>
        <p:spPr bwMode="auto">
          <a:xfrm>
            <a:off x="6962775" y="3057525"/>
            <a:ext cx="5680075" cy="2174875"/>
          </a:xfrm>
          <a:prstGeom prst="rect">
            <a:avLst/>
          </a:prstGeom>
          <a:solidFill>
            <a:schemeClr val="accent1">
              <a:alpha val="52940"/>
            </a:schemeClr>
          </a:solidFill>
          <a:ln w="25400">
            <a:noFill/>
            <a:miter lim="800000"/>
            <a:headEnd/>
            <a:tailEnd/>
          </a:ln>
        </p:spPr>
        <p:txBody>
          <a:bodyPr lIns="0" tIns="0" rIns="0" bIns="0"/>
          <a:lstStyle/>
          <a:p>
            <a:endParaRPr lang="en-US"/>
          </a:p>
        </p:txBody>
      </p:sp>
      <p:sp>
        <p:nvSpPr>
          <p:cNvPr id="119811" name="Rectangle 4"/>
          <p:cNvSpPr>
            <a:spLocks/>
          </p:cNvSpPr>
          <p:nvPr/>
        </p:nvSpPr>
        <p:spPr bwMode="auto">
          <a:xfrm>
            <a:off x="1995488" y="3057525"/>
            <a:ext cx="4965700" cy="2174875"/>
          </a:xfrm>
          <a:prstGeom prst="rect">
            <a:avLst/>
          </a:prstGeom>
          <a:solidFill>
            <a:schemeClr val="accent1"/>
          </a:solidFill>
          <a:ln w="25400">
            <a:noFill/>
            <a:miter lim="800000"/>
            <a:headEnd/>
            <a:tailEnd/>
          </a:ln>
        </p:spPr>
        <p:txBody>
          <a:bodyPr lIns="0" tIns="0" rIns="0" bIns="0"/>
          <a:lstStyle/>
          <a:p>
            <a:endParaRPr lang="en-US"/>
          </a:p>
        </p:txBody>
      </p:sp>
      <p:sp>
        <p:nvSpPr>
          <p:cNvPr id="119812" name="AutoShape 5"/>
          <p:cNvSpPr>
            <a:spLocks/>
          </p:cNvSpPr>
          <p:nvPr/>
        </p:nvSpPr>
        <p:spPr bwMode="auto">
          <a:xfrm rot="5400000">
            <a:off x="6255544" y="3737769"/>
            <a:ext cx="2174875" cy="814387"/>
          </a:xfrm>
          <a:prstGeom prst="triangle">
            <a:avLst>
              <a:gd name="adj" fmla="val 50000"/>
            </a:avLst>
          </a:prstGeom>
          <a:solidFill>
            <a:schemeClr val="accent1"/>
          </a:solidFill>
          <a:ln w="25400">
            <a:noFill/>
            <a:miter lim="800000"/>
            <a:headEnd/>
            <a:tailEnd/>
          </a:ln>
        </p:spPr>
        <p:txBody>
          <a:bodyPr lIns="0" tIns="0" rIns="0" bIns="0"/>
          <a:lstStyle/>
          <a:p>
            <a:endParaRPr lang="en-US"/>
          </a:p>
        </p:txBody>
      </p:sp>
      <p:sp>
        <p:nvSpPr>
          <p:cNvPr id="119813" name="Rectangle 6"/>
          <p:cNvSpPr>
            <a:spLocks/>
          </p:cNvSpPr>
          <p:nvPr/>
        </p:nvSpPr>
        <p:spPr bwMode="auto">
          <a:xfrm>
            <a:off x="7927975" y="3201988"/>
            <a:ext cx="3971925" cy="831850"/>
          </a:xfrm>
          <a:prstGeom prst="rect">
            <a:avLst/>
          </a:prstGeom>
          <a:noFill/>
          <a:ln w="12700">
            <a:noFill/>
            <a:miter lim="800000"/>
            <a:headEnd/>
            <a:tailEnd/>
          </a:ln>
        </p:spPr>
        <p:txBody>
          <a:bodyPr lIns="25399" tIns="25399" rIns="25399" bIns="25399"/>
          <a:lstStyle/>
          <a:p>
            <a:pPr>
              <a:lnSpc>
                <a:spcPct val="120000"/>
              </a:lnSpc>
              <a:spcBef>
                <a:spcPts val="2000"/>
              </a:spcBef>
            </a:pPr>
            <a:r>
              <a:rPr lang="en-US" sz="3600" b="1">
                <a:solidFill>
                  <a:srgbClr val="131313"/>
                </a:solidFill>
              </a:rPr>
              <a:t>Cloud Software</a:t>
            </a:r>
          </a:p>
        </p:txBody>
      </p:sp>
      <p:sp>
        <p:nvSpPr>
          <p:cNvPr id="119814" name="Rectangle 7"/>
          <p:cNvSpPr>
            <a:spLocks/>
          </p:cNvSpPr>
          <p:nvPr/>
        </p:nvSpPr>
        <p:spPr bwMode="auto">
          <a:xfrm>
            <a:off x="2730500" y="3271838"/>
            <a:ext cx="3343275" cy="568325"/>
          </a:xfrm>
          <a:prstGeom prst="rect">
            <a:avLst/>
          </a:prstGeom>
          <a:noFill/>
          <a:ln w="12700">
            <a:noFill/>
            <a:miter lim="800000"/>
            <a:headEnd/>
            <a:tailEnd/>
          </a:ln>
        </p:spPr>
        <p:txBody>
          <a:bodyPr lIns="25399" tIns="25399" rIns="25399" bIns="25399"/>
          <a:lstStyle/>
          <a:p>
            <a:pPr>
              <a:lnSpc>
                <a:spcPct val="120000"/>
              </a:lnSpc>
              <a:spcBef>
                <a:spcPts val="2000"/>
              </a:spcBef>
            </a:pPr>
            <a:r>
              <a:rPr lang="en-US" sz="3600" b="1">
                <a:solidFill>
                  <a:srgbClr val="131313"/>
                </a:solidFill>
              </a:rPr>
              <a:t>Public Cloud</a:t>
            </a:r>
          </a:p>
        </p:txBody>
      </p:sp>
      <p:sp>
        <p:nvSpPr>
          <p:cNvPr id="119815" name="Rectangle 8"/>
          <p:cNvSpPr>
            <a:spLocks/>
          </p:cNvSpPr>
          <p:nvPr/>
        </p:nvSpPr>
        <p:spPr bwMode="auto">
          <a:xfrm>
            <a:off x="7305675" y="3717925"/>
            <a:ext cx="3971925" cy="1036638"/>
          </a:xfrm>
          <a:prstGeom prst="rect">
            <a:avLst/>
          </a:prstGeom>
          <a:noFill/>
          <a:ln w="12700">
            <a:noFill/>
            <a:miter lim="800000"/>
            <a:headEnd/>
            <a:tailEnd/>
          </a:ln>
        </p:spPr>
        <p:txBody>
          <a:bodyPr lIns="25399" tIns="25399" rIns="25399" bIns="25399"/>
          <a:lstStyle/>
          <a:p>
            <a:pPr>
              <a:lnSpc>
                <a:spcPct val="120000"/>
              </a:lnSpc>
              <a:spcBef>
                <a:spcPts val="2000"/>
              </a:spcBef>
            </a:pPr>
            <a:endParaRPr lang="en-US" sz="2100" b="1" i="1">
              <a:solidFill>
                <a:srgbClr val="131313"/>
              </a:solidFill>
            </a:endParaRPr>
          </a:p>
        </p:txBody>
      </p:sp>
      <p:sp>
        <p:nvSpPr>
          <p:cNvPr id="119816" name="Rectangle 9"/>
          <p:cNvSpPr>
            <a:spLocks/>
          </p:cNvSpPr>
          <p:nvPr/>
        </p:nvSpPr>
        <p:spPr bwMode="auto">
          <a:xfrm>
            <a:off x="2673350" y="3887788"/>
            <a:ext cx="3971925" cy="568325"/>
          </a:xfrm>
          <a:prstGeom prst="rect">
            <a:avLst/>
          </a:prstGeom>
          <a:noFill/>
          <a:ln w="12700">
            <a:noFill/>
            <a:miter lim="800000"/>
            <a:headEnd/>
            <a:tailEnd/>
          </a:ln>
        </p:spPr>
        <p:txBody>
          <a:bodyPr lIns="25399" tIns="25399" rIns="25399" bIns="25399"/>
          <a:lstStyle/>
          <a:p>
            <a:pPr>
              <a:lnSpc>
                <a:spcPct val="120000"/>
              </a:lnSpc>
              <a:spcBef>
                <a:spcPts val="2000"/>
              </a:spcBef>
            </a:pPr>
            <a:r>
              <a:rPr lang="en-US" sz="2100">
                <a:solidFill>
                  <a:srgbClr val="131313"/>
                </a:solidFill>
              </a:rPr>
              <a:t>6 years operating a cloud</a:t>
            </a:r>
          </a:p>
          <a:p>
            <a:pPr>
              <a:lnSpc>
                <a:spcPct val="120000"/>
              </a:lnSpc>
              <a:spcBef>
                <a:spcPts val="2000"/>
              </a:spcBef>
            </a:pPr>
            <a:r>
              <a:rPr lang="en-US" sz="2100" b="1">
                <a:solidFill>
                  <a:srgbClr val="131313"/>
                </a:solidFill>
                <a:hlinkClick r:id="rId2"/>
              </a:rPr>
              <a:t>www.joyentcloud.com</a:t>
            </a:r>
            <a:r>
              <a:rPr lang="en-US" sz="2100">
                <a:solidFill>
                  <a:srgbClr val="131313"/>
                </a:solidFill>
              </a:rPr>
              <a:t> </a:t>
            </a:r>
          </a:p>
        </p:txBody>
      </p:sp>
      <p:sp>
        <p:nvSpPr>
          <p:cNvPr id="119817" name="Rectangle 9"/>
          <p:cNvSpPr>
            <a:spLocks/>
          </p:cNvSpPr>
          <p:nvPr/>
        </p:nvSpPr>
        <p:spPr bwMode="auto">
          <a:xfrm>
            <a:off x="7978775" y="3906838"/>
            <a:ext cx="3971925" cy="1062037"/>
          </a:xfrm>
          <a:prstGeom prst="rect">
            <a:avLst/>
          </a:prstGeom>
          <a:noFill/>
          <a:ln w="12700">
            <a:noFill/>
            <a:miter lim="800000"/>
            <a:headEnd/>
            <a:tailEnd/>
          </a:ln>
        </p:spPr>
        <p:txBody>
          <a:bodyPr lIns="25399" tIns="25399" rIns="25399" bIns="25399"/>
          <a:lstStyle/>
          <a:p>
            <a:pPr>
              <a:lnSpc>
                <a:spcPct val="120000"/>
              </a:lnSpc>
              <a:spcBef>
                <a:spcPts val="2000"/>
              </a:spcBef>
            </a:pPr>
            <a:r>
              <a:rPr lang="en-US" sz="2100">
                <a:solidFill>
                  <a:srgbClr val="131313"/>
                </a:solidFill>
              </a:rPr>
              <a:t>Smart Data Center 6.0</a:t>
            </a:r>
          </a:p>
          <a:p>
            <a:pPr>
              <a:lnSpc>
                <a:spcPct val="120000"/>
              </a:lnSpc>
              <a:spcBef>
                <a:spcPts val="2000"/>
              </a:spcBef>
            </a:pPr>
            <a:r>
              <a:rPr lang="en-US" sz="2100" b="1">
                <a:solidFill>
                  <a:srgbClr val="131313"/>
                </a:solidFill>
                <a:hlinkClick r:id="rId3"/>
              </a:rPr>
              <a:t>www.joyent.com</a:t>
            </a:r>
            <a:r>
              <a:rPr lang="en-US" sz="2100" b="1">
                <a:solidFill>
                  <a:srgbClr val="131313"/>
                </a:solidFill>
              </a:rPr>
              <a:t> </a:t>
            </a:r>
          </a:p>
        </p:txBody>
      </p:sp>
      <p:sp>
        <p:nvSpPr>
          <p:cNvPr id="119818" name="Rectangle 31"/>
          <p:cNvSpPr>
            <a:spLocks noChangeArrowheads="1"/>
          </p:cNvSpPr>
          <p:nvPr/>
        </p:nvSpPr>
        <p:spPr bwMode="auto">
          <a:xfrm>
            <a:off x="2649538" y="2401888"/>
            <a:ext cx="9358312" cy="538162"/>
          </a:xfrm>
          <a:prstGeom prst="rect">
            <a:avLst/>
          </a:prstGeom>
          <a:noFill/>
          <a:ln w="9525">
            <a:noFill/>
            <a:miter lim="800000"/>
            <a:headEnd/>
            <a:tailEnd/>
          </a:ln>
        </p:spPr>
        <p:txBody>
          <a:bodyPr lIns="91435" tIns="45718" rIns="91435" bIns="45718">
            <a:spAutoFit/>
          </a:bodyPr>
          <a:lstStyle/>
          <a:p>
            <a:pPr algn="ctr">
              <a:buFont typeface="Helvetica" charset="0"/>
              <a:buNone/>
            </a:pPr>
            <a:r>
              <a:rPr lang="en-US" sz="2900" b="1"/>
              <a:t>Three Cloud Computing Divisions</a:t>
            </a:r>
            <a:endParaRPr lang="en-US" sz="2900"/>
          </a:p>
        </p:txBody>
      </p:sp>
      <p:pic>
        <p:nvPicPr>
          <p:cNvPr id="119819" name="Picture 1"/>
          <p:cNvPicPr>
            <a:picLocks noChangeAspect="1" noChangeArrowheads="1"/>
          </p:cNvPicPr>
          <p:nvPr/>
        </p:nvPicPr>
        <p:blipFill>
          <a:blip r:embed="rId4"/>
          <a:srcRect/>
          <a:stretch>
            <a:fillRect/>
          </a:stretch>
        </p:blipFill>
        <p:spPr bwMode="auto">
          <a:xfrm>
            <a:off x="3848100" y="862013"/>
            <a:ext cx="7215188" cy="1468437"/>
          </a:xfrm>
          <a:prstGeom prst="rect">
            <a:avLst/>
          </a:prstGeom>
          <a:noFill/>
          <a:ln w="25400">
            <a:noFill/>
            <a:round/>
            <a:headEnd/>
            <a:tailEnd/>
          </a:ln>
        </p:spPr>
      </p:pic>
      <p:sp>
        <p:nvSpPr>
          <p:cNvPr id="119820" name="Rectangle 9"/>
          <p:cNvSpPr>
            <a:spLocks/>
          </p:cNvSpPr>
          <p:nvPr/>
        </p:nvSpPr>
        <p:spPr bwMode="auto">
          <a:xfrm flipH="1">
            <a:off x="2189163" y="6824663"/>
            <a:ext cx="3554412" cy="1023937"/>
          </a:xfrm>
          <a:prstGeom prst="rect">
            <a:avLst/>
          </a:prstGeom>
          <a:noFill/>
          <a:ln w="12700">
            <a:noFill/>
            <a:miter lim="800000"/>
            <a:headEnd/>
            <a:tailEnd/>
          </a:ln>
        </p:spPr>
        <p:txBody>
          <a:bodyPr lIns="25399" tIns="25399" rIns="25399" bIns="25399"/>
          <a:lstStyle/>
          <a:p>
            <a:pPr algn="ctr">
              <a:lnSpc>
                <a:spcPct val="120000"/>
              </a:lnSpc>
              <a:spcBef>
                <a:spcPts val="2000"/>
              </a:spcBef>
            </a:pPr>
            <a:r>
              <a:rPr lang="en-US" sz="2100" b="1">
                <a:solidFill>
                  <a:srgbClr val="131313"/>
                </a:solidFill>
              </a:rPr>
              <a:t>developer tools &amp; hosting</a:t>
            </a:r>
          </a:p>
          <a:p>
            <a:pPr algn="ctr">
              <a:lnSpc>
                <a:spcPct val="120000"/>
              </a:lnSpc>
              <a:spcBef>
                <a:spcPts val="2000"/>
              </a:spcBef>
            </a:pPr>
            <a:r>
              <a:rPr lang="en-US" sz="2100" b="1">
                <a:solidFill>
                  <a:srgbClr val="131313"/>
                </a:solidFill>
                <a:hlinkClick r:id="rId5"/>
              </a:rPr>
              <a:t>https://no.de</a:t>
            </a:r>
            <a:endParaRPr lang="en-US" sz="2100" b="1">
              <a:solidFill>
                <a:srgbClr val="131313"/>
              </a:solidFill>
            </a:endParaRPr>
          </a:p>
          <a:p>
            <a:pPr algn="ctr">
              <a:lnSpc>
                <a:spcPct val="120000"/>
              </a:lnSpc>
              <a:spcBef>
                <a:spcPts val="2000"/>
              </a:spcBef>
            </a:pPr>
            <a:endParaRPr lang="en-US" sz="2100" b="1">
              <a:solidFill>
                <a:srgbClr val="131313"/>
              </a:solidFill>
            </a:endParaRPr>
          </a:p>
        </p:txBody>
      </p:sp>
      <p:sp>
        <p:nvSpPr>
          <p:cNvPr id="119821" name="Rectangle 6"/>
          <p:cNvSpPr>
            <a:spLocks/>
          </p:cNvSpPr>
          <p:nvPr/>
        </p:nvSpPr>
        <p:spPr bwMode="auto">
          <a:xfrm>
            <a:off x="1995488" y="5262563"/>
            <a:ext cx="10647362" cy="831850"/>
          </a:xfrm>
          <a:prstGeom prst="rect">
            <a:avLst/>
          </a:prstGeom>
          <a:noFill/>
          <a:ln w="12700">
            <a:noFill/>
            <a:miter lim="800000"/>
            <a:headEnd/>
            <a:tailEnd/>
          </a:ln>
        </p:spPr>
        <p:txBody>
          <a:bodyPr lIns="25399" tIns="25399" rIns="25399" bIns="25399"/>
          <a:lstStyle/>
          <a:p>
            <a:pPr algn="ctr">
              <a:lnSpc>
                <a:spcPct val="70000"/>
              </a:lnSpc>
              <a:spcBef>
                <a:spcPts val="2000"/>
              </a:spcBef>
            </a:pPr>
            <a:r>
              <a:rPr lang="en-US" sz="3600" b="1">
                <a:solidFill>
                  <a:srgbClr val="131313"/>
                </a:solidFill>
              </a:rPr>
              <a:t>node.js</a:t>
            </a:r>
          </a:p>
          <a:p>
            <a:pPr algn="ctr">
              <a:lnSpc>
                <a:spcPct val="70000"/>
              </a:lnSpc>
              <a:spcBef>
                <a:spcPts val="2000"/>
              </a:spcBef>
            </a:pPr>
            <a:r>
              <a:rPr lang="en-US" sz="2900" b="1">
                <a:solidFill>
                  <a:srgbClr val="131313"/>
                </a:solidFill>
              </a:rPr>
              <a:t>Open Source Initiative (</a:t>
            </a:r>
            <a:r>
              <a:rPr lang="en-US" sz="2900" b="1">
                <a:solidFill>
                  <a:srgbClr val="131313"/>
                </a:solidFill>
                <a:hlinkClick r:id="rId6"/>
              </a:rPr>
              <a:t>http://nodejs.org/</a:t>
            </a:r>
            <a:r>
              <a:rPr lang="en-US" sz="2900" b="1">
                <a:solidFill>
                  <a:srgbClr val="131313"/>
                </a:solidFill>
              </a:rPr>
              <a:t>)</a:t>
            </a:r>
          </a:p>
          <a:p>
            <a:pPr algn="ctr">
              <a:lnSpc>
                <a:spcPct val="70000"/>
              </a:lnSpc>
              <a:spcBef>
                <a:spcPts val="2000"/>
              </a:spcBef>
            </a:pPr>
            <a:r>
              <a:rPr lang="en-US" sz="2900" b="1">
                <a:solidFill>
                  <a:srgbClr val="131313"/>
                </a:solidFill>
              </a:rPr>
              <a:t>&amp; Commercial Offering</a:t>
            </a:r>
          </a:p>
        </p:txBody>
      </p:sp>
      <p:sp>
        <p:nvSpPr>
          <p:cNvPr id="119822" name="Rectangle 9"/>
          <p:cNvSpPr>
            <a:spLocks/>
          </p:cNvSpPr>
          <p:nvPr/>
        </p:nvSpPr>
        <p:spPr bwMode="auto">
          <a:xfrm flipH="1">
            <a:off x="5708650" y="6850063"/>
            <a:ext cx="6934200" cy="1023937"/>
          </a:xfrm>
          <a:prstGeom prst="rect">
            <a:avLst/>
          </a:prstGeom>
          <a:noFill/>
          <a:ln w="12700">
            <a:noFill/>
            <a:miter lim="800000"/>
            <a:headEnd/>
            <a:tailEnd/>
          </a:ln>
        </p:spPr>
        <p:txBody>
          <a:bodyPr lIns="25399" tIns="25399" rIns="25399" bIns="25399"/>
          <a:lstStyle/>
          <a:p>
            <a:pPr algn="ctr">
              <a:lnSpc>
                <a:spcPct val="120000"/>
              </a:lnSpc>
              <a:spcBef>
                <a:spcPts val="2000"/>
              </a:spcBef>
            </a:pPr>
            <a:r>
              <a:rPr lang="en-US" sz="2100" b="1">
                <a:solidFill>
                  <a:srgbClr val="131313"/>
                </a:solidFill>
              </a:rPr>
              <a:t>professional services &amp; license program</a:t>
            </a:r>
          </a:p>
          <a:p>
            <a:pPr algn="ctr">
              <a:lnSpc>
                <a:spcPct val="120000"/>
              </a:lnSpc>
              <a:spcBef>
                <a:spcPts val="2000"/>
              </a:spcBef>
            </a:pPr>
            <a:r>
              <a:rPr lang="en-US" sz="2100" b="1">
                <a:solidFill>
                  <a:srgbClr val="131313"/>
                </a:solidFill>
                <a:hlinkClick r:id="rId7"/>
              </a:rPr>
              <a:t>http://www.joyent.com/services/node-js-services/</a:t>
            </a:r>
            <a:endParaRPr lang="en-US" sz="2100" b="1">
              <a:solidFill>
                <a:srgbClr val="131313"/>
              </a:solidFill>
            </a:endParaRPr>
          </a:p>
          <a:p>
            <a:pPr algn="ctr">
              <a:lnSpc>
                <a:spcPct val="120000"/>
              </a:lnSpc>
              <a:spcBef>
                <a:spcPts val="2000"/>
              </a:spcBef>
            </a:pPr>
            <a:endParaRPr lang="en-US" sz="2100" b="1">
              <a:solidFill>
                <a:srgbClr val="131313"/>
              </a:solidFill>
            </a:endParaRPr>
          </a:p>
        </p:txBody>
      </p:sp>
    </p:spTree>
  </p:cSld>
  <p:clrMapOvr>
    <a:masterClrMapping/>
  </p:clrMapOvr>
  <p:transition spd="slow"/>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Number Placeholder 3"/>
          <p:cNvSpPr>
            <a:spLocks noGrp="1"/>
          </p:cNvSpPr>
          <p:nvPr>
            <p:ph type="sldNum" sz="quarter" idx="12"/>
          </p:nvPr>
        </p:nvSpPr>
        <p:spPr>
          <a:xfrm>
            <a:off x="731838" y="6813550"/>
            <a:ext cx="3413125" cy="438150"/>
          </a:xfrm>
          <a:noFill/>
        </p:spPr>
        <p:txBody>
          <a:bodyPr/>
          <a:lstStyle/>
          <a:p>
            <a:pPr algn="l"/>
            <a:fld id="{A7E7AB4D-7892-4697-99D4-7FAA0CE5E82B}" type="slidenum">
              <a:rPr lang="en-US"/>
              <a:pPr algn="l"/>
              <a:t>2</a:t>
            </a:fld>
            <a:endParaRPr lang="en-US"/>
          </a:p>
        </p:txBody>
      </p:sp>
      <p:sp>
        <p:nvSpPr>
          <p:cNvPr id="10" name="Title 1"/>
          <p:cNvSpPr>
            <a:spLocks noGrp="1"/>
          </p:cNvSpPr>
          <p:nvPr>
            <p:ph type="title"/>
          </p:nvPr>
        </p:nvSpPr>
        <p:spPr>
          <a:xfrm>
            <a:off x="731838" y="3375025"/>
            <a:ext cx="13166725" cy="1030288"/>
          </a:xfrm>
          <a:extLst/>
        </p:spPr>
        <p:txBody>
          <a:bodyPr/>
          <a:lstStyle/>
          <a:p>
            <a:pPr>
              <a:defRPr/>
            </a:pPr>
            <a:r>
              <a:rPr lang="en-US" dirty="0" smtClean="0">
                <a:cs typeface="+mj-cs"/>
              </a:rPr>
              <a:t>How should one think about the cloud?</a:t>
            </a:r>
            <a:endParaRPr lang="en-US" dirty="0">
              <a:cs typeface="+mj-cs"/>
            </a:endParaRPr>
          </a:p>
        </p:txBody>
      </p:sp>
      <p:sp>
        <p:nvSpPr>
          <p:cNvPr id="29699" name="Content Placeholder 1"/>
          <p:cNvSpPr>
            <a:spLocks noGrp="1"/>
          </p:cNvSpPr>
          <p:nvPr>
            <p:ph idx="1"/>
          </p:nvPr>
        </p:nvSpPr>
        <p:spPr bwMode="auto">
          <a:prstGeom prst="rect">
            <a:avLst/>
          </a:prstGeom>
          <a:noFill/>
          <a:ln>
            <a:miter lim="800000"/>
            <a:headEnd/>
            <a:tailEnd/>
          </a:ln>
        </p:spPr>
        <p:txBody>
          <a:bodyPr vert="horz" wrap="square" lIns="91440" tIns="45720" rIns="91440" bIns="45720" numCol="1" anchor="t" anchorCtr="0" compatLnSpc="1">
            <a:prstTxWarp prst="textNoShape">
              <a:avLst/>
            </a:prstTxWarp>
          </a:bodyPr>
          <a:lstStyle/>
          <a:p>
            <a:endParaRPr lang="en-US" smtClean="0">
              <a:ea typeface="ＭＳ Ｐゴシック" charset="-128"/>
            </a:endParaRPr>
          </a:p>
        </p:txBody>
      </p:sp>
    </p:spTree>
  </p:cSld>
  <p:clrMapOvr>
    <a:masterClrMapping/>
  </p:clrMapOvr>
  <p:transition spd="slow"/>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Slide Number Placeholder 3"/>
          <p:cNvSpPr>
            <a:spLocks noGrp="1"/>
          </p:cNvSpPr>
          <p:nvPr>
            <p:ph type="sldNum" sz="quarter" idx="12"/>
          </p:nvPr>
        </p:nvSpPr>
        <p:spPr>
          <a:xfrm>
            <a:off x="-8589963" y="5010150"/>
            <a:ext cx="3413125" cy="438150"/>
          </a:xfrm>
          <a:noFill/>
        </p:spPr>
        <p:txBody>
          <a:bodyPr/>
          <a:lstStyle/>
          <a:p>
            <a:pPr algn="l"/>
            <a:fld id="{255233FD-D70F-4040-AFD7-D06FD8633AFD}" type="slidenum">
              <a:rPr lang="en-US"/>
              <a:pPr algn="l"/>
              <a:t>20</a:t>
            </a:fld>
            <a:endParaRPr lang="en-US"/>
          </a:p>
        </p:txBody>
      </p:sp>
      <p:sp>
        <p:nvSpPr>
          <p:cNvPr id="63490" name="Title 2"/>
          <p:cNvSpPr>
            <a:spLocks noGrp="1"/>
          </p:cNvSpPr>
          <p:nvPr>
            <p:ph type="title"/>
          </p:nvPr>
        </p:nvSpPr>
        <p:spPr>
          <a:xfrm>
            <a:off x="731838" y="3424238"/>
            <a:ext cx="13166725" cy="1031875"/>
          </a:xfrm>
        </p:spPr>
        <p:txBody>
          <a:bodyPr/>
          <a:lstStyle/>
          <a:p>
            <a:r>
              <a:rPr lang="en-US" smtClean="0">
                <a:ea typeface="ＭＳ Ｐゴシック" charset="-128"/>
              </a:rPr>
              <a:t>JoyentCloud.com: </a:t>
            </a:r>
            <a:br>
              <a:rPr lang="en-US" smtClean="0">
                <a:ea typeface="ＭＳ Ｐゴシック" charset="-128"/>
              </a:rPr>
            </a:br>
            <a:r>
              <a:rPr lang="en-US" smtClean="0">
                <a:ea typeface="ＭＳ Ｐゴシック" charset="-128"/>
              </a:rPr>
              <a:t>6 Years Operating a Public Cloud targeting Gaming, Media and Social</a:t>
            </a:r>
          </a:p>
        </p:txBody>
      </p:sp>
    </p:spTree>
  </p:cSld>
  <p:clrMapOvr>
    <a:masterClrMapping/>
  </p:clrMapOvr>
  <p:transition spd="slow"/>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Slide Number Placeholder 3"/>
          <p:cNvSpPr>
            <a:spLocks noGrp="1"/>
          </p:cNvSpPr>
          <p:nvPr>
            <p:ph type="sldNum" sz="quarter" idx="12"/>
          </p:nvPr>
        </p:nvSpPr>
        <p:spPr>
          <a:xfrm>
            <a:off x="2409825" y="7551738"/>
            <a:ext cx="3413125" cy="438150"/>
          </a:xfrm>
          <a:noFill/>
        </p:spPr>
        <p:txBody>
          <a:bodyPr/>
          <a:lstStyle/>
          <a:p>
            <a:pPr algn="l"/>
            <a:fld id="{769B6473-3DD5-4B33-A17C-47E555C015BC}" type="slidenum">
              <a:rPr lang="en-US"/>
              <a:pPr algn="l"/>
              <a:t>21</a:t>
            </a:fld>
            <a:endParaRPr lang="en-US"/>
          </a:p>
        </p:txBody>
      </p:sp>
      <p:sp>
        <p:nvSpPr>
          <p:cNvPr id="65538" name="Content Placeholder 1"/>
          <p:cNvSpPr>
            <a:spLocks noGrp="1"/>
          </p:cNvSpPr>
          <p:nvPr>
            <p:ph idx="1"/>
          </p:nvPr>
        </p:nvSpPr>
        <p:spPr bwMode="auto">
          <a:prstGeom prst="rect">
            <a:avLst/>
          </a:prstGeom>
          <a:noFill/>
          <a:ln>
            <a:miter lim="800000"/>
            <a:headEnd/>
            <a:tailEnd/>
          </a:ln>
        </p:spPr>
        <p:txBody>
          <a:bodyPr vert="horz" wrap="square" lIns="91440" tIns="45720" rIns="91440" bIns="45720" numCol="1" anchor="t" anchorCtr="0" compatLnSpc="1">
            <a:prstTxWarp prst="textNoShape">
              <a:avLst/>
            </a:prstTxWarp>
          </a:bodyPr>
          <a:lstStyle/>
          <a:p>
            <a:endParaRPr lang="en-US" smtClean="0">
              <a:ea typeface="ＭＳ Ｐゴシック" charset="-128"/>
            </a:endParaRPr>
          </a:p>
        </p:txBody>
      </p:sp>
      <p:sp>
        <p:nvSpPr>
          <p:cNvPr id="13" name="Rectangle 3"/>
          <p:cNvSpPr>
            <a:spLocks noChangeArrowheads="1"/>
          </p:cNvSpPr>
          <p:nvPr/>
        </p:nvSpPr>
        <p:spPr bwMode="auto">
          <a:xfrm>
            <a:off x="908050" y="1314450"/>
            <a:ext cx="13595350" cy="1938338"/>
          </a:xfrm>
          <a:prstGeom prst="rect">
            <a:avLst/>
          </a:prstGeom>
          <a:noFill/>
          <a:ln w="12700" algn="ctr">
            <a:noFill/>
            <a:miter lim="800000"/>
            <a:headEnd/>
            <a:tailEnd/>
          </a:ln>
          <a:effectLst/>
        </p:spPr>
        <p:txBody>
          <a:bodyPr anchor="ctr">
            <a:spAutoFit/>
          </a:bodyPr>
          <a:lstStyle/>
          <a:p>
            <a:pPr defTabSz="914400"/>
            <a:r>
              <a:rPr lang="en-US" sz="4000">
                <a:latin typeface="Calibri" pitchFamily="34" charset="0"/>
              </a:rPr>
              <a:t>Gartner defines cloud computing as "</a:t>
            </a:r>
            <a:r>
              <a:rPr lang="en-US" sz="4000" i="1">
                <a:latin typeface="Calibri" pitchFamily="34" charset="0"/>
              </a:rPr>
              <a:t>a style of computing where scalable and elastic IT-related capabilities are provided 'as a service' to external customers using Internet Technologies</a:t>
            </a:r>
            <a:r>
              <a:rPr lang="en-US" altLang="en-US" sz="4000" i="1">
                <a:latin typeface="Calibri" pitchFamily="34" charset="0"/>
              </a:rPr>
              <a:t>“</a:t>
            </a:r>
            <a:r>
              <a:rPr lang="en-US" altLang="ja-JP" sz="4000" b="1" i="1">
                <a:latin typeface="Calibri" pitchFamily="34" charset="0"/>
              </a:rPr>
              <a:t>.</a:t>
            </a:r>
            <a:endParaRPr lang="en-US" sz="4000" b="1" i="1">
              <a:latin typeface="Calibri" pitchFamily="34" charset="0"/>
              <a:ea typeface="Arial Unicode MS" pitchFamily="34" charset="-128"/>
              <a:cs typeface="Arial Unicode MS" pitchFamily="34" charset="-128"/>
            </a:endParaRPr>
          </a:p>
        </p:txBody>
      </p:sp>
      <p:grpSp>
        <p:nvGrpSpPr>
          <p:cNvPr id="65540" name="Group 70"/>
          <p:cNvGrpSpPr>
            <a:grpSpLocks/>
          </p:cNvGrpSpPr>
          <p:nvPr/>
        </p:nvGrpSpPr>
        <p:grpSpPr bwMode="auto">
          <a:xfrm>
            <a:off x="3176588" y="6583363"/>
            <a:ext cx="8331200" cy="755650"/>
            <a:chOff x="308" y="3524"/>
            <a:chExt cx="5248" cy="476"/>
          </a:xfrm>
        </p:grpSpPr>
        <p:sp>
          <p:nvSpPr>
            <p:cNvPr id="15" name="AutoShape 56"/>
            <p:cNvSpPr>
              <a:spLocks noChangeArrowheads="1"/>
            </p:cNvSpPr>
            <p:nvPr/>
          </p:nvSpPr>
          <p:spPr bwMode="auto">
            <a:xfrm>
              <a:off x="793" y="3627"/>
              <a:ext cx="1669" cy="250"/>
            </a:xfrm>
            <a:prstGeom prst="roundRect">
              <a:avLst>
                <a:gd name="adj" fmla="val 16667"/>
              </a:avLst>
            </a:prstGeom>
            <a:solidFill>
              <a:srgbClr val="00529B">
                <a:alpha val="20000"/>
              </a:srgbClr>
            </a:solidFill>
            <a:ln w="12700" algn="ctr">
              <a:noFill/>
              <a:round/>
              <a:headEnd/>
              <a:tailEnd/>
            </a:ln>
            <a:effectLst/>
          </p:spPr>
          <p:txBody>
            <a:bodyPr anchor="ctr">
              <a:spAutoFit/>
            </a:bodyPr>
            <a:lstStyle/>
            <a:p>
              <a:pPr defTabSz="914400" fontAlgn="auto">
                <a:spcBef>
                  <a:spcPts val="0"/>
                </a:spcBef>
                <a:spcAft>
                  <a:spcPts val="0"/>
                </a:spcAft>
                <a:defRPr/>
              </a:pPr>
              <a:endParaRPr lang="en-US" sz="1800" kern="0">
                <a:solidFill>
                  <a:sysClr val="windowText" lastClr="000000"/>
                </a:solidFill>
                <a:latin typeface="Arial" charset="0"/>
                <a:ea typeface="ＭＳ Ｐゴシック" charset="0"/>
                <a:cs typeface="ＭＳ Ｐゴシック" charset="0"/>
              </a:endParaRPr>
            </a:p>
          </p:txBody>
        </p:sp>
        <p:sp>
          <p:nvSpPr>
            <p:cNvPr id="16" name="AutoShape 57"/>
            <p:cNvSpPr>
              <a:spLocks noChangeArrowheads="1"/>
            </p:cNvSpPr>
            <p:nvPr/>
          </p:nvSpPr>
          <p:spPr bwMode="auto">
            <a:xfrm>
              <a:off x="710" y="3524"/>
              <a:ext cx="4846" cy="466"/>
            </a:xfrm>
            <a:prstGeom prst="roundRect">
              <a:avLst>
                <a:gd name="adj" fmla="val 16667"/>
              </a:avLst>
            </a:prstGeom>
            <a:noFill/>
            <a:ln w="3175" algn="ctr">
              <a:solidFill>
                <a:srgbClr val="000000"/>
              </a:solidFill>
              <a:round/>
              <a:headEnd/>
              <a:tailEnd/>
            </a:ln>
            <a:effectLst/>
          </p:spPr>
          <p:txBody>
            <a:bodyPr anchor="ctr">
              <a:spAutoFit/>
            </a:bodyPr>
            <a:lstStyle/>
            <a:p>
              <a:pPr defTabSz="914400" fontAlgn="auto">
                <a:spcBef>
                  <a:spcPts val="0"/>
                </a:spcBef>
                <a:spcAft>
                  <a:spcPts val="0"/>
                </a:spcAft>
                <a:defRPr/>
              </a:pPr>
              <a:endParaRPr lang="en-US" sz="1800" kern="0">
                <a:solidFill>
                  <a:sysClr val="windowText" lastClr="000000"/>
                </a:solidFill>
                <a:latin typeface="Arial" charset="0"/>
                <a:ea typeface="ＭＳ Ｐゴシック" charset="0"/>
                <a:cs typeface="ＭＳ Ｐゴシック" charset="0"/>
              </a:endParaRPr>
            </a:p>
          </p:txBody>
        </p:sp>
        <p:sp>
          <p:nvSpPr>
            <p:cNvPr id="17" name="Oval 58"/>
            <p:cNvSpPr>
              <a:spLocks noChangeArrowheads="1"/>
            </p:cNvSpPr>
            <p:nvPr/>
          </p:nvSpPr>
          <p:spPr bwMode="auto">
            <a:xfrm>
              <a:off x="308" y="3533"/>
              <a:ext cx="531" cy="467"/>
            </a:xfrm>
            <a:prstGeom prst="ellipse">
              <a:avLst/>
            </a:prstGeom>
            <a:solidFill>
              <a:srgbClr val="FFFFFF"/>
            </a:solidFill>
            <a:ln w="12700" algn="ctr">
              <a:solidFill>
                <a:srgbClr val="F8F8F8"/>
              </a:solidFill>
              <a:round/>
              <a:headEnd/>
              <a:tailEnd/>
            </a:ln>
            <a:effectLst/>
          </p:spPr>
          <p:txBody>
            <a:bodyPr anchor="ctr">
              <a:spAutoFit/>
            </a:bodyPr>
            <a:lstStyle/>
            <a:p>
              <a:pPr defTabSz="914400" fontAlgn="auto">
                <a:spcBef>
                  <a:spcPts val="0"/>
                </a:spcBef>
                <a:spcAft>
                  <a:spcPts val="0"/>
                </a:spcAft>
                <a:defRPr/>
              </a:pPr>
              <a:endParaRPr lang="en-US" sz="1800" kern="0">
                <a:solidFill>
                  <a:sysClr val="windowText" lastClr="000000"/>
                </a:solidFill>
                <a:latin typeface="Arial" charset="0"/>
                <a:ea typeface="ＭＳ Ｐゴシック" charset="0"/>
                <a:cs typeface="ＭＳ Ｐゴシック" charset="0"/>
              </a:endParaRPr>
            </a:p>
          </p:txBody>
        </p:sp>
        <p:sp>
          <p:nvSpPr>
            <p:cNvPr id="18" name="Oval 59"/>
            <p:cNvSpPr>
              <a:spLocks noChangeArrowheads="1"/>
            </p:cNvSpPr>
            <p:nvPr/>
          </p:nvSpPr>
          <p:spPr bwMode="auto">
            <a:xfrm>
              <a:off x="358" y="3570"/>
              <a:ext cx="438" cy="393"/>
            </a:xfrm>
            <a:prstGeom prst="ellipse">
              <a:avLst/>
            </a:prstGeom>
            <a:noFill/>
            <a:ln w="57150" algn="ctr">
              <a:solidFill>
                <a:srgbClr val="000000"/>
              </a:solidFill>
              <a:round/>
              <a:headEnd/>
              <a:tailEnd/>
            </a:ln>
            <a:effectLst/>
          </p:spPr>
          <p:txBody>
            <a:bodyPr wrap="none" anchor="ctr">
              <a:spAutoFit/>
            </a:bodyPr>
            <a:lstStyle/>
            <a:p>
              <a:pPr defTabSz="914400" fontAlgn="auto">
                <a:spcBef>
                  <a:spcPts val="0"/>
                </a:spcBef>
                <a:spcAft>
                  <a:spcPts val="0"/>
                </a:spcAft>
                <a:defRPr/>
              </a:pPr>
              <a:endParaRPr lang="en-US" sz="1800" kern="0">
                <a:solidFill>
                  <a:sysClr val="windowText" lastClr="000000"/>
                </a:solidFill>
                <a:latin typeface="Arial" charset="0"/>
                <a:ea typeface="ＭＳ Ｐゴシック" charset="0"/>
                <a:cs typeface="ＭＳ Ｐゴシック" charset="0"/>
              </a:endParaRPr>
            </a:p>
          </p:txBody>
        </p:sp>
        <p:sp>
          <p:nvSpPr>
            <p:cNvPr id="19" name="Text Box 60"/>
            <p:cNvSpPr txBox="1">
              <a:spLocks noChangeArrowheads="1"/>
            </p:cNvSpPr>
            <p:nvPr/>
          </p:nvSpPr>
          <p:spPr bwMode="auto">
            <a:xfrm>
              <a:off x="810" y="3642"/>
              <a:ext cx="1612" cy="231"/>
            </a:xfrm>
            <a:prstGeom prst="rect">
              <a:avLst/>
            </a:prstGeom>
            <a:noFill/>
            <a:ln w="12700" algn="ctr">
              <a:noFill/>
              <a:miter lim="800000"/>
              <a:headEnd/>
              <a:tailEnd/>
            </a:ln>
            <a:effectLst/>
          </p:spPr>
          <p:txBody>
            <a:bodyPr wrap="none">
              <a:spAutoFit/>
            </a:bodyPr>
            <a:lstStyle/>
            <a:p>
              <a:pPr defTabSz="914400" fontAlgn="auto">
                <a:spcBef>
                  <a:spcPts val="0"/>
                </a:spcBef>
                <a:spcAft>
                  <a:spcPts val="0"/>
                </a:spcAft>
                <a:defRPr/>
              </a:pPr>
              <a:r>
                <a:rPr lang="en-US" sz="1800" b="1" kern="0">
                  <a:solidFill>
                    <a:sysClr val="windowText" lastClr="000000"/>
                  </a:solidFill>
                  <a:latin typeface="Arial" charset="0"/>
                  <a:ea typeface="ＭＳ Ｐゴシック" charset="0"/>
                  <a:cs typeface="ＭＳ Ｐゴシック" charset="0"/>
                </a:rPr>
                <a:t>Internet Technologies</a:t>
              </a:r>
            </a:p>
          </p:txBody>
        </p:sp>
        <p:sp>
          <p:nvSpPr>
            <p:cNvPr id="20" name="Text Box 61"/>
            <p:cNvSpPr txBox="1">
              <a:spLocks noChangeArrowheads="1"/>
            </p:cNvSpPr>
            <p:nvPr/>
          </p:nvSpPr>
          <p:spPr bwMode="auto">
            <a:xfrm>
              <a:off x="2460" y="3548"/>
              <a:ext cx="2987" cy="404"/>
            </a:xfrm>
            <a:prstGeom prst="rect">
              <a:avLst/>
            </a:prstGeom>
            <a:noFill/>
            <a:ln w="12700" algn="ctr">
              <a:noFill/>
              <a:miter lim="800000"/>
              <a:headEnd/>
              <a:tailEnd/>
            </a:ln>
            <a:effectLst/>
          </p:spPr>
          <p:txBody>
            <a:bodyPr>
              <a:spAutoFit/>
            </a:bodyPr>
            <a:lstStyle/>
            <a:p>
              <a:pPr defTabSz="914400" fontAlgn="auto">
                <a:spcBef>
                  <a:spcPts val="0"/>
                </a:spcBef>
                <a:spcAft>
                  <a:spcPts val="0"/>
                </a:spcAft>
                <a:defRPr/>
              </a:pPr>
              <a:r>
                <a:rPr lang="en-US" sz="1800" kern="0">
                  <a:solidFill>
                    <a:sysClr val="windowText" lastClr="000000"/>
                  </a:solidFill>
                  <a:latin typeface="Arial" charset="0"/>
                  <a:ea typeface="ＭＳ Ｐゴシック" charset="0"/>
                  <a:cs typeface="ＭＳ Ｐゴシック" charset="0"/>
                </a:rPr>
                <a:t>Services are delivered through use of Internet Identifiers, Formats, and Protocols.</a:t>
              </a:r>
            </a:p>
          </p:txBody>
        </p:sp>
        <p:sp>
          <p:nvSpPr>
            <p:cNvPr id="21" name="Text Box 62"/>
            <p:cNvSpPr txBox="1">
              <a:spLocks noChangeArrowheads="1"/>
            </p:cNvSpPr>
            <p:nvPr/>
          </p:nvSpPr>
          <p:spPr bwMode="auto">
            <a:xfrm>
              <a:off x="462" y="3597"/>
              <a:ext cx="241" cy="327"/>
            </a:xfrm>
            <a:prstGeom prst="rect">
              <a:avLst/>
            </a:prstGeom>
            <a:noFill/>
            <a:ln w="12700" algn="ctr">
              <a:noFill/>
              <a:miter lim="800000"/>
              <a:headEnd/>
              <a:tailEnd/>
            </a:ln>
            <a:effectLst/>
          </p:spPr>
          <p:txBody>
            <a:bodyPr wrap="none">
              <a:spAutoFit/>
            </a:bodyPr>
            <a:lstStyle/>
            <a:p>
              <a:pPr defTabSz="914400" fontAlgn="auto">
                <a:spcBef>
                  <a:spcPts val="0"/>
                </a:spcBef>
                <a:spcAft>
                  <a:spcPts val="0"/>
                </a:spcAft>
                <a:defRPr/>
              </a:pPr>
              <a:r>
                <a:rPr lang="en-US" sz="2800" b="1" kern="0">
                  <a:solidFill>
                    <a:sysClr val="windowText" lastClr="000000"/>
                  </a:solidFill>
                  <a:latin typeface="Arial" charset="0"/>
                  <a:ea typeface="ＭＳ Ｐゴシック" charset="0"/>
                  <a:cs typeface="ＭＳ Ｐゴシック" charset="0"/>
                </a:rPr>
                <a:t>5</a:t>
              </a:r>
            </a:p>
          </p:txBody>
        </p:sp>
      </p:grpSp>
      <p:grpSp>
        <p:nvGrpSpPr>
          <p:cNvPr id="65541" name="Group 71"/>
          <p:cNvGrpSpPr>
            <a:grpSpLocks/>
          </p:cNvGrpSpPr>
          <p:nvPr/>
        </p:nvGrpSpPr>
        <p:grpSpPr bwMode="auto">
          <a:xfrm>
            <a:off x="3171825" y="5778500"/>
            <a:ext cx="8331200" cy="755650"/>
            <a:chOff x="308" y="3524"/>
            <a:chExt cx="5248" cy="476"/>
          </a:xfrm>
        </p:grpSpPr>
        <p:sp>
          <p:nvSpPr>
            <p:cNvPr id="23" name="AutoShape 72"/>
            <p:cNvSpPr>
              <a:spLocks noChangeArrowheads="1"/>
            </p:cNvSpPr>
            <p:nvPr/>
          </p:nvSpPr>
          <p:spPr bwMode="auto">
            <a:xfrm>
              <a:off x="793" y="3627"/>
              <a:ext cx="1669" cy="250"/>
            </a:xfrm>
            <a:prstGeom prst="roundRect">
              <a:avLst>
                <a:gd name="adj" fmla="val 16667"/>
              </a:avLst>
            </a:prstGeom>
            <a:solidFill>
              <a:srgbClr val="00529B">
                <a:alpha val="20000"/>
              </a:srgbClr>
            </a:solidFill>
            <a:ln w="12700" algn="ctr">
              <a:noFill/>
              <a:round/>
              <a:headEnd/>
              <a:tailEnd/>
            </a:ln>
            <a:effectLst/>
          </p:spPr>
          <p:txBody>
            <a:bodyPr anchor="ctr">
              <a:spAutoFit/>
            </a:bodyPr>
            <a:lstStyle/>
            <a:p>
              <a:pPr defTabSz="914400" fontAlgn="auto">
                <a:spcBef>
                  <a:spcPts val="0"/>
                </a:spcBef>
                <a:spcAft>
                  <a:spcPts val="0"/>
                </a:spcAft>
                <a:defRPr/>
              </a:pPr>
              <a:endParaRPr lang="en-US" sz="1800" kern="0">
                <a:solidFill>
                  <a:sysClr val="windowText" lastClr="000000"/>
                </a:solidFill>
                <a:latin typeface="Arial" charset="0"/>
                <a:ea typeface="ＭＳ Ｐゴシック" charset="0"/>
                <a:cs typeface="ＭＳ Ｐゴシック" charset="0"/>
              </a:endParaRPr>
            </a:p>
          </p:txBody>
        </p:sp>
        <p:sp>
          <p:nvSpPr>
            <p:cNvPr id="24" name="AutoShape 73"/>
            <p:cNvSpPr>
              <a:spLocks noChangeArrowheads="1"/>
            </p:cNvSpPr>
            <p:nvPr/>
          </p:nvSpPr>
          <p:spPr bwMode="auto">
            <a:xfrm>
              <a:off x="710" y="3524"/>
              <a:ext cx="4846" cy="466"/>
            </a:xfrm>
            <a:prstGeom prst="roundRect">
              <a:avLst>
                <a:gd name="adj" fmla="val 16667"/>
              </a:avLst>
            </a:prstGeom>
            <a:noFill/>
            <a:ln w="3175" algn="ctr">
              <a:solidFill>
                <a:srgbClr val="000000"/>
              </a:solidFill>
              <a:round/>
              <a:headEnd/>
              <a:tailEnd/>
            </a:ln>
            <a:effectLst/>
          </p:spPr>
          <p:txBody>
            <a:bodyPr anchor="ctr">
              <a:spAutoFit/>
            </a:bodyPr>
            <a:lstStyle/>
            <a:p>
              <a:pPr defTabSz="914400" fontAlgn="auto">
                <a:spcBef>
                  <a:spcPts val="0"/>
                </a:spcBef>
                <a:spcAft>
                  <a:spcPts val="0"/>
                </a:spcAft>
                <a:defRPr/>
              </a:pPr>
              <a:endParaRPr lang="en-US" sz="1800" kern="0">
                <a:solidFill>
                  <a:sysClr val="windowText" lastClr="000000"/>
                </a:solidFill>
                <a:latin typeface="Arial" charset="0"/>
                <a:ea typeface="ＭＳ Ｐゴシック" charset="0"/>
                <a:cs typeface="ＭＳ Ｐゴシック" charset="0"/>
              </a:endParaRPr>
            </a:p>
          </p:txBody>
        </p:sp>
        <p:sp>
          <p:nvSpPr>
            <p:cNvPr id="25" name="Oval 74"/>
            <p:cNvSpPr>
              <a:spLocks noChangeArrowheads="1"/>
            </p:cNvSpPr>
            <p:nvPr/>
          </p:nvSpPr>
          <p:spPr bwMode="auto">
            <a:xfrm>
              <a:off x="308" y="3533"/>
              <a:ext cx="531" cy="467"/>
            </a:xfrm>
            <a:prstGeom prst="ellipse">
              <a:avLst/>
            </a:prstGeom>
            <a:solidFill>
              <a:srgbClr val="FFFFFF"/>
            </a:solidFill>
            <a:ln w="12700" algn="ctr">
              <a:solidFill>
                <a:srgbClr val="F8F8F8"/>
              </a:solidFill>
              <a:round/>
              <a:headEnd/>
              <a:tailEnd/>
            </a:ln>
            <a:effectLst/>
          </p:spPr>
          <p:txBody>
            <a:bodyPr anchor="ctr">
              <a:spAutoFit/>
            </a:bodyPr>
            <a:lstStyle/>
            <a:p>
              <a:pPr defTabSz="914400" fontAlgn="auto">
                <a:spcBef>
                  <a:spcPts val="0"/>
                </a:spcBef>
                <a:spcAft>
                  <a:spcPts val="0"/>
                </a:spcAft>
                <a:defRPr/>
              </a:pPr>
              <a:endParaRPr lang="en-US" sz="1800" kern="0">
                <a:solidFill>
                  <a:sysClr val="windowText" lastClr="000000"/>
                </a:solidFill>
                <a:latin typeface="Arial" charset="0"/>
                <a:ea typeface="ＭＳ Ｐゴシック" charset="0"/>
                <a:cs typeface="ＭＳ Ｐゴシック" charset="0"/>
              </a:endParaRPr>
            </a:p>
          </p:txBody>
        </p:sp>
        <p:sp>
          <p:nvSpPr>
            <p:cNvPr id="26" name="Oval 75"/>
            <p:cNvSpPr>
              <a:spLocks noChangeArrowheads="1"/>
            </p:cNvSpPr>
            <p:nvPr/>
          </p:nvSpPr>
          <p:spPr bwMode="auto">
            <a:xfrm>
              <a:off x="358" y="3570"/>
              <a:ext cx="438" cy="393"/>
            </a:xfrm>
            <a:prstGeom prst="ellipse">
              <a:avLst/>
            </a:prstGeom>
            <a:noFill/>
            <a:ln w="57150" algn="ctr">
              <a:solidFill>
                <a:srgbClr val="000000"/>
              </a:solidFill>
              <a:round/>
              <a:headEnd/>
              <a:tailEnd/>
            </a:ln>
            <a:effectLst/>
          </p:spPr>
          <p:txBody>
            <a:bodyPr wrap="none" anchor="ctr">
              <a:spAutoFit/>
            </a:bodyPr>
            <a:lstStyle/>
            <a:p>
              <a:pPr defTabSz="914400" fontAlgn="auto">
                <a:spcBef>
                  <a:spcPts val="0"/>
                </a:spcBef>
                <a:spcAft>
                  <a:spcPts val="0"/>
                </a:spcAft>
                <a:defRPr/>
              </a:pPr>
              <a:endParaRPr lang="en-US" sz="1800" kern="0">
                <a:solidFill>
                  <a:sysClr val="windowText" lastClr="000000"/>
                </a:solidFill>
                <a:latin typeface="Arial" charset="0"/>
                <a:ea typeface="ＭＳ Ｐゴシック" charset="0"/>
                <a:cs typeface="ＭＳ Ｐゴシック" charset="0"/>
              </a:endParaRPr>
            </a:p>
          </p:txBody>
        </p:sp>
        <p:sp>
          <p:nvSpPr>
            <p:cNvPr id="27" name="Text Box 76"/>
            <p:cNvSpPr txBox="1">
              <a:spLocks noChangeArrowheads="1"/>
            </p:cNvSpPr>
            <p:nvPr/>
          </p:nvSpPr>
          <p:spPr bwMode="auto">
            <a:xfrm>
              <a:off x="810" y="3642"/>
              <a:ext cx="1196" cy="231"/>
            </a:xfrm>
            <a:prstGeom prst="rect">
              <a:avLst/>
            </a:prstGeom>
            <a:noFill/>
            <a:ln w="12700" algn="ctr">
              <a:noFill/>
              <a:miter lim="800000"/>
              <a:headEnd/>
              <a:tailEnd/>
            </a:ln>
            <a:effectLst/>
          </p:spPr>
          <p:txBody>
            <a:bodyPr wrap="none">
              <a:spAutoFit/>
            </a:bodyPr>
            <a:lstStyle/>
            <a:p>
              <a:pPr defTabSz="914400" fontAlgn="auto">
                <a:spcBef>
                  <a:spcPts val="0"/>
                </a:spcBef>
                <a:spcAft>
                  <a:spcPts val="0"/>
                </a:spcAft>
                <a:defRPr/>
              </a:pPr>
              <a:r>
                <a:rPr lang="en-US" sz="1800" b="1" kern="0">
                  <a:solidFill>
                    <a:sysClr val="windowText" lastClr="000000"/>
                  </a:solidFill>
                  <a:latin typeface="Arial" charset="0"/>
                  <a:ea typeface="ＭＳ Ｐゴシック" charset="0"/>
                  <a:cs typeface="ＭＳ Ｐゴシック" charset="0"/>
                </a:rPr>
                <a:t>Metered By Use</a:t>
              </a:r>
            </a:p>
          </p:txBody>
        </p:sp>
        <p:sp>
          <p:nvSpPr>
            <p:cNvPr id="28" name="Text Box 77"/>
            <p:cNvSpPr txBox="1">
              <a:spLocks noChangeArrowheads="1"/>
            </p:cNvSpPr>
            <p:nvPr/>
          </p:nvSpPr>
          <p:spPr bwMode="auto">
            <a:xfrm>
              <a:off x="2460" y="3548"/>
              <a:ext cx="2987" cy="404"/>
            </a:xfrm>
            <a:prstGeom prst="rect">
              <a:avLst/>
            </a:prstGeom>
            <a:noFill/>
            <a:ln w="12700" algn="ctr">
              <a:noFill/>
              <a:miter lim="800000"/>
              <a:headEnd/>
              <a:tailEnd/>
            </a:ln>
            <a:effectLst/>
          </p:spPr>
          <p:txBody>
            <a:bodyPr>
              <a:spAutoFit/>
            </a:bodyPr>
            <a:lstStyle/>
            <a:p>
              <a:pPr defTabSz="914400" fontAlgn="auto">
                <a:spcBef>
                  <a:spcPts val="0"/>
                </a:spcBef>
                <a:spcAft>
                  <a:spcPts val="0"/>
                </a:spcAft>
                <a:defRPr/>
              </a:pPr>
              <a:r>
                <a:rPr lang="en-US" sz="1800" kern="0">
                  <a:solidFill>
                    <a:sysClr val="windowText" lastClr="000000"/>
                  </a:solidFill>
                  <a:latin typeface="Arial" charset="0"/>
                  <a:ea typeface="ＭＳ Ｐゴシック" charset="0"/>
                  <a:cs typeface="ＭＳ Ｐゴシック" charset="0"/>
                </a:rPr>
                <a:t>Services are tracked with usage metrics to enable multiple payment models.</a:t>
              </a:r>
            </a:p>
          </p:txBody>
        </p:sp>
        <p:sp>
          <p:nvSpPr>
            <p:cNvPr id="29" name="Text Box 78"/>
            <p:cNvSpPr txBox="1">
              <a:spLocks noChangeArrowheads="1"/>
            </p:cNvSpPr>
            <p:nvPr/>
          </p:nvSpPr>
          <p:spPr bwMode="auto">
            <a:xfrm>
              <a:off x="462" y="3597"/>
              <a:ext cx="241" cy="327"/>
            </a:xfrm>
            <a:prstGeom prst="rect">
              <a:avLst/>
            </a:prstGeom>
            <a:noFill/>
            <a:ln w="12700" algn="ctr">
              <a:noFill/>
              <a:miter lim="800000"/>
              <a:headEnd/>
              <a:tailEnd/>
            </a:ln>
            <a:effectLst/>
          </p:spPr>
          <p:txBody>
            <a:bodyPr wrap="none">
              <a:spAutoFit/>
            </a:bodyPr>
            <a:lstStyle/>
            <a:p>
              <a:pPr defTabSz="914400" fontAlgn="auto">
                <a:spcBef>
                  <a:spcPts val="0"/>
                </a:spcBef>
                <a:spcAft>
                  <a:spcPts val="0"/>
                </a:spcAft>
                <a:defRPr/>
              </a:pPr>
              <a:r>
                <a:rPr lang="en-US" sz="2800" b="1" kern="0">
                  <a:solidFill>
                    <a:sysClr val="windowText" lastClr="000000"/>
                  </a:solidFill>
                  <a:latin typeface="Arial" charset="0"/>
                  <a:ea typeface="ＭＳ Ｐゴシック" charset="0"/>
                  <a:cs typeface="ＭＳ Ｐゴシック" charset="0"/>
                </a:rPr>
                <a:t>4</a:t>
              </a:r>
            </a:p>
          </p:txBody>
        </p:sp>
      </p:grpSp>
      <p:grpSp>
        <p:nvGrpSpPr>
          <p:cNvPr id="65542" name="Group 79"/>
          <p:cNvGrpSpPr>
            <a:grpSpLocks/>
          </p:cNvGrpSpPr>
          <p:nvPr/>
        </p:nvGrpSpPr>
        <p:grpSpPr bwMode="auto">
          <a:xfrm>
            <a:off x="3171825" y="4978400"/>
            <a:ext cx="8331200" cy="755650"/>
            <a:chOff x="308" y="3524"/>
            <a:chExt cx="5248" cy="476"/>
          </a:xfrm>
        </p:grpSpPr>
        <p:sp>
          <p:nvSpPr>
            <p:cNvPr id="31" name="AutoShape 80"/>
            <p:cNvSpPr>
              <a:spLocks noChangeArrowheads="1"/>
            </p:cNvSpPr>
            <p:nvPr/>
          </p:nvSpPr>
          <p:spPr bwMode="auto">
            <a:xfrm>
              <a:off x="793" y="3627"/>
              <a:ext cx="1669" cy="250"/>
            </a:xfrm>
            <a:prstGeom prst="roundRect">
              <a:avLst>
                <a:gd name="adj" fmla="val 16667"/>
              </a:avLst>
            </a:prstGeom>
            <a:solidFill>
              <a:srgbClr val="00529B">
                <a:alpha val="20000"/>
              </a:srgbClr>
            </a:solidFill>
            <a:ln w="12700" algn="ctr">
              <a:noFill/>
              <a:round/>
              <a:headEnd/>
              <a:tailEnd/>
            </a:ln>
            <a:effectLst/>
          </p:spPr>
          <p:txBody>
            <a:bodyPr anchor="ctr">
              <a:spAutoFit/>
            </a:bodyPr>
            <a:lstStyle/>
            <a:p>
              <a:pPr defTabSz="914400" fontAlgn="auto">
                <a:spcBef>
                  <a:spcPts val="0"/>
                </a:spcBef>
                <a:spcAft>
                  <a:spcPts val="0"/>
                </a:spcAft>
                <a:defRPr/>
              </a:pPr>
              <a:endParaRPr lang="en-US" sz="1800" kern="0">
                <a:solidFill>
                  <a:sysClr val="windowText" lastClr="000000"/>
                </a:solidFill>
                <a:latin typeface="Arial" charset="0"/>
                <a:ea typeface="ＭＳ Ｐゴシック" charset="0"/>
                <a:cs typeface="ＭＳ Ｐゴシック" charset="0"/>
              </a:endParaRPr>
            </a:p>
          </p:txBody>
        </p:sp>
        <p:sp>
          <p:nvSpPr>
            <p:cNvPr id="32" name="AutoShape 81"/>
            <p:cNvSpPr>
              <a:spLocks noChangeArrowheads="1"/>
            </p:cNvSpPr>
            <p:nvPr/>
          </p:nvSpPr>
          <p:spPr bwMode="auto">
            <a:xfrm>
              <a:off x="710" y="3524"/>
              <a:ext cx="4846" cy="466"/>
            </a:xfrm>
            <a:prstGeom prst="roundRect">
              <a:avLst>
                <a:gd name="adj" fmla="val 16667"/>
              </a:avLst>
            </a:prstGeom>
            <a:noFill/>
            <a:ln w="3175" algn="ctr">
              <a:solidFill>
                <a:srgbClr val="000000"/>
              </a:solidFill>
              <a:round/>
              <a:headEnd/>
              <a:tailEnd/>
            </a:ln>
            <a:effectLst/>
          </p:spPr>
          <p:txBody>
            <a:bodyPr anchor="ctr">
              <a:spAutoFit/>
            </a:bodyPr>
            <a:lstStyle/>
            <a:p>
              <a:pPr defTabSz="914400" fontAlgn="auto">
                <a:spcBef>
                  <a:spcPts val="0"/>
                </a:spcBef>
                <a:spcAft>
                  <a:spcPts val="0"/>
                </a:spcAft>
                <a:defRPr/>
              </a:pPr>
              <a:endParaRPr lang="en-US" sz="1800" kern="0">
                <a:solidFill>
                  <a:sysClr val="windowText" lastClr="000000"/>
                </a:solidFill>
                <a:latin typeface="Arial" charset="0"/>
                <a:ea typeface="ＭＳ Ｐゴシック" charset="0"/>
                <a:cs typeface="ＭＳ Ｐゴシック" charset="0"/>
              </a:endParaRPr>
            </a:p>
          </p:txBody>
        </p:sp>
        <p:sp>
          <p:nvSpPr>
            <p:cNvPr id="33" name="Oval 82"/>
            <p:cNvSpPr>
              <a:spLocks noChangeArrowheads="1"/>
            </p:cNvSpPr>
            <p:nvPr/>
          </p:nvSpPr>
          <p:spPr bwMode="auto">
            <a:xfrm>
              <a:off x="308" y="3533"/>
              <a:ext cx="531" cy="467"/>
            </a:xfrm>
            <a:prstGeom prst="ellipse">
              <a:avLst/>
            </a:prstGeom>
            <a:solidFill>
              <a:srgbClr val="FFFFFF"/>
            </a:solidFill>
            <a:ln w="12700" algn="ctr">
              <a:solidFill>
                <a:srgbClr val="F8F8F8"/>
              </a:solidFill>
              <a:round/>
              <a:headEnd/>
              <a:tailEnd/>
            </a:ln>
            <a:effectLst/>
          </p:spPr>
          <p:txBody>
            <a:bodyPr anchor="ctr">
              <a:spAutoFit/>
            </a:bodyPr>
            <a:lstStyle/>
            <a:p>
              <a:pPr defTabSz="914400" fontAlgn="auto">
                <a:spcBef>
                  <a:spcPts val="0"/>
                </a:spcBef>
                <a:spcAft>
                  <a:spcPts val="0"/>
                </a:spcAft>
                <a:defRPr/>
              </a:pPr>
              <a:endParaRPr lang="en-US" sz="1800" kern="0">
                <a:solidFill>
                  <a:sysClr val="windowText" lastClr="000000"/>
                </a:solidFill>
                <a:latin typeface="Arial" charset="0"/>
                <a:ea typeface="ＭＳ Ｐゴシック" charset="0"/>
                <a:cs typeface="ＭＳ Ｐゴシック" charset="0"/>
              </a:endParaRPr>
            </a:p>
          </p:txBody>
        </p:sp>
        <p:sp>
          <p:nvSpPr>
            <p:cNvPr id="34" name="Oval 83"/>
            <p:cNvSpPr>
              <a:spLocks noChangeArrowheads="1"/>
            </p:cNvSpPr>
            <p:nvPr/>
          </p:nvSpPr>
          <p:spPr bwMode="auto">
            <a:xfrm>
              <a:off x="358" y="3570"/>
              <a:ext cx="438" cy="393"/>
            </a:xfrm>
            <a:prstGeom prst="ellipse">
              <a:avLst/>
            </a:prstGeom>
            <a:noFill/>
            <a:ln w="57150" algn="ctr">
              <a:solidFill>
                <a:srgbClr val="000000"/>
              </a:solidFill>
              <a:round/>
              <a:headEnd/>
              <a:tailEnd/>
            </a:ln>
            <a:effectLst/>
          </p:spPr>
          <p:txBody>
            <a:bodyPr wrap="none" anchor="ctr">
              <a:spAutoFit/>
            </a:bodyPr>
            <a:lstStyle/>
            <a:p>
              <a:pPr defTabSz="914400" fontAlgn="auto">
                <a:spcBef>
                  <a:spcPts val="0"/>
                </a:spcBef>
                <a:spcAft>
                  <a:spcPts val="0"/>
                </a:spcAft>
                <a:defRPr/>
              </a:pPr>
              <a:endParaRPr lang="en-US" sz="1800" kern="0">
                <a:solidFill>
                  <a:sysClr val="windowText" lastClr="000000"/>
                </a:solidFill>
                <a:latin typeface="Arial" charset="0"/>
                <a:ea typeface="ＭＳ Ｐゴシック" charset="0"/>
                <a:cs typeface="ＭＳ Ｐゴシック" charset="0"/>
              </a:endParaRPr>
            </a:p>
          </p:txBody>
        </p:sp>
        <p:sp>
          <p:nvSpPr>
            <p:cNvPr id="35" name="Text Box 84"/>
            <p:cNvSpPr txBox="1">
              <a:spLocks noChangeArrowheads="1"/>
            </p:cNvSpPr>
            <p:nvPr/>
          </p:nvSpPr>
          <p:spPr bwMode="auto">
            <a:xfrm>
              <a:off x="810" y="3642"/>
              <a:ext cx="604" cy="231"/>
            </a:xfrm>
            <a:prstGeom prst="rect">
              <a:avLst/>
            </a:prstGeom>
            <a:noFill/>
            <a:ln w="12700" algn="ctr">
              <a:noFill/>
              <a:miter lim="800000"/>
              <a:headEnd/>
              <a:tailEnd/>
            </a:ln>
            <a:effectLst/>
          </p:spPr>
          <p:txBody>
            <a:bodyPr wrap="none">
              <a:spAutoFit/>
            </a:bodyPr>
            <a:lstStyle/>
            <a:p>
              <a:pPr defTabSz="914400" fontAlgn="auto">
                <a:spcBef>
                  <a:spcPts val="0"/>
                </a:spcBef>
                <a:spcAft>
                  <a:spcPts val="0"/>
                </a:spcAft>
                <a:defRPr/>
              </a:pPr>
              <a:r>
                <a:rPr lang="en-US" sz="1800" b="1" kern="0">
                  <a:solidFill>
                    <a:sysClr val="windowText" lastClr="000000"/>
                  </a:solidFill>
                  <a:latin typeface="Arial" charset="0"/>
                  <a:ea typeface="ＭＳ Ｐゴシック" charset="0"/>
                  <a:cs typeface="ＭＳ Ｐゴシック" charset="0"/>
                </a:rPr>
                <a:t>Shared</a:t>
              </a:r>
            </a:p>
          </p:txBody>
        </p:sp>
        <p:sp>
          <p:nvSpPr>
            <p:cNvPr id="36" name="Text Box 85"/>
            <p:cNvSpPr txBox="1">
              <a:spLocks noChangeArrowheads="1"/>
            </p:cNvSpPr>
            <p:nvPr/>
          </p:nvSpPr>
          <p:spPr bwMode="auto">
            <a:xfrm>
              <a:off x="2460" y="3548"/>
              <a:ext cx="2987" cy="404"/>
            </a:xfrm>
            <a:prstGeom prst="rect">
              <a:avLst/>
            </a:prstGeom>
            <a:noFill/>
            <a:ln w="12700" algn="ctr">
              <a:noFill/>
              <a:miter lim="800000"/>
              <a:headEnd/>
              <a:tailEnd/>
            </a:ln>
            <a:effectLst/>
          </p:spPr>
          <p:txBody>
            <a:bodyPr>
              <a:spAutoFit/>
            </a:bodyPr>
            <a:lstStyle/>
            <a:p>
              <a:pPr defTabSz="914400" fontAlgn="auto">
                <a:spcBef>
                  <a:spcPts val="0"/>
                </a:spcBef>
                <a:spcAft>
                  <a:spcPts val="0"/>
                </a:spcAft>
                <a:defRPr/>
              </a:pPr>
              <a:r>
                <a:rPr lang="en-US" sz="1800" kern="0">
                  <a:solidFill>
                    <a:sysClr val="windowText" lastClr="000000"/>
                  </a:solidFill>
                  <a:latin typeface="Arial" charset="0"/>
                  <a:ea typeface="ＭＳ Ｐゴシック" charset="0"/>
                  <a:cs typeface="ＭＳ Ｐゴシック" charset="0"/>
                </a:rPr>
                <a:t>Services share a pool of resources to build economies of scale. </a:t>
              </a:r>
            </a:p>
          </p:txBody>
        </p:sp>
        <p:sp>
          <p:nvSpPr>
            <p:cNvPr id="37" name="Text Box 86"/>
            <p:cNvSpPr txBox="1">
              <a:spLocks noChangeArrowheads="1"/>
            </p:cNvSpPr>
            <p:nvPr/>
          </p:nvSpPr>
          <p:spPr bwMode="auto">
            <a:xfrm>
              <a:off x="462" y="3597"/>
              <a:ext cx="241" cy="327"/>
            </a:xfrm>
            <a:prstGeom prst="rect">
              <a:avLst/>
            </a:prstGeom>
            <a:noFill/>
            <a:ln w="12700" algn="ctr">
              <a:noFill/>
              <a:miter lim="800000"/>
              <a:headEnd/>
              <a:tailEnd/>
            </a:ln>
            <a:effectLst/>
          </p:spPr>
          <p:txBody>
            <a:bodyPr wrap="none">
              <a:spAutoFit/>
            </a:bodyPr>
            <a:lstStyle/>
            <a:p>
              <a:pPr defTabSz="914400" fontAlgn="auto">
                <a:spcBef>
                  <a:spcPts val="0"/>
                </a:spcBef>
                <a:spcAft>
                  <a:spcPts val="0"/>
                </a:spcAft>
                <a:defRPr/>
              </a:pPr>
              <a:r>
                <a:rPr lang="en-US" sz="2800" b="1" kern="0">
                  <a:solidFill>
                    <a:sysClr val="windowText" lastClr="000000"/>
                  </a:solidFill>
                  <a:latin typeface="Arial" charset="0"/>
                  <a:ea typeface="ＭＳ Ｐゴシック" charset="0"/>
                  <a:cs typeface="ＭＳ Ｐゴシック" charset="0"/>
                </a:rPr>
                <a:t>3</a:t>
              </a:r>
            </a:p>
          </p:txBody>
        </p:sp>
      </p:grpSp>
      <p:grpSp>
        <p:nvGrpSpPr>
          <p:cNvPr id="65543" name="Group 87"/>
          <p:cNvGrpSpPr>
            <a:grpSpLocks/>
          </p:cNvGrpSpPr>
          <p:nvPr/>
        </p:nvGrpSpPr>
        <p:grpSpPr bwMode="auto">
          <a:xfrm>
            <a:off x="3167063" y="4173538"/>
            <a:ext cx="8331200" cy="755650"/>
            <a:chOff x="308" y="3524"/>
            <a:chExt cx="5248" cy="476"/>
          </a:xfrm>
        </p:grpSpPr>
        <p:sp>
          <p:nvSpPr>
            <p:cNvPr id="39" name="AutoShape 88"/>
            <p:cNvSpPr>
              <a:spLocks noChangeArrowheads="1"/>
            </p:cNvSpPr>
            <p:nvPr/>
          </p:nvSpPr>
          <p:spPr bwMode="auto">
            <a:xfrm>
              <a:off x="793" y="3627"/>
              <a:ext cx="1669" cy="250"/>
            </a:xfrm>
            <a:prstGeom prst="roundRect">
              <a:avLst>
                <a:gd name="adj" fmla="val 16667"/>
              </a:avLst>
            </a:prstGeom>
            <a:solidFill>
              <a:srgbClr val="00529B">
                <a:alpha val="20000"/>
              </a:srgbClr>
            </a:solidFill>
            <a:ln w="12700" algn="ctr">
              <a:noFill/>
              <a:round/>
              <a:headEnd/>
              <a:tailEnd/>
            </a:ln>
            <a:effectLst/>
          </p:spPr>
          <p:txBody>
            <a:bodyPr anchor="ctr">
              <a:spAutoFit/>
            </a:bodyPr>
            <a:lstStyle/>
            <a:p>
              <a:pPr defTabSz="914400" fontAlgn="auto">
                <a:spcBef>
                  <a:spcPts val="0"/>
                </a:spcBef>
                <a:spcAft>
                  <a:spcPts val="0"/>
                </a:spcAft>
                <a:defRPr/>
              </a:pPr>
              <a:endParaRPr lang="en-US" sz="1800" kern="0">
                <a:solidFill>
                  <a:sysClr val="windowText" lastClr="000000"/>
                </a:solidFill>
                <a:latin typeface="Arial" charset="0"/>
                <a:ea typeface="ＭＳ Ｐゴシック" charset="0"/>
                <a:cs typeface="ＭＳ Ｐゴシック" charset="0"/>
              </a:endParaRPr>
            </a:p>
          </p:txBody>
        </p:sp>
        <p:sp>
          <p:nvSpPr>
            <p:cNvPr id="40" name="AutoShape 89"/>
            <p:cNvSpPr>
              <a:spLocks noChangeArrowheads="1"/>
            </p:cNvSpPr>
            <p:nvPr/>
          </p:nvSpPr>
          <p:spPr bwMode="auto">
            <a:xfrm>
              <a:off x="710" y="3524"/>
              <a:ext cx="4846" cy="466"/>
            </a:xfrm>
            <a:prstGeom prst="roundRect">
              <a:avLst>
                <a:gd name="adj" fmla="val 16667"/>
              </a:avLst>
            </a:prstGeom>
            <a:noFill/>
            <a:ln w="3175" algn="ctr">
              <a:solidFill>
                <a:srgbClr val="000000"/>
              </a:solidFill>
              <a:round/>
              <a:headEnd/>
              <a:tailEnd/>
            </a:ln>
            <a:effectLst/>
          </p:spPr>
          <p:txBody>
            <a:bodyPr anchor="ctr">
              <a:spAutoFit/>
            </a:bodyPr>
            <a:lstStyle/>
            <a:p>
              <a:pPr defTabSz="914400" fontAlgn="auto">
                <a:spcBef>
                  <a:spcPts val="0"/>
                </a:spcBef>
                <a:spcAft>
                  <a:spcPts val="0"/>
                </a:spcAft>
                <a:defRPr/>
              </a:pPr>
              <a:endParaRPr lang="en-US" sz="1800" kern="0">
                <a:solidFill>
                  <a:sysClr val="windowText" lastClr="000000"/>
                </a:solidFill>
                <a:latin typeface="Arial" charset="0"/>
                <a:ea typeface="ＭＳ Ｐゴシック" charset="0"/>
                <a:cs typeface="ＭＳ Ｐゴシック" charset="0"/>
              </a:endParaRPr>
            </a:p>
          </p:txBody>
        </p:sp>
        <p:sp>
          <p:nvSpPr>
            <p:cNvPr id="41" name="Oval 90"/>
            <p:cNvSpPr>
              <a:spLocks noChangeArrowheads="1"/>
            </p:cNvSpPr>
            <p:nvPr/>
          </p:nvSpPr>
          <p:spPr bwMode="auto">
            <a:xfrm>
              <a:off x="308" y="3533"/>
              <a:ext cx="531" cy="467"/>
            </a:xfrm>
            <a:prstGeom prst="ellipse">
              <a:avLst/>
            </a:prstGeom>
            <a:solidFill>
              <a:srgbClr val="FFFFFF"/>
            </a:solidFill>
            <a:ln w="12700" algn="ctr">
              <a:solidFill>
                <a:srgbClr val="F8F8F8"/>
              </a:solidFill>
              <a:round/>
              <a:headEnd/>
              <a:tailEnd/>
            </a:ln>
            <a:effectLst/>
          </p:spPr>
          <p:txBody>
            <a:bodyPr anchor="ctr">
              <a:spAutoFit/>
            </a:bodyPr>
            <a:lstStyle/>
            <a:p>
              <a:pPr defTabSz="914400" fontAlgn="auto">
                <a:spcBef>
                  <a:spcPts val="0"/>
                </a:spcBef>
                <a:spcAft>
                  <a:spcPts val="0"/>
                </a:spcAft>
                <a:defRPr/>
              </a:pPr>
              <a:endParaRPr lang="en-US" sz="1800" kern="0">
                <a:solidFill>
                  <a:sysClr val="windowText" lastClr="000000"/>
                </a:solidFill>
                <a:latin typeface="Arial" charset="0"/>
                <a:ea typeface="ＭＳ Ｐゴシック" charset="0"/>
                <a:cs typeface="ＭＳ Ｐゴシック" charset="0"/>
              </a:endParaRPr>
            </a:p>
          </p:txBody>
        </p:sp>
        <p:sp>
          <p:nvSpPr>
            <p:cNvPr id="42" name="Oval 91"/>
            <p:cNvSpPr>
              <a:spLocks noChangeArrowheads="1"/>
            </p:cNvSpPr>
            <p:nvPr/>
          </p:nvSpPr>
          <p:spPr bwMode="auto">
            <a:xfrm>
              <a:off x="358" y="3570"/>
              <a:ext cx="438" cy="393"/>
            </a:xfrm>
            <a:prstGeom prst="ellipse">
              <a:avLst/>
            </a:prstGeom>
            <a:noFill/>
            <a:ln w="57150" algn="ctr">
              <a:solidFill>
                <a:srgbClr val="000000"/>
              </a:solidFill>
              <a:round/>
              <a:headEnd/>
              <a:tailEnd/>
            </a:ln>
            <a:effectLst/>
          </p:spPr>
          <p:txBody>
            <a:bodyPr wrap="none" anchor="ctr">
              <a:spAutoFit/>
            </a:bodyPr>
            <a:lstStyle/>
            <a:p>
              <a:pPr defTabSz="914400" fontAlgn="auto">
                <a:spcBef>
                  <a:spcPts val="0"/>
                </a:spcBef>
                <a:spcAft>
                  <a:spcPts val="0"/>
                </a:spcAft>
                <a:defRPr/>
              </a:pPr>
              <a:endParaRPr lang="en-US" sz="1800" kern="0">
                <a:solidFill>
                  <a:sysClr val="windowText" lastClr="000000"/>
                </a:solidFill>
                <a:latin typeface="Arial" charset="0"/>
                <a:ea typeface="ＭＳ Ｐゴシック" charset="0"/>
                <a:cs typeface="ＭＳ Ｐゴシック" charset="0"/>
              </a:endParaRPr>
            </a:p>
          </p:txBody>
        </p:sp>
        <p:sp>
          <p:nvSpPr>
            <p:cNvPr id="43" name="Text Box 92"/>
            <p:cNvSpPr txBox="1">
              <a:spLocks noChangeArrowheads="1"/>
            </p:cNvSpPr>
            <p:nvPr/>
          </p:nvSpPr>
          <p:spPr bwMode="auto">
            <a:xfrm>
              <a:off x="810" y="3642"/>
              <a:ext cx="1348" cy="231"/>
            </a:xfrm>
            <a:prstGeom prst="rect">
              <a:avLst/>
            </a:prstGeom>
            <a:noFill/>
            <a:ln w="12700" algn="ctr">
              <a:noFill/>
              <a:miter lim="800000"/>
              <a:headEnd/>
              <a:tailEnd/>
            </a:ln>
            <a:effectLst/>
          </p:spPr>
          <p:txBody>
            <a:bodyPr wrap="none">
              <a:spAutoFit/>
            </a:bodyPr>
            <a:lstStyle/>
            <a:p>
              <a:pPr defTabSz="914400" fontAlgn="auto">
                <a:spcBef>
                  <a:spcPts val="0"/>
                </a:spcBef>
                <a:spcAft>
                  <a:spcPts val="0"/>
                </a:spcAft>
                <a:defRPr/>
              </a:pPr>
              <a:r>
                <a:rPr lang="en-US" sz="1800" b="1" kern="0">
                  <a:solidFill>
                    <a:sysClr val="windowText" lastClr="000000"/>
                  </a:solidFill>
                  <a:latin typeface="Arial" charset="0"/>
                  <a:ea typeface="ＭＳ Ｐゴシック" charset="0"/>
                  <a:cs typeface="ＭＳ Ｐゴシック" charset="0"/>
                </a:rPr>
                <a:t>Scalable &amp; Elastic</a:t>
              </a:r>
            </a:p>
          </p:txBody>
        </p:sp>
        <p:sp>
          <p:nvSpPr>
            <p:cNvPr id="44" name="Text Box 93"/>
            <p:cNvSpPr txBox="1">
              <a:spLocks noChangeArrowheads="1"/>
            </p:cNvSpPr>
            <p:nvPr/>
          </p:nvSpPr>
          <p:spPr bwMode="auto">
            <a:xfrm>
              <a:off x="2460" y="3548"/>
              <a:ext cx="2987" cy="404"/>
            </a:xfrm>
            <a:prstGeom prst="rect">
              <a:avLst/>
            </a:prstGeom>
            <a:noFill/>
            <a:ln w="12700" algn="ctr">
              <a:noFill/>
              <a:miter lim="800000"/>
              <a:headEnd/>
              <a:tailEnd/>
            </a:ln>
            <a:effectLst/>
          </p:spPr>
          <p:txBody>
            <a:bodyPr>
              <a:spAutoFit/>
            </a:bodyPr>
            <a:lstStyle/>
            <a:p>
              <a:pPr defTabSz="914400" fontAlgn="auto">
                <a:spcBef>
                  <a:spcPts val="0"/>
                </a:spcBef>
                <a:spcAft>
                  <a:spcPts val="0"/>
                </a:spcAft>
                <a:defRPr/>
              </a:pPr>
              <a:r>
                <a:rPr lang="en-US" sz="1800" kern="0">
                  <a:solidFill>
                    <a:sysClr val="windowText" lastClr="000000"/>
                  </a:solidFill>
                  <a:latin typeface="Arial" charset="0"/>
                  <a:ea typeface="ＭＳ Ｐゴシック" charset="0"/>
                  <a:cs typeface="ＭＳ Ｐゴシック" charset="0"/>
                </a:rPr>
                <a:t>Services scale on-demand to add or remove resources as needed.</a:t>
              </a:r>
            </a:p>
          </p:txBody>
        </p:sp>
        <p:sp>
          <p:nvSpPr>
            <p:cNvPr id="45" name="Text Box 94"/>
            <p:cNvSpPr txBox="1">
              <a:spLocks noChangeArrowheads="1"/>
            </p:cNvSpPr>
            <p:nvPr/>
          </p:nvSpPr>
          <p:spPr bwMode="auto">
            <a:xfrm>
              <a:off x="462" y="3597"/>
              <a:ext cx="241" cy="327"/>
            </a:xfrm>
            <a:prstGeom prst="rect">
              <a:avLst/>
            </a:prstGeom>
            <a:noFill/>
            <a:ln w="12700" algn="ctr">
              <a:noFill/>
              <a:miter lim="800000"/>
              <a:headEnd/>
              <a:tailEnd/>
            </a:ln>
            <a:effectLst/>
          </p:spPr>
          <p:txBody>
            <a:bodyPr wrap="none">
              <a:spAutoFit/>
            </a:bodyPr>
            <a:lstStyle/>
            <a:p>
              <a:pPr defTabSz="914400" fontAlgn="auto">
                <a:spcBef>
                  <a:spcPts val="0"/>
                </a:spcBef>
                <a:spcAft>
                  <a:spcPts val="0"/>
                </a:spcAft>
                <a:defRPr/>
              </a:pPr>
              <a:r>
                <a:rPr lang="en-US" sz="2800" b="1" kern="0">
                  <a:solidFill>
                    <a:sysClr val="windowText" lastClr="000000"/>
                  </a:solidFill>
                  <a:latin typeface="Arial" charset="0"/>
                  <a:ea typeface="ＭＳ Ｐゴシック" charset="0"/>
                  <a:cs typeface="ＭＳ Ｐゴシック" charset="0"/>
                </a:rPr>
                <a:t>2</a:t>
              </a:r>
            </a:p>
          </p:txBody>
        </p:sp>
      </p:grpSp>
      <p:grpSp>
        <p:nvGrpSpPr>
          <p:cNvPr id="65544" name="Group 95"/>
          <p:cNvGrpSpPr>
            <a:grpSpLocks/>
          </p:cNvGrpSpPr>
          <p:nvPr/>
        </p:nvGrpSpPr>
        <p:grpSpPr bwMode="auto">
          <a:xfrm>
            <a:off x="3176588" y="3368675"/>
            <a:ext cx="8331200" cy="755650"/>
            <a:chOff x="308" y="3524"/>
            <a:chExt cx="5248" cy="476"/>
          </a:xfrm>
        </p:grpSpPr>
        <p:sp>
          <p:nvSpPr>
            <p:cNvPr id="47" name="AutoShape 96"/>
            <p:cNvSpPr>
              <a:spLocks noChangeArrowheads="1"/>
            </p:cNvSpPr>
            <p:nvPr/>
          </p:nvSpPr>
          <p:spPr bwMode="auto">
            <a:xfrm>
              <a:off x="793" y="3627"/>
              <a:ext cx="1669" cy="250"/>
            </a:xfrm>
            <a:prstGeom prst="roundRect">
              <a:avLst>
                <a:gd name="adj" fmla="val 16667"/>
              </a:avLst>
            </a:prstGeom>
            <a:solidFill>
              <a:srgbClr val="00529B">
                <a:alpha val="20000"/>
              </a:srgbClr>
            </a:solidFill>
            <a:ln w="12700" algn="ctr">
              <a:noFill/>
              <a:round/>
              <a:headEnd/>
              <a:tailEnd/>
            </a:ln>
            <a:effectLst/>
          </p:spPr>
          <p:txBody>
            <a:bodyPr anchor="ctr">
              <a:spAutoFit/>
            </a:bodyPr>
            <a:lstStyle/>
            <a:p>
              <a:pPr defTabSz="914400" fontAlgn="auto">
                <a:spcBef>
                  <a:spcPts val="0"/>
                </a:spcBef>
                <a:spcAft>
                  <a:spcPts val="0"/>
                </a:spcAft>
                <a:defRPr/>
              </a:pPr>
              <a:endParaRPr lang="en-US" sz="1800" kern="0">
                <a:solidFill>
                  <a:sysClr val="windowText" lastClr="000000"/>
                </a:solidFill>
                <a:latin typeface="Arial" charset="0"/>
                <a:ea typeface="ＭＳ Ｐゴシック" charset="0"/>
                <a:cs typeface="ＭＳ Ｐゴシック" charset="0"/>
              </a:endParaRPr>
            </a:p>
          </p:txBody>
        </p:sp>
        <p:sp>
          <p:nvSpPr>
            <p:cNvPr id="48" name="AutoShape 97"/>
            <p:cNvSpPr>
              <a:spLocks noChangeArrowheads="1"/>
            </p:cNvSpPr>
            <p:nvPr/>
          </p:nvSpPr>
          <p:spPr bwMode="auto">
            <a:xfrm>
              <a:off x="710" y="3524"/>
              <a:ext cx="4846" cy="466"/>
            </a:xfrm>
            <a:prstGeom prst="roundRect">
              <a:avLst>
                <a:gd name="adj" fmla="val 16667"/>
              </a:avLst>
            </a:prstGeom>
            <a:noFill/>
            <a:ln w="3175" algn="ctr">
              <a:solidFill>
                <a:srgbClr val="000000"/>
              </a:solidFill>
              <a:round/>
              <a:headEnd/>
              <a:tailEnd/>
            </a:ln>
            <a:effectLst/>
          </p:spPr>
          <p:txBody>
            <a:bodyPr anchor="ctr">
              <a:spAutoFit/>
            </a:bodyPr>
            <a:lstStyle/>
            <a:p>
              <a:pPr defTabSz="914400" fontAlgn="auto">
                <a:spcBef>
                  <a:spcPts val="0"/>
                </a:spcBef>
                <a:spcAft>
                  <a:spcPts val="0"/>
                </a:spcAft>
                <a:defRPr/>
              </a:pPr>
              <a:endParaRPr lang="en-US" sz="1800" kern="0">
                <a:solidFill>
                  <a:sysClr val="windowText" lastClr="000000"/>
                </a:solidFill>
                <a:latin typeface="Arial" charset="0"/>
                <a:ea typeface="ＭＳ Ｐゴシック" charset="0"/>
                <a:cs typeface="ＭＳ Ｐゴシック" charset="0"/>
              </a:endParaRPr>
            </a:p>
          </p:txBody>
        </p:sp>
        <p:sp>
          <p:nvSpPr>
            <p:cNvPr id="49" name="Oval 98"/>
            <p:cNvSpPr>
              <a:spLocks noChangeArrowheads="1"/>
            </p:cNvSpPr>
            <p:nvPr/>
          </p:nvSpPr>
          <p:spPr bwMode="auto">
            <a:xfrm>
              <a:off x="308" y="3533"/>
              <a:ext cx="531" cy="467"/>
            </a:xfrm>
            <a:prstGeom prst="ellipse">
              <a:avLst/>
            </a:prstGeom>
            <a:solidFill>
              <a:srgbClr val="FFFFFF"/>
            </a:solidFill>
            <a:ln w="12700" algn="ctr">
              <a:solidFill>
                <a:srgbClr val="F8F8F8"/>
              </a:solidFill>
              <a:round/>
              <a:headEnd/>
              <a:tailEnd/>
            </a:ln>
            <a:effectLst/>
          </p:spPr>
          <p:txBody>
            <a:bodyPr anchor="ctr">
              <a:spAutoFit/>
            </a:bodyPr>
            <a:lstStyle/>
            <a:p>
              <a:pPr defTabSz="914400" fontAlgn="auto">
                <a:spcBef>
                  <a:spcPts val="0"/>
                </a:spcBef>
                <a:spcAft>
                  <a:spcPts val="0"/>
                </a:spcAft>
                <a:defRPr/>
              </a:pPr>
              <a:endParaRPr lang="en-US" sz="1800" kern="0">
                <a:solidFill>
                  <a:sysClr val="windowText" lastClr="000000"/>
                </a:solidFill>
                <a:latin typeface="Arial" charset="0"/>
                <a:ea typeface="ＭＳ Ｐゴシック" charset="0"/>
                <a:cs typeface="ＭＳ Ｐゴシック" charset="0"/>
              </a:endParaRPr>
            </a:p>
          </p:txBody>
        </p:sp>
        <p:sp>
          <p:nvSpPr>
            <p:cNvPr id="50" name="Oval 99"/>
            <p:cNvSpPr>
              <a:spLocks noChangeArrowheads="1"/>
            </p:cNvSpPr>
            <p:nvPr/>
          </p:nvSpPr>
          <p:spPr bwMode="auto">
            <a:xfrm>
              <a:off x="358" y="3570"/>
              <a:ext cx="438" cy="393"/>
            </a:xfrm>
            <a:prstGeom prst="ellipse">
              <a:avLst/>
            </a:prstGeom>
            <a:noFill/>
            <a:ln w="57150" algn="ctr">
              <a:solidFill>
                <a:srgbClr val="000000"/>
              </a:solidFill>
              <a:round/>
              <a:headEnd/>
              <a:tailEnd/>
            </a:ln>
            <a:effectLst/>
          </p:spPr>
          <p:txBody>
            <a:bodyPr wrap="none" anchor="ctr">
              <a:spAutoFit/>
            </a:bodyPr>
            <a:lstStyle/>
            <a:p>
              <a:pPr defTabSz="914400" fontAlgn="auto">
                <a:spcBef>
                  <a:spcPts val="0"/>
                </a:spcBef>
                <a:spcAft>
                  <a:spcPts val="0"/>
                </a:spcAft>
                <a:defRPr/>
              </a:pPr>
              <a:endParaRPr lang="en-US" sz="1800" kern="0">
                <a:solidFill>
                  <a:sysClr val="windowText" lastClr="000000"/>
                </a:solidFill>
                <a:latin typeface="Arial" charset="0"/>
                <a:ea typeface="ＭＳ Ｐゴシック" charset="0"/>
                <a:cs typeface="ＭＳ Ｐゴシック" charset="0"/>
              </a:endParaRPr>
            </a:p>
          </p:txBody>
        </p:sp>
        <p:sp>
          <p:nvSpPr>
            <p:cNvPr id="51" name="Text Box 100"/>
            <p:cNvSpPr txBox="1">
              <a:spLocks noChangeArrowheads="1"/>
            </p:cNvSpPr>
            <p:nvPr/>
          </p:nvSpPr>
          <p:spPr bwMode="auto">
            <a:xfrm>
              <a:off x="810" y="3642"/>
              <a:ext cx="1100" cy="231"/>
            </a:xfrm>
            <a:prstGeom prst="rect">
              <a:avLst/>
            </a:prstGeom>
            <a:noFill/>
            <a:ln w="12700" algn="ctr">
              <a:noFill/>
              <a:miter lim="800000"/>
              <a:headEnd/>
              <a:tailEnd/>
            </a:ln>
            <a:effectLst/>
          </p:spPr>
          <p:txBody>
            <a:bodyPr wrap="none">
              <a:spAutoFit/>
            </a:bodyPr>
            <a:lstStyle/>
            <a:p>
              <a:pPr defTabSz="914400" fontAlgn="auto">
                <a:spcBef>
                  <a:spcPts val="0"/>
                </a:spcBef>
                <a:spcAft>
                  <a:spcPts val="0"/>
                </a:spcAft>
                <a:defRPr/>
              </a:pPr>
              <a:r>
                <a:rPr lang="en-US" sz="1800" b="1" kern="0">
                  <a:solidFill>
                    <a:sysClr val="windowText" lastClr="000000"/>
                  </a:solidFill>
                  <a:latin typeface="Arial" charset="0"/>
                  <a:ea typeface="ＭＳ Ｐゴシック" charset="0"/>
                  <a:cs typeface="ＭＳ Ｐゴシック" charset="0"/>
                </a:rPr>
                <a:t>Service Based</a:t>
              </a:r>
            </a:p>
          </p:txBody>
        </p:sp>
        <p:sp>
          <p:nvSpPr>
            <p:cNvPr id="52" name="Text Box 101"/>
            <p:cNvSpPr txBox="1">
              <a:spLocks noChangeArrowheads="1"/>
            </p:cNvSpPr>
            <p:nvPr/>
          </p:nvSpPr>
          <p:spPr bwMode="auto">
            <a:xfrm>
              <a:off x="2460" y="3548"/>
              <a:ext cx="2987" cy="404"/>
            </a:xfrm>
            <a:prstGeom prst="rect">
              <a:avLst/>
            </a:prstGeom>
            <a:noFill/>
            <a:ln w="12700" algn="ctr">
              <a:noFill/>
              <a:miter lim="800000"/>
              <a:headEnd/>
              <a:tailEnd/>
            </a:ln>
            <a:effectLst/>
          </p:spPr>
          <p:txBody>
            <a:bodyPr>
              <a:spAutoFit/>
            </a:bodyPr>
            <a:lstStyle/>
            <a:p>
              <a:pPr defTabSz="914400" fontAlgn="auto">
                <a:spcBef>
                  <a:spcPts val="0"/>
                </a:spcBef>
                <a:spcAft>
                  <a:spcPts val="0"/>
                </a:spcAft>
                <a:defRPr/>
              </a:pPr>
              <a:r>
                <a:rPr lang="en-US" sz="1800" kern="0">
                  <a:solidFill>
                    <a:sysClr val="windowText" lastClr="000000"/>
                  </a:solidFill>
                  <a:latin typeface="Arial" charset="0"/>
                  <a:ea typeface="ＭＳ Ｐゴシック" charset="0"/>
                  <a:cs typeface="ＭＳ Ｐゴシック" charset="0"/>
                </a:rPr>
                <a:t>Consumer concerns are abstracted from provider concerns through service interfaces</a:t>
              </a:r>
            </a:p>
          </p:txBody>
        </p:sp>
        <p:sp>
          <p:nvSpPr>
            <p:cNvPr id="53" name="Text Box 102"/>
            <p:cNvSpPr txBox="1">
              <a:spLocks noChangeArrowheads="1"/>
            </p:cNvSpPr>
            <p:nvPr/>
          </p:nvSpPr>
          <p:spPr bwMode="auto">
            <a:xfrm>
              <a:off x="462" y="3597"/>
              <a:ext cx="241" cy="327"/>
            </a:xfrm>
            <a:prstGeom prst="rect">
              <a:avLst/>
            </a:prstGeom>
            <a:noFill/>
            <a:ln w="12700" algn="ctr">
              <a:noFill/>
              <a:miter lim="800000"/>
              <a:headEnd/>
              <a:tailEnd/>
            </a:ln>
            <a:effectLst/>
          </p:spPr>
          <p:txBody>
            <a:bodyPr wrap="none">
              <a:spAutoFit/>
            </a:bodyPr>
            <a:lstStyle/>
            <a:p>
              <a:pPr defTabSz="914400" fontAlgn="auto">
                <a:spcBef>
                  <a:spcPts val="0"/>
                </a:spcBef>
                <a:spcAft>
                  <a:spcPts val="0"/>
                </a:spcAft>
                <a:defRPr/>
              </a:pPr>
              <a:r>
                <a:rPr lang="en-US" sz="2800" b="1" kern="0">
                  <a:solidFill>
                    <a:sysClr val="windowText" lastClr="000000"/>
                  </a:solidFill>
                  <a:latin typeface="Arial" charset="0"/>
                  <a:ea typeface="ＭＳ Ｐゴシック" charset="0"/>
                  <a:cs typeface="ＭＳ Ｐゴシック" charset="0"/>
                </a:rPr>
                <a:t>1</a:t>
              </a:r>
            </a:p>
          </p:txBody>
        </p:sp>
      </p:grpSp>
      <p:sp>
        <p:nvSpPr>
          <p:cNvPr id="54" name="Text Box 112"/>
          <p:cNvSpPr txBox="1">
            <a:spLocks noChangeArrowheads="1"/>
          </p:cNvSpPr>
          <p:nvPr/>
        </p:nvSpPr>
        <p:spPr bwMode="auto">
          <a:xfrm rot="16200000">
            <a:off x="943769" y="5479257"/>
            <a:ext cx="3994150" cy="366712"/>
          </a:xfrm>
          <a:prstGeom prst="rect">
            <a:avLst/>
          </a:prstGeom>
          <a:noFill/>
          <a:ln w="12700" algn="ctr">
            <a:noFill/>
            <a:miter lim="800000"/>
            <a:headEnd/>
            <a:tailEnd/>
          </a:ln>
          <a:effectLst/>
        </p:spPr>
        <p:txBody>
          <a:bodyPr wrap="none">
            <a:spAutoFit/>
          </a:bodyPr>
          <a:lstStyle/>
          <a:p>
            <a:pPr defTabSz="914400" fontAlgn="auto">
              <a:spcBef>
                <a:spcPts val="0"/>
              </a:spcBef>
              <a:spcAft>
                <a:spcPts val="0"/>
              </a:spcAft>
              <a:defRPr/>
            </a:pPr>
            <a:r>
              <a:rPr lang="en-US" sz="1800" b="1" kern="0">
                <a:solidFill>
                  <a:srgbClr val="FFFFFF"/>
                </a:solidFill>
                <a:latin typeface="Arial" charset="0"/>
                <a:ea typeface="ＭＳ Ｐゴシック" charset="0"/>
                <a:cs typeface="ＭＳ Ｐゴシック" charset="0"/>
              </a:rPr>
              <a:t>5 Attributes that support outcomes</a:t>
            </a:r>
          </a:p>
        </p:txBody>
      </p:sp>
      <p:sp>
        <p:nvSpPr>
          <p:cNvPr id="65546" name="Rectangle 3"/>
          <p:cNvSpPr>
            <a:spLocks noChangeArrowheads="1"/>
          </p:cNvSpPr>
          <p:nvPr/>
        </p:nvSpPr>
        <p:spPr bwMode="auto">
          <a:xfrm>
            <a:off x="6596063" y="7569200"/>
            <a:ext cx="7124700" cy="492125"/>
          </a:xfrm>
          <a:prstGeom prst="rect">
            <a:avLst/>
          </a:prstGeom>
          <a:noFill/>
          <a:ln w="9525">
            <a:noFill/>
            <a:miter lim="800000"/>
            <a:headEnd/>
            <a:tailEnd/>
          </a:ln>
        </p:spPr>
        <p:txBody>
          <a:bodyPr wrap="none">
            <a:spAutoFit/>
          </a:bodyPr>
          <a:lstStyle/>
          <a:p>
            <a:r>
              <a:rPr lang="en-US"/>
              <a:t>http://www.gartner.com/it/page.jsp?id=1035013</a:t>
            </a:r>
          </a:p>
        </p:txBody>
      </p:sp>
      <p:sp>
        <p:nvSpPr>
          <p:cNvPr id="56" name="Title 1"/>
          <p:cNvSpPr txBox="1">
            <a:spLocks/>
          </p:cNvSpPr>
          <p:nvPr/>
        </p:nvSpPr>
        <p:spPr bwMode="auto">
          <a:xfrm>
            <a:off x="731838" y="195263"/>
            <a:ext cx="13166725" cy="1031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130602" tIns="65302" rIns="130602" bIns="65302" anchor="ctr"/>
          <a:lstStyle>
            <a:lvl1pPr algn="ctr" defTabSz="652463" rtl="0" eaLnBrk="0" fontAlgn="base" hangingPunct="0">
              <a:spcBef>
                <a:spcPct val="0"/>
              </a:spcBef>
              <a:spcAft>
                <a:spcPct val="0"/>
              </a:spcAft>
              <a:defRPr sz="6300" kern="1200">
                <a:solidFill>
                  <a:schemeClr val="tx1"/>
                </a:solidFill>
                <a:latin typeface="+mj-lt"/>
                <a:ea typeface="ＭＳ Ｐゴシック" charset="0"/>
                <a:cs typeface="ＭＳ Ｐゴシック" charset="0"/>
              </a:defRPr>
            </a:lvl1pPr>
            <a:lvl2pPr algn="ctr" defTabSz="652463" rtl="0" eaLnBrk="0" fontAlgn="base" hangingPunct="0">
              <a:spcBef>
                <a:spcPct val="0"/>
              </a:spcBef>
              <a:spcAft>
                <a:spcPct val="0"/>
              </a:spcAft>
              <a:defRPr sz="6300">
                <a:solidFill>
                  <a:schemeClr val="tx1"/>
                </a:solidFill>
                <a:latin typeface="Calibri" pitchFamily="34" charset="0"/>
                <a:ea typeface="ＭＳ Ｐゴシック" charset="0"/>
                <a:cs typeface="ＭＳ Ｐゴシック" charset="0"/>
              </a:defRPr>
            </a:lvl2pPr>
            <a:lvl3pPr algn="ctr" defTabSz="652463" rtl="0" eaLnBrk="0" fontAlgn="base" hangingPunct="0">
              <a:spcBef>
                <a:spcPct val="0"/>
              </a:spcBef>
              <a:spcAft>
                <a:spcPct val="0"/>
              </a:spcAft>
              <a:defRPr sz="6300">
                <a:solidFill>
                  <a:schemeClr val="tx1"/>
                </a:solidFill>
                <a:latin typeface="Calibri" pitchFamily="34" charset="0"/>
                <a:ea typeface="ＭＳ Ｐゴシック" charset="0"/>
                <a:cs typeface="ＭＳ Ｐゴシック" charset="0"/>
              </a:defRPr>
            </a:lvl3pPr>
            <a:lvl4pPr algn="ctr" defTabSz="652463" rtl="0" eaLnBrk="0" fontAlgn="base" hangingPunct="0">
              <a:spcBef>
                <a:spcPct val="0"/>
              </a:spcBef>
              <a:spcAft>
                <a:spcPct val="0"/>
              </a:spcAft>
              <a:defRPr sz="6300">
                <a:solidFill>
                  <a:schemeClr val="tx1"/>
                </a:solidFill>
                <a:latin typeface="Calibri" pitchFamily="34" charset="0"/>
                <a:ea typeface="ＭＳ Ｐゴシック" charset="0"/>
                <a:cs typeface="ＭＳ Ｐゴシック" charset="0"/>
              </a:defRPr>
            </a:lvl4pPr>
            <a:lvl5pPr algn="ctr" defTabSz="652463" rtl="0" eaLnBrk="0" fontAlgn="base" hangingPunct="0">
              <a:spcBef>
                <a:spcPct val="0"/>
              </a:spcBef>
              <a:spcAft>
                <a:spcPct val="0"/>
              </a:spcAft>
              <a:defRPr sz="6300">
                <a:solidFill>
                  <a:schemeClr val="tx1"/>
                </a:solidFill>
                <a:latin typeface="Calibri" pitchFamily="34" charset="0"/>
                <a:ea typeface="ＭＳ Ｐゴシック" charset="0"/>
                <a:cs typeface="ＭＳ Ｐゴシック" charset="0"/>
              </a:defRPr>
            </a:lvl5pPr>
            <a:lvl6pPr marL="457200" algn="ctr" defTabSz="652463" rtl="0" fontAlgn="base">
              <a:spcBef>
                <a:spcPct val="0"/>
              </a:spcBef>
              <a:spcAft>
                <a:spcPct val="0"/>
              </a:spcAft>
              <a:defRPr sz="6300">
                <a:solidFill>
                  <a:schemeClr val="tx1"/>
                </a:solidFill>
                <a:latin typeface="Calibri" pitchFamily="34" charset="0"/>
              </a:defRPr>
            </a:lvl6pPr>
            <a:lvl7pPr marL="914400" algn="ctr" defTabSz="652463" rtl="0" fontAlgn="base">
              <a:spcBef>
                <a:spcPct val="0"/>
              </a:spcBef>
              <a:spcAft>
                <a:spcPct val="0"/>
              </a:spcAft>
              <a:defRPr sz="6300">
                <a:solidFill>
                  <a:schemeClr val="tx1"/>
                </a:solidFill>
                <a:latin typeface="Calibri" pitchFamily="34" charset="0"/>
              </a:defRPr>
            </a:lvl7pPr>
            <a:lvl8pPr marL="1371600" algn="ctr" defTabSz="652463" rtl="0" fontAlgn="base">
              <a:spcBef>
                <a:spcPct val="0"/>
              </a:spcBef>
              <a:spcAft>
                <a:spcPct val="0"/>
              </a:spcAft>
              <a:defRPr sz="6300">
                <a:solidFill>
                  <a:schemeClr val="tx1"/>
                </a:solidFill>
                <a:latin typeface="Calibri" pitchFamily="34" charset="0"/>
              </a:defRPr>
            </a:lvl8pPr>
            <a:lvl9pPr marL="1828800" algn="ctr" defTabSz="652463" rtl="0" fontAlgn="base">
              <a:spcBef>
                <a:spcPct val="0"/>
              </a:spcBef>
              <a:spcAft>
                <a:spcPct val="0"/>
              </a:spcAft>
              <a:defRPr sz="6300">
                <a:solidFill>
                  <a:schemeClr val="tx1"/>
                </a:solidFill>
                <a:latin typeface="Calibri" pitchFamily="34" charset="0"/>
              </a:defRPr>
            </a:lvl9pPr>
          </a:lstStyle>
          <a:p>
            <a:pPr>
              <a:defRPr/>
            </a:pPr>
            <a:r>
              <a:rPr lang="en-US" dirty="0" smtClean="0">
                <a:cs typeface="+mj-cs"/>
              </a:rPr>
              <a:t>Cloud Computing Defined</a:t>
            </a:r>
            <a:endParaRPr lang="en-US" dirty="0">
              <a:cs typeface="+mj-cs"/>
            </a:endParaRPr>
          </a:p>
        </p:txBody>
      </p:sp>
    </p:spTree>
  </p:cSld>
  <p:clrMapOvr>
    <a:masterClrMapping/>
  </p:clrMapOvr>
  <p:transition spd="slow"/>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5" name="Picture 5"/>
          <p:cNvPicPr>
            <a:picLocks noChangeAspect="1" noChangeArrowheads="1"/>
          </p:cNvPicPr>
          <p:nvPr/>
        </p:nvPicPr>
        <p:blipFill>
          <a:blip r:embed="rId3"/>
          <a:srcRect/>
          <a:stretch>
            <a:fillRect/>
          </a:stretch>
        </p:blipFill>
        <p:spPr bwMode="auto">
          <a:xfrm>
            <a:off x="3035300" y="2019300"/>
            <a:ext cx="9061450" cy="4784725"/>
          </a:xfrm>
          <a:prstGeom prst="rect">
            <a:avLst/>
          </a:prstGeom>
          <a:noFill/>
          <a:ln w="12700">
            <a:noFill/>
            <a:miter lim="800000"/>
            <a:headEnd/>
            <a:tailEnd/>
          </a:ln>
        </p:spPr>
      </p:pic>
      <p:sp>
        <p:nvSpPr>
          <p:cNvPr id="67586" name="Slide Number Placeholder 3"/>
          <p:cNvSpPr>
            <a:spLocks noGrp="1"/>
          </p:cNvSpPr>
          <p:nvPr>
            <p:ph type="sldNum" sz="quarter" idx="12"/>
          </p:nvPr>
        </p:nvSpPr>
        <p:spPr>
          <a:xfrm>
            <a:off x="2409825" y="7551738"/>
            <a:ext cx="3413125" cy="438150"/>
          </a:xfrm>
          <a:noFill/>
        </p:spPr>
        <p:txBody>
          <a:bodyPr/>
          <a:lstStyle/>
          <a:p>
            <a:pPr algn="l"/>
            <a:fld id="{844FB3E3-EC80-44D6-8DBE-B799DF83206B}" type="slidenum">
              <a:rPr lang="en-US"/>
              <a:pPr algn="l"/>
              <a:t>22</a:t>
            </a:fld>
            <a:endParaRPr lang="en-US"/>
          </a:p>
        </p:txBody>
      </p:sp>
      <p:sp>
        <p:nvSpPr>
          <p:cNvPr id="67587" name="Content Placeholder 1"/>
          <p:cNvSpPr>
            <a:spLocks noGrp="1"/>
          </p:cNvSpPr>
          <p:nvPr>
            <p:ph idx="1"/>
          </p:nvPr>
        </p:nvSpPr>
        <p:spPr bwMode="auto">
          <a:prstGeom prst="rect">
            <a:avLst/>
          </a:prstGeom>
          <a:noFill/>
          <a:ln>
            <a:miter lim="800000"/>
            <a:headEnd/>
            <a:tailEnd/>
          </a:ln>
        </p:spPr>
        <p:txBody>
          <a:bodyPr vert="horz" wrap="square" lIns="91440" tIns="45720" rIns="91440" bIns="45720" numCol="1" anchor="t" anchorCtr="0" compatLnSpc="1">
            <a:prstTxWarp prst="textNoShape">
              <a:avLst/>
            </a:prstTxWarp>
          </a:bodyPr>
          <a:lstStyle/>
          <a:p>
            <a:endParaRPr lang="en-US" smtClean="0">
              <a:ea typeface="ＭＳ Ｐゴシック" charset="-128"/>
            </a:endParaRPr>
          </a:p>
        </p:txBody>
      </p:sp>
      <p:grpSp>
        <p:nvGrpSpPr>
          <p:cNvPr id="67588" name="Group 71"/>
          <p:cNvGrpSpPr>
            <a:grpSpLocks/>
          </p:cNvGrpSpPr>
          <p:nvPr/>
        </p:nvGrpSpPr>
        <p:grpSpPr bwMode="auto">
          <a:xfrm>
            <a:off x="98425" y="6765925"/>
            <a:ext cx="8158163" cy="755650"/>
            <a:chOff x="308" y="3524"/>
            <a:chExt cx="5139" cy="476"/>
          </a:xfrm>
        </p:grpSpPr>
        <p:sp>
          <p:nvSpPr>
            <p:cNvPr id="23" name="AutoShape 72"/>
            <p:cNvSpPr>
              <a:spLocks noChangeArrowheads="1"/>
            </p:cNvSpPr>
            <p:nvPr/>
          </p:nvSpPr>
          <p:spPr bwMode="auto">
            <a:xfrm>
              <a:off x="793" y="3627"/>
              <a:ext cx="1669" cy="250"/>
            </a:xfrm>
            <a:prstGeom prst="roundRect">
              <a:avLst>
                <a:gd name="adj" fmla="val 16667"/>
              </a:avLst>
            </a:prstGeom>
            <a:solidFill>
              <a:srgbClr val="00529B">
                <a:alpha val="20000"/>
              </a:srgbClr>
            </a:solidFill>
            <a:ln w="12700" algn="ctr">
              <a:noFill/>
              <a:round/>
              <a:headEnd/>
              <a:tailEnd/>
            </a:ln>
            <a:effectLst/>
          </p:spPr>
          <p:txBody>
            <a:bodyPr anchor="ctr">
              <a:spAutoFit/>
            </a:bodyPr>
            <a:lstStyle/>
            <a:p>
              <a:pPr defTabSz="914400" fontAlgn="auto">
                <a:spcBef>
                  <a:spcPts val="0"/>
                </a:spcBef>
                <a:spcAft>
                  <a:spcPts val="0"/>
                </a:spcAft>
                <a:defRPr/>
              </a:pPr>
              <a:endParaRPr lang="en-US" sz="1800" kern="0">
                <a:solidFill>
                  <a:sysClr val="windowText" lastClr="000000"/>
                </a:solidFill>
                <a:latin typeface="Arial" charset="0"/>
                <a:ea typeface="ＭＳ Ｐゴシック" charset="0"/>
                <a:cs typeface="ＭＳ Ｐゴシック" charset="0"/>
              </a:endParaRPr>
            </a:p>
          </p:txBody>
        </p:sp>
        <p:sp>
          <p:nvSpPr>
            <p:cNvPr id="24" name="AutoShape 73"/>
            <p:cNvSpPr>
              <a:spLocks noChangeArrowheads="1"/>
            </p:cNvSpPr>
            <p:nvPr/>
          </p:nvSpPr>
          <p:spPr bwMode="auto">
            <a:xfrm>
              <a:off x="710" y="3524"/>
              <a:ext cx="1752" cy="466"/>
            </a:xfrm>
            <a:prstGeom prst="roundRect">
              <a:avLst>
                <a:gd name="adj" fmla="val 16667"/>
              </a:avLst>
            </a:prstGeom>
            <a:noFill/>
            <a:ln w="3175" algn="ctr">
              <a:solidFill>
                <a:srgbClr val="000000"/>
              </a:solidFill>
              <a:round/>
              <a:headEnd/>
              <a:tailEnd/>
            </a:ln>
            <a:effectLst/>
          </p:spPr>
          <p:txBody>
            <a:bodyPr anchor="ctr">
              <a:spAutoFit/>
            </a:bodyPr>
            <a:lstStyle/>
            <a:p>
              <a:pPr defTabSz="914400" fontAlgn="auto">
                <a:spcBef>
                  <a:spcPts val="0"/>
                </a:spcBef>
                <a:spcAft>
                  <a:spcPts val="0"/>
                </a:spcAft>
                <a:defRPr/>
              </a:pPr>
              <a:endParaRPr lang="en-US" sz="1800" kern="0">
                <a:solidFill>
                  <a:sysClr val="windowText" lastClr="000000"/>
                </a:solidFill>
                <a:latin typeface="Arial" charset="0"/>
                <a:ea typeface="ＭＳ Ｐゴシック" charset="0"/>
                <a:cs typeface="ＭＳ Ｐゴシック" charset="0"/>
              </a:endParaRPr>
            </a:p>
          </p:txBody>
        </p:sp>
        <p:sp>
          <p:nvSpPr>
            <p:cNvPr id="25" name="Oval 74"/>
            <p:cNvSpPr>
              <a:spLocks noChangeArrowheads="1"/>
            </p:cNvSpPr>
            <p:nvPr/>
          </p:nvSpPr>
          <p:spPr bwMode="auto">
            <a:xfrm>
              <a:off x="308" y="3533"/>
              <a:ext cx="531" cy="467"/>
            </a:xfrm>
            <a:prstGeom prst="ellipse">
              <a:avLst/>
            </a:prstGeom>
            <a:solidFill>
              <a:srgbClr val="FFFFFF"/>
            </a:solidFill>
            <a:ln w="12700" algn="ctr">
              <a:solidFill>
                <a:srgbClr val="F8F8F8"/>
              </a:solidFill>
              <a:round/>
              <a:headEnd/>
              <a:tailEnd/>
            </a:ln>
            <a:effectLst/>
          </p:spPr>
          <p:txBody>
            <a:bodyPr anchor="ctr">
              <a:spAutoFit/>
            </a:bodyPr>
            <a:lstStyle/>
            <a:p>
              <a:pPr defTabSz="914400" fontAlgn="auto">
                <a:spcBef>
                  <a:spcPts val="0"/>
                </a:spcBef>
                <a:spcAft>
                  <a:spcPts val="0"/>
                </a:spcAft>
                <a:defRPr/>
              </a:pPr>
              <a:endParaRPr lang="en-US" sz="1800" kern="0">
                <a:solidFill>
                  <a:sysClr val="windowText" lastClr="000000"/>
                </a:solidFill>
                <a:latin typeface="Arial" charset="0"/>
                <a:ea typeface="ＭＳ Ｐゴシック" charset="0"/>
                <a:cs typeface="ＭＳ Ｐゴシック" charset="0"/>
              </a:endParaRPr>
            </a:p>
          </p:txBody>
        </p:sp>
        <p:sp>
          <p:nvSpPr>
            <p:cNvPr id="26" name="Oval 75"/>
            <p:cNvSpPr>
              <a:spLocks noChangeArrowheads="1"/>
            </p:cNvSpPr>
            <p:nvPr/>
          </p:nvSpPr>
          <p:spPr bwMode="auto">
            <a:xfrm>
              <a:off x="358" y="3570"/>
              <a:ext cx="438" cy="393"/>
            </a:xfrm>
            <a:prstGeom prst="ellipse">
              <a:avLst/>
            </a:prstGeom>
            <a:noFill/>
            <a:ln w="57150" algn="ctr">
              <a:solidFill>
                <a:srgbClr val="000000"/>
              </a:solidFill>
              <a:round/>
              <a:headEnd/>
              <a:tailEnd/>
            </a:ln>
            <a:effectLst/>
          </p:spPr>
          <p:txBody>
            <a:bodyPr wrap="none" anchor="ctr">
              <a:spAutoFit/>
            </a:bodyPr>
            <a:lstStyle/>
            <a:p>
              <a:pPr defTabSz="914400" fontAlgn="auto">
                <a:spcBef>
                  <a:spcPts val="0"/>
                </a:spcBef>
                <a:spcAft>
                  <a:spcPts val="0"/>
                </a:spcAft>
                <a:defRPr/>
              </a:pPr>
              <a:endParaRPr lang="en-US" sz="1800" kern="0">
                <a:solidFill>
                  <a:sysClr val="windowText" lastClr="000000"/>
                </a:solidFill>
                <a:latin typeface="Arial" charset="0"/>
                <a:ea typeface="ＭＳ Ｐゴシック" charset="0"/>
                <a:cs typeface="ＭＳ Ｐゴシック" charset="0"/>
              </a:endParaRPr>
            </a:p>
          </p:txBody>
        </p:sp>
        <p:sp>
          <p:nvSpPr>
            <p:cNvPr id="27" name="Text Box 76"/>
            <p:cNvSpPr txBox="1">
              <a:spLocks noChangeArrowheads="1"/>
            </p:cNvSpPr>
            <p:nvPr/>
          </p:nvSpPr>
          <p:spPr bwMode="auto">
            <a:xfrm>
              <a:off x="810" y="3642"/>
              <a:ext cx="1196" cy="231"/>
            </a:xfrm>
            <a:prstGeom prst="rect">
              <a:avLst/>
            </a:prstGeom>
            <a:noFill/>
            <a:ln w="12700" algn="ctr">
              <a:noFill/>
              <a:miter lim="800000"/>
              <a:headEnd/>
              <a:tailEnd/>
            </a:ln>
            <a:effectLst/>
          </p:spPr>
          <p:txBody>
            <a:bodyPr wrap="none">
              <a:spAutoFit/>
            </a:bodyPr>
            <a:lstStyle/>
            <a:p>
              <a:pPr defTabSz="914400" fontAlgn="auto">
                <a:spcBef>
                  <a:spcPts val="0"/>
                </a:spcBef>
                <a:spcAft>
                  <a:spcPts val="0"/>
                </a:spcAft>
                <a:defRPr/>
              </a:pPr>
              <a:r>
                <a:rPr lang="en-US" sz="1800" b="1" kern="0">
                  <a:solidFill>
                    <a:sysClr val="windowText" lastClr="000000"/>
                  </a:solidFill>
                  <a:latin typeface="Arial" charset="0"/>
                  <a:ea typeface="ＭＳ Ｐゴシック" charset="0"/>
                  <a:cs typeface="ＭＳ Ｐゴシック" charset="0"/>
                </a:rPr>
                <a:t>Metered By Use</a:t>
              </a:r>
            </a:p>
          </p:txBody>
        </p:sp>
        <p:sp>
          <p:nvSpPr>
            <p:cNvPr id="28" name="Text Box 77"/>
            <p:cNvSpPr txBox="1">
              <a:spLocks noChangeArrowheads="1"/>
            </p:cNvSpPr>
            <p:nvPr/>
          </p:nvSpPr>
          <p:spPr bwMode="auto">
            <a:xfrm>
              <a:off x="2460" y="3548"/>
              <a:ext cx="2987" cy="233"/>
            </a:xfrm>
            <a:prstGeom prst="rect">
              <a:avLst/>
            </a:prstGeom>
            <a:noFill/>
            <a:ln w="12700" algn="ctr">
              <a:noFill/>
              <a:miter lim="800000"/>
              <a:headEnd/>
              <a:tailEnd/>
            </a:ln>
            <a:effectLst/>
          </p:spPr>
          <p:txBody>
            <a:bodyPr>
              <a:spAutoFit/>
            </a:bodyPr>
            <a:lstStyle/>
            <a:p>
              <a:pPr defTabSz="914400" fontAlgn="auto">
                <a:spcBef>
                  <a:spcPts val="0"/>
                </a:spcBef>
                <a:spcAft>
                  <a:spcPts val="0"/>
                </a:spcAft>
                <a:defRPr/>
              </a:pPr>
              <a:endParaRPr lang="en-US" sz="1800" kern="0" dirty="0">
                <a:solidFill>
                  <a:sysClr val="windowText" lastClr="000000"/>
                </a:solidFill>
                <a:latin typeface="Arial" charset="0"/>
                <a:ea typeface="ＭＳ Ｐゴシック" charset="0"/>
                <a:cs typeface="ＭＳ Ｐゴシック" charset="0"/>
              </a:endParaRPr>
            </a:p>
          </p:txBody>
        </p:sp>
        <p:sp>
          <p:nvSpPr>
            <p:cNvPr id="29" name="Text Box 78"/>
            <p:cNvSpPr txBox="1">
              <a:spLocks noChangeArrowheads="1"/>
            </p:cNvSpPr>
            <p:nvPr/>
          </p:nvSpPr>
          <p:spPr bwMode="auto">
            <a:xfrm>
              <a:off x="462" y="3597"/>
              <a:ext cx="241" cy="327"/>
            </a:xfrm>
            <a:prstGeom prst="rect">
              <a:avLst/>
            </a:prstGeom>
            <a:noFill/>
            <a:ln w="12700" algn="ctr">
              <a:noFill/>
              <a:miter lim="800000"/>
              <a:headEnd/>
              <a:tailEnd/>
            </a:ln>
            <a:effectLst/>
          </p:spPr>
          <p:txBody>
            <a:bodyPr wrap="none">
              <a:spAutoFit/>
            </a:bodyPr>
            <a:lstStyle/>
            <a:p>
              <a:pPr defTabSz="914400" fontAlgn="auto">
                <a:spcBef>
                  <a:spcPts val="0"/>
                </a:spcBef>
                <a:spcAft>
                  <a:spcPts val="0"/>
                </a:spcAft>
                <a:defRPr/>
              </a:pPr>
              <a:r>
                <a:rPr lang="en-US" sz="2800" b="1" kern="0" dirty="0">
                  <a:solidFill>
                    <a:sysClr val="windowText" lastClr="000000"/>
                  </a:solidFill>
                  <a:latin typeface="Arial" charset="0"/>
                  <a:ea typeface="ＭＳ Ｐゴシック" charset="0"/>
                  <a:cs typeface="ＭＳ Ｐゴシック" charset="0"/>
                </a:rPr>
                <a:t>4</a:t>
              </a:r>
            </a:p>
          </p:txBody>
        </p:sp>
      </p:grpSp>
      <p:grpSp>
        <p:nvGrpSpPr>
          <p:cNvPr id="67589" name="Group 79"/>
          <p:cNvGrpSpPr>
            <a:grpSpLocks/>
          </p:cNvGrpSpPr>
          <p:nvPr/>
        </p:nvGrpSpPr>
        <p:grpSpPr bwMode="auto">
          <a:xfrm>
            <a:off x="98425" y="5051425"/>
            <a:ext cx="8158163" cy="755650"/>
            <a:chOff x="308" y="3524"/>
            <a:chExt cx="5139" cy="476"/>
          </a:xfrm>
        </p:grpSpPr>
        <p:sp>
          <p:nvSpPr>
            <p:cNvPr id="31" name="AutoShape 80"/>
            <p:cNvSpPr>
              <a:spLocks noChangeArrowheads="1"/>
            </p:cNvSpPr>
            <p:nvPr/>
          </p:nvSpPr>
          <p:spPr bwMode="auto">
            <a:xfrm>
              <a:off x="793" y="3627"/>
              <a:ext cx="1669" cy="250"/>
            </a:xfrm>
            <a:prstGeom prst="roundRect">
              <a:avLst>
                <a:gd name="adj" fmla="val 16667"/>
              </a:avLst>
            </a:prstGeom>
            <a:solidFill>
              <a:srgbClr val="00529B">
                <a:alpha val="20000"/>
              </a:srgbClr>
            </a:solidFill>
            <a:ln w="12700" algn="ctr">
              <a:noFill/>
              <a:round/>
              <a:headEnd/>
              <a:tailEnd/>
            </a:ln>
            <a:effectLst/>
          </p:spPr>
          <p:txBody>
            <a:bodyPr anchor="ctr">
              <a:spAutoFit/>
            </a:bodyPr>
            <a:lstStyle/>
            <a:p>
              <a:pPr defTabSz="914400" fontAlgn="auto">
                <a:spcBef>
                  <a:spcPts val="0"/>
                </a:spcBef>
                <a:spcAft>
                  <a:spcPts val="0"/>
                </a:spcAft>
                <a:defRPr/>
              </a:pPr>
              <a:endParaRPr lang="en-US" sz="1800" kern="0">
                <a:solidFill>
                  <a:sysClr val="windowText" lastClr="000000"/>
                </a:solidFill>
                <a:latin typeface="Arial" charset="0"/>
                <a:ea typeface="ＭＳ Ｐゴシック" charset="0"/>
                <a:cs typeface="ＭＳ Ｐゴシック" charset="0"/>
              </a:endParaRPr>
            </a:p>
          </p:txBody>
        </p:sp>
        <p:sp>
          <p:nvSpPr>
            <p:cNvPr id="32" name="AutoShape 81"/>
            <p:cNvSpPr>
              <a:spLocks noChangeArrowheads="1"/>
            </p:cNvSpPr>
            <p:nvPr/>
          </p:nvSpPr>
          <p:spPr bwMode="auto">
            <a:xfrm>
              <a:off x="710" y="3524"/>
              <a:ext cx="1752" cy="466"/>
            </a:xfrm>
            <a:prstGeom prst="roundRect">
              <a:avLst>
                <a:gd name="adj" fmla="val 16667"/>
              </a:avLst>
            </a:prstGeom>
            <a:noFill/>
            <a:ln w="3175" algn="ctr">
              <a:solidFill>
                <a:srgbClr val="000000"/>
              </a:solidFill>
              <a:round/>
              <a:headEnd/>
              <a:tailEnd/>
            </a:ln>
            <a:effectLst/>
          </p:spPr>
          <p:txBody>
            <a:bodyPr anchor="ctr">
              <a:spAutoFit/>
            </a:bodyPr>
            <a:lstStyle/>
            <a:p>
              <a:pPr defTabSz="914400" fontAlgn="auto">
                <a:spcBef>
                  <a:spcPts val="0"/>
                </a:spcBef>
                <a:spcAft>
                  <a:spcPts val="0"/>
                </a:spcAft>
                <a:defRPr/>
              </a:pPr>
              <a:endParaRPr lang="en-US" sz="1800" kern="0">
                <a:solidFill>
                  <a:sysClr val="windowText" lastClr="000000"/>
                </a:solidFill>
                <a:latin typeface="Arial" charset="0"/>
                <a:ea typeface="ＭＳ Ｐゴシック" charset="0"/>
                <a:cs typeface="ＭＳ Ｐゴシック" charset="0"/>
              </a:endParaRPr>
            </a:p>
          </p:txBody>
        </p:sp>
        <p:sp>
          <p:nvSpPr>
            <p:cNvPr id="33" name="Oval 82"/>
            <p:cNvSpPr>
              <a:spLocks noChangeArrowheads="1"/>
            </p:cNvSpPr>
            <p:nvPr/>
          </p:nvSpPr>
          <p:spPr bwMode="auto">
            <a:xfrm>
              <a:off x="308" y="3533"/>
              <a:ext cx="531" cy="467"/>
            </a:xfrm>
            <a:prstGeom prst="ellipse">
              <a:avLst/>
            </a:prstGeom>
            <a:solidFill>
              <a:srgbClr val="FFFFFF"/>
            </a:solidFill>
            <a:ln w="12700" algn="ctr">
              <a:solidFill>
                <a:srgbClr val="F8F8F8"/>
              </a:solidFill>
              <a:round/>
              <a:headEnd/>
              <a:tailEnd/>
            </a:ln>
            <a:effectLst/>
          </p:spPr>
          <p:txBody>
            <a:bodyPr anchor="ctr">
              <a:spAutoFit/>
            </a:bodyPr>
            <a:lstStyle/>
            <a:p>
              <a:pPr defTabSz="914400" fontAlgn="auto">
                <a:spcBef>
                  <a:spcPts val="0"/>
                </a:spcBef>
                <a:spcAft>
                  <a:spcPts val="0"/>
                </a:spcAft>
                <a:defRPr/>
              </a:pPr>
              <a:endParaRPr lang="en-US" sz="1800" kern="0">
                <a:solidFill>
                  <a:sysClr val="windowText" lastClr="000000"/>
                </a:solidFill>
                <a:latin typeface="Arial" charset="0"/>
                <a:ea typeface="ＭＳ Ｐゴシック" charset="0"/>
                <a:cs typeface="ＭＳ Ｐゴシック" charset="0"/>
              </a:endParaRPr>
            </a:p>
          </p:txBody>
        </p:sp>
        <p:sp>
          <p:nvSpPr>
            <p:cNvPr id="34" name="Oval 83"/>
            <p:cNvSpPr>
              <a:spLocks noChangeArrowheads="1"/>
            </p:cNvSpPr>
            <p:nvPr/>
          </p:nvSpPr>
          <p:spPr bwMode="auto">
            <a:xfrm>
              <a:off x="358" y="3570"/>
              <a:ext cx="438" cy="393"/>
            </a:xfrm>
            <a:prstGeom prst="ellipse">
              <a:avLst/>
            </a:prstGeom>
            <a:noFill/>
            <a:ln w="57150" algn="ctr">
              <a:solidFill>
                <a:srgbClr val="000000"/>
              </a:solidFill>
              <a:round/>
              <a:headEnd/>
              <a:tailEnd/>
            </a:ln>
            <a:effectLst/>
          </p:spPr>
          <p:txBody>
            <a:bodyPr wrap="none" anchor="ctr">
              <a:spAutoFit/>
            </a:bodyPr>
            <a:lstStyle/>
            <a:p>
              <a:pPr defTabSz="914400" fontAlgn="auto">
                <a:spcBef>
                  <a:spcPts val="0"/>
                </a:spcBef>
                <a:spcAft>
                  <a:spcPts val="0"/>
                </a:spcAft>
                <a:defRPr/>
              </a:pPr>
              <a:endParaRPr lang="en-US" sz="1800" kern="0">
                <a:solidFill>
                  <a:sysClr val="windowText" lastClr="000000"/>
                </a:solidFill>
                <a:latin typeface="Arial" charset="0"/>
                <a:ea typeface="ＭＳ Ｐゴシック" charset="0"/>
                <a:cs typeface="ＭＳ Ｐゴシック" charset="0"/>
              </a:endParaRPr>
            </a:p>
          </p:txBody>
        </p:sp>
        <p:sp>
          <p:nvSpPr>
            <p:cNvPr id="35" name="Text Box 84"/>
            <p:cNvSpPr txBox="1">
              <a:spLocks noChangeArrowheads="1"/>
            </p:cNvSpPr>
            <p:nvPr/>
          </p:nvSpPr>
          <p:spPr bwMode="auto">
            <a:xfrm>
              <a:off x="810" y="3642"/>
              <a:ext cx="604" cy="231"/>
            </a:xfrm>
            <a:prstGeom prst="rect">
              <a:avLst/>
            </a:prstGeom>
            <a:noFill/>
            <a:ln w="12700" algn="ctr">
              <a:noFill/>
              <a:miter lim="800000"/>
              <a:headEnd/>
              <a:tailEnd/>
            </a:ln>
            <a:effectLst/>
          </p:spPr>
          <p:txBody>
            <a:bodyPr wrap="none">
              <a:spAutoFit/>
            </a:bodyPr>
            <a:lstStyle/>
            <a:p>
              <a:pPr defTabSz="914400" fontAlgn="auto">
                <a:spcBef>
                  <a:spcPts val="0"/>
                </a:spcBef>
                <a:spcAft>
                  <a:spcPts val="0"/>
                </a:spcAft>
                <a:defRPr/>
              </a:pPr>
              <a:r>
                <a:rPr lang="en-US" sz="1800" b="1" kern="0">
                  <a:solidFill>
                    <a:sysClr val="windowText" lastClr="000000"/>
                  </a:solidFill>
                  <a:latin typeface="Arial" charset="0"/>
                  <a:ea typeface="ＭＳ Ｐゴシック" charset="0"/>
                  <a:cs typeface="ＭＳ Ｐゴシック" charset="0"/>
                </a:rPr>
                <a:t>Shared</a:t>
              </a:r>
            </a:p>
          </p:txBody>
        </p:sp>
        <p:sp>
          <p:nvSpPr>
            <p:cNvPr id="36" name="Text Box 85"/>
            <p:cNvSpPr txBox="1">
              <a:spLocks noChangeArrowheads="1"/>
            </p:cNvSpPr>
            <p:nvPr/>
          </p:nvSpPr>
          <p:spPr bwMode="auto">
            <a:xfrm>
              <a:off x="2460" y="3548"/>
              <a:ext cx="2987" cy="233"/>
            </a:xfrm>
            <a:prstGeom prst="rect">
              <a:avLst/>
            </a:prstGeom>
            <a:noFill/>
            <a:ln w="12700" algn="ctr">
              <a:noFill/>
              <a:miter lim="800000"/>
              <a:headEnd/>
              <a:tailEnd/>
            </a:ln>
            <a:effectLst/>
          </p:spPr>
          <p:txBody>
            <a:bodyPr>
              <a:spAutoFit/>
            </a:bodyPr>
            <a:lstStyle/>
            <a:p>
              <a:pPr defTabSz="914400" fontAlgn="auto">
                <a:spcBef>
                  <a:spcPts val="0"/>
                </a:spcBef>
                <a:spcAft>
                  <a:spcPts val="0"/>
                </a:spcAft>
                <a:defRPr/>
              </a:pPr>
              <a:endParaRPr lang="en-US" sz="1800" kern="0" dirty="0">
                <a:solidFill>
                  <a:sysClr val="windowText" lastClr="000000"/>
                </a:solidFill>
                <a:latin typeface="Arial" charset="0"/>
                <a:ea typeface="ＭＳ Ｐゴシック" charset="0"/>
                <a:cs typeface="ＭＳ Ｐゴシック" charset="0"/>
              </a:endParaRPr>
            </a:p>
          </p:txBody>
        </p:sp>
        <p:sp>
          <p:nvSpPr>
            <p:cNvPr id="37" name="Text Box 86"/>
            <p:cNvSpPr txBox="1">
              <a:spLocks noChangeArrowheads="1"/>
            </p:cNvSpPr>
            <p:nvPr/>
          </p:nvSpPr>
          <p:spPr bwMode="auto">
            <a:xfrm>
              <a:off x="462" y="3597"/>
              <a:ext cx="241" cy="327"/>
            </a:xfrm>
            <a:prstGeom prst="rect">
              <a:avLst/>
            </a:prstGeom>
            <a:noFill/>
            <a:ln w="12700" algn="ctr">
              <a:noFill/>
              <a:miter lim="800000"/>
              <a:headEnd/>
              <a:tailEnd/>
            </a:ln>
            <a:effectLst/>
          </p:spPr>
          <p:txBody>
            <a:bodyPr wrap="none">
              <a:spAutoFit/>
            </a:bodyPr>
            <a:lstStyle/>
            <a:p>
              <a:pPr defTabSz="914400" fontAlgn="auto">
                <a:spcBef>
                  <a:spcPts val="0"/>
                </a:spcBef>
                <a:spcAft>
                  <a:spcPts val="0"/>
                </a:spcAft>
                <a:defRPr/>
              </a:pPr>
              <a:r>
                <a:rPr lang="en-US" sz="2800" b="1" kern="0">
                  <a:solidFill>
                    <a:sysClr val="windowText" lastClr="000000"/>
                  </a:solidFill>
                  <a:latin typeface="Arial" charset="0"/>
                  <a:ea typeface="ＭＳ Ｐゴシック" charset="0"/>
                  <a:cs typeface="ＭＳ Ｐゴシック" charset="0"/>
                </a:rPr>
                <a:t>3</a:t>
              </a:r>
            </a:p>
          </p:txBody>
        </p:sp>
      </p:grpSp>
      <p:grpSp>
        <p:nvGrpSpPr>
          <p:cNvPr id="67590" name="Group 87"/>
          <p:cNvGrpSpPr>
            <a:grpSpLocks/>
          </p:cNvGrpSpPr>
          <p:nvPr/>
        </p:nvGrpSpPr>
        <p:grpSpPr bwMode="auto">
          <a:xfrm>
            <a:off x="98425" y="3287713"/>
            <a:ext cx="8158163" cy="755650"/>
            <a:chOff x="308" y="3524"/>
            <a:chExt cx="5139" cy="476"/>
          </a:xfrm>
        </p:grpSpPr>
        <p:sp>
          <p:nvSpPr>
            <p:cNvPr id="39" name="AutoShape 88"/>
            <p:cNvSpPr>
              <a:spLocks noChangeArrowheads="1"/>
            </p:cNvSpPr>
            <p:nvPr/>
          </p:nvSpPr>
          <p:spPr bwMode="auto">
            <a:xfrm>
              <a:off x="793" y="3627"/>
              <a:ext cx="1669" cy="250"/>
            </a:xfrm>
            <a:prstGeom prst="roundRect">
              <a:avLst>
                <a:gd name="adj" fmla="val 16667"/>
              </a:avLst>
            </a:prstGeom>
            <a:solidFill>
              <a:srgbClr val="00529B">
                <a:alpha val="20000"/>
              </a:srgbClr>
            </a:solidFill>
            <a:ln w="12700" algn="ctr">
              <a:noFill/>
              <a:round/>
              <a:headEnd/>
              <a:tailEnd/>
            </a:ln>
            <a:effectLst/>
          </p:spPr>
          <p:txBody>
            <a:bodyPr anchor="ctr">
              <a:spAutoFit/>
            </a:bodyPr>
            <a:lstStyle/>
            <a:p>
              <a:pPr defTabSz="914400" fontAlgn="auto">
                <a:spcBef>
                  <a:spcPts val="0"/>
                </a:spcBef>
                <a:spcAft>
                  <a:spcPts val="0"/>
                </a:spcAft>
                <a:defRPr/>
              </a:pPr>
              <a:endParaRPr lang="en-US" sz="1800" kern="0">
                <a:solidFill>
                  <a:sysClr val="windowText" lastClr="000000"/>
                </a:solidFill>
                <a:latin typeface="Arial" charset="0"/>
                <a:ea typeface="ＭＳ Ｐゴシック" charset="0"/>
                <a:cs typeface="ＭＳ Ｐゴシック" charset="0"/>
              </a:endParaRPr>
            </a:p>
          </p:txBody>
        </p:sp>
        <p:sp>
          <p:nvSpPr>
            <p:cNvPr id="40" name="AutoShape 89"/>
            <p:cNvSpPr>
              <a:spLocks noChangeArrowheads="1"/>
            </p:cNvSpPr>
            <p:nvPr/>
          </p:nvSpPr>
          <p:spPr bwMode="auto">
            <a:xfrm>
              <a:off x="710" y="3524"/>
              <a:ext cx="1752" cy="466"/>
            </a:xfrm>
            <a:prstGeom prst="roundRect">
              <a:avLst>
                <a:gd name="adj" fmla="val 16667"/>
              </a:avLst>
            </a:prstGeom>
            <a:noFill/>
            <a:ln w="3175" algn="ctr">
              <a:solidFill>
                <a:srgbClr val="000000"/>
              </a:solidFill>
              <a:round/>
              <a:headEnd/>
              <a:tailEnd/>
            </a:ln>
            <a:effectLst/>
          </p:spPr>
          <p:txBody>
            <a:bodyPr anchor="ctr">
              <a:spAutoFit/>
            </a:bodyPr>
            <a:lstStyle/>
            <a:p>
              <a:pPr defTabSz="914400" fontAlgn="auto">
                <a:spcBef>
                  <a:spcPts val="0"/>
                </a:spcBef>
                <a:spcAft>
                  <a:spcPts val="0"/>
                </a:spcAft>
                <a:defRPr/>
              </a:pPr>
              <a:endParaRPr lang="en-US" sz="1800" kern="0">
                <a:solidFill>
                  <a:sysClr val="windowText" lastClr="000000"/>
                </a:solidFill>
                <a:latin typeface="Arial" charset="0"/>
                <a:ea typeface="ＭＳ Ｐゴシック" charset="0"/>
                <a:cs typeface="ＭＳ Ｐゴシック" charset="0"/>
              </a:endParaRPr>
            </a:p>
          </p:txBody>
        </p:sp>
        <p:sp>
          <p:nvSpPr>
            <p:cNvPr id="41" name="Oval 90"/>
            <p:cNvSpPr>
              <a:spLocks noChangeArrowheads="1"/>
            </p:cNvSpPr>
            <p:nvPr/>
          </p:nvSpPr>
          <p:spPr bwMode="auto">
            <a:xfrm>
              <a:off x="308" y="3533"/>
              <a:ext cx="531" cy="467"/>
            </a:xfrm>
            <a:prstGeom prst="ellipse">
              <a:avLst/>
            </a:prstGeom>
            <a:solidFill>
              <a:srgbClr val="FFFFFF"/>
            </a:solidFill>
            <a:ln w="12700" algn="ctr">
              <a:solidFill>
                <a:srgbClr val="F8F8F8"/>
              </a:solidFill>
              <a:round/>
              <a:headEnd/>
              <a:tailEnd/>
            </a:ln>
            <a:effectLst/>
          </p:spPr>
          <p:txBody>
            <a:bodyPr anchor="ctr">
              <a:spAutoFit/>
            </a:bodyPr>
            <a:lstStyle/>
            <a:p>
              <a:pPr defTabSz="914400" fontAlgn="auto">
                <a:spcBef>
                  <a:spcPts val="0"/>
                </a:spcBef>
                <a:spcAft>
                  <a:spcPts val="0"/>
                </a:spcAft>
                <a:defRPr/>
              </a:pPr>
              <a:endParaRPr lang="en-US" sz="1800" kern="0">
                <a:solidFill>
                  <a:sysClr val="windowText" lastClr="000000"/>
                </a:solidFill>
                <a:latin typeface="Arial" charset="0"/>
                <a:ea typeface="ＭＳ Ｐゴシック" charset="0"/>
                <a:cs typeface="ＭＳ Ｐゴシック" charset="0"/>
              </a:endParaRPr>
            </a:p>
          </p:txBody>
        </p:sp>
        <p:sp>
          <p:nvSpPr>
            <p:cNvPr id="42" name="Oval 91"/>
            <p:cNvSpPr>
              <a:spLocks noChangeArrowheads="1"/>
            </p:cNvSpPr>
            <p:nvPr/>
          </p:nvSpPr>
          <p:spPr bwMode="auto">
            <a:xfrm>
              <a:off x="358" y="3570"/>
              <a:ext cx="438" cy="393"/>
            </a:xfrm>
            <a:prstGeom prst="ellipse">
              <a:avLst/>
            </a:prstGeom>
            <a:noFill/>
            <a:ln w="57150" algn="ctr">
              <a:solidFill>
                <a:srgbClr val="000000"/>
              </a:solidFill>
              <a:round/>
              <a:headEnd/>
              <a:tailEnd/>
            </a:ln>
            <a:effectLst/>
          </p:spPr>
          <p:txBody>
            <a:bodyPr wrap="none" anchor="ctr">
              <a:spAutoFit/>
            </a:bodyPr>
            <a:lstStyle/>
            <a:p>
              <a:pPr defTabSz="914400" fontAlgn="auto">
                <a:spcBef>
                  <a:spcPts val="0"/>
                </a:spcBef>
                <a:spcAft>
                  <a:spcPts val="0"/>
                </a:spcAft>
                <a:defRPr/>
              </a:pPr>
              <a:endParaRPr lang="en-US" sz="1800" kern="0">
                <a:solidFill>
                  <a:sysClr val="windowText" lastClr="000000"/>
                </a:solidFill>
                <a:latin typeface="Arial" charset="0"/>
                <a:ea typeface="ＭＳ Ｐゴシック" charset="0"/>
                <a:cs typeface="ＭＳ Ｐゴシック" charset="0"/>
              </a:endParaRPr>
            </a:p>
          </p:txBody>
        </p:sp>
        <p:sp>
          <p:nvSpPr>
            <p:cNvPr id="43" name="Text Box 92"/>
            <p:cNvSpPr txBox="1">
              <a:spLocks noChangeArrowheads="1"/>
            </p:cNvSpPr>
            <p:nvPr/>
          </p:nvSpPr>
          <p:spPr bwMode="auto">
            <a:xfrm>
              <a:off x="810" y="3642"/>
              <a:ext cx="1348" cy="231"/>
            </a:xfrm>
            <a:prstGeom prst="rect">
              <a:avLst/>
            </a:prstGeom>
            <a:noFill/>
            <a:ln w="12700" algn="ctr">
              <a:noFill/>
              <a:miter lim="800000"/>
              <a:headEnd/>
              <a:tailEnd/>
            </a:ln>
            <a:effectLst/>
          </p:spPr>
          <p:txBody>
            <a:bodyPr wrap="none">
              <a:spAutoFit/>
            </a:bodyPr>
            <a:lstStyle/>
            <a:p>
              <a:pPr defTabSz="914400" fontAlgn="auto">
                <a:spcBef>
                  <a:spcPts val="0"/>
                </a:spcBef>
                <a:spcAft>
                  <a:spcPts val="0"/>
                </a:spcAft>
                <a:defRPr/>
              </a:pPr>
              <a:r>
                <a:rPr lang="en-US" sz="1800" b="1" kern="0">
                  <a:solidFill>
                    <a:sysClr val="windowText" lastClr="000000"/>
                  </a:solidFill>
                  <a:latin typeface="Arial" charset="0"/>
                  <a:ea typeface="ＭＳ Ｐゴシック" charset="0"/>
                  <a:cs typeface="ＭＳ Ｐゴシック" charset="0"/>
                </a:rPr>
                <a:t>Scalable &amp; Elastic</a:t>
              </a:r>
            </a:p>
          </p:txBody>
        </p:sp>
        <p:sp>
          <p:nvSpPr>
            <p:cNvPr id="44" name="Text Box 93"/>
            <p:cNvSpPr txBox="1">
              <a:spLocks noChangeArrowheads="1"/>
            </p:cNvSpPr>
            <p:nvPr/>
          </p:nvSpPr>
          <p:spPr bwMode="auto">
            <a:xfrm>
              <a:off x="2460" y="3548"/>
              <a:ext cx="2987" cy="233"/>
            </a:xfrm>
            <a:prstGeom prst="rect">
              <a:avLst/>
            </a:prstGeom>
            <a:noFill/>
            <a:ln w="12700" algn="ctr">
              <a:noFill/>
              <a:miter lim="800000"/>
              <a:headEnd/>
              <a:tailEnd/>
            </a:ln>
            <a:effectLst/>
          </p:spPr>
          <p:txBody>
            <a:bodyPr>
              <a:spAutoFit/>
            </a:bodyPr>
            <a:lstStyle/>
            <a:p>
              <a:pPr defTabSz="914400" fontAlgn="auto">
                <a:spcBef>
                  <a:spcPts val="0"/>
                </a:spcBef>
                <a:spcAft>
                  <a:spcPts val="0"/>
                </a:spcAft>
                <a:defRPr/>
              </a:pPr>
              <a:endParaRPr lang="en-US" sz="1800" kern="0" dirty="0">
                <a:solidFill>
                  <a:sysClr val="windowText" lastClr="000000"/>
                </a:solidFill>
                <a:latin typeface="Arial" charset="0"/>
                <a:ea typeface="ＭＳ Ｐゴシック" charset="0"/>
                <a:cs typeface="ＭＳ Ｐゴシック" charset="0"/>
              </a:endParaRPr>
            </a:p>
          </p:txBody>
        </p:sp>
        <p:sp>
          <p:nvSpPr>
            <p:cNvPr id="45" name="Text Box 94"/>
            <p:cNvSpPr txBox="1">
              <a:spLocks noChangeArrowheads="1"/>
            </p:cNvSpPr>
            <p:nvPr/>
          </p:nvSpPr>
          <p:spPr bwMode="auto">
            <a:xfrm>
              <a:off x="462" y="3597"/>
              <a:ext cx="241" cy="327"/>
            </a:xfrm>
            <a:prstGeom prst="rect">
              <a:avLst/>
            </a:prstGeom>
            <a:noFill/>
            <a:ln w="12700" algn="ctr">
              <a:noFill/>
              <a:miter lim="800000"/>
              <a:headEnd/>
              <a:tailEnd/>
            </a:ln>
            <a:effectLst/>
          </p:spPr>
          <p:txBody>
            <a:bodyPr wrap="none">
              <a:spAutoFit/>
            </a:bodyPr>
            <a:lstStyle/>
            <a:p>
              <a:pPr defTabSz="914400" fontAlgn="auto">
                <a:spcBef>
                  <a:spcPts val="0"/>
                </a:spcBef>
                <a:spcAft>
                  <a:spcPts val="0"/>
                </a:spcAft>
                <a:defRPr/>
              </a:pPr>
              <a:r>
                <a:rPr lang="en-US" sz="2800" b="1" kern="0">
                  <a:solidFill>
                    <a:sysClr val="windowText" lastClr="000000"/>
                  </a:solidFill>
                  <a:latin typeface="Arial" charset="0"/>
                  <a:ea typeface="ＭＳ Ｐゴシック" charset="0"/>
                  <a:cs typeface="ＭＳ Ｐゴシック" charset="0"/>
                </a:rPr>
                <a:t>2</a:t>
              </a:r>
            </a:p>
          </p:txBody>
        </p:sp>
      </p:grpSp>
      <p:grpSp>
        <p:nvGrpSpPr>
          <p:cNvPr id="67591" name="Group 95"/>
          <p:cNvGrpSpPr>
            <a:grpSpLocks/>
          </p:cNvGrpSpPr>
          <p:nvPr/>
        </p:nvGrpSpPr>
        <p:grpSpPr bwMode="auto">
          <a:xfrm>
            <a:off x="19050" y="1519238"/>
            <a:ext cx="3498850" cy="755650"/>
            <a:chOff x="308" y="3524"/>
            <a:chExt cx="2204" cy="476"/>
          </a:xfrm>
        </p:grpSpPr>
        <p:sp>
          <p:nvSpPr>
            <p:cNvPr id="47" name="AutoShape 96"/>
            <p:cNvSpPr>
              <a:spLocks noChangeArrowheads="1"/>
            </p:cNvSpPr>
            <p:nvPr/>
          </p:nvSpPr>
          <p:spPr bwMode="auto">
            <a:xfrm>
              <a:off x="793" y="3627"/>
              <a:ext cx="1669" cy="250"/>
            </a:xfrm>
            <a:prstGeom prst="roundRect">
              <a:avLst>
                <a:gd name="adj" fmla="val 16667"/>
              </a:avLst>
            </a:prstGeom>
            <a:solidFill>
              <a:srgbClr val="00529B">
                <a:alpha val="20000"/>
              </a:srgbClr>
            </a:solidFill>
            <a:ln w="12700" algn="ctr">
              <a:noFill/>
              <a:round/>
              <a:headEnd/>
              <a:tailEnd/>
            </a:ln>
            <a:effectLst/>
          </p:spPr>
          <p:txBody>
            <a:bodyPr anchor="ctr">
              <a:spAutoFit/>
            </a:bodyPr>
            <a:lstStyle/>
            <a:p>
              <a:pPr defTabSz="914400" fontAlgn="auto">
                <a:spcBef>
                  <a:spcPts val="0"/>
                </a:spcBef>
                <a:spcAft>
                  <a:spcPts val="0"/>
                </a:spcAft>
                <a:defRPr/>
              </a:pPr>
              <a:endParaRPr lang="en-US" sz="1800" kern="0">
                <a:solidFill>
                  <a:sysClr val="windowText" lastClr="000000"/>
                </a:solidFill>
                <a:latin typeface="Arial" charset="0"/>
                <a:ea typeface="ＭＳ Ｐゴシック" charset="0"/>
                <a:cs typeface="ＭＳ Ｐゴシック" charset="0"/>
              </a:endParaRPr>
            </a:p>
          </p:txBody>
        </p:sp>
        <p:sp>
          <p:nvSpPr>
            <p:cNvPr id="48" name="AutoShape 97"/>
            <p:cNvSpPr>
              <a:spLocks noChangeArrowheads="1"/>
            </p:cNvSpPr>
            <p:nvPr/>
          </p:nvSpPr>
          <p:spPr bwMode="auto">
            <a:xfrm>
              <a:off x="710" y="3524"/>
              <a:ext cx="1802" cy="466"/>
            </a:xfrm>
            <a:prstGeom prst="roundRect">
              <a:avLst>
                <a:gd name="adj" fmla="val 16667"/>
              </a:avLst>
            </a:prstGeom>
            <a:noFill/>
            <a:ln w="3175" algn="ctr">
              <a:solidFill>
                <a:srgbClr val="000000"/>
              </a:solidFill>
              <a:round/>
              <a:headEnd/>
              <a:tailEnd/>
            </a:ln>
            <a:effectLst/>
          </p:spPr>
          <p:txBody>
            <a:bodyPr anchor="ctr">
              <a:spAutoFit/>
            </a:bodyPr>
            <a:lstStyle/>
            <a:p>
              <a:pPr defTabSz="914400" fontAlgn="auto">
                <a:spcBef>
                  <a:spcPts val="0"/>
                </a:spcBef>
                <a:spcAft>
                  <a:spcPts val="0"/>
                </a:spcAft>
                <a:defRPr/>
              </a:pPr>
              <a:endParaRPr lang="en-US" sz="1800" kern="0">
                <a:solidFill>
                  <a:sysClr val="windowText" lastClr="000000"/>
                </a:solidFill>
                <a:latin typeface="Arial" charset="0"/>
                <a:ea typeface="ＭＳ Ｐゴシック" charset="0"/>
                <a:cs typeface="ＭＳ Ｐゴシック" charset="0"/>
              </a:endParaRPr>
            </a:p>
          </p:txBody>
        </p:sp>
        <p:sp>
          <p:nvSpPr>
            <p:cNvPr id="49" name="Oval 98"/>
            <p:cNvSpPr>
              <a:spLocks noChangeArrowheads="1"/>
            </p:cNvSpPr>
            <p:nvPr/>
          </p:nvSpPr>
          <p:spPr bwMode="auto">
            <a:xfrm>
              <a:off x="308" y="3533"/>
              <a:ext cx="531" cy="467"/>
            </a:xfrm>
            <a:prstGeom prst="ellipse">
              <a:avLst/>
            </a:prstGeom>
            <a:solidFill>
              <a:srgbClr val="FFFFFF"/>
            </a:solidFill>
            <a:ln w="12700" algn="ctr">
              <a:solidFill>
                <a:srgbClr val="F8F8F8"/>
              </a:solidFill>
              <a:round/>
              <a:headEnd/>
              <a:tailEnd/>
            </a:ln>
            <a:effectLst/>
          </p:spPr>
          <p:txBody>
            <a:bodyPr anchor="ctr">
              <a:spAutoFit/>
            </a:bodyPr>
            <a:lstStyle/>
            <a:p>
              <a:pPr defTabSz="914400" fontAlgn="auto">
                <a:spcBef>
                  <a:spcPts val="0"/>
                </a:spcBef>
                <a:spcAft>
                  <a:spcPts val="0"/>
                </a:spcAft>
                <a:defRPr/>
              </a:pPr>
              <a:endParaRPr lang="en-US" sz="1800" kern="0">
                <a:solidFill>
                  <a:sysClr val="windowText" lastClr="000000"/>
                </a:solidFill>
                <a:latin typeface="Arial" charset="0"/>
                <a:ea typeface="ＭＳ Ｐゴシック" charset="0"/>
                <a:cs typeface="ＭＳ Ｐゴシック" charset="0"/>
              </a:endParaRPr>
            </a:p>
          </p:txBody>
        </p:sp>
        <p:sp>
          <p:nvSpPr>
            <p:cNvPr id="50" name="Oval 99"/>
            <p:cNvSpPr>
              <a:spLocks noChangeArrowheads="1"/>
            </p:cNvSpPr>
            <p:nvPr/>
          </p:nvSpPr>
          <p:spPr bwMode="auto">
            <a:xfrm>
              <a:off x="358" y="3570"/>
              <a:ext cx="438" cy="393"/>
            </a:xfrm>
            <a:prstGeom prst="ellipse">
              <a:avLst/>
            </a:prstGeom>
            <a:noFill/>
            <a:ln w="57150" algn="ctr">
              <a:solidFill>
                <a:srgbClr val="000000"/>
              </a:solidFill>
              <a:round/>
              <a:headEnd/>
              <a:tailEnd/>
            </a:ln>
            <a:effectLst/>
          </p:spPr>
          <p:txBody>
            <a:bodyPr wrap="none" anchor="ctr">
              <a:spAutoFit/>
            </a:bodyPr>
            <a:lstStyle/>
            <a:p>
              <a:pPr defTabSz="914400" fontAlgn="auto">
                <a:spcBef>
                  <a:spcPts val="0"/>
                </a:spcBef>
                <a:spcAft>
                  <a:spcPts val="0"/>
                </a:spcAft>
                <a:defRPr/>
              </a:pPr>
              <a:endParaRPr lang="en-US" sz="1800" kern="0">
                <a:solidFill>
                  <a:sysClr val="windowText" lastClr="000000"/>
                </a:solidFill>
                <a:latin typeface="Arial" charset="0"/>
                <a:ea typeface="ＭＳ Ｐゴシック" charset="0"/>
                <a:cs typeface="ＭＳ Ｐゴシック" charset="0"/>
              </a:endParaRPr>
            </a:p>
          </p:txBody>
        </p:sp>
        <p:sp>
          <p:nvSpPr>
            <p:cNvPr id="51" name="Text Box 100"/>
            <p:cNvSpPr txBox="1">
              <a:spLocks noChangeArrowheads="1"/>
            </p:cNvSpPr>
            <p:nvPr/>
          </p:nvSpPr>
          <p:spPr bwMode="auto">
            <a:xfrm>
              <a:off x="810" y="3642"/>
              <a:ext cx="1100" cy="231"/>
            </a:xfrm>
            <a:prstGeom prst="rect">
              <a:avLst/>
            </a:prstGeom>
            <a:noFill/>
            <a:ln w="12700" algn="ctr">
              <a:noFill/>
              <a:miter lim="800000"/>
              <a:headEnd/>
              <a:tailEnd/>
            </a:ln>
            <a:effectLst/>
          </p:spPr>
          <p:txBody>
            <a:bodyPr wrap="none">
              <a:spAutoFit/>
            </a:bodyPr>
            <a:lstStyle/>
            <a:p>
              <a:pPr defTabSz="914400" fontAlgn="auto">
                <a:spcBef>
                  <a:spcPts val="0"/>
                </a:spcBef>
                <a:spcAft>
                  <a:spcPts val="0"/>
                </a:spcAft>
                <a:defRPr/>
              </a:pPr>
              <a:r>
                <a:rPr lang="en-US" sz="1800" b="1" kern="0" dirty="0">
                  <a:solidFill>
                    <a:sysClr val="windowText" lastClr="000000"/>
                  </a:solidFill>
                  <a:latin typeface="Arial" charset="0"/>
                  <a:ea typeface="ＭＳ Ｐゴシック" charset="0"/>
                  <a:cs typeface="ＭＳ Ｐゴシック" charset="0"/>
                </a:rPr>
                <a:t>Service Based</a:t>
              </a:r>
            </a:p>
          </p:txBody>
        </p:sp>
        <p:sp>
          <p:nvSpPr>
            <p:cNvPr id="53" name="Text Box 102"/>
            <p:cNvSpPr txBox="1">
              <a:spLocks noChangeArrowheads="1"/>
            </p:cNvSpPr>
            <p:nvPr/>
          </p:nvSpPr>
          <p:spPr bwMode="auto">
            <a:xfrm>
              <a:off x="462" y="3597"/>
              <a:ext cx="241" cy="327"/>
            </a:xfrm>
            <a:prstGeom prst="rect">
              <a:avLst/>
            </a:prstGeom>
            <a:noFill/>
            <a:ln w="12700" algn="ctr">
              <a:noFill/>
              <a:miter lim="800000"/>
              <a:headEnd/>
              <a:tailEnd/>
            </a:ln>
            <a:effectLst/>
          </p:spPr>
          <p:txBody>
            <a:bodyPr wrap="none">
              <a:spAutoFit/>
            </a:bodyPr>
            <a:lstStyle/>
            <a:p>
              <a:pPr defTabSz="914400" fontAlgn="auto">
                <a:spcBef>
                  <a:spcPts val="0"/>
                </a:spcBef>
                <a:spcAft>
                  <a:spcPts val="0"/>
                </a:spcAft>
                <a:defRPr/>
              </a:pPr>
              <a:r>
                <a:rPr lang="en-US" sz="2800" b="1" kern="0" dirty="0">
                  <a:solidFill>
                    <a:sysClr val="windowText" lastClr="000000"/>
                  </a:solidFill>
                  <a:latin typeface="Arial" charset="0"/>
                  <a:ea typeface="ＭＳ Ｐゴシック" charset="0"/>
                  <a:cs typeface="ＭＳ Ｐゴシック" charset="0"/>
                </a:rPr>
                <a:t>1</a:t>
              </a:r>
            </a:p>
          </p:txBody>
        </p:sp>
      </p:grpSp>
      <p:sp>
        <p:nvSpPr>
          <p:cNvPr id="56" name="Title 1"/>
          <p:cNvSpPr txBox="1">
            <a:spLocks/>
          </p:cNvSpPr>
          <p:nvPr/>
        </p:nvSpPr>
        <p:spPr bwMode="auto">
          <a:xfrm>
            <a:off x="731838" y="195263"/>
            <a:ext cx="13166725" cy="1031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130602" tIns="65302" rIns="130602" bIns="65302" anchor="ctr"/>
          <a:lstStyle>
            <a:lvl1pPr algn="ctr" defTabSz="652463" rtl="0" eaLnBrk="0" fontAlgn="base" hangingPunct="0">
              <a:spcBef>
                <a:spcPct val="0"/>
              </a:spcBef>
              <a:spcAft>
                <a:spcPct val="0"/>
              </a:spcAft>
              <a:defRPr sz="6300" kern="1200">
                <a:solidFill>
                  <a:schemeClr val="tx1"/>
                </a:solidFill>
                <a:latin typeface="+mj-lt"/>
                <a:ea typeface="ＭＳ Ｐゴシック" charset="0"/>
                <a:cs typeface="ＭＳ Ｐゴシック" charset="0"/>
              </a:defRPr>
            </a:lvl1pPr>
            <a:lvl2pPr algn="ctr" defTabSz="652463" rtl="0" eaLnBrk="0" fontAlgn="base" hangingPunct="0">
              <a:spcBef>
                <a:spcPct val="0"/>
              </a:spcBef>
              <a:spcAft>
                <a:spcPct val="0"/>
              </a:spcAft>
              <a:defRPr sz="6300">
                <a:solidFill>
                  <a:schemeClr val="tx1"/>
                </a:solidFill>
                <a:latin typeface="Calibri" pitchFamily="34" charset="0"/>
                <a:ea typeface="ＭＳ Ｐゴシック" charset="0"/>
                <a:cs typeface="ＭＳ Ｐゴシック" charset="0"/>
              </a:defRPr>
            </a:lvl2pPr>
            <a:lvl3pPr algn="ctr" defTabSz="652463" rtl="0" eaLnBrk="0" fontAlgn="base" hangingPunct="0">
              <a:spcBef>
                <a:spcPct val="0"/>
              </a:spcBef>
              <a:spcAft>
                <a:spcPct val="0"/>
              </a:spcAft>
              <a:defRPr sz="6300">
                <a:solidFill>
                  <a:schemeClr val="tx1"/>
                </a:solidFill>
                <a:latin typeface="Calibri" pitchFamily="34" charset="0"/>
                <a:ea typeface="ＭＳ Ｐゴシック" charset="0"/>
                <a:cs typeface="ＭＳ Ｐゴシック" charset="0"/>
              </a:defRPr>
            </a:lvl3pPr>
            <a:lvl4pPr algn="ctr" defTabSz="652463" rtl="0" eaLnBrk="0" fontAlgn="base" hangingPunct="0">
              <a:spcBef>
                <a:spcPct val="0"/>
              </a:spcBef>
              <a:spcAft>
                <a:spcPct val="0"/>
              </a:spcAft>
              <a:defRPr sz="6300">
                <a:solidFill>
                  <a:schemeClr val="tx1"/>
                </a:solidFill>
                <a:latin typeface="Calibri" pitchFamily="34" charset="0"/>
                <a:ea typeface="ＭＳ Ｐゴシック" charset="0"/>
                <a:cs typeface="ＭＳ Ｐゴシック" charset="0"/>
              </a:defRPr>
            </a:lvl4pPr>
            <a:lvl5pPr algn="ctr" defTabSz="652463" rtl="0" eaLnBrk="0" fontAlgn="base" hangingPunct="0">
              <a:spcBef>
                <a:spcPct val="0"/>
              </a:spcBef>
              <a:spcAft>
                <a:spcPct val="0"/>
              </a:spcAft>
              <a:defRPr sz="6300">
                <a:solidFill>
                  <a:schemeClr val="tx1"/>
                </a:solidFill>
                <a:latin typeface="Calibri" pitchFamily="34" charset="0"/>
                <a:ea typeface="ＭＳ Ｐゴシック" charset="0"/>
                <a:cs typeface="ＭＳ Ｐゴシック" charset="0"/>
              </a:defRPr>
            </a:lvl5pPr>
            <a:lvl6pPr marL="457200" algn="ctr" defTabSz="652463" rtl="0" fontAlgn="base">
              <a:spcBef>
                <a:spcPct val="0"/>
              </a:spcBef>
              <a:spcAft>
                <a:spcPct val="0"/>
              </a:spcAft>
              <a:defRPr sz="6300">
                <a:solidFill>
                  <a:schemeClr val="tx1"/>
                </a:solidFill>
                <a:latin typeface="Calibri" pitchFamily="34" charset="0"/>
              </a:defRPr>
            </a:lvl6pPr>
            <a:lvl7pPr marL="914400" algn="ctr" defTabSz="652463" rtl="0" fontAlgn="base">
              <a:spcBef>
                <a:spcPct val="0"/>
              </a:spcBef>
              <a:spcAft>
                <a:spcPct val="0"/>
              </a:spcAft>
              <a:defRPr sz="6300">
                <a:solidFill>
                  <a:schemeClr val="tx1"/>
                </a:solidFill>
                <a:latin typeface="Calibri" pitchFamily="34" charset="0"/>
              </a:defRPr>
            </a:lvl7pPr>
            <a:lvl8pPr marL="1371600" algn="ctr" defTabSz="652463" rtl="0" fontAlgn="base">
              <a:spcBef>
                <a:spcPct val="0"/>
              </a:spcBef>
              <a:spcAft>
                <a:spcPct val="0"/>
              </a:spcAft>
              <a:defRPr sz="6300">
                <a:solidFill>
                  <a:schemeClr val="tx1"/>
                </a:solidFill>
                <a:latin typeface="Calibri" pitchFamily="34" charset="0"/>
              </a:defRPr>
            </a:lvl8pPr>
            <a:lvl9pPr marL="1828800" algn="ctr" defTabSz="652463" rtl="0" fontAlgn="base">
              <a:spcBef>
                <a:spcPct val="0"/>
              </a:spcBef>
              <a:spcAft>
                <a:spcPct val="0"/>
              </a:spcAft>
              <a:defRPr sz="6300">
                <a:solidFill>
                  <a:schemeClr val="tx1"/>
                </a:solidFill>
                <a:latin typeface="Calibri" pitchFamily="34" charset="0"/>
              </a:defRPr>
            </a:lvl9pPr>
          </a:lstStyle>
          <a:p>
            <a:pPr>
              <a:defRPr/>
            </a:pPr>
            <a:r>
              <a:rPr lang="en-US" dirty="0" err="1" smtClean="0">
                <a:cs typeface="+mj-cs"/>
              </a:rPr>
              <a:t>JoyentCloud.com</a:t>
            </a:r>
            <a:endParaRPr lang="en-US" dirty="0">
              <a:cs typeface="+mj-cs"/>
            </a:endParaRPr>
          </a:p>
        </p:txBody>
      </p:sp>
      <p:pic>
        <p:nvPicPr>
          <p:cNvPr id="57" name="Picture 5"/>
          <p:cNvPicPr>
            <a:picLocks noChangeAspect="1" noChangeArrowheads="1"/>
          </p:cNvPicPr>
          <p:nvPr/>
        </p:nvPicPr>
        <p:blipFill>
          <a:blip r:embed="rId4"/>
          <a:srcRect/>
          <a:stretch>
            <a:fillRect/>
          </a:stretch>
        </p:blipFill>
        <p:spPr bwMode="auto">
          <a:xfrm>
            <a:off x="12006263" y="1892300"/>
            <a:ext cx="1971675" cy="4889500"/>
          </a:xfrm>
          <a:prstGeom prst="rect">
            <a:avLst/>
          </a:prstGeom>
          <a:noFill/>
          <a:ln w="12700">
            <a:noFill/>
            <a:miter lim="800000"/>
            <a:headEnd/>
            <a:tailEnd/>
          </a:ln>
          <a:effectLst>
            <a:outerShdw dist="63499" dir="5400000" algn="ctr" rotWithShape="0">
              <a:schemeClr val="bg2">
                <a:alpha val="45000"/>
              </a:schemeClr>
            </a:outerShdw>
          </a:effectLst>
        </p:spPr>
      </p:pic>
      <p:sp>
        <p:nvSpPr>
          <p:cNvPr id="67594" name="Line 7"/>
          <p:cNvSpPr>
            <a:spLocks noChangeShapeType="1"/>
          </p:cNvSpPr>
          <p:nvPr/>
        </p:nvSpPr>
        <p:spPr bwMode="auto">
          <a:xfrm rot="10800000" flipH="1">
            <a:off x="13977938" y="3273425"/>
            <a:ext cx="498475" cy="430213"/>
          </a:xfrm>
          <a:prstGeom prst="line">
            <a:avLst/>
          </a:prstGeom>
          <a:noFill/>
          <a:ln w="76200">
            <a:solidFill>
              <a:srgbClr val="FF0000"/>
            </a:solidFill>
            <a:miter lim="800000"/>
            <a:headEnd type="stealth" w="med" len="med"/>
            <a:tailEnd/>
          </a:ln>
        </p:spPr>
        <p:txBody>
          <a:bodyPr lIns="0" tIns="0" rIns="0" bIns="0"/>
          <a:lstStyle/>
          <a:p>
            <a:endParaRPr lang="en-US"/>
          </a:p>
        </p:txBody>
      </p:sp>
      <p:sp>
        <p:nvSpPr>
          <p:cNvPr id="67595" name="Rectangle 6"/>
          <p:cNvSpPr>
            <a:spLocks/>
          </p:cNvSpPr>
          <p:nvPr/>
        </p:nvSpPr>
        <p:spPr bwMode="auto">
          <a:xfrm>
            <a:off x="8680450" y="6851650"/>
            <a:ext cx="6388100" cy="1600200"/>
          </a:xfrm>
          <a:prstGeom prst="rect">
            <a:avLst/>
          </a:prstGeom>
          <a:noFill/>
          <a:ln w="12700">
            <a:noFill/>
            <a:miter lim="800000"/>
            <a:headEnd/>
            <a:tailEnd/>
          </a:ln>
        </p:spPr>
        <p:txBody>
          <a:bodyPr lIns="25400" tIns="25400" rIns="25400" bIns="25400"/>
          <a:lstStyle/>
          <a:p>
            <a:pPr marL="3149600" lvl="4" algn="ctr">
              <a:spcBef>
                <a:spcPts val="800"/>
              </a:spcBef>
            </a:pPr>
            <a:r>
              <a:rPr lang="en-US" sz="2100" b="1"/>
              <a:t>Wall Street Journal</a:t>
            </a:r>
            <a:br>
              <a:rPr lang="en-US" sz="2100" b="1"/>
            </a:br>
            <a:r>
              <a:rPr lang="en-US" sz="1600" b="1"/>
              <a:t>February 15, 2011</a:t>
            </a:r>
          </a:p>
        </p:txBody>
      </p:sp>
    </p:spTree>
  </p:cSld>
  <p:clrMapOvr>
    <a:masterClrMapping/>
  </p:clrMapOvr>
  <p:transition spd="slow"/>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3" name="Picture 4"/>
          <p:cNvPicPr>
            <a:picLocks noChangeAspect="1"/>
          </p:cNvPicPr>
          <p:nvPr/>
        </p:nvPicPr>
        <p:blipFill>
          <a:blip r:embed="rId2"/>
          <a:srcRect/>
          <a:stretch>
            <a:fillRect/>
          </a:stretch>
        </p:blipFill>
        <p:spPr bwMode="auto">
          <a:xfrm>
            <a:off x="7223125" y="2590800"/>
            <a:ext cx="7305675" cy="4673600"/>
          </a:xfrm>
          <a:prstGeom prst="rect">
            <a:avLst/>
          </a:prstGeom>
          <a:noFill/>
          <a:ln w="9525">
            <a:noFill/>
            <a:miter lim="800000"/>
            <a:headEnd/>
            <a:tailEnd/>
          </a:ln>
        </p:spPr>
      </p:pic>
      <p:sp>
        <p:nvSpPr>
          <p:cNvPr id="69634" name="Title 1"/>
          <p:cNvSpPr>
            <a:spLocks noGrp="1"/>
          </p:cNvSpPr>
          <p:nvPr>
            <p:ph type="title"/>
          </p:nvPr>
        </p:nvSpPr>
        <p:spPr>
          <a:xfrm>
            <a:off x="731838" y="195263"/>
            <a:ext cx="13166725" cy="1031875"/>
          </a:xfrm>
        </p:spPr>
        <p:txBody>
          <a:bodyPr/>
          <a:lstStyle/>
          <a:p>
            <a:r>
              <a:rPr lang="en-US" smtClean="0">
                <a:ea typeface="ＭＳ Ｐゴシック" charset="-128"/>
              </a:rPr>
              <a:t>SuperNAP + JoyentCloud.com</a:t>
            </a:r>
          </a:p>
        </p:txBody>
      </p:sp>
      <p:grpSp>
        <p:nvGrpSpPr>
          <p:cNvPr id="69635" name="Group 70"/>
          <p:cNvGrpSpPr>
            <a:grpSpLocks/>
          </p:cNvGrpSpPr>
          <p:nvPr/>
        </p:nvGrpSpPr>
        <p:grpSpPr bwMode="auto">
          <a:xfrm>
            <a:off x="3336925" y="1530350"/>
            <a:ext cx="8331200" cy="755650"/>
            <a:chOff x="308" y="3524"/>
            <a:chExt cx="5248" cy="476"/>
          </a:xfrm>
        </p:grpSpPr>
        <p:sp>
          <p:nvSpPr>
            <p:cNvPr id="8" name="AutoShape 56"/>
            <p:cNvSpPr>
              <a:spLocks noChangeArrowheads="1"/>
            </p:cNvSpPr>
            <p:nvPr/>
          </p:nvSpPr>
          <p:spPr bwMode="auto">
            <a:xfrm>
              <a:off x="793" y="3627"/>
              <a:ext cx="1669" cy="250"/>
            </a:xfrm>
            <a:prstGeom prst="roundRect">
              <a:avLst>
                <a:gd name="adj" fmla="val 16667"/>
              </a:avLst>
            </a:prstGeom>
            <a:solidFill>
              <a:srgbClr val="00529B">
                <a:alpha val="20000"/>
              </a:srgbClr>
            </a:solidFill>
            <a:ln w="12700" algn="ctr">
              <a:noFill/>
              <a:round/>
              <a:headEnd/>
              <a:tailEnd/>
            </a:ln>
            <a:effectLst/>
          </p:spPr>
          <p:txBody>
            <a:bodyPr anchor="ctr">
              <a:spAutoFit/>
            </a:bodyPr>
            <a:lstStyle/>
            <a:p>
              <a:pPr defTabSz="914400" fontAlgn="auto">
                <a:spcBef>
                  <a:spcPts val="0"/>
                </a:spcBef>
                <a:spcAft>
                  <a:spcPts val="0"/>
                </a:spcAft>
                <a:defRPr/>
              </a:pPr>
              <a:endParaRPr lang="en-US" sz="1800" kern="0">
                <a:solidFill>
                  <a:sysClr val="windowText" lastClr="000000"/>
                </a:solidFill>
                <a:latin typeface="Arial" charset="0"/>
                <a:ea typeface="ＭＳ Ｐゴシック" charset="0"/>
                <a:cs typeface="ＭＳ Ｐゴシック" charset="0"/>
              </a:endParaRPr>
            </a:p>
          </p:txBody>
        </p:sp>
        <p:sp>
          <p:nvSpPr>
            <p:cNvPr id="9" name="AutoShape 57"/>
            <p:cNvSpPr>
              <a:spLocks noChangeArrowheads="1"/>
            </p:cNvSpPr>
            <p:nvPr/>
          </p:nvSpPr>
          <p:spPr bwMode="auto">
            <a:xfrm>
              <a:off x="710" y="3524"/>
              <a:ext cx="4846" cy="466"/>
            </a:xfrm>
            <a:prstGeom prst="roundRect">
              <a:avLst>
                <a:gd name="adj" fmla="val 16667"/>
              </a:avLst>
            </a:prstGeom>
            <a:noFill/>
            <a:ln w="3175" algn="ctr">
              <a:solidFill>
                <a:srgbClr val="000000"/>
              </a:solidFill>
              <a:round/>
              <a:headEnd/>
              <a:tailEnd/>
            </a:ln>
            <a:effectLst/>
          </p:spPr>
          <p:txBody>
            <a:bodyPr anchor="ctr">
              <a:spAutoFit/>
            </a:bodyPr>
            <a:lstStyle/>
            <a:p>
              <a:pPr defTabSz="914400" fontAlgn="auto">
                <a:spcBef>
                  <a:spcPts val="0"/>
                </a:spcBef>
                <a:spcAft>
                  <a:spcPts val="0"/>
                </a:spcAft>
                <a:defRPr/>
              </a:pPr>
              <a:endParaRPr lang="en-US" sz="1800" kern="0">
                <a:solidFill>
                  <a:sysClr val="windowText" lastClr="000000"/>
                </a:solidFill>
                <a:latin typeface="Arial" charset="0"/>
                <a:ea typeface="ＭＳ Ｐゴシック" charset="0"/>
                <a:cs typeface="ＭＳ Ｐゴシック" charset="0"/>
              </a:endParaRPr>
            </a:p>
          </p:txBody>
        </p:sp>
        <p:sp>
          <p:nvSpPr>
            <p:cNvPr id="10" name="Oval 58"/>
            <p:cNvSpPr>
              <a:spLocks noChangeArrowheads="1"/>
            </p:cNvSpPr>
            <p:nvPr/>
          </p:nvSpPr>
          <p:spPr bwMode="auto">
            <a:xfrm>
              <a:off x="308" y="3533"/>
              <a:ext cx="531" cy="467"/>
            </a:xfrm>
            <a:prstGeom prst="ellipse">
              <a:avLst/>
            </a:prstGeom>
            <a:solidFill>
              <a:srgbClr val="FFFFFF"/>
            </a:solidFill>
            <a:ln w="12700" algn="ctr">
              <a:solidFill>
                <a:srgbClr val="F8F8F8"/>
              </a:solidFill>
              <a:round/>
              <a:headEnd/>
              <a:tailEnd/>
            </a:ln>
            <a:effectLst/>
          </p:spPr>
          <p:txBody>
            <a:bodyPr anchor="ctr">
              <a:spAutoFit/>
            </a:bodyPr>
            <a:lstStyle/>
            <a:p>
              <a:pPr defTabSz="914400" fontAlgn="auto">
                <a:spcBef>
                  <a:spcPts val="0"/>
                </a:spcBef>
                <a:spcAft>
                  <a:spcPts val="0"/>
                </a:spcAft>
                <a:defRPr/>
              </a:pPr>
              <a:endParaRPr lang="en-US" sz="1800" kern="0">
                <a:solidFill>
                  <a:sysClr val="windowText" lastClr="000000"/>
                </a:solidFill>
                <a:latin typeface="Arial" charset="0"/>
                <a:ea typeface="ＭＳ Ｐゴシック" charset="0"/>
                <a:cs typeface="ＭＳ Ｐゴシック" charset="0"/>
              </a:endParaRPr>
            </a:p>
          </p:txBody>
        </p:sp>
        <p:sp>
          <p:nvSpPr>
            <p:cNvPr id="11" name="Oval 59"/>
            <p:cNvSpPr>
              <a:spLocks noChangeArrowheads="1"/>
            </p:cNvSpPr>
            <p:nvPr/>
          </p:nvSpPr>
          <p:spPr bwMode="auto">
            <a:xfrm>
              <a:off x="358" y="3570"/>
              <a:ext cx="438" cy="393"/>
            </a:xfrm>
            <a:prstGeom prst="ellipse">
              <a:avLst/>
            </a:prstGeom>
            <a:noFill/>
            <a:ln w="57150" algn="ctr">
              <a:solidFill>
                <a:srgbClr val="000000"/>
              </a:solidFill>
              <a:round/>
              <a:headEnd/>
              <a:tailEnd/>
            </a:ln>
            <a:effectLst/>
          </p:spPr>
          <p:txBody>
            <a:bodyPr wrap="none" anchor="ctr">
              <a:spAutoFit/>
            </a:bodyPr>
            <a:lstStyle/>
            <a:p>
              <a:pPr defTabSz="914400" fontAlgn="auto">
                <a:spcBef>
                  <a:spcPts val="0"/>
                </a:spcBef>
                <a:spcAft>
                  <a:spcPts val="0"/>
                </a:spcAft>
                <a:defRPr/>
              </a:pPr>
              <a:endParaRPr lang="en-US" sz="1800" kern="0">
                <a:solidFill>
                  <a:sysClr val="windowText" lastClr="000000"/>
                </a:solidFill>
                <a:latin typeface="Arial" charset="0"/>
                <a:ea typeface="ＭＳ Ｐゴシック" charset="0"/>
                <a:cs typeface="ＭＳ Ｐゴシック" charset="0"/>
              </a:endParaRPr>
            </a:p>
          </p:txBody>
        </p:sp>
        <p:sp>
          <p:nvSpPr>
            <p:cNvPr id="12" name="Text Box 60"/>
            <p:cNvSpPr txBox="1">
              <a:spLocks noChangeArrowheads="1"/>
            </p:cNvSpPr>
            <p:nvPr/>
          </p:nvSpPr>
          <p:spPr bwMode="auto">
            <a:xfrm>
              <a:off x="810" y="3642"/>
              <a:ext cx="1612" cy="231"/>
            </a:xfrm>
            <a:prstGeom prst="rect">
              <a:avLst/>
            </a:prstGeom>
            <a:noFill/>
            <a:ln w="12700" algn="ctr">
              <a:noFill/>
              <a:miter lim="800000"/>
              <a:headEnd/>
              <a:tailEnd/>
            </a:ln>
            <a:effectLst/>
          </p:spPr>
          <p:txBody>
            <a:bodyPr wrap="none">
              <a:spAutoFit/>
            </a:bodyPr>
            <a:lstStyle/>
            <a:p>
              <a:pPr defTabSz="914400" fontAlgn="auto">
                <a:spcBef>
                  <a:spcPts val="0"/>
                </a:spcBef>
                <a:spcAft>
                  <a:spcPts val="0"/>
                </a:spcAft>
                <a:defRPr/>
              </a:pPr>
              <a:r>
                <a:rPr lang="en-US" sz="1800" b="1" kern="0">
                  <a:solidFill>
                    <a:sysClr val="windowText" lastClr="000000"/>
                  </a:solidFill>
                  <a:latin typeface="Arial" charset="0"/>
                  <a:ea typeface="ＭＳ Ｐゴシック" charset="0"/>
                  <a:cs typeface="ＭＳ Ｐゴシック" charset="0"/>
                </a:rPr>
                <a:t>Internet Technologies</a:t>
              </a:r>
            </a:p>
          </p:txBody>
        </p:sp>
        <p:sp>
          <p:nvSpPr>
            <p:cNvPr id="13" name="Text Box 61"/>
            <p:cNvSpPr txBox="1">
              <a:spLocks noChangeArrowheads="1"/>
            </p:cNvSpPr>
            <p:nvPr/>
          </p:nvSpPr>
          <p:spPr bwMode="auto">
            <a:xfrm>
              <a:off x="2460" y="3548"/>
              <a:ext cx="2987" cy="404"/>
            </a:xfrm>
            <a:prstGeom prst="rect">
              <a:avLst/>
            </a:prstGeom>
            <a:noFill/>
            <a:ln w="12700" algn="ctr">
              <a:noFill/>
              <a:miter lim="800000"/>
              <a:headEnd/>
              <a:tailEnd/>
            </a:ln>
            <a:effectLst/>
          </p:spPr>
          <p:txBody>
            <a:bodyPr>
              <a:spAutoFit/>
            </a:bodyPr>
            <a:lstStyle/>
            <a:p>
              <a:pPr defTabSz="914400" fontAlgn="auto">
                <a:spcBef>
                  <a:spcPts val="0"/>
                </a:spcBef>
                <a:spcAft>
                  <a:spcPts val="0"/>
                </a:spcAft>
                <a:defRPr/>
              </a:pPr>
              <a:r>
                <a:rPr lang="en-US" sz="1800" kern="0">
                  <a:solidFill>
                    <a:sysClr val="windowText" lastClr="000000"/>
                  </a:solidFill>
                  <a:latin typeface="Arial" charset="0"/>
                  <a:ea typeface="ＭＳ Ｐゴシック" charset="0"/>
                  <a:cs typeface="ＭＳ Ｐゴシック" charset="0"/>
                </a:rPr>
                <a:t>Services are delivered through use of Internet Identifiers, Formats, and Protocols.</a:t>
              </a:r>
            </a:p>
          </p:txBody>
        </p:sp>
        <p:sp>
          <p:nvSpPr>
            <p:cNvPr id="14" name="Text Box 62"/>
            <p:cNvSpPr txBox="1">
              <a:spLocks noChangeArrowheads="1"/>
            </p:cNvSpPr>
            <p:nvPr/>
          </p:nvSpPr>
          <p:spPr bwMode="auto">
            <a:xfrm>
              <a:off x="462" y="3597"/>
              <a:ext cx="241" cy="327"/>
            </a:xfrm>
            <a:prstGeom prst="rect">
              <a:avLst/>
            </a:prstGeom>
            <a:noFill/>
            <a:ln w="12700" algn="ctr">
              <a:noFill/>
              <a:miter lim="800000"/>
              <a:headEnd/>
              <a:tailEnd/>
            </a:ln>
            <a:effectLst/>
          </p:spPr>
          <p:txBody>
            <a:bodyPr wrap="none">
              <a:spAutoFit/>
            </a:bodyPr>
            <a:lstStyle/>
            <a:p>
              <a:pPr defTabSz="914400" fontAlgn="auto">
                <a:spcBef>
                  <a:spcPts val="0"/>
                </a:spcBef>
                <a:spcAft>
                  <a:spcPts val="0"/>
                </a:spcAft>
                <a:defRPr/>
              </a:pPr>
              <a:r>
                <a:rPr lang="en-US" sz="2800" b="1" kern="0" dirty="0">
                  <a:solidFill>
                    <a:sysClr val="windowText" lastClr="000000"/>
                  </a:solidFill>
                  <a:latin typeface="Arial" charset="0"/>
                  <a:ea typeface="ＭＳ Ｐゴシック" charset="0"/>
                  <a:cs typeface="ＭＳ Ｐゴシック" charset="0"/>
                </a:rPr>
                <a:t>5</a:t>
              </a:r>
            </a:p>
          </p:txBody>
        </p:sp>
      </p:grpSp>
      <p:pic>
        <p:nvPicPr>
          <p:cNvPr id="69636" name="Picture 5" descr="Las-Vegas-Backbone-Map"/>
          <p:cNvPicPr>
            <a:picLocks noChangeAspect="1" noChangeArrowheads="1"/>
          </p:cNvPicPr>
          <p:nvPr/>
        </p:nvPicPr>
        <p:blipFill>
          <a:blip r:embed="rId3"/>
          <a:srcRect/>
          <a:stretch>
            <a:fillRect/>
          </a:stretch>
        </p:blipFill>
        <p:spPr bwMode="auto">
          <a:xfrm>
            <a:off x="687388" y="2855913"/>
            <a:ext cx="6553200" cy="49196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7" name="Picture 1"/>
          <p:cNvPicPr>
            <a:picLocks noChangeAspect="1" noChangeArrowheads="1"/>
          </p:cNvPicPr>
          <p:nvPr/>
        </p:nvPicPr>
        <p:blipFill>
          <a:blip r:embed="rId3"/>
          <a:srcRect/>
          <a:stretch>
            <a:fillRect/>
          </a:stretch>
        </p:blipFill>
        <p:spPr bwMode="auto">
          <a:xfrm>
            <a:off x="6605588" y="1725613"/>
            <a:ext cx="7986712" cy="5495925"/>
          </a:xfrm>
          <a:prstGeom prst="rect">
            <a:avLst/>
          </a:prstGeom>
          <a:noFill/>
          <a:ln w="12700">
            <a:noFill/>
            <a:miter lim="800000"/>
            <a:headEnd/>
            <a:tailEnd/>
          </a:ln>
        </p:spPr>
      </p:pic>
      <p:sp>
        <p:nvSpPr>
          <p:cNvPr id="70658" name="Rectangle 2"/>
          <p:cNvSpPr>
            <a:spLocks noChangeArrowheads="1"/>
          </p:cNvSpPr>
          <p:nvPr>
            <p:ph type="title"/>
          </p:nvPr>
        </p:nvSpPr>
        <p:spPr/>
        <p:txBody>
          <a:bodyPr/>
          <a:lstStyle/>
          <a:p>
            <a:r>
              <a:rPr lang="en-US" smtClean="0">
                <a:ea typeface="ＭＳ Ｐゴシック" charset="-128"/>
              </a:rPr>
              <a:t>Gaming: Kabam</a:t>
            </a:r>
          </a:p>
        </p:txBody>
      </p:sp>
      <p:sp>
        <p:nvSpPr>
          <p:cNvPr id="70659" name="Rectangle 3"/>
          <p:cNvSpPr>
            <a:spLocks/>
          </p:cNvSpPr>
          <p:nvPr/>
        </p:nvSpPr>
        <p:spPr bwMode="auto">
          <a:xfrm>
            <a:off x="771525" y="1703388"/>
            <a:ext cx="5529263" cy="3011487"/>
          </a:xfrm>
          <a:prstGeom prst="rect">
            <a:avLst/>
          </a:prstGeom>
          <a:noFill/>
          <a:ln w="12700">
            <a:noFill/>
            <a:miter lim="800000"/>
            <a:headEnd/>
            <a:tailEnd/>
          </a:ln>
        </p:spPr>
        <p:txBody>
          <a:bodyPr lIns="0" tIns="0" rIns="0" bIns="0"/>
          <a:lstStyle/>
          <a:p>
            <a:pPr>
              <a:spcBef>
                <a:spcPts val="2000"/>
              </a:spcBef>
            </a:pPr>
            <a:r>
              <a:rPr lang="en-US" sz="2400" b="1"/>
              <a:t>Kabam</a:t>
            </a:r>
            <a:r>
              <a:rPr lang="en-US" sz="2400"/>
              <a:t> is a leading developer of social games on Facebook, connecting millions of sports and TV fans through its extensive network of online fan communities, and has extended that social product expertise to create innovative and engaging social games. </a:t>
            </a:r>
            <a:r>
              <a:rPr lang="en-US" sz="2400" b="1"/>
              <a:t> </a:t>
            </a:r>
          </a:p>
        </p:txBody>
      </p:sp>
      <p:sp>
        <p:nvSpPr>
          <p:cNvPr id="70660" name="AutoShape 4"/>
          <p:cNvSpPr>
            <a:spLocks/>
          </p:cNvSpPr>
          <p:nvPr/>
        </p:nvSpPr>
        <p:spPr bwMode="auto">
          <a:xfrm>
            <a:off x="800100" y="4343400"/>
            <a:ext cx="5029200" cy="2814638"/>
          </a:xfrm>
          <a:prstGeom prst="roundRect">
            <a:avLst>
              <a:gd name="adj" fmla="val 6380"/>
            </a:avLst>
          </a:prstGeom>
          <a:solidFill>
            <a:schemeClr val="accent1"/>
          </a:solidFill>
          <a:ln w="25400">
            <a:noFill/>
            <a:miter lim="800000"/>
            <a:headEnd/>
            <a:tailEnd/>
          </a:ln>
        </p:spPr>
        <p:txBody>
          <a:bodyPr lIns="393700" tIns="393700" rIns="393700" bIns="393700"/>
          <a:lstStyle/>
          <a:p>
            <a:pPr>
              <a:lnSpc>
                <a:spcPct val="80000"/>
              </a:lnSpc>
              <a:spcBef>
                <a:spcPts val="1300"/>
              </a:spcBef>
            </a:pPr>
            <a:r>
              <a:rPr lang="en-US" sz="2400">
                <a:solidFill>
                  <a:srgbClr val="343434"/>
                </a:solidFill>
                <a:latin typeface="Lucida Grande" charset="0"/>
                <a:sym typeface="Lucida Grande" charset="0"/>
              </a:rPr>
              <a:t>Social networking based games can be a real headache to scale from an infrastructure point of view.  The Joyent Cloud has virtually eliminated this problem for us.</a:t>
            </a:r>
          </a:p>
        </p:txBody>
      </p:sp>
      <p:sp>
        <p:nvSpPr>
          <p:cNvPr id="70661" name="AutoShape 5"/>
          <p:cNvSpPr>
            <a:spLocks/>
          </p:cNvSpPr>
          <p:nvPr/>
        </p:nvSpPr>
        <p:spPr bwMode="auto">
          <a:xfrm rot="10800000">
            <a:off x="1400175" y="7046913"/>
            <a:ext cx="700088" cy="523875"/>
          </a:xfrm>
          <a:prstGeom prst="rtTriangle">
            <a:avLst/>
          </a:prstGeom>
          <a:solidFill>
            <a:schemeClr val="accent1"/>
          </a:solidFill>
          <a:ln w="25400">
            <a:noFill/>
            <a:miter lim="800000"/>
            <a:headEnd/>
            <a:tailEnd/>
          </a:ln>
        </p:spPr>
        <p:txBody>
          <a:bodyPr lIns="0" tIns="0" rIns="0" bIns="0"/>
          <a:lstStyle/>
          <a:p>
            <a:endParaRPr lang="en-US"/>
          </a:p>
        </p:txBody>
      </p:sp>
      <p:sp>
        <p:nvSpPr>
          <p:cNvPr id="70662" name="Rectangle 6"/>
          <p:cNvSpPr>
            <a:spLocks/>
          </p:cNvSpPr>
          <p:nvPr/>
        </p:nvSpPr>
        <p:spPr bwMode="auto">
          <a:xfrm>
            <a:off x="2393950" y="7335838"/>
            <a:ext cx="3827463" cy="215900"/>
          </a:xfrm>
          <a:prstGeom prst="rect">
            <a:avLst/>
          </a:prstGeom>
          <a:noFill/>
          <a:ln w="12700">
            <a:noFill/>
            <a:miter lim="800000"/>
            <a:headEnd/>
            <a:tailEnd/>
          </a:ln>
        </p:spPr>
        <p:txBody>
          <a:bodyPr wrap="none" lIns="0" tIns="0" rIns="0" bIns="0">
            <a:spAutoFit/>
          </a:bodyPr>
          <a:lstStyle/>
          <a:p>
            <a:pPr>
              <a:tabLst>
                <a:tab pos="800100" algn="l"/>
              </a:tabLst>
            </a:pPr>
            <a:r>
              <a:rPr lang="en-US" sz="1400" b="1"/>
              <a:t>JOHN HIGGINS</a:t>
            </a:r>
            <a:r>
              <a:rPr lang="en-US" sz="1400"/>
              <a:t>Dir. Web OperationsKabam Inc.</a:t>
            </a:r>
          </a:p>
        </p:txBody>
      </p:sp>
      <p:pic>
        <p:nvPicPr>
          <p:cNvPr id="72711" name="Picture 7"/>
          <p:cNvPicPr>
            <a:picLocks noChangeAspect="1" noChangeArrowheads="1"/>
          </p:cNvPicPr>
          <p:nvPr/>
        </p:nvPicPr>
        <p:blipFill>
          <a:blip r:embed="rId4"/>
          <a:srcRect/>
          <a:stretch>
            <a:fillRect/>
          </a:stretch>
        </p:blipFill>
        <p:spPr bwMode="auto">
          <a:xfrm>
            <a:off x="11329988" y="4757738"/>
            <a:ext cx="2786062" cy="1125537"/>
          </a:xfrm>
          <a:prstGeom prst="rect">
            <a:avLst/>
          </a:prstGeom>
          <a:noFill/>
          <a:ln w="12700">
            <a:noFill/>
            <a:miter lim="800000"/>
            <a:headEnd/>
            <a:tailEnd/>
          </a:ln>
          <a:effectLst>
            <a:outerShdw dist="63499" dir="5400000" algn="ctr" rotWithShape="0">
              <a:schemeClr val="bg2">
                <a:alpha val="45000"/>
              </a:schemeClr>
            </a:outerShdw>
          </a:effectLst>
        </p:spPr>
      </p:pic>
    </p:spTree>
  </p:cSld>
  <p:clrMapOvr>
    <a:masterClrMapping/>
  </p:clrMapOvr>
  <p:transition spd="slow"/>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5" name="Picture 1"/>
          <p:cNvPicPr>
            <a:picLocks noChangeAspect="1" noChangeArrowheads="1"/>
          </p:cNvPicPr>
          <p:nvPr/>
        </p:nvPicPr>
        <p:blipFill>
          <a:blip r:embed="rId3"/>
          <a:srcRect/>
          <a:stretch>
            <a:fillRect/>
          </a:stretch>
        </p:blipFill>
        <p:spPr bwMode="auto">
          <a:xfrm>
            <a:off x="7200900" y="1511300"/>
            <a:ext cx="7102475" cy="6269038"/>
          </a:xfrm>
          <a:prstGeom prst="rect">
            <a:avLst/>
          </a:prstGeom>
          <a:noFill/>
          <a:ln w="12700">
            <a:noFill/>
            <a:miter lim="800000"/>
            <a:headEnd/>
            <a:tailEnd/>
          </a:ln>
        </p:spPr>
      </p:pic>
      <p:sp>
        <p:nvSpPr>
          <p:cNvPr id="72706" name="Rectangle 2"/>
          <p:cNvSpPr>
            <a:spLocks noChangeArrowheads="1"/>
          </p:cNvSpPr>
          <p:nvPr>
            <p:ph type="title"/>
          </p:nvPr>
        </p:nvSpPr>
        <p:spPr/>
        <p:txBody>
          <a:bodyPr/>
          <a:lstStyle/>
          <a:p>
            <a:r>
              <a:rPr lang="en-US" smtClean="0">
                <a:ea typeface="ＭＳ Ｐゴシック" charset="-128"/>
              </a:rPr>
              <a:t>Socializing: LinkedIn</a:t>
            </a:r>
          </a:p>
        </p:txBody>
      </p:sp>
      <p:sp>
        <p:nvSpPr>
          <p:cNvPr id="72707" name="Rectangle 3"/>
          <p:cNvSpPr>
            <a:spLocks/>
          </p:cNvSpPr>
          <p:nvPr/>
        </p:nvSpPr>
        <p:spPr bwMode="auto">
          <a:xfrm>
            <a:off x="771525" y="1703388"/>
            <a:ext cx="5629275" cy="1865312"/>
          </a:xfrm>
          <a:prstGeom prst="rect">
            <a:avLst/>
          </a:prstGeom>
          <a:noFill/>
          <a:ln w="12700">
            <a:noFill/>
            <a:miter lim="800000"/>
            <a:headEnd/>
            <a:tailEnd/>
          </a:ln>
        </p:spPr>
        <p:txBody>
          <a:bodyPr lIns="0" tIns="0" rIns="0" bIns="0"/>
          <a:lstStyle/>
          <a:p>
            <a:pPr>
              <a:spcBef>
                <a:spcPts val="2000"/>
              </a:spcBef>
              <a:tabLst>
                <a:tab pos="800100" algn="l"/>
              </a:tabLst>
            </a:pPr>
            <a:r>
              <a:rPr lang="en-US" sz="2400">
                <a:solidFill>
                  <a:srgbClr val="131313"/>
                </a:solidFill>
              </a:rPr>
              <a:t>With over a </a:t>
            </a:r>
            <a:r>
              <a:rPr lang="en-US" sz="2400" i="1">
                <a:solidFill>
                  <a:srgbClr val="131313"/>
                </a:solidFill>
              </a:rPr>
              <a:t>billion</a:t>
            </a:r>
            <a:r>
              <a:rPr lang="en-US" sz="2400">
                <a:solidFill>
                  <a:srgbClr val="131313"/>
                </a:solidFill>
              </a:rPr>
              <a:t> page views per month bumper sticker from </a:t>
            </a:r>
            <a:r>
              <a:rPr lang="en-US" sz="2400" b="1">
                <a:solidFill>
                  <a:srgbClr val="131313"/>
                </a:solidFill>
              </a:rPr>
              <a:t>LinkedIn</a:t>
            </a:r>
            <a:r>
              <a:rPr lang="en-US" sz="2400">
                <a:solidFill>
                  <a:srgbClr val="131313"/>
                </a:solidFill>
              </a:rPr>
              <a:t> is one of the largest Ruby applications on the web. It runs on SmartMachines in the Joyent Public Cloud.</a:t>
            </a:r>
          </a:p>
        </p:txBody>
      </p:sp>
      <p:sp>
        <p:nvSpPr>
          <p:cNvPr id="72708" name="AutoShape 4"/>
          <p:cNvSpPr>
            <a:spLocks/>
          </p:cNvSpPr>
          <p:nvPr/>
        </p:nvSpPr>
        <p:spPr bwMode="auto">
          <a:xfrm>
            <a:off x="800100" y="3706813"/>
            <a:ext cx="5600700" cy="2657475"/>
          </a:xfrm>
          <a:prstGeom prst="roundRect">
            <a:avLst>
              <a:gd name="adj" fmla="val 6046"/>
            </a:avLst>
          </a:prstGeom>
          <a:solidFill>
            <a:schemeClr val="accent1"/>
          </a:solidFill>
          <a:ln w="25400">
            <a:noFill/>
            <a:miter lim="800000"/>
            <a:headEnd/>
            <a:tailEnd/>
          </a:ln>
        </p:spPr>
        <p:txBody>
          <a:bodyPr lIns="393700" tIns="393700" rIns="393700" bIns="393700"/>
          <a:lstStyle/>
          <a:p>
            <a:r>
              <a:rPr lang="en-US" sz="2000">
                <a:solidFill>
                  <a:srgbClr val="595650"/>
                </a:solidFill>
                <a:latin typeface="Lucida Grande" charset="0"/>
                <a:sym typeface="Lucida Grande" charset="0"/>
              </a:rPr>
              <a:t>One engineer, one week,  and a few Joyent SmartMachines later and bumper sticker was born.  The bet was we</a:t>
            </a:r>
            <a:r>
              <a:rPr lang="ja-JP" altLang="en-US" sz="2000">
                <a:solidFill>
                  <a:srgbClr val="595650"/>
                </a:solidFill>
                <a:sym typeface="Lucida Grande" charset="0"/>
              </a:rPr>
              <a:t>’</a:t>
            </a:r>
            <a:r>
              <a:rPr lang="en-US" altLang="ja-JP" sz="2000">
                <a:solidFill>
                  <a:srgbClr val="595650"/>
                </a:solidFill>
                <a:latin typeface="Lucida Grande" charset="0"/>
                <a:sym typeface="Lucida Grande" charset="0"/>
              </a:rPr>
              <a:t>d get to a million users in 45 days, we got there in 46. </a:t>
            </a:r>
            <a:endParaRPr lang="en-US" sz="2000">
              <a:solidFill>
                <a:srgbClr val="595650"/>
              </a:solidFill>
              <a:latin typeface="Lucida Grande" charset="0"/>
              <a:sym typeface="Lucida Grande" charset="0"/>
            </a:endParaRPr>
          </a:p>
        </p:txBody>
      </p:sp>
      <p:sp>
        <p:nvSpPr>
          <p:cNvPr id="72709" name="AutoShape 5"/>
          <p:cNvSpPr>
            <a:spLocks/>
          </p:cNvSpPr>
          <p:nvPr/>
        </p:nvSpPr>
        <p:spPr bwMode="auto">
          <a:xfrm rot="10800000">
            <a:off x="1400175" y="6354763"/>
            <a:ext cx="700088" cy="523875"/>
          </a:xfrm>
          <a:prstGeom prst="rtTriangle">
            <a:avLst/>
          </a:prstGeom>
          <a:solidFill>
            <a:schemeClr val="accent1"/>
          </a:solidFill>
          <a:ln w="25400">
            <a:noFill/>
            <a:miter lim="800000"/>
            <a:headEnd/>
            <a:tailEnd/>
          </a:ln>
        </p:spPr>
        <p:txBody>
          <a:bodyPr lIns="0" tIns="0" rIns="0" bIns="0"/>
          <a:lstStyle/>
          <a:p>
            <a:endParaRPr lang="en-US"/>
          </a:p>
        </p:txBody>
      </p:sp>
      <p:sp>
        <p:nvSpPr>
          <p:cNvPr id="72710" name="Rectangle 6"/>
          <p:cNvSpPr>
            <a:spLocks/>
          </p:cNvSpPr>
          <p:nvPr/>
        </p:nvSpPr>
        <p:spPr bwMode="auto">
          <a:xfrm>
            <a:off x="2392363" y="6665913"/>
            <a:ext cx="3305175" cy="214312"/>
          </a:xfrm>
          <a:prstGeom prst="rect">
            <a:avLst/>
          </a:prstGeom>
          <a:noFill/>
          <a:ln w="12700">
            <a:noFill/>
            <a:miter lim="800000"/>
            <a:headEnd/>
            <a:tailEnd/>
          </a:ln>
        </p:spPr>
        <p:txBody>
          <a:bodyPr wrap="none" lIns="0" tIns="0" rIns="0" bIns="0">
            <a:spAutoFit/>
          </a:bodyPr>
          <a:lstStyle/>
          <a:p>
            <a:pPr>
              <a:tabLst>
                <a:tab pos="800100" algn="l"/>
              </a:tabLst>
            </a:pPr>
            <a:r>
              <a:rPr lang="en-US" sz="1400" b="1"/>
              <a:t>Jim Meyer</a:t>
            </a:r>
            <a:r>
              <a:rPr lang="en-US" sz="1400"/>
              <a:t>, Light Engineering at LinkedIn</a:t>
            </a:r>
          </a:p>
        </p:txBody>
      </p:sp>
    </p:spTree>
  </p:cSld>
  <p:clrMapOvr>
    <a:masterClrMapping/>
  </p:clrMapOvr>
  <p:transition spd="slow"/>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lide Number Placeholder 3"/>
          <p:cNvSpPr>
            <a:spLocks noGrp="1"/>
          </p:cNvSpPr>
          <p:nvPr>
            <p:ph type="sldNum" sz="quarter" idx="10"/>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fld id="{9948765E-0604-4ED5-91AD-6A35692CCA3A}" type="slidenum">
              <a:rPr lang="en-US"/>
              <a:pPr/>
              <a:t>26</a:t>
            </a:fld>
            <a:endParaRPr lang="en-US"/>
          </a:p>
        </p:txBody>
      </p:sp>
      <p:sp>
        <p:nvSpPr>
          <p:cNvPr id="74754" name="Line 1"/>
          <p:cNvSpPr>
            <a:spLocks noChangeShapeType="1"/>
          </p:cNvSpPr>
          <p:nvPr/>
        </p:nvSpPr>
        <p:spPr bwMode="auto">
          <a:xfrm rot="10800000" flipH="1">
            <a:off x="0" y="1325563"/>
            <a:ext cx="14658975" cy="3175"/>
          </a:xfrm>
          <a:prstGeom prst="line">
            <a:avLst/>
          </a:prstGeom>
          <a:noFill/>
          <a:ln w="25400">
            <a:solidFill>
              <a:srgbClr val="3A2F21">
                <a:alpha val="29803"/>
              </a:srgbClr>
            </a:solidFill>
            <a:round/>
            <a:headEnd/>
            <a:tailEnd/>
          </a:ln>
        </p:spPr>
        <p:txBody>
          <a:bodyPr lIns="0" tIns="0" rIns="0" bIns="0"/>
          <a:lstStyle/>
          <a:p>
            <a:endParaRPr lang="en-US"/>
          </a:p>
        </p:txBody>
      </p:sp>
      <p:pic>
        <p:nvPicPr>
          <p:cNvPr id="74755" name="Picture 2"/>
          <p:cNvPicPr>
            <a:picLocks noChangeAspect="1" noChangeArrowheads="1"/>
          </p:cNvPicPr>
          <p:nvPr/>
        </p:nvPicPr>
        <p:blipFill>
          <a:blip r:embed="rId3"/>
          <a:srcRect/>
          <a:stretch>
            <a:fillRect/>
          </a:stretch>
        </p:blipFill>
        <p:spPr bwMode="auto">
          <a:xfrm>
            <a:off x="11415713" y="739775"/>
            <a:ext cx="2643187" cy="536575"/>
          </a:xfrm>
          <a:prstGeom prst="rect">
            <a:avLst/>
          </a:prstGeom>
          <a:noFill/>
          <a:ln w="25400">
            <a:noFill/>
            <a:round/>
            <a:headEnd/>
            <a:tailEnd/>
          </a:ln>
        </p:spPr>
      </p:pic>
      <p:sp>
        <p:nvSpPr>
          <p:cNvPr id="78851" name="Rectangle 3"/>
          <p:cNvSpPr>
            <a:spLocks noGrp="1" noChangeArrowheads="1"/>
          </p:cNvSpPr>
          <p:nvPr>
            <p:ph type="title"/>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a:lstStyle/>
          <a:p>
            <a:pPr eaLnBrk="1" hangingPunct="1">
              <a:defRPr/>
            </a:pPr>
            <a:r>
              <a:rPr lang="en-US" dirty="0" err="1" smtClean="0"/>
              <a:t>JoyentCloud.com</a:t>
            </a:r>
            <a:r>
              <a:rPr lang="en-US" dirty="0" smtClean="0"/>
              <a:t> Services</a:t>
            </a:r>
            <a:endParaRPr lang="en-US" b="0" dirty="0" smtClean="0">
              <a:ea typeface="ヒラギノ角ゴ ProN W3" charset="0"/>
              <a:cs typeface="ヒラギノ角ゴ ProN W3" charset="0"/>
            </a:endParaRPr>
          </a:p>
        </p:txBody>
      </p:sp>
      <p:pic>
        <p:nvPicPr>
          <p:cNvPr id="74757" name="Picture 10"/>
          <p:cNvPicPr>
            <a:picLocks noChangeAspect="1"/>
          </p:cNvPicPr>
          <p:nvPr/>
        </p:nvPicPr>
        <p:blipFill>
          <a:blip r:embed="rId4"/>
          <a:srcRect/>
          <a:stretch>
            <a:fillRect/>
          </a:stretch>
        </p:blipFill>
        <p:spPr bwMode="auto">
          <a:xfrm>
            <a:off x="8382000" y="1363663"/>
            <a:ext cx="5662613" cy="6845300"/>
          </a:xfrm>
          <a:prstGeom prst="rect">
            <a:avLst/>
          </a:prstGeom>
          <a:noFill/>
          <a:ln w="9525">
            <a:noFill/>
            <a:miter lim="800000"/>
            <a:headEnd/>
            <a:tailEnd/>
          </a:ln>
        </p:spPr>
      </p:pic>
      <p:pic>
        <p:nvPicPr>
          <p:cNvPr id="74758" name="Picture 13"/>
          <p:cNvPicPr>
            <a:picLocks noChangeAspect="1"/>
          </p:cNvPicPr>
          <p:nvPr/>
        </p:nvPicPr>
        <p:blipFill>
          <a:blip r:embed="rId5"/>
          <a:srcRect/>
          <a:stretch>
            <a:fillRect/>
          </a:stretch>
        </p:blipFill>
        <p:spPr bwMode="auto">
          <a:xfrm>
            <a:off x="723900" y="1447800"/>
            <a:ext cx="7658100" cy="61976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Slide Number Placeholder 3"/>
          <p:cNvSpPr>
            <a:spLocks noGrp="1"/>
          </p:cNvSpPr>
          <p:nvPr>
            <p:ph type="sldNum" sz="quarter" idx="12"/>
          </p:nvPr>
        </p:nvSpPr>
        <p:spPr>
          <a:xfrm>
            <a:off x="-8589963" y="5010150"/>
            <a:ext cx="3413125" cy="438150"/>
          </a:xfrm>
          <a:noFill/>
        </p:spPr>
        <p:txBody>
          <a:bodyPr/>
          <a:lstStyle/>
          <a:p>
            <a:pPr algn="l"/>
            <a:fld id="{EFBA3D47-FC39-4E2F-A135-B4829C15BB1C}" type="slidenum">
              <a:rPr lang="en-US"/>
              <a:pPr algn="l"/>
              <a:t>27</a:t>
            </a:fld>
            <a:endParaRPr lang="en-US"/>
          </a:p>
        </p:txBody>
      </p:sp>
      <p:sp>
        <p:nvSpPr>
          <p:cNvPr id="76802" name="Title 2"/>
          <p:cNvSpPr>
            <a:spLocks noGrp="1"/>
          </p:cNvSpPr>
          <p:nvPr>
            <p:ph type="title"/>
          </p:nvPr>
        </p:nvSpPr>
        <p:spPr>
          <a:xfrm>
            <a:off x="731838" y="3424238"/>
            <a:ext cx="13166725" cy="1031875"/>
          </a:xfrm>
        </p:spPr>
        <p:txBody>
          <a:bodyPr/>
          <a:lstStyle/>
          <a:p>
            <a:r>
              <a:rPr lang="en-US" smtClean="0">
                <a:ea typeface="ＭＳ Ｐゴシック" charset="-128"/>
              </a:rPr>
              <a:t>Joyent.com: </a:t>
            </a:r>
            <a:br>
              <a:rPr lang="en-US" smtClean="0">
                <a:ea typeface="ＭＳ Ｐゴシック" charset="-128"/>
              </a:rPr>
            </a:br>
            <a:r>
              <a:rPr lang="en-US" smtClean="0">
                <a:ea typeface="ＭＳ Ｐゴシック" charset="-128"/>
              </a:rPr>
              <a:t>SmartDataCenter 6.0 Software for Service Providers</a:t>
            </a:r>
          </a:p>
        </p:txBody>
      </p:sp>
    </p:spTree>
  </p:cSld>
  <p:clrMapOvr>
    <a:masterClrMapping/>
  </p:clrMapOvr>
  <p:transition spd="slow"/>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Slide Number Placeholder 3"/>
          <p:cNvSpPr>
            <a:spLocks noGrp="1"/>
          </p:cNvSpPr>
          <p:nvPr>
            <p:ph type="sldNum" sz="quarter" idx="12"/>
          </p:nvPr>
        </p:nvSpPr>
        <p:spPr>
          <a:xfrm>
            <a:off x="731838" y="7627938"/>
            <a:ext cx="3413125" cy="438150"/>
          </a:xfrm>
          <a:noFill/>
        </p:spPr>
        <p:txBody>
          <a:bodyPr/>
          <a:lstStyle/>
          <a:p>
            <a:pPr algn="l"/>
            <a:fld id="{FA7BFF77-75B3-4470-831D-69B37CA928C4}" type="slidenum">
              <a:rPr lang="en-US"/>
              <a:pPr algn="l"/>
              <a:t>28</a:t>
            </a:fld>
            <a:endParaRPr lang="en-US"/>
          </a:p>
        </p:txBody>
      </p:sp>
      <p:sp>
        <p:nvSpPr>
          <p:cNvPr id="78850" name="Rectangle 1"/>
          <p:cNvSpPr>
            <a:spLocks noChangeArrowheads="1"/>
          </p:cNvSpPr>
          <p:nvPr>
            <p:ph type="title"/>
          </p:nvPr>
        </p:nvSpPr>
        <p:spPr>
          <a:xfrm>
            <a:off x="357188" y="246063"/>
            <a:ext cx="13681075" cy="1008062"/>
          </a:xfrm>
        </p:spPr>
        <p:txBody>
          <a:bodyPr/>
          <a:lstStyle/>
          <a:p>
            <a:r>
              <a:rPr lang="en-US" smtClean="0">
                <a:ea typeface="ＭＳ Ｐゴシック" charset="-128"/>
              </a:rPr>
              <a:t>Market Disruption = Market Opportunity </a:t>
            </a:r>
          </a:p>
        </p:txBody>
      </p:sp>
      <p:sp>
        <p:nvSpPr>
          <p:cNvPr id="78851" name="Rectangle 2"/>
          <p:cNvSpPr>
            <a:spLocks/>
          </p:cNvSpPr>
          <p:nvPr/>
        </p:nvSpPr>
        <p:spPr bwMode="auto">
          <a:xfrm>
            <a:off x="612775" y="3548063"/>
            <a:ext cx="4111625" cy="4489450"/>
          </a:xfrm>
          <a:prstGeom prst="rect">
            <a:avLst/>
          </a:prstGeom>
          <a:solidFill>
            <a:schemeClr val="accent1"/>
          </a:solidFill>
          <a:ln w="25400">
            <a:solidFill>
              <a:schemeClr val="tx1"/>
            </a:solidFill>
            <a:miter lim="800000"/>
            <a:headEnd/>
            <a:tailEnd/>
          </a:ln>
        </p:spPr>
        <p:txBody>
          <a:bodyPr lIns="304800" tIns="304800" rIns="304800" bIns="304800"/>
          <a:lstStyle/>
          <a:p>
            <a:pPr algn="ctr">
              <a:lnSpc>
                <a:spcPct val="70000"/>
              </a:lnSpc>
            </a:pPr>
            <a:r>
              <a:rPr lang="en-US" sz="4300">
                <a:solidFill>
                  <a:srgbClr val="0A0E10"/>
                </a:solidFill>
              </a:rPr>
              <a:t>Service Providers</a:t>
            </a:r>
          </a:p>
          <a:p>
            <a:pPr>
              <a:spcBef>
                <a:spcPts val="5200"/>
              </a:spcBef>
              <a:buClr>
                <a:srgbClr val="E75D28"/>
              </a:buClr>
              <a:buSzPct val="80000"/>
              <a:buFont typeface="Helvetica" charset="0"/>
              <a:buChar char="•"/>
            </a:pPr>
            <a:r>
              <a:rPr lang="en-US" sz="2500">
                <a:solidFill>
                  <a:srgbClr val="0A0E10"/>
                </a:solidFill>
              </a:rPr>
              <a:t>Telecoms</a:t>
            </a:r>
          </a:p>
          <a:p>
            <a:pPr>
              <a:spcBef>
                <a:spcPts val="2100"/>
              </a:spcBef>
              <a:buClr>
                <a:srgbClr val="E75D28"/>
              </a:buClr>
              <a:buSzPct val="80000"/>
              <a:buFont typeface="Helvetica" charset="0"/>
              <a:buChar char="•"/>
            </a:pPr>
            <a:r>
              <a:rPr lang="en-US" sz="2500">
                <a:solidFill>
                  <a:srgbClr val="0A0E10"/>
                </a:solidFill>
              </a:rPr>
              <a:t>Managed Service Providers</a:t>
            </a:r>
          </a:p>
          <a:p>
            <a:pPr>
              <a:spcBef>
                <a:spcPts val="2100"/>
              </a:spcBef>
              <a:buClr>
                <a:srgbClr val="E75D28"/>
              </a:buClr>
              <a:buSzPct val="80000"/>
              <a:buFont typeface="Helvetica" charset="0"/>
              <a:buChar char="•"/>
            </a:pPr>
            <a:r>
              <a:rPr lang="en-US" sz="2500">
                <a:solidFill>
                  <a:srgbClr val="0A0E10"/>
                </a:solidFill>
              </a:rPr>
              <a:t>Data Center Operators</a:t>
            </a:r>
          </a:p>
        </p:txBody>
      </p:sp>
      <p:sp>
        <p:nvSpPr>
          <p:cNvPr id="78852" name="Rectangle 3"/>
          <p:cNvSpPr>
            <a:spLocks/>
          </p:cNvSpPr>
          <p:nvPr/>
        </p:nvSpPr>
        <p:spPr bwMode="auto">
          <a:xfrm>
            <a:off x="10109200" y="3446463"/>
            <a:ext cx="3929063" cy="4489450"/>
          </a:xfrm>
          <a:prstGeom prst="rect">
            <a:avLst/>
          </a:prstGeom>
          <a:solidFill>
            <a:schemeClr val="accent1"/>
          </a:solidFill>
          <a:ln w="25400">
            <a:solidFill>
              <a:schemeClr val="tx1"/>
            </a:solidFill>
            <a:miter lim="800000"/>
            <a:headEnd/>
            <a:tailEnd/>
          </a:ln>
        </p:spPr>
        <p:txBody>
          <a:bodyPr lIns="304800" tIns="304800" rIns="304800" bIns="304800"/>
          <a:lstStyle/>
          <a:p>
            <a:pPr algn="ctr"/>
            <a:r>
              <a:rPr lang="en-US" sz="4300">
                <a:solidFill>
                  <a:srgbClr val="0A0E10"/>
                </a:solidFill>
              </a:rPr>
              <a:t>Hardware Manufactures</a:t>
            </a:r>
          </a:p>
          <a:p>
            <a:pPr>
              <a:spcBef>
                <a:spcPts val="5200"/>
              </a:spcBef>
              <a:buClr>
                <a:srgbClr val="E75D28"/>
              </a:buClr>
              <a:buSzPct val="80000"/>
              <a:buFont typeface="Helvetica" charset="0"/>
              <a:buChar char="•"/>
            </a:pPr>
            <a:r>
              <a:rPr lang="en-US" sz="2500">
                <a:solidFill>
                  <a:srgbClr val="0A0E10"/>
                </a:solidFill>
              </a:rPr>
              <a:t>Servers</a:t>
            </a:r>
          </a:p>
          <a:p>
            <a:pPr>
              <a:spcBef>
                <a:spcPts val="2100"/>
              </a:spcBef>
              <a:buClr>
                <a:srgbClr val="E75D28"/>
              </a:buClr>
              <a:buSzPct val="80000"/>
              <a:buFont typeface="Helvetica" charset="0"/>
              <a:buChar char="•"/>
            </a:pPr>
            <a:r>
              <a:rPr lang="en-US" sz="2500">
                <a:solidFill>
                  <a:srgbClr val="0A0E10"/>
                </a:solidFill>
              </a:rPr>
              <a:t>Enterprise Storage</a:t>
            </a:r>
          </a:p>
          <a:p>
            <a:pPr>
              <a:spcBef>
                <a:spcPts val="2100"/>
              </a:spcBef>
              <a:buClr>
                <a:srgbClr val="E75D28"/>
              </a:buClr>
              <a:buSzPct val="80000"/>
              <a:buFont typeface="Helvetica" charset="0"/>
              <a:buChar char="•"/>
            </a:pPr>
            <a:r>
              <a:rPr lang="en-US" sz="2500">
                <a:solidFill>
                  <a:srgbClr val="0A0E10"/>
                </a:solidFill>
              </a:rPr>
              <a:t>Networking Gear</a:t>
            </a:r>
          </a:p>
        </p:txBody>
      </p:sp>
      <p:sp>
        <p:nvSpPr>
          <p:cNvPr id="35844" name="AutoShape 4"/>
          <p:cNvSpPr>
            <a:spLocks/>
          </p:cNvSpPr>
          <p:nvPr/>
        </p:nvSpPr>
        <p:spPr bwMode="auto">
          <a:xfrm rot="10800000" flipH="1">
            <a:off x="1900238" y="1490663"/>
            <a:ext cx="10815637" cy="3611562"/>
          </a:xfrm>
          <a:prstGeom prst="triangle">
            <a:avLst>
              <a:gd name="adj" fmla="val 50000"/>
            </a:avLst>
          </a:prstGeom>
          <a:solidFill>
            <a:srgbClr val="FFFFFF"/>
          </a:solidFill>
          <a:ln w="25400">
            <a:solidFill>
              <a:schemeClr val="tx1"/>
            </a:solidFill>
            <a:miter lim="800000"/>
            <a:headEnd/>
            <a:tailEnd/>
          </a:ln>
          <a:effectLst>
            <a:outerShdw dist="634999" dir="5400000" algn="ctr" rotWithShape="0">
              <a:schemeClr val="bg2">
                <a:alpha val="54999"/>
              </a:schemeClr>
            </a:outerShdw>
          </a:effectLst>
        </p:spPr>
        <p:txBody>
          <a:bodyPr lIns="0" tIns="0" rIns="0" bIns="0"/>
          <a:lstStyle/>
          <a:p>
            <a:pPr>
              <a:defRPr/>
            </a:pPr>
            <a:endParaRPr lang="en-US">
              <a:latin typeface="Arial" charset="0"/>
              <a:ea typeface="ＭＳ Ｐゴシック" charset="0"/>
              <a:cs typeface="ＭＳ Ｐゴシック" charset="0"/>
            </a:endParaRPr>
          </a:p>
        </p:txBody>
      </p:sp>
      <p:pic>
        <p:nvPicPr>
          <p:cNvPr id="78854" name="Picture 5"/>
          <p:cNvPicPr>
            <a:picLocks noChangeAspect="1" noChangeArrowheads="1"/>
          </p:cNvPicPr>
          <p:nvPr/>
        </p:nvPicPr>
        <p:blipFill>
          <a:blip r:embed="rId3"/>
          <a:srcRect/>
          <a:stretch>
            <a:fillRect/>
          </a:stretch>
        </p:blipFill>
        <p:spPr bwMode="auto">
          <a:xfrm>
            <a:off x="6208713" y="3548063"/>
            <a:ext cx="1985962" cy="546100"/>
          </a:xfrm>
          <a:prstGeom prst="rect">
            <a:avLst/>
          </a:prstGeom>
          <a:noFill/>
          <a:ln w="12700">
            <a:noFill/>
            <a:miter lim="800000"/>
            <a:headEnd/>
            <a:tailEnd/>
          </a:ln>
        </p:spPr>
      </p:pic>
      <p:pic>
        <p:nvPicPr>
          <p:cNvPr id="78855" name="Picture 6"/>
          <p:cNvPicPr>
            <a:picLocks noChangeAspect="1" noChangeArrowheads="1"/>
          </p:cNvPicPr>
          <p:nvPr/>
        </p:nvPicPr>
        <p:blipFill>
          <a:blip r:embed="rId4"/>
          <a:srcRect/>
          <a:stretch>
            <a:fillRect/>
          </a:stretch>
        </p:blipFill>
        <p:spPr bwMode="auto">
          <a:xfrm>
            <a:off x="7659688" y="1562100"/>
            <a:ext cx="3986212" cy="546100"/>
          </a:xfrm>
          <a:prstGeom prst="rect">
            <a:avLst/>
          </a:prstGeom>
          <a:noFill/>
          <a:ln w="12700">
            <a:noFill/>
            <a:miter lim="800000"/>
            <a:headEnd/>
            <a:tailEnd/>
          </a:ln>
        </p:spPr>
      </p:pic>
      <p:pic>
        <p:nvPicPr>
          <p:cNvPr id="78856" name="Picture 7"/>
          <p:cNvPicPr>
            <a:picLocks noChangeAspect="1" noChangeArrowheads="1"/>
          </p:cNvPicPr>
          <p:nvPr/>
        </p:nvPicPr>
        <p:blipFill>
          <a:blip r:embed="rId5"/>
          <a:srcRect/>
          <a:stretch>
            <a:fillRect/>
          </a:stretch>
        </p:blipFill>
        <p:spPr bwMode="auto">
          <a:xfrm>
            <a:off x="4017963" y="1811338"/>
            <a:ext cx="1784350" cy="1050925"/>
          </a:xfrm>
          <a:prstGeom prst="rect">
            <a:avLst/>
          </a:prstGeom>
          <a:noFill/>
          <a:ln w="12700">
            <a:noFill/>
            <a:miter lim="800000"/>
            <a:headEnd/>
            <a:tailEnd/>
          </a:ln>
        </p:spPr>
      </p:pic>
      <p:sp>
        <p:nvSpPr>
          <p:cNvPr id="78857" name="Rectangle 2"/>
          <p:cNvSpPr>
            <a:spLocks/>
          </p:cNvSpPr>
          <p:nvPr/>
        </p:nvSpPr>
        <p:spPr bwMode="auto">
          <a:xfrm>
            <a:off x="5208588" y="6146800"/>
            <a:ext cx="4443412" cy="1814513"/>
          </a:xfrm>
          <a:prstGeom prst="rect">
            <a:avLst/>
          </a:prstGeom>
          <a:solidFill>
            <a:schemeClr val="accent1"/>
          </a:solidFill>
          <a:ln w="25400">
            <a:solidFill>
              <a:schemeClr val="tx1"/>
            </a:solidFill>
            <a:miter lim="800000"/>
            <a:headEnd/>
            <a:tailEnd/>
          </a:ln>
        </p:spPr>
        <p:txBody>
          <a:bodyPr lIns="304800" tIns="304800" rIns="304800" bIns="304800"/>
          <a:lstStyle/>
          <a:p>
            <a:pPr algn="ctr">
              <a:lnSpc>
                <a:spcPct val="70000"/>
              </a:lnSpc>
            </a:pPr>
            <a:r>
              <a:rPr lang="en-US" sz="4300">
                <a:solidFill>
                  <a:srgbClr val="0A0E10"/>
                </a:solidFill>
              </a:rPr>
              <a:t>System Integrators</a:t>
            </a:r>
          </a:p>
        </p:txBody>
      </p:sp>
      <p:pic>
        <p:nvPicPr>
          <p:cNvPr id="78858" name="Picture 1"/>
          <p:cNvPicPr>
            <a:picLocks noChangeAspect="1"/>
          </p:cNvPicPr>
          <p:nvPr/>
        </p:nvPicPr>
        <p:blipFill>
          <a:blip r:embed="rId6"/>
          <a:srcRect/>
          <a:stretch>
            <a:fillRect/>
          </a:stretch>
        </p:blipFill>
        <p:spPr bwMode="auto">
          <a:xfrm>
            <a:off x="6578600" y="2435225"/>
            <a:ext cx="3073400" cy="571500"/>
          </a:xfrm>
          <a:prstGeom prst="rect">
            <a:avLst/>
          </a:prstGeom>
          <a:noFill/>
          <a:ln w="9525">
            <a:noFill/>
            <a:miter lim="800000"/>
            <a:headEnd/>
            <a:tailEnd/>
          </a:ln>
        </p:spPr>
      </p:pic>
      <p:pic>
        <p:nvPicPr>
          <p:cNvPr id="78859" name="Picture 1"/>
          <p:cNvPicPr>
            <a:picLocks noChangeAspect="1" noChangeArrowheads="1"/>
          </p:cNvPicPr>
          <p:nvPr/>
        </p:nvPicPr>
        <p:blipFill>
          <a:blip r:embed="rId7"/>
          <a:srcRect/>
          <a:stretch>
            <a:fillRect/>
          </a:stretch>
        </p:blipFill>
        <p:spPr bwMode="auto">
          <a:xfrm>
            <a:off x="5565775" y="5214938"/>
            <a:ext cx="3868738" cy="787400"/>
          </a:xfrm>
          <a:prstGeom prst="rect">
            <a:avLst/>
          </a:prstGeom>
          <a:noFill/>
          <a:ln w="25400">
            <a:noFill/>
            <a:round/>
            <a:headEnd/>
            <a:tailEnd/>
          </a:ln>
        </p:spPr>
      </p:pic>
    </p:spTree>
  </p:cSld>
  <p:clrMapOvr>
    <a:masterClrMapping/>
  </p:clrMapOvr>
  <p:transition spd="slow"/>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Line 1"/>
          <p:cNvSpPr>
            <a:spLocks noChangeShapeType="1"/>
          </p:cNvSpPr>
          <p:nvPr/>
        </p:nvSpPr>
        <p:spPr bwMode="auto">
          <a:xfrm rot="10800000" flipH="1">
            <a:off x="0" y="1327150"/>
            <a:ext cx="14657388" cy="1588"/>
          </a:xfrm>
          <a:prstGeom prst="line">
            <a:avLst/>
          </a:prstGeom>
          <a:noFill/>
          <a:ln w="25400">
            <a:solidFill>
              <a:srgbClr val="393020">
                <a:alpha val="29803"/>
              </a:srgbClr>
            </a:solidFill>
            <a:round/>
            <a:headEnd/>
            <a:tailEnd/>
          </a:ln>
        </p:spPr>
        <p:txBody>
          <a:bodyPr lIns="0" tIns="0" rIns="0" bIns="0"/>
          <a:lstStyle/>
          <a:p>
            <a:endParaRPr lang="en-US"/>
          </a:p>
        </p:txBody>
      </p:sp>
      <p:pic>
        <p:nvPicPr>
          <p:cNvPr id="80898" name="Picture 2"/>
          <p:cNvPicPr>
            <a:picLocks noChangeArrowheads="1"/>
          </p:cNvPicPr>
          <p:nvPr/>
        </p:nvPicPr>
        <p:blipFill>
          <a:blip r:embed="rId3"/>
          <a:srcRect/>
          <a:stretch>
            <a:fillRect/>
          </a:stretch>
        </p:blipFill>
        <p:spPr bwMode="auto">
          <a:xfrm>
            <a:off x="11464925" y="458788"/>
            <a:ext cx="2644775" cy="536575"/>
          </a:xfrm>
          <a:prstGeom prst="rect">
            <a:avLst/>
          </a:prstGeom>
          <a:noFill/>
          <a:ln w="25400">
            <a:noFill/>
            <a:round/>
            <a:headEnd/>
            <a:tailEnd/>
          </a:ln>
        </p:spPr>
      </p:pic>
      <p:pic>
        <p:nvPicPr>
          <p:cNvPr id="80899" name="Picture 3"/>
          <p:cNvPicPr>
            <a:picLocks noChangeArrowheads="1"/>
          </p:cNvPicPr>
          <p:nvPr/>
        </p:nvPicPr>
        <p:blipFill>
          <a:blip r:embed="rId4"/>
          <a:srcRect/>
          <a:stretch>
            <a:fillRect/>
          </a:stretch>
        </p:blipFill>
        <p:spPr bwMode="auto">
          <a:xfrm>
            <a:off x="6057900" y="1338263"/>
            <a:ext cx="8572500" cy="6891337"/>
          </a:xfrm>
          <a:prstGeom prst="rect">
            <a:avLst/>
          </a:prstGeom>
          <a:noFill/>
          <a:ln w="12700">
            <a:noFill/>
            <a:miter lim="800000"/>
            <a:headEnd/>
            <a:tailEnd/>
          </a:ln>
        </p:spPr>
      </p:pic>
      <p:sp>
        <p:nvSpPr>
          <p:cNvPr id="80900" name="Rectangle 4"/>
          <p:cNvSpPr>
            <a:spLocks/>
          </p:cNvSpPr>
          <p:nvPr/>
        </p:nvSpPr>
        <p:spPr bwMode="auto">
          <a:xfrm>
            <a:off x="771525" y="1701800"/>
            <a:ext cx="5643563" cy="1865313"/>
          </a:xfrm>
          <a:prstGeom prst="rect">
            <a:avLst/>
          </a:prstGeom>
          <a:noFill/>
          <a:ln w="12700">
            <a:noFill/>
            <a:miter lim="800000"/>
            <a:headEnd/>
            <a:tailEnd/>
          </a:ln>
        </p:spPr>
        <p:txBody>
          <a:bodyPr lIns="0" tIns="0" rIns="0" bIns="0"/>
          <a:lstStyle/>
          <a:p>
            <a:pPr>
              <a:spcBef>
                <a:spcPts val="2000"/>
              </a:spcBef>
            </a:pPr>
            <a:r>
              <a:rPr lang="en-US" sz="2400">
                <a:solidFill>
                  <a:srgbClr val="131313"/>
                </a:solidFill>
              </a:rPr>
              <a:t>When designing their Cloud Solution for Web Application, Dell chose Joyent Smart Technologies as their software because it provided unique value to enterprise developers building web apps.</a:t>
            </a:r>
          </a:p>
        </p:txBody>
      </p:sp>
      <p:grpSp>
        <p:nvGrpSpPr>
          <p:cNvPr id="80901" name="Group 5"/>
          <p:cNvGrpSpPr>
            <a:grpSpLocks/>
          </p:cNvGrpSpPr>
          <p:nvPr/>
        </p:nvGrpSpPr>
        <p:grpSpPr bwMode="auto">
          <a:xfrm>
            <a:off x="800100" y="3706813"/>
            <a:ext cx="5600700" cy="2657475"/>
            <a:chOff x="0" y="0"/>
            <a:chExt cx="3136" cy="1984"/>
          </a:xfrm>
        </p:grpSpPr>
        <p:sp>
          <p:nvSpPr>
            <p:cNvPr id="80905" name="AutoShape 6"/>
            <p:cNvSpPr>
              <a:spLocks/>
            </p:cNvSpPr>
            <p:nvPr/>
          </p:nvSpPr>
          <p:spPr bwMode="auto">
            <a:xfrm>
              <a:off x="0" y="0"/>
              <a:ext cx="3136" cy="1984"/>
            </a:xfrm>
            <a:prstGeom prst="roundRect">
              <a:avLst>
                <a:gd name="adj" fmla="val 4250"/>
              </a:avLst>
            </a:prstGeom>
            <a:solidFill>
              <a:srgbClr val="E8E6E4"/>
            </a:solidFill>
            <a:ln w="25400">
              <a:noFill/>
              <a:miter lim="800000"/>
              <a:headEnd/>
              <a:tailEnd/>
            </a:ln>
          </p:spPr>
          <p:txBody>
            <a:bodyPr lIns="0" tIns="0" rIns="0" bIns="0"/>
            <a:lstStyle/>
            <a:p>
              <a:endParaRPr lang="en-US"/>
            </a:p>
          </p:txBody>
        </p:sp>
        <p:sp>
          <p:nvSpPr>
            <p:cNvPr id="80906" name="Rectangle 7"/>
            <p:cNvSpPr>
              <a:spLocks/>
            </p:cNvSpPr>
            <p:nvPr/>
          </p:nvSpPr>
          <p:spPr bwMode="auto">
            <a:xfrm>
              <a:off x="35" y="229"/>
              <a:ext cx="3064" cy="1555"/>
            </a:xfrm>
            <a:prstGeom prst="rect">
              <a:avLst/>
            </a:prstGeom>
            <a:noFill/>
            <a:ln w="12700">
              <a:noFill/>
              <a:miter lim="800000"/>
              <a:headEnd/>
              <a:tailEnd/>
            </a:ln>
          </p:spPr>
          <p:txBody>
            <a:bodyPr lIns="266700" tIns="266700" rIns="276672" bIns="266700" anchor="ctr"/>
            <a:lstStyle/>
            <a:p>
              <a:pPr>
                <a:lnSpc>
                  <a:spcPct val="90000"/>
                </a:lnSpc>
                <a:spcBef>
                  <a:spcPts val="1288"/>
                </a:spcBef>
              </a:pPr>
              <a:r>
                <a:rPr lang="en-US">
                  <a:solidFill>
                    <a:srgbClr val="343434"/>
                  </a:solidFill>
                  <a:latin typeface="Lucida Grande" charset="0"/>
                  <a:sym typeface="Lucida Grande" charset="0"/>
                </a:rPr>
                <a:t>Along with Dell DCS services and hardware, we chose to incorporate Joyent software because it provides a proven architecture for scaling Web applications.</a:t>
              </a:r>
            </a:p>
          </p:txBody>
        </p:sp>
      </p:grpSp>
      <p:sp>
        <p:nvSpPr>
          <p:cNvPr id="80902" name="AutoShape 8"/>
          <p:cNvSpPr>
            <a:spLocks/>
          </p:cNvSpPr>
          <p:nvPr/>
        </p:nvSpPr>
        <p:spPr bwMode="auto">
          <a:xfrm rot="10800000">
            <a:off x="1398588" y="6354763"/>
            <a:ext cx="701675" cy="523875"/>
          </a:xfrm>
          <a:prstGeom prst="rtTriangle">
            <a:avLst/>
          </a:prstGeom>
          <a:solidFill>
            <a:srgbClr val="E8E6E4"/>
          </a:solidFill>
          <a:ln w="25400">
            <a:noFill/>
            <a:miter lim="800000"/>
            <a:headEnd/>
            <a:tailEnd/>
          </a:ln>
        </p:spPr>
        <p:txBody>
          <a:bodyPr lIns="0" tIns="0" rIns="0" bIns="0"/>
          <a:lstStyle/>
          <a:p>
            <a:endParaRPr lang="en-US"/>
          </a:p>
        </p:txBody>
      </p:sp>
      <p:sp>
        <p:nvSpPr>
          <p:cNvPr id="80903" name="Rectangle 9"/>
          <p:cNvSpPr>
            <a:spLocks/>
          </p:cNvSpPr>
          <p:nvPr/>
        </p:nvSpPr>
        <p:spPr bwMode="auto">
          <a:xfrm>
            <a:off x="2390775" y="6665913"/>
            <a:ext cx="4119563" cy="615950"/>
          </a:xfrm>
          <a:prstGeom prst="rect">
            <a:avLst/>
          </a:prstGeom>
          <a:noFill/>
          <a:ln w="12700">
            <a:noFill/>
            <a:miter lim="800000"/>
            <a:headEnd/>
            <a:tailEnd/>
          </a:ln>
        </p:spPr>
        <p:txBody>
          <a:bodyPr wrap="none" lIns="0" tIns="0" rIns="0" bIns="0">
            <a:spAutoFit/>
          </a:bodyPr>
          <a:lstStyle/>
          <a:p>
            <a:r>
              <a:rPr lang="en-US" sz="2000" b="1">
                <a:solidFill>
                  <a:srgbClr val="595650"/>
                </a:solidFill>
              </a:rPr>
              <a:t>Forrest Norod</a:t>
            </a:r>
          </a:p>
          <a:p>
            <a:r>
              <a:rPr lang="en-US" sz="2000">
                <a:solidFill>
                  <a:srgbClr val="595650"/>
                </a:solidFill>
              </a:rPr>
              <a:t>General Manager for Servers at Dell</a:t>
            </a:r>
          </a:p>
        </p:txBody>
      </p:sp>
      <p:sp>
        <p:nvSpPr>
          <p:cNvPr id="51208" name="Rectangle 10"/>
          <p:cNvSpPr>
            <a:spLocks/>
          </p:cNvSpPr>
          <p:nvPr/>
        </p:nvSpPr>
        <p:spPr bwMode="auto">
          <a:xfrm>
            <a:off x="720725" y="246063"/>
            <a:ext cx="10515600" cy="1008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38100" tIns="38100" rIns="38100" bIns="38100" anchor="b"/>
          <a:lstStyle/>
          <a:p>
            <a:pPr>
              <a:defRPr/>
            </a:pPr>
            <a:r>
              <a:rPr lang="en-US" sz="4400" b="1" dirty="0">
                <a:solidFill>
                  <a:srgbClr val="E75D28"/>
                </a:solidFill>
                <a:latin typeface="+mj-lt"/>
                <a:ea typeface="ＭＳ Ｐゴシック" charset="0"/>
                <a:cs typeface="Helvetica" charset="0"/>
              </a:rPr>
              <a:t>Hardware Manufacturers See It Coming</a:t>
            </a:r>
          </a:p>
        </p:txBody>
      </p:sp>
    </p:spTree>
  </p:cSld>
  <p:clrMapOvr>
    <a:masterClrMapping/>
  </p:clrMapOvr>
  <p:transition spd="slow"/>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Slide Number Placeholder 3"/>
          <p:cNvSpPr>
            <a:spLocks noGrp="1"/>
          </p:cNvSpPr>
          <p:nvPr>
            <p:ph type="sldNum" sz="quarter" idx="12"/>
          </p:nvPr>
        </p:nvSpPr>
        <p:spPr>
          <a:xfrm>
            <a:off x="731838" y="6813550"/>
            <a:ext cx="3413125" cy="438150"/>
          </a:xfrm>
          <a:noFill/>
        </p:spPr>
        <p:txBody>
          <a:bodyPr/>
          <a:lstStyle/>
          <a:p>
            <a:pPr algn="l"/>
            <a:fld id="{454528A0-CF42-42BA-B762-656696B1B52E}" type="slidenum">
              <a:rPr lang="en-US"/>
              <a:pPr algn="l"/>
              <a:t>3</a:t>
            </a:fld>
            <a:endParaRPr lang="en-US"/>
          </a:p>
        </p:txBody>
      </p:sp>
      <p:sp>
        <p:nvSpPr>
          <p:cNvPr id="10" name="Title 1"/>
          <p:cNvSpPr>
            <a:spLocks noGrp="1"/>
          </p:cNvSpPr>
          <p:nvPr>
            <p:ph type="title"/>
          </p:nvPr>
        </p:nvSpPr>
        <p:spPr>
          <a:xfrm>
            <a:off x="731838" y="3375025"/>
            <a:ext cx="13166725" cy="1030288"/>
          </a:xfrm>
          <a:extLst/>
        </p:spPr>
        <p:txBody>
          <a:bodyPr/>
          <a:lstStyle/>
          <a:p>
            <a:pPr>
              <a:defRPr/>
            </a:pPr>
            <a:r>
              <a:rPr lang="en-US" dirty="0" smtClean="0">
                <a:cs typeface="+mj-cs"/>
              </a:rPr>
              <a:t>The Medium itself, not the content it carries, should be the focus of study.</a:t>
            </a:r>
            <a:endParaRPr lang="en-US" dirty="0">
              <a:cs typeface="+mj-cs"/>
            </a:endParaRPr>
          </a:p>
        </p:txBody>
      </p:sp>
      <p:sp>
        <p:nvSpPr>
          <p:cNvPr id="31747" name="Content Placeholder 1"/>
          <p:cNvSpPr>
            <a:spLocks noGrp="1"/>
          </p:cNvSpPr>
          <p:nvPr>
            <p:ph idx="1"/>
          </p:nvPr>
        </p:nvSpPr>
        <p:spPr bwMode="auto">
          <a:prstGeom prst="rect">
            <a:avLst/>
          </a:prstGeom>
          <a:noFill/>
          <a:ln>
            <a:miter lim="800000"/>
            <a:headEnd/>
            <a:tailEnd/>
          </a:ln>
        </p:spPr>
        <p:txBody>
          <a:bodyPr vert="horz" wrap="square" lIns="91440" tIns="45720" rIns="91440" bIns="45720" numCol="1" anchor="t" anchorCtr="0" compatLnSpc="1">
            <a:prstTxWarp prst="textNoShape">
              <a:avLst/>
            </a:prstTxWarp>
          </a:bodyPr>
          <a:lstStyle/>
          <a:p>
            <a:endParaRPr lang="en-US" smtClean="0">
              <a:ea typeface="ＭＳ Ｐゴシック" charset="-128"/>
            </a:endParaRPr>
          </a:p>
        </p:txBody>
      </p:sp>
    </p:spTree>
  </p:cSld>
  <p:clrMapOvr>
    <a:masterClrMapping/>
  </p:clrMapOvr>
  <p:transition spd="slow"/>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Slide Number Placeholder 3"/>
          <p:cNvSpPr>
            <a:spLocks noGrp="1"/>
          </p:cNvSpPr>
          <p:nvPr>
            <p:ph type="sldNum" sz="quarter" idx="12"/>
          </p:nvPr>
        </p:nvSpPr>
        <p:spPr>
          <a:xfrm>
            <a:off x="731838" y="7627938"/>
            <a:ext cx="3413125" cy="438150"/>
          </a:xfrm>
          <a:noFill/>
        </p:spPr>
        <p:txBody>
          <a:bodyPr/>
          <a:lstStyle/>
          <a:p>
            <a:pPr algn="l"/>
            <a:fld id="{363C46FF-A01D-4BED-9A35-BEB26AB8F611}" type="slidenum">
              <a:rPr lang="en-US"/>
              <a:pPr algn="l"/>
              <a:t>30</a:t>
            </a:fld>
            <a:endParaRPr lang="en-US"/>
          </a:p>
        </p:txBody>
      </p:sp>
      <p:sp>
        <p:nvSpPr>
          <p:cNvPr id="82946" name="Rectangle 2"/>
          <p:cNvSpPr>
            <a:spLocks/>
          </p:cNvSpPr>
          <p:nvPr/>
        </p:nvSpPr>
        <p:spPr bwMode="auto">
          <a:xfrm>
            <a:off x="731838" y="1681163"/>
            <a:ext cx="13087350" cy="5946775"/>
          </a:xfrm>
          <a:prstGeom prst="rect">
            <a:avLst/>
          </a:prstGeom>
          <a:noFill/>
          <a:ln w="12700">
            <a:noFill/>
            <a:miter lim="800000"/>
            <a:headEnd/>
            <a:tailEnd/>
          </a:ln>
        </p:spPr>
        <p:txBody>
          <a:bodyPr lIns="25400" tIns="25400" rIns="25400" bIns="25400"/>
          <a:lstStyle/>
          <a:p>
            <a:pPr>
              <a:lnSpc>
                <a:spcPct val="120000"/>
              </a:lnSpc>
            </a:pPr>
            <a:r>
              <a:rPr lang="ja-JP" altLang="en-US" sz="2400">
                <a:solidFill>
                  <a:srgbClr val="262626"/>
                </a:solidFill>
              </a:rPr>
              <a:t>“</a:t>
            </a:r>
            <a:r>
              <a:rPr lang="en-US" altLang="ja-JP" sz="2400">
                <a:solidFill>
                  <a:srgbClr val="262626"/>
                </a:solidFill>
              </a:rPr>
              <a:t>to illustrate ... what kind of computational solutions will be required in the data center to power this new age of digital devices used on the Internet, look at </a:t>
            </a:r>
            <a:r>
              <a:rPr lang="en-US" altLang="ja-JP" sz="2400" u="sng">
                <a:solidFill>
                  <a:srgbClr val="3189B8"/>
                </a:solidFill>
                <a:hlinkClick r:id="rId3"/>
              </a:rPr>
              <a:t>Joyent</a:t>
            </a:r>
            <a:r>
              <a:rPr lang="en-US" altLang="ja-JP" sz="2400">
                <a:solidFill>
                  <a:srgbClr val="262626"/>
                </a:solidFill>
              </a:rPr>
              <a:t>. This is </a:t>
            </a:r>
            <a:r>
              <a:rPr lang="en-US" altLang="ja-JP" sz="2400" b="1">
                <a:solidFill>
                  <a:srgbClr val="262626"/>
                </a:solidFill>
              </a:rPr>
              <a:t>second generation cloud computing to suit the connected digital world.</a:t>
            </a:r>
            <a:r>
              <a:rPr lang="ja-JP" altLang="en-US" sz="2400" b="1">
                <a:solidFill>
                  <a:srgbClr val="262626"/>
                </a:solidFill>
              </a:rPr>
              <a:t>”</a:t>
            </a:r>
            <a:r>
              <a:rPr lang="en-US" altLang="ja-JP" sz="2400" b="1">
                <a:solidFill>
                  <a:srgbClr val="262626"/>
                </a:solidFill>
              </a:rPr>
              <a:t> </a:t>
            </a:r>
            <a:endParaRPr lang="en-US" altLang="ja-JP" sz="2400">
              <a:solidFill>
                <a:srgbClr val="262626"/>
              </a:solidFill>
            </a:endParaRPr>
          </a:p>
          <a:p>
            <a:pPr>
              <a:lnSpc>
                <a:spcPct val="120000"/>
              </a:lnSpc>
            </a:pPr>
            <a:r>
              <a:rPr lang="en-US" sz="2400">
                <a:solidFill>
                  <a:srgbClr val="131313"/>
                </a:solidFill>
              </a:rPr>
              <a:t>(Andy Mulholland, Capgemini CTO)</a:t>
            </a:r>
          </a:p>
        </p:txBody>
      </p:sp>
      <p:sp>
        <p:nvSpPr>
          <p:cNvPr id="82947" name="Line 3"/>
          <p:cNvSpPr>
            <a:spLocks noChangeShapeType="1"/>
          </p:cNvSpPr>
          <p:nvPr/>
        </p:nvSpPr>
        <p:spPr bwMode="auto">
          <a:xfrm rot="10800000">
            <a:off x="12876213" y="4999038"/>
            <a:ext cx="173037" cy="454025"/>
          </a:xfrm>
          <a:prstGeom prst="line">
            <a:avLst/>
          </a:prstGeom>
          <a:noFill/>
          <a:ln w="38100">
            <a:solidFill>
              <a:srgbClr val="FF5308"/>
            </a:solidFill>
            <a:miter lim="800000"/>
            <a:headEnd type="stealth" w="med" len="med"/>
            <a:tailEnd/>
          </a:ln>
        </p:spPr>
        <p:txBody>
          <a:bodyPr lIns="0" tIns="0" rIns="0" bIns="0"/>
          <a:lstStyle/>
          <a:p>
            <a:endParaRPr lang="en-US"/>
          </a:p>
        </p:txBody>
      </p:sp>
      <p:pic>
        <p:nvPicPr>
          <p:cNvPr id="50180" name="Picture 4"/>
          <p:cNvPicPr>
            <a:picLocks noChangeAspect="1" noChangeArrowheads="1"/>
          </p:cNvPicPr>
          <p:nvPr/>
        </p:nvPicPr>
        <p:blipFill>
          <a:blip r:embed="rId4"/>
          <a:srcRect/>
          <a:stretch>
            <a:fillRect/>
          </a:stretch>
        </p:blipFill>
        <p:spPr bwMode="auto">
          <a:xfrm>
            <a:off x="1843088" y="3521075"/>
            <a:ext cx="11087100" cy="4400550"/>
          </a:xfrm>
          <a:prstGeom prst="rect">
            <a:avLst/>
          </a:prstGeom>
          <a:noFill/>
          <a:ln w="12700">
            <a:noFill/>
            <a:miter lim="800000"/>
            <a:headEnd/>
            <a:tailEnd/>
          </a:ln>
          <a:effectLst>
            <a:outerShdw dist="63499" dir="5400000" algn="ctr" rotWithShape="0">
              <a:schemeClr val="bg2">
                <a:alpha val="45000"/>
              </a:schemeClr>
            </a:outerShdw>
          </a:effectLst>
        </p:spPr>
      </p:pic>
      <p:sp>
        <p:nvSpPr>
          <p:cNvPr id="7" name="Rectangle 10"/>
          <p:cNvSpPr>
            <a:spLocks/>
          </p:cNvSpPr>
          <p:nvPr/>
        </p:nvSpPr>
        <p:spPr bwMode="auto">
          <a:xfrm>
            <a:off x="720725" y="246063"/>
            <a:ext cx="10515600" cy="1008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38100" tIns="38100" rIns="38100" bIns="38100" anchor="b"/>
          <a:lstStyle/>
          <a:p>
            <a:pPr>
              <a:defRPr/>
            </a:pPr>
            <a:r>
              <a:rPr lang="en-US" sz="4400" b="1" dirty="0">
                <a:solidFill>
                  <a:srgbClr val="E75D28"/>
                </a:solidFill>
                <a:latin typeface="+mj-lt"/>
                <a:ea typeface="ＭＳ Ｐゴシック" charset="0"/>
                <a:cs typeface="Helvetica" charset="0"/>
              </a:rPr>
              <a:t>Sis See It Coming</a:t>
            </a:r>
          </a:p>
        </p:txBody>
      </p:sp>
      <p:sp>
        <p:nvSpPr>
          <p:cNvPr id="82950" name="Line 1"/>
          <p:cNvSpPr>
            <a:spLocks noChangeShapeType="1"/>
          </p:cNvSpPr>
          <p:nvPr/>
        </p:nvSpPr>
        <p:spPr bwMode="auto">
          <a:xfrm rot="10800000" flipH="1">
            <a:off x="0" y="1327150"/>
            <a:ext cx="14657388" cy="1588"/>
          </a:xfrm>
          <a:prstGeom prst="line">
            <a:avLst/>
          </a:prstGeom>
          <a:noFill/>
          <a:ln w="25400">
            <a:solidFill>
              <a:srgbClr val="393020">
                <a:alpha val="29803"/>
              </a:srgbClr>
            </a:solidFill>
            <a:round/>
            <a:headEnd/>
            <a:tailEnd/>
          </a:ln>
        </p:spPr>
        <p:txBody>
          <a:bodyPr lIns="0" tIns="0" rIns="0" bIns="0"/>
          <a:lstStyle/>
          <a:p>
            <a:endParaRPr lang="en-US"/>
          </a:p>
        </p:txBody>
      </p:sp>
      <p:pic>
        <p:nvPicPr>
          <p:cNvPr id="82951" name="Picture 2"/>
          <p:cNvPicPr>
            <a:picLocks noChangeArrowheads="1"/>
          </p:cNvPicPr>
          <p:nvPr/>
        </p:nvPicPr>
        <p:blipFill>
          <a:blip r:embed="rId5"/>
          <a:srcRect/>
          <a:stretch>
            <a:fillRect/>
          </a:stretch>
        </p:blipFill>
        <p:spPr bwMode="auto">
          <a:xfrm>
            <a:off x="11464925" y="458788"/>
            <a:ext cx="2644775" cy="536575"/>
          </a:xfrm>
          <a:prstGeom prst="rect">
            <a:avLst/>
          </a:prstGeom>
          <a:noFill/>
          <a:ln w="25400">
            <a:noFill/>
            <a:round/>
            <a:headEnd/>
            <a:tailEnd/>
          </a:ln>
        </p:spPr>
      </p:pic>
    </p:spTree>
  </p:cSld>
  <p:clrMapOvr>
    <a:masterClrMapping/>
  </p:clrMapOvr>
  <p:transition spd="slow"/>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Slide Number Placeholder 3"/>
          <p:cNvSpPr>
            <a:spLocks noGrp="1"/>
          </p:cNvSpPr>
          <p:nvPr>
            <p:ph type="sldNum" sz="quarter" idx="12"/>
          </p:nvPr>
        </p:nvSpPr>
        <p:spPr>
          <a:xfrm>
            <a:off x="731838" y="6840538"/>
            <a:ext cx="3413125" cy="438150"/>
          </a:xfrm>
          <a:noFill/>
        </p:spPr>
        <p:txBody>
          <a:bodyPr/>
          <a:lstStyle/>
          <a:p>
            <a:pPr algn="l"/>
            <a:fld id="{F8C5304E-F6F3-436A-9505-2D4B11E5A7A0}" type="slidenum">
              <a:rPr lang="en-US"/>
              <a:pPr algn="l"/>
              <a:t>31</a:t>
            </a:fld>
            <a:endParaRPr lang="en-US"/>
          </a:p>
        </p:txBody>
      </p:sp>
      <p:sp>
        <p:nvSpPr>
          <p:cNvPr id="84994" name="Rectangle 1"/>
          <p:cNvSpPr>
            <a:spLocks noChangeArrowheads="1"/>
          </p:cNvSpPr>
          <p:nvPr>
            <p:ph type="title"/>
          </p:nvPr>
        </p:nvSpPr>
        <p:spPr/>
        <p:txBody>
          <a:bodyPr/>
          <a:lstStyle/>
          <a:p>
            <a:r>
              <a:rPr lang="en-US" smtClean="0">
                <a:ea typeface="ＭＳ Ｐゴシック" charset="-128"/>
              </a:rPr>
              <a:t>Cloud Software For Service Providers</a:t>
            </a:r>
          </a:p>
        </p:txBody>
      </p:sp>
      <p:sp>
        <p:nvSpPr>
          <p:cNvPr id="84995" name="Rectangle 2"/>
          <p:cNvSpPr>
            <a:spLocks/>
          </p:cNvSpPr>
          <p:nvPr/>
        </p:nvSpPr>
        <p:spPr bwMode="auto">
          <a:xfrm>
            <a:off x="4886325" y="6038850"/>
            <a:ext cx="8543925" cy="600075"/>
          </a:xfrm>
          <a:prstGeom prst="rect">
            <a:avLst/>
          </a:prstGeom>
          <a:solidFill>
            <a:srgbClr val="84827F"/>
          </a:solidFill>
          <a:ln w="12700">
            <a:solidFill>
              <a:srgbClr val="1E1B14"/>
            </a:solidFill>
            <a:miter lim="800000"/>
            <a:headEnd/>
            <a:tailEnd/>
          </a:ln>
        </p:spPr>
        <p:txBody>
          <a:bodyPr lIns="0" tIns="0" rIns="0" bIns="0" anchor="ctr"/>
          <a:lstStyle/>
          <a:p>
            <a:pPr algn="ctr">
              <a:lnSpc>
                <a:spcPct val="120000"/>
              </a:lnSpc>
              <a:spcBef>
                <a:spcPts val="2000"/>
              </a:spcBef>
              <a:tabLst>
                <a:tab pos="800100" algn="l"/>
              </a:tabLst>
            </a:pPr>
            <a:r>
              <a:rPr lang="en-US" sz="2800" b="1">
                <a:solidFill>
                  <a:srgbClr val="131313"/>
                </a:solidFill>
              </a:rPr>
              <a:t>x86</a:t>
            </a:r>
            <a:r>
              <a:rPr lang="en-US" sz="2800">
                <a:solidFill>
                  <a:srgbClr val="131313"/>
                </a:solidFill>
              </a:rPr>
              <a:t> - </a:t>
            </a:r>
            <a:r>
              <a:rPr lang="en-US" sz="2200">
                <a:solidFill>
                  <a:srgbClr val="131313"/>
                </a:solidFill>
              </a:rPr>
              <a:t>Platform from Intel</a:t>
            </a:r>
          </a:p>
        </p:txBody>
      </p:sp>
      <p:sp>
        <p:nvSpPr>
          <p:cNvPr id="84996" name="Rectangle 3"/>
          <p:cNvSpPr>
            <a:spLocks/>
          </p:cNvSpPr>
          <p:nvPr/>
        </p:nvSpPr>
        <p:spPr bwMode="auto">
          <a:xfrm>
            <a:off x="4857750" y="5041900"/>
            <a:ext cx="8543925" cy="911225"/>
          </a:xfrm>
          <a:prstGeom prst="rect">
            <a:avLst/>
          </a:prstGeom>
          <a:solidFill>
            <a:srgbClr val="E8E6E4"/>
          </a:solidFill>
          <a:ln w="12700">
            <a:solidFill>
              <a:srgbClr val="18242C"/>
            </a:solidFill>
            <a:miter lim="800000"/>
            <a:headEnd/>
            <a:tailEnd/>
          </a:ln>
        </p:spPr>
        <p:txBody>
          <a:bodyPr lIns="0" tIns="0" rIns="0" bIns="0" anchor="ctr"/>
          <a:lstStyle/>
          <a:p>
            <a:pPr algn="ctr">
              <a:lnSpc>
                <a:spcPct val="120000"/>
              </a:lnSpc>
              <a:spcBef>
                <a:spcPts val="2000"/>
              </a:spcBef>
              <a:tabLst>
                <a:tab pos="800100" algn="l"/>
              </a:tabLst>
            </a:pPr>
            <a:r>
              <a:rPr lang="en-US" sz="2100" b="1">
                <a:solidFill>
                  <a:srgbClr val="131313"/>
                </a:solidFill>
              </a:rPr>
              <a:t>SmartKernel</a:t>
            </a:r>
            <a:r>
              <a:rPr lang="en-US" sz="2100">
                <a:solidFill>
                  <a:srgbClr val="131313"/>
                </a:solidFill>
              </a:rPr>
              <a:t> - </a:t>
            </a:r>
            <a:r>
              <a:rPr lang="en-US" sz="1600" i="1">
                <a:solidFill>
                  <a:srgbClr val="131313"/>
                </a:solidFill>
              </a:rPr>
              <a:t>Cloud Engineered Kernel</a:t>
            </a:r>
            <a:endParaRPr lang="en-US" i="1">
              <a:solidFill>
                <a:srgbClr val="131313"/>
              </a:solidFill>
            </a:endParaRPr>
          </a:p>
          <a:p>
            <a:pPr algn="ctr">
              <a:lnSpc>
                <a:spcPct val="120000"/>
              </a:lnSpc>
              <a:spcBef>
                <a:spcPts val="600"/>
              </a:spcBef>
              <a:tabLst>
                <a:tab pos="800100" algn="l"/>
              </a:tabLst>
            </a:pPr>
            <a:r>
              <a:rPr lang="en-US" sz="1700" i="1">
                <a:solidFill>
                  <a:srgbClr val="E75D28"/>
                </a:solidFill>
              </a:rPr>
              <a:t>Programmable Hypervisor with Full Introspection</a:t>
            </a:r>
          </a:p>
        </p:txBody>
      </p:sp>
      <p:pic>
        <p:nvPicPr>
          <p:cNvPr id="84997" name="Picture 4"/>
          <p:cNvPicPr>
            <a:picLocks noChangeAspect="1" noChangeArrowheads="1"/>
          </p:cNvPicPr>
          <p:nvPr/>
        </p:nvPicPr>
        <p:blipFill>
          <a:blip r:embed="rId2"/>
          <a:srcRect/>
          <a:stretch>
            <a:fillRect/>
          </a:stretch>
        </p:blipFill>
        <p:spPr bwMode="auto">
          <a:xfrm>
            <a:off x="5057775" y="5186363"/>
            <a:ext cx="1128713" cy="225425"/>
          </a:xfrm>
          <a:prstGeom prst="rect">
            <a:avLst/>
          </a:prstGeom>
          <a:noFill/>
          <a:ln w="25400">
            <a:noFill/>
            <a:round/>
            <a:headEnd/>
            <a:tailEnd/>
          </a:ln>
        </p:spPr>
      </p:pic>
      <p:sp>
        <p:nvSpPr>
          <p:cNvPr id="84998" name="Rectangle 5"/>
          <p:cNvSpPr>
            <a:spLocks/>
          </p:cNvSpPr>
          <p:nvPr/>
        </p:nvSpPr>
        <p:spPr bwMode="auto">
          <a:xfrm>
            <a:off x="527050" y="2244725"/>
            <a:ext cx="4087813" cy="4405313"/>
          </a:xfrm>
          <a:prstGeom prst="rect">
            <a:avLst/>
          </a:prstGeom>
          <a:solidFill>
            <a:srgbClr val="2A4354"/>
          </a:solidFill>
          <a:ln w="12700">
            <a:solidFill>
              <a:srgbClr val="0A0E10"/>
            </a:solidFill>
            <a:miter lim="800000"/>
            <a:headEnd/>
            <a:tailEnd/>
          </a:ln>
        </p:spPr>
        <p:txBody>
          <a:bodyPr lIns="38100" tIns="38100" rIns="38100" bIns="38100"/>
          <a:lstStyle/>
          <a:p>
            <a:pPr algn="ctr">
              <a:lnSpc>
                <a:spcPct val="120000"/>
              </a:lnSpc>
              <a:spcBef>
                <a:spcPts val="2000"/>
              </a:spcBef>
              <a:tabLst>
                <a:tab pos="800100" algn="l"/>
              </a:tabLst>
            </a:pPr>
            <a:endParaRPr lang="en-US" sz="1300">
              <a:solidFill>
                <a:srgbClr val="FFFFFF"/>
              </a:solidFill>
              <a:latin typeface="Arial Rounded MT Bold" pitchFamily="34" charset="0"/>
              <a:sym typeface="Arial Rounded MT Bold" pitchFamily="34" charset="0"/>
            </a:endParaRPr>
          </a:p>
          <a:p>
            <a:pPr algn="ctr">
              <a:lnSpc>
                <a:spcPct val="120000"/>
              </a:lnSpc>
              <a:tabLst>
                <a:tab pos="800100" algn="l"/>
              </a:tabLst>
            </a:pPr>
            <a:r>
              <a:rPr lang="en-US">
                <a:solidFill>
                  <a:srgbClr val="FFFFFF"/>
                </a:solidFill>
                <a:latin typeface="Arial Rounded MT Bold" pitchFamily="34" charset="0"/>
                <a:sym typeface="Arial Rounded MT Bold" pitchFamily="34" charset="0"/>
              </a:rPr>
              <a:t>SmartDataCenter 6</a:t>
            </a:r>
          </a:p>
          <a:p>
            <a:pPr algn="ctr">
              <a:lnSpc>
                <a:spcPct val="120000"/>
              </a:lnSpc>
              <a:spcBef>
                <a:spcPts val="1200"/>
              </a:spcBef>
              <a:tabLst>
                <a:tab pos="800100" algn="l"/>
              </a:tabLst>
            </a:pPr>
            <a:r>
              <a:rPr lang="en-US" sz="1500" b="1" i="1">
                <a:solidFill>
                  <a:srgbClr val="FFFFFF"/>
                </a:solidFill>
                <a:latin typeface="Arial Narrow" pitchFamily="34" charset="0"/>
                <a:sym typeface="Arial Narrow" pitchFamily="34" charset="0"/>
              </a:rPr>
              <a:t>Complete Solution to Operate a Cloud</a:t>
            </a:r>
          </a:p>
        </p:txBody>
      </p:sp>
      <p:pic>
        <p:nvPicPr>
          <p:cNvPr id="27654" name="Picture 6"/>
          <p:cNvPicPr>
            <a:picLocks noChangeAspect="1" noChangeArrowheads="1"/>
          </p:cNvPicPr>
          <p:nvPr/>
        </p:nvPicPr>
        <p:blipFill>
          <a:blip r:embed="rId3"/>
          <a:srcRect/>
          <a:stretch>
            <a:fillRect/>
          </a:stretch>
        </p:blipFill>
        <p:spPr bwMode="auto">
          <a:xfrm>
            <a:off x="2414588" y="6046788"/>
            <a:ext cx="1814512" cy="387350"/>
          </a:xfrm>
          <a:prstGeom prst="rect">
            <a:avLst/>
          </a:prstGeom>
          <a:noFill/>
          <a:ln w="12700">
            <a:noFill/>
            <a:miter lim="800000"/>
            <a:headEnd/>
            <a:tailEnd/>
          </a:ln>
          <a:effectLst>
            <a:outerShdw dist="63499" dir="5400000" algn="ctr" rotWithShape="0">
              <a:schemeClr val="bg2">
                <a:alpha val="45000"/>
              </a:schemeClr>
            </a:outerShdw>
          </a:effectLst>
        </p:spPr>
      </p:pic>
      <p:sp>
        <p:nvSpPr>
          <p:cNvPr id="85000" name="Rectangle 7"/>
          <p:cNvSpPr>
            <a:spLocks/>
          </p:cNvSpPr>
          <p:nvPr/>
        </p:nvSpPr>
        <p:spPr bwMode="auto">
          <a:xfrm>
            <a:off x="1144588" y="3348038"/>
            <a:ext cx="2482850" cy="2909887"/>
          </a:xfrm>
          <a:prstGeom prst="rect">
            <a:avLst/>
          </a:prstGeom>
          <a:noFill/>
          <a:ln w="12700">
            <a:noFill/>
            <a:miter lim="800000"/>
            <a:headEnd/>
            <a:tailEnd/>
          </a:ln>
        </p:spPr>
        <p:txBody>
          <a:bodyPr wrap="none" lIns="0" tIns="0" rIns="0" bIns="0">
            <a:spAutoFit/>
          </a:bodyPr>
          <a:lstStyle/>
          <a:p>
            <a:pPr>
              <a:spcBef>
                <a:spcPts val="600"/>
              </a:spcBef>
              <a:tabLst>
                <a:tab pos="800100" algn="l"/>
              </a:tabLst>
            </a:pPr>
            <a:r>
              <a:rPr lang="en-US" sz="1500" b="1">
                <a:solidFill>
                  <a:srgbClr val="FFFFFF"/>
                </a:solidFill>
              </a:rPr>
              <a:t>IaaS, PaaS</a:t>
            </a:r>
          </a:p>
          <a:p>
            <a:pPr>
              <a:spcBef>
                <a:spcPts val="600"/>
              </a:spcBef>
              <a:tabLst>
                <a:tab pos="800100" algn="l"/>
              </a:tabLst>
            </a:pPr>
            <a:r>
              <a:rPr lang="en-US" sz="1500">
                <a:solidFill>
                  <a:srgbClr val="FFFFFF"/>
                </a:solidFill>
              </a:rPr>
              <a:t>Virtual Machines</a:t>
            </a:r>
          </a:p>
          <a:p>
            <a:pPr>
              <a:spcBef>
                <a:spcPts val="600"/>
              </a:spcBef>
              <a:tabLst>
                <a:tab pos="800100" algn="l"/>
              </a:tabLst>
            </a:pPr>
            <a:r>
              <a:rPr lang="en-US" sz="1500">
                <a:solidFill>
                  <a:srgbClr val="FFFFFF"/>
                </a:solidFill>
              </a:rPr>
              <a:t>Admin and Operations Portal</a:t>
            </a:r>
          </a:p>
          <a:p>
            <a:pPr>
              <a:spcBef>
                <a:spcPts val="600"/>
              </a:spcBef>
              <a:tabLst>
                <a:tab pos="800100" algn="l"/>
              </a:tabLst>
            </a:pPr>
            <a:r>
              <a:rPr lang="en-US" sz="1500">
                <a:solidFill>
                  <a:srgbClr val="FFFFFF"/>
                </a:solidFill>
              </a:rPr>
              <a:t>Self Provisioning Portal</a:t>
            </a:r>
          </a:p>
          <a:p>
            <a:pPr>
              <a:spcBef>
                <a:spcPts val="600"/>
              </a:spcBef>
              <a:tabLst>
                <a:tab pos="800100" algn="l"/>
              </a:tabLst>
            </a:pPr>
            <a:r>
              <a:rPr lang="en-US" sz="1500">
                <a:solidFill>
                  <a:srgbClr val="FFFFFF"/>
                </a:solidFill>
              </a:rPr>
              <a:t>Cloud Telemetry &amp; Analytics</a:t>
            </a:r>
          </a:p>
          <a:p>
            <a:pPr>
              <a:spcBef>
                <a:spcPts val="600"/>
              </a:spcBef>
              <a:tabLst>
                <a:tab pos="800100" algn="l"/>
              </a:tabLst>
            </a:pPr>
            <a:r>
              <a:rPr lang="en-US" sz="1500">
                <a:solidFill>
                  <a:srgbClr val="FFFFFF"/>
                </a:solidFill>
              </a:rPr>
              <a:t>Extensibility (APIs)</a:t>
            </a:r>
          </a:p>
          <a:p>
            <a:pPr>
              <a:spcBef>
                <a:spcPts val="600"/>
              </a:spcBef>
              <a:tabLst>
                <a:tab pos="800100" algn="l"/>
              </a:tabLst>
            </a:pPr>
            <a:r>
              <a:rPr lang="en-US" sz="1500">
                <a:solidFill>
                  <a:srgbClr val="FFFFFF"/>
                </a:solidFill>
              </a:rPr>
              <a:t>Billing</a:t>
            </a:r>
          </a:p>
          <a:p>
            <a:pPr>
              <a:spcBef>
                <a:spcPts val="600"/>
              </a:spcBef>
              <a:tabLst>
                <a:tab pos="800100" algn="l"/>
              </a:tabLst>
            </a:pPr>
            <a:r>
              <a:rPr lang="en-US" sz="1300">
                <a:solidFill>
                  <a:srgbClr val="FFFFFF"/>
                </a:solidFill>
              </a:rPr>
              <a:t>Existing Software Ecosystem</a:t>
            </a:r>
          </a:p>
          <a:p>
            <a:pPr>
              <a:spcBef>
                <a:spcPts val="600"/>
              </a:spcBef>
              <a:tabLst>
                <a:tab pos="800100" algn="l"/>
              </a:tabLst>
            </a:pPr>
            <a:r>
              <a:rPr lang="en-US" sz="1300">
                <a:solidFill>
                  <a:srgbClr val="FFFFFF"/>
                </a:solidFill>
              </a:rPr>
              <a:t>Integrates w/ Routers, Switches</a:t>
            </a:r>
          </a:p>
          <a:p>
            <a:pPr>
              <a:spcBef>
                <a:spcPts val="600"/>
              </a:spcBef>
              <a:tabLst>
                <a:tab pos="800100" algn="l"/>
              </a:tabLst>
            </a:pPr>
            <a:endParaRPr lang="en-US" sz="1300">
              <a:solidFill>
                <a:srgbClr val="FFFFFF"/>
              </a:solidFill>
            </a:endParaRPr>
          </a:p>
        </p:txBody>
      </p:sp>
      <p:grpSp>
        <p:nvGrpSpPr>
          <p:cNvPr id="85001" name="Group 8"/>
          <p:cNvGrpSpPr>
            <a:grpSpLocks/>
          </p:cNvGrpSpPr>
          <p:nvPr/>
        </p:nvGrpSpPr>
        <p:grpSpPr bwMode="auto">
          <a:xfrm>
            <a:off x="12530138" y="2138363"/>
            <a:ext cx="857250" cy="2120900"/>
            <a:chOff x="0" y="-79"/>
            <a:chExt cx="480" cy="1582"/>
          </a:xfrm>
        </p:grpSpPr>
        <p:sp>
          <p:nvSpPr>
            <p:cNvPr id="85044" name="Rectangle 9"/>
            <p:cNvSpPr>
              <a:spLocks/>
            </p:cNvSpPr>
            <p:nvPr/>
          </p:nvSpPr>
          <p:spPr bwMode="auto">
            <a:xfrm rot="-5400000">
              <a:off x="-512" y="512"/>
              <a:ext cx="1503" cy="480"/>
            </a:xfrm>
            <a:prstGeom prst="rect">
              <a:avLst/>
            </a:prstGeom>
            <a:solidFill>
              <a:srgbClr val="E75D28">
                <a:alpha val="83136"/>
              </a:srgbClr>
            </a:solidFill>
            <a:ln w="12700">
              <a:solidFill>
                <a:srgbClr val="494642">
                  <a:alpha val="83136"/>
                </a:srgbClr>
              </a:solidFill>
              <a:miter lim="800000"/>
              <a:headEnd/>
              <a:tailEnd/>
            </a:ln>
          </p:spPr>
          <p:txBody>
            <a:bodyPr lIns="0" tIns="0" rIns="0" bIns="0"/>
            <a:lstStyle/>
            <a:p>
              <a:endParaRPr lang="en-US"/>
            </a:p>
          </p:txBody>
        </p:sp>
        <p:sp>
          <p:nvSpPr>
            <p:cNvPr id="85045" name="Rectangle 10"/>
            <p:cNvSpPr>
              <a:spLocks/>
            </p:cNvSpPr>
            <p:nvPr/>
          </p:nvSpPr>
          <p:spPr bwMode="auto">
            <a:xfrm rot="-5400000">
              <a:off x="-520" y="573"/>
              <a:ext cx="1511" cy="208"/>
            </a:xfrm>
            <a:prstGeom prst="rect">
              <a:avLst/>
            </a:prstGeom>
            <a:noFill/>
            <a:ln w="12700">
              <a:noFill/>
              <a:miter lim="800000"/>
              <a:headEnd/>
              <a:tailEnd/>
            </a:ln>
          </p:spPr>
          <p:txBody>
            <a:bodyPr lIns="0" tIns="0" rIns="0" bIns="0"/>
            <a:lstStyle/>
            <a:p>
              <a:pPr>
                <a:lnSpc>
                  <a:spcPct val="110000"/>
                </a:lnSpc>
                <a:tabLst>
                  <a:tab pos="800100" algn="l"/>
                </a:tabLst>
              </a:pPr>
              <a:r>
                <a:rPr lang="en-US" sz="1700" b="1">
                  <a:solidFill>
                    <a:srgbClr val="0A0E10"/>
                  </a:solidFill>
                </a:rPr>
                <a:t>Node.js Service</a:t>
              </a:r>
            </a:p>
          </p:txBody>
        </p:sp>
      </p:grpSp>
      <p:grpSp>
        <p:nvGrpSpPr>
          <p:cNvPr id="85002" name="Group 11"/>
          <p:cNvGrpSpPr>
            <a:grpSpLocks/>
          </p:cNvGrpSpPr>
          <p:nvPr/>
        </p:nvGrpSpPr>
        <p:grpSpPr bwMode="auto">
          <a:xfrm>
            <a:off x="11437938" y="2155825"/>
            <a:ext cx="857250" cy="2103438"/>
            <a:chOff x="0" y="-66"/>
            <a:chExt cx="480" cy="1569"/>
          </a:xfrm>
        </p:grpSpPr>
        <p:sp>
          <p:nvSpPr>
            <p:cNvPr id="85042" name="Rectangle 12"/>
            <p:cNvSpPr>
              <a:spLocks/>
            </p:cNvSpPr>
            <p:nvPr/>
          </p:nvSpPr>
          <p:spPr bwMode="auto">
            <a:xfrm rot="-5400000">
              <a:off x="-512" y="512"/>
              <a:ext cx="1503" cy="480"/>
            </a:xfrm>
            <a:prstGeom prst="rect">
              <a:avLst/>
            </a:prstGeom>
            <a:solidFill>
              <a:srgbClr val="544732">
                <a:alpha val="83136"/>
              </a:srgbClr>
            </a:solidFill>
            <a:ln w="12700">
              <a:solidFill>
                <a:srgbClr val="494642">
                  <a:alpha val="83136"/>
                </a:srgbClr>
              </a:solidFill>
              <a:miter lim="800000"/>
              <a:headEnd/>
              <a:tailEnd/>
            </a:ln>
          </p:spPr>
          <p:txBody>
            <a:bodyPr lIns="0" tIns="0" rIns="0" bIns="0"/>
            <a:lstStyle/>
            <a:p>
              <a:endParaRPr lang="en-US"/>
            </a:p>
          </p:txBody>
        </p:sp>
        <p:sp>
          <p:nvSpPr>
            <p:cNvPr id="85043" name="Rectangle 13"/>
            <p:cNvSpPr>
              <a:spLocks/>
            </p:cNvSpPr>
            <p:nvPr/>
          </p:nvSpPr>
          <p:spPr bwMode="auto">
            <a:xfrm rot="-5400000">
              <a:off x="-508" y="494"/>
              <a:ext cx="1503" cy="384"/>
            </a:xfrm>
            <a:prstGeom prst="rect">
              <a:avLst/>
            </a:prstGeom>
            <a:noFill/>
            <a:ln w="12700">
              <a:noFill/>
              <a:miter lim="800000"/>
              <a:headEnd/>
              <a:tailEnd/>
            </a:ln>
          </p:spPr>
          <p:txBody>
            <a:bodyPr lIns="0" tIns="0" rIns="0" bIns="0"/>
            <a:lstStyle/>
            <a:p>
              <a:pPr>
                <a:lnSpc>
                  <a:spcPct val="110000"/>
                </a:lnSpc>
                <a:tabLst>
                  <a:tab pos="800100" algn="l"/>
                </a:tabLst>
              </a:pPr>
              <a:r>
                <a:rPr lang="en-US" sz="1700" b="1">
                  <a:solidFill>
                    <a:srgbClr val="0A0E10"/>
                  </a:solidFill>
                </a:rPr>
                <a:t>ISV Virtual Appliances</a:t>
              </a:r>
            </a:p>
          </p:txBody>
        </p:sp>
      </p:grpSp>
      <p:grpSp>
        <p:nvGrpSpPr>
          <p:cNvPr id="85003" name="Group 14"/>
          <p:cNvGrpSpPr>
            <a:grpSpLocks/>
          </p:cNvGrpSpPr>
          <p:nvPr/>
        </p:nvGrpSpPr>
        <p:grpSpPr bwMode="auto">
          <a:xfrm>
            <a:off x="7086600" y="2093913"/>
            <a:ext cx="857250" cy="2165350"/>
            <a:chOff x="0" y="-112"/>
            <a:chExt cx="480" cy="1615"/>
          </a:xfrm>
        </p:grpSpPr>
        <p:sp>
          <p:nvSpPr>
            <p:cNvPr id="85040" name="Rectangle 15"/>
            <p:cNvSpPr>
              <a:spLocks/>
            </p:cNvSpPr>
            <p:nvPr/>
          </p:nvSpPr>
          <p:spPr bwMode="auto">
            <a:xfrm rot="-5400000">
              <a:off x="-512" y="512"/>
              <a:ext cx="1503" cy="480"/>
            </a:xfrm>
            <a:prstGeom prst="rect">
              <a:avLst/>
            </a:prstGeom>
            <a:solidFill>
              <a:schemeClr val="accent1">
                <a:alpha val="83136"/>
              </a:schemeClr>
            </a:solidFill>
            <a:ln w="12700">
              <a:solidFill>
                <a:srgbClr val="494642">
                  <a:alpha val="83136"/>
                </a:srgbClr>
              </a:solidFill>
              <a:miter lim="800000"/>
              <a:headEnd/>
              <a:tailEnd/>
            </a:ln>
          </p:spPr>
          <p:txBody>
            <a:bodyPr lIns="0" tIns="0" rIns="0" bIns="0"/>
            <a:lstStyle/>
            <a:p>
              <a:endParaRPr lang="en-US"/>
            </a:p>
          </p:txBody>
        </p:sp>
        <p:sp>
          <p:nvSpPr>
            <p:cNvPr id="85041" name="Rectangle 16"/>
            <p:cNvSpPr>
              <a:spLocks/>
            </p:cNvSpPr>
            <p:nvPr/>
          </p:nvSpPr>
          <p:spPr bwMode="auto">
            <a:xfrm rot="-5400000">
              <a:off x="-516" y="452"/>
              <a:ext cx="1512" cy="384"/>
            </a:xfrm>
            <a:prstGeom prst="rect">
              <a:avLst/>
            </a:prstGeom>
            <a:noFill/>
            <a:ln w="12700">
              <a:noFill/>
              <a:miter lim="800000"/>
              <a:headEnd/>
              <a:tailEnd/>
            </a:ln>
          </p:spPr>
          <p:txBody>
            <a:bodyPr lIns="0" tIns="0" rIns="0" bIns="0"/>
            <a:lstStyle/>
            <a:p>
              <a:pPr>
                <a:lnSpc>
                  <a:spcPct val="110000"/>
                </a:lnSpc>
                <a:tabLst>
                  <a:tab pos="800100" algn="l"/>
                </a:tabLst>
              </a:pPr>
              <a:r>
                <a:rPr lang="en-US" sz="1700" b="1">
                  <a:solidFill>
                    <a:srgbClr val="0A0E10"/>
                  </a:solidFill>
                </a:rPr>
                <a:t>GNU Tool Chain </a:t>
              </a:r>
              <a:r>
                <a:rPr lang="en-US" sz="1700">
                  <a:solidFill>
                    <a:srgbClr val="0A0E10"/>
                  </a:solidFill>
                </a:rPr>
                <a:t>SmartOS</a:t>
              </a:r>
              <a:r>
                <a:rPr lang="en-US" sz="1700" b="1">
                  <a:solidFill>
                    <a:srgbClr val="0A0E10"/>
                  </a:solidFill>
                </a:rPr>
                <a:t> </a:t>
              </a:r>
            </a:p>
          </p:txBody>
        </p:sp>
      </p:grpSp>
      <p:grpSp>
        <p:nvGrpSpPr>
          <p:cNvPr id="85004" name="Group 17"/>
          <p:cNvGrpSpPr>
            <a:grpSpLocks/>
          </p:cNvGrpSpPr>
          <p:nvPr/>
        </p:nvGrpSpPr>
        <p:grpSpPr bwMode="auto">
          <a:xfrm>
            <a:off x="6000750" y="2093913"/>
            <a:ext cx="857250" cy="2165350"/>
            <a:chOff x="0" y="-112"/>
            <a:chExt cx="480" cy="1615"/>
          </a:xfrm>
        </p:grpSpPr>
        <p:sp>
          <p:nvSpPr>
            <p:cNvPr id="85038" name="Rectangle 18"/>
            <p:cNvSpPr>
              <a:spLocks/>
            </p:cNvSpPr>
            <p:nvPr/>
          </p:nvSpPr>
          <p:spPr bwMode="auto">
            <a:xfrm rot="-5400000">
              <a:off x="-512" y="512"/>
              <a:ext cx="1503" cy="480"/>
            </a:xfrm>
            <a:prstGeom prst="rect">
              <a:avLst/>
            </a:prstGeom>
            <a:solidFill>
              <a:srgbClr val="FFFFFF">
                <a:alpha val="83136"/>
              </a:srgbClr>
            </a:solidFill>
            <a:ln w="12700">
              <a:solidFill>
                <a:srgbClr val="494642">
                  <a:alpha val="83136"/>
                </a:srgbClr>
              </a:solidFill>
              <a:miter lim="800000"/>
              <a:headEnd/>
              <a:tailEnd/>
            </a:ln>
          </p:spPr>
          <p:txBody>
            <a:bodyPr lIns="0" tIns="0" rIns="0" bIns="0"/>
            <a:lstStyle/>
            <a:p>
              <a:endParaRPr lang="en-US"/>
            </a:p>
          </p:txBody>
        </p:sp>
        <p:sp>
          <p:nvSpPr>
            <p:cNvPr id="85039" name="Rectangle 19"/>
            <p:cNvSpPr>
              <a:spLocks/>
            </p:cNvSpPr>
            <p:nvPr/>
          </p:nvSpPr>
          <p:spPr bwMode="auto">
            <a:xfrm rot="-5400000">
              <a:off x="-492" y="540"/>
              <a:ext cx="1511" cy="208"/>
            </a:xfrm>
            <a:prstGeom prst="rect">
              <a:avLst/>
            </a:prstGeom>
            <a:noFill/>
            <a:ln w="12700">
              <a:noFill/>
              <a:miter lim="800000"/>
              <a:headEnd/>
              <a:tailEnd/>
            </a:ln>
          </p:spPr>
          <p:txBody>
            <a:bodyPr lIns="0" tIns="0" rIns="0" bIns="0"/>
            <a:lstStyle/>
            <a:p>
              <a:pPr>
                <a:lnSpc>
                  <a:spcPct val="110000"/>
                </a:lnSpc>
                <a:tabLst>
                  <a:tab pos="800100" algn="l"/>
                </a:tabLst>
              </a:pPr>
              <a:r>
                <a:rPr lang="en-US" sz="1700" b="1">
                  <a:solidFill>
                    <a:srgbClr val="0A0E10"/>
                  </a:solidFill>
                </a:rPr>
                <a:t>KVM - Linux</a:t>
              </a:r>
            </a:p>
          </p:txBody>
        </p:sp>
      </p:grpSp>
      <p:grpSp>
        <p:nvGrpSpPr>
          <p:cNvPr id="85005" name="Group 20"/>
          <p:cNvGrpSpPr>
            <a:grpSpLocks/>
          </p:cNvGrpSpPr>
          <p:nvPr/>
        </p:nvGrpSpPr>
        <p:grpSpPr bwMode="auto">
          <a:xfrm>
            <a:off x="4914900" y="2093913"/>
            <a:ext cx="857250" cy="2165350"/>
            <a:chOff x="0" y="-112"/>
            <a:chExt cx="480" cy="1615"/>
          </a:xfrm>
        </p:grpSpPr>
        <p:sp>
          <p:nvSpPr>
            <p:cNvPr id="85036" name="Rectangle 21"/>
            <p:cNvSpPr>
              <a:spLocks/>
            </p:cNvSpPr>
            <p:nvPr/>
          </p:nvSpPr>
          <p:spPr bwMode="auto">
            <a:xfrm rot="-5400000">
              <a:off x="-512" y="512"/>
              <a:ext cx="1503" cy="480"/>
            </a:xfrm>
            <a:prstGeom prst="rect">
              <a:avLst/>
            </a:prstGeom>
            <a:solidFill>
              <a:srgbClr val="FFFFFF">
                <a:alpha val="83136"/>
              </a:srgbClr>
            </a:solidFill>
            <a:ln w="12700">
              <a:solidFill>
                <a:srgbClr val="494642">
                  <a:alpha val="83136"/>
                </a:srgbClr>
              </a:solidFill>
              <a:miter lim="800000"/>
              <a:headEnd/>
              <a:tailEnd/>
            </a:ln>
          </p:spPr>
          <p:txBody>
            <a:bodyPr lIns="0" tIns="0" rIns="0" bIns="0"/>
            <a:lstStyle/>
            <a:p>
              <a:endParaRPr lang="en-US"/>
            </a:p>
          </p:txBody>
        </p:sp>
        <p:sp>
          <p:nvSpPr>
            <p:cNvPr id="85037" name="Rectangle 22"/>
            <p:cNvSpPr>
              <a:spLocks/>
            </p:cNvSpPr>
            <p:nvPr/>
          </p:nvSpPr>
          <p:spPr bwMode="auto">
            <a:xfrm rot="-5400000">
              <a:off x="-532" y="540"/>
              <a:ext cx="1512" cy="208"/>
            </a:xfrm>
            <a:prstGeom prst="rect">
              <a:avLst/>
            </a:prstGeom>
            <a:noFill/>
            <a:ln w="12700">
              <a:noFill/>
              <a:miter lim="800000"/>
              <a:headEnd/>
              <a:tailEnd/>
            </a:ln>
          </p:spPr>
          <p:txBody>
            <a:bodyPr lIns="0" tIns="0" rIns="0" bIns="0"/>
            <a:lstStyle/>
            <a:p>
              <a:pPr>
                <a:lnSpc>
                  <a:spcPct val="110000"/>
                </a:lnSpc>
                <a:tabLst>
                  <a:tab pos="800100" algn="l"/>
                </a:tabLst>
              </a:pPr>
              <a:r>
                <a:rPr lang="en-US" sz="1700" b="1">
                  <a:solidFill>
                    <a:srgbClr val="0A0E10"/>
                  </a:solidFill>
                </a:rPr>
                <a:t>KVM - Windows</a:t>
              </a:r>
            </a:p>
          </p:txBody>
        </p:sp>
      </p:grpSp>
      <p:grpSp>
        <p:nvGrpSpPr>
          <p:cNvPr id="85006" name="Group 23"/>
          <p:cNvGrpSpPr>
            <a:grpSpLocks/>
          </p:cNvGrpSpPr>
          <p:nvPr/>
        </p:nvGrpSpPr>
        <p:grpSpPr bwMode="auto">
          <a:xfrm>
            <a:off x="8172450" y="2093913"/>
            <a:ext cx="857250" cy="2165350"/>
            <a:chOff x="0" y="-112"/>
            <a:chExt cx="480" cy="1615"/>
          </a:xfrm>
        </p:grpSpPr>
        <p:sp>
          <p:nvSpPr>
            <p:cNvPr id="85034" name="Rectangle 24"/>
            <p:cNvSpPr>
              <a:spLocks/>
            </p:cNvSpPr>
            <p:nvPr/>
          </p:nvSpPr>
          <p:spPr bwMode="auto">
            <a:xfrm rot="-5400000">
              <a:off x="-512" y="512"/>
              <a:ext cx="1503" cy="480"/>
            </a:xfrm>
            <a:prstGeom prst="rect">
              <a:avLst/>
            </a:prstGeom>
            <a:solidFill>
              <a:srgbClr val="7090A4">
                <a:alpha val="83136"/>
              </a:srgbClr>
            </a:solidFill>
            <a:ln w="12700">
              <a:solidFill>
                <a:srgbClr val="494642">
                  <a:alpha val="83136"/>
                </a:srgbClr>
              </a:solidFill>
              <a:miter lim="800000"/>
              <a:headEnd/>
              <a:tailEnd/>
            </a:ln>
          </p:spPr>
          <p:txBody>
            <a:bodyPr lIns="0" tIns="0" rIns="0" bIns="0"/>
            <a:lstStyle/>
            <a:p>
              <a:endParaRPr lang="en-US"/>
            </a:p>
          </p:txBody>
        </p:sp>
        <p:sp>
          <p:nvSpPr>
            <p:cNvPr id="85035" name="Rectangle 25"/>
            <p:cNvSpPr>
              <a:spLocks/>
            </p:cNvSpPr>
            <p:nvPr/>
          </p:nvSpPr>
          <p:spPr bwMode="auto">
            <a:xfrm rot="-5400000">
              <a:off x="-516" y="452"/>
              <a:ext cx="1512" cy="384"/>
            </a:xfrm>
            <a:prstGeom prst="rect">
              <a:avLst/>
            </a:prstGeom>
            <a:noFill/>
            <a:ln w="12700">
              <a:noFill/>
              <a:miter lim="800000"/>
              <a:headEnd/>
              <a:tailEnd/>
            </a:ln>
          </p:spPr>
          <p:txBody>
            <a:bodyPr lIns="0" tIns="0" rIns="0" bIns="0"/>
            <a:lstStyle/>
            <a:p>
              <a:pPr>
                <a:lnSpc>
                  <a:spcPct val="110000"/>
                </a:lnSpc>
                <a:tabLst>
                  <a:tab pos="800100" algn="l"/>
                </a:tabLst>
              </a:pPr>
              <a:r>
                <a:rPr lang="en-US" sz="1700" b="1">
                  <a:solidFill>
                    <a:srgbClr val="0A0E10"/>
                  </a:solidFill>
                </a:rPr>
                <a:t>PHP</a:t>
              </a:r>
              <a:r>
                <a:rPr lang="en-US" sz="1700">
                  <a:solidFill>
                    <a:srgbClr val="0A0E10"/>
                  </a:solidFill>
                </a:rPr>
                <a:t> </a:t>
              </a:r>
            </a:p>
            <a:p>
              <a:pPr>
                <a:lnSpc>
                  <a:spcPct val="110000"/>
                </a:lnSpc>
                <a:tabLst>
                  <a:tab pos="800100" algn="l"/>
                </a:tabLst>
              </a:pPr>
              <a:r>
                <a:rPr lang="en-US" sz="1700">
                  <a:solidFill>
                    <a:srgbClr val="0A0E10"/>
                  </a:solidFill>
                </a:rPr>
                <a:t>SmartOS</a:t>
              </a:r>
              <a:r>
                <a:rPr lang="en-US" sz="1700" b="1">
                  <a:solidFill>
                    <a:srgbClr val="0A0E10"/>
                  </a:solidFill>
                </a:rPr>
                <a:t> </a:t>
              </a:r>
            </a:p>
          </p:txBody>
        </p:sp>
      </p:grpSp>
      <p:grpSp>
        <p:nvGrpSpPr>
          <p:cNvPr id="85007" name="Group 26"/>
          <p:cNvGrpSpPr>
            <a:grpSpLocks/>
          </p:cNvGrpSpPr>
          <p:nvPr/>
        </p:nvGrpSpPr>
        <p:grpSpPr bwMode="auto">
          <a:xfrm>
            <a:off x="9258300" y="2068513"/>
            <a:ext cx="857250" cy="2190750"/>
            <a:chOff x="0" y="-131"/>
            <a:chExt cx="480" cy="1634"/>
          </a:xfrm>
        </p:grpSpPr>
        <p:sp>
          <p:nvSpPr>
            <p:cNvPr id="85032" name="Rectangle 27"/>
            <p:cNvSpPr>
              <a:spLocks/>
            </p:cNvSpPr>
            <p:nvPr/>
          </p:nvSpPr>
          <p:spPr bwMode="auto">
            <a:xfrm rot="-5400000">
              <a:off x="-512" y="512"/>
              <a:ext cx="1503" cy="480"/>
            </a:xfrm>
            <a:prstGeom prst="rect">
              <a:avLst/>
            </a:prstGeom>
            <a:solidFill>
              <a:srgbClr val="7090A4">
                <a:alpha val="83136"/>
              </a:srgbClr>
            </a:solidFill>
            <a:ln w="12700">
              <a:solidFill>
                <a:srgbClr val="494642">
                  <a:alpha val="83136"/>
                </a:srgbClr>
              </a:solidFill>
              <a:miter lim="800000"/>
              <a:headEnd/>
              <a:tailEnd/>
            </a:ln>
          </p:spPr>
          <p:txBody>
            <a:bodyPr lIns="0" tIns="0" rIns="0" bIns="0"/>
            <a:lstStyle/>
            <a:p>
              <a:endParaRPr lang="en-US"/>
            </a:p>
          </p:txBody>
        </p:sp>
        <p:sp>
          <p:nvSpPr>
            <p:cNvPr id="85033" name="Rectangle 28"/>
            <p:cNvSpPr>
              <a:spLocks/>
            </p:cNvSpPr>
            <p:nvPr/>
          </p:nvSpPr>
          <p:spPr bwMode="auto">
            <a:xfrm rot="-5400000">
              <a:off x="-516" y="433"/>
              <a:ext cx="1512" cy="384"/>
            </a:xfrm>
            <a:prstGeom prst="rect">
              <a:avLst/>
            </a:prstGeom>
            <a:noFill/>
            <a:ln w="12700">
              <a:noFill/>
              <a:miter lim="800000"/>
              <a:headEnd/>
              <a:tailEnd/>
            </a:ln>
          </p:spPr>
          <p:txBody>
            <a:bodyPr lIns="0" tIns="0" rIns="0" bIns="0"/>
            <a:lstStyle/>
            <a:p>
              <a:pPr>
                <a:lnSpc>
                  <a:spcPct val="110000"/>
                </a:lnSpc>
                <a:tabLst>
                  <a:tab pos="800100" algn="l"/>
                </a:tabLst>
              </a:pPr>
              <a:r>
                <a:rPr lang="en-US" sz="1700" b="1">
                  <a:solidFill>
                    <a:srgbClr val="0A0E10"/>
                  </a:solidFill>
                </a:rPr>
                <a:t>Java </a:t>
              </a:r>
              <a:endParaRPr lang="en-US" sz="1700">
                <a:solidFill>
                  <a:srgbClr val="0A0E10"/>
                </a:solidFill>
              </a:endParaRPr>
            </a:p>
            <a:p>
              <a:pPr>
                <a:lnSpc>
                  <a:spcPct val="110000"/>
                </a:lnSpc>
                <a:tabLst>
                  <a:tab pos="800100" algn="l"/>
                </a:tabLst>
              </a:pPr>
              <a:r>
                <a:rPr lang="en-US" sz="1700">
                  <a:solidFill>
                    <a:srgbClr val="0A0E10"/>
                  </a:solidFill>
                </a:rPr>
                <a:t>SmartOS</a:t>
              </a:r>
              <a:r>
                <a:rPr lang="en-US" sz="1700" b="1">
                  <a:solidFill>
                    <a:srgbClr val="0A0E10"/>
                  </a:solidFill>
                </a:rPr>
                <a:t> </a:t>
              </a:r>
            </a:p>
          </p:txBody>
        </p:sp>
      </p:grpSp>
      <p:grpSp>
        <p:nvGrpSpPr>
          <p:cNvPr id="85008" name="Group 29"/>
          <p:cNvGrpSpPr>
            <a:grpSpLocks/>
          </p:cNvGrpSpPr>
          <p:nvPr/>
        </p:nvGrpSpPr>
        <p:grpSpPr bwMode="auto">
          <a:xfrm>
            <a:off x="10344150" y="2146300"/>
            <a:ext cx="857250" cy="2112963"/>
            <a:chOff x="0" y="-74"/>
            <a:chExt cx="480" cy="1577"/>
          </a:xfrm>
        </p:grpSpPr>
        <p:sp>
          <p:nvSpPr>
            <p:cNvPr id="85030" name="Rectangle 30"/>
            <p:cNvSpPr>
              <a:spLocks/>
            </p:cNvSpPr>
            <p:nvPr/>
          </p:nvSpPr>
          <p:spPr bwMode="auto">
            <a:xfrm rot="-5400000">
              <a:off x="-512" y="512"/>
              <a:ext cx="1503" cy="480"/>
            </a:xfrm>
            <a:prstGeom prst="rect">
              <a:avLst/>
            </a:prstGeom>
            <a:solidFill>
              <a:srgbClr val="7090A4">
                <a:alpha val="83136"/>
              </a:srgbClr>
            </a:solidFill>
            <a:ln w="12700">
              <a:solidFill>
                <a:srgbClr val="494642">
                  <a:alpha val="83136"/>
                </a:srgbClr>
              </a:solidFill>
              <a:miter lim="800000"/>
              <a:headEnd/>
              <a:tailEnd/>
            </a:ln>
          </p:spPr>
          <p:txBody>
            <a:bodyPr lIns="0" tIns="0" rIns="0" bIns="0"/>
            <a:lstStyle/>
            <a:p>
              <a:endParaRPr lang="en-US"/>
            </a:p>
          </p:txBody>
        </p:sp>
        <p:sp>
          <p:nvSpPr>
            <p:cNvPr id="85031" name="Rectangle 31"/>
            <p:cNvSpPr>
              <a:spLocks/>
            </p:cNvSpPr>
            <p:nvPr/>
          </p:nvSpPr>
          <p:spPr bwMode="auto">
            <a:xfrm rot="-5400000">
              <a:off x="-516" y="490"/>
              <a:ext cx="1512" cy="384"/>
            </a:xfrm>
            <a:prstGeom prst="rect">
              <a:avLst/>
            </a:prstGeom>
            <a:noFill/>
            <a:ln w="12700">
              <a:noFill/>
              <a:miter lim="800000"/>
              <a:headEnd/>
              <a:tailEnd/>
            </a:ln>
          </p:spPr>
          <p:txBody>
            <a:bodyPr lIns="0" tIns="0" rIns="0" bIns="0"/>
            <a:lstStyle/>
            <a:p>
              <a:pPr>
                <a:lnSpc>
                  <a:spcPct val="110000"/>
                </a:lnSpc>
                <a:tabLst>
                  <a:tab pos="800100" algn="l"/>
                </a:tabLst>
              </a:pPr>
              <a:r>
                <a:rPr lang="en-US" sz="1700" b="1">
                  <a:solidFill>
                    <a:srgbClr val="0A0E10"/>
                  </a:solidFill>
                </a:rPr>
                <a:t>Rails</a:t>
              </a:r>
              <a:r>
                <a:rPr lang="en-US" sz="1700">
                  <a:solidFill>
                    <a:srgbClr val="0A0E10"/>
                  </a:solidFill>
                </a:rPr>
                <a:t> </a:t>
              </a:r>
            </a:p>
            <a:p>
              <a:pPr>
                <a:lnSpc>
                  <a:spcPct val="110000"/>
                </a:lnSpc>
                <a:tabLst>
                  <a:tab pos="800100" algn="l"/>
                </a:tabLst>
              </a:pPr>
              <a:r>
                <a:rPr lang="en-US" sz="1700">
                  <a:solidFill>
                    <a:srgbClr val="0A0E10"/>
                  </a:solidFill>
                </a:rPr>
                <a:t>SmartOS</a:t>
              </a:r>
              <a:r>
                <a:rPr lang="en-US" sz="1700" b="1">
                  <a:solidFill>
                    <a:srgbClr val="0A0E10"/>
                  </a:solidFill>
                </a:rPr>
                <a:t> </a:t>
              </a:r>
            </a:p>
          </p:txBody>
        </p:sp>
      </p:grpSp>
      <p:graphicFrame>
        <p:nvGraphicFramePr>
          <p:cNvPr id="27680" name="Group 32"/>
          <p:cNvGraphicFramePr>
            <a:graphicFrameLocks noGrp="1"/>
          </p:cNvGraphicFramePr>
          <p:nvPr/>
        </p:nvGraphicFramePr>
        <p:xfrm>
          <a:off x="4886325" y="4410075"/>
          <a:ext cx="8543925" cy="525463"/>
        </p:xfrm>
        <a:graphic>
          <a:graphicData uri="http://schemas.openxmlformats.org/drawingml/2006/table">
            <a:tbl>
              <a:tblPr/>
              <a:tblGrid>
                <a:gridCol w="1067991"/>
                <a:gridCol w="1067991"/>
                <a:gridCol w="1067991"/>
                <a:gridCol w="1067991"/>
                <a:gridCol w="1067991"/>
                <a:gridCol w="1067991"/>
                <a:gridCol w="1067991"/>
                <a:gridCol w="1067991"/>
              </a:tblGrid>
              <a:tr h="525463">
                <a:tc>
                  <a:txBody>
                    <a:bodyPr/>
                    <a:lstStyle/>
                    <a:p>
                      <a:pPr marL="0" marR="0" lvl="0" indent="0" algn="l" defTabSz="914400" rtl="0" eaLnBrk="1" fontAlgn="base" latinLnBrk="0" hangingPunct="1">
                        <a:lnSpc>
                          <a:spcPct val="100000"/>
                        </a:lnSpc>
                        <a:spcBef>
                          <a:spcPct val="0"/>
                        </a:spcBef>
                        <a:spcAft>
                          <a:spcPct val="0"/>
                        </a:spcAft>
                        <a:buClr>
                          <a:srgbClr val="FF4B00"/>
                        </a:buClr>
                        <a:buSzPct val="124000"/>
                        <a:buFont typeface="Helvetica" charset="0"/>
                        <a:buNone/>
                        <a:tabLst>
                          <a:tab pos="800100" algn="l"/>
                        </a:tabLst>
                      </a:pPr>
                      <a:endParaRPr kumimoji="0" lang="en-US" sz="1500" b="0" i="0" u="none" strike="noStrike" cap="none" normalizeH="0" baseline="0">
                        <a:ln>
                          <a:noFill/>
                        </a:ln>
                        <a:solidFill>
                          <a:schemeClr val="tx1"/>
                        </a:solidFill>
                        <a:effectLst/>
                        <a:latin typeface="Helvetica" charset="0"/>
                        <a:ea typeface="ヒラギノ角ゴ ProN W3" charset="0"/>
                        <a:cs typeface="ヒラギノ角ゴ ProN W3" charset="0"/>
                        <a:sym typeface="Helvetica" charset="0"/>
                      </a:endParaRPr>
                    </a:p>
                  </a:txBody>
                  <a:tcPr marL="171450" marR="171450" marT="128685" marB="128685" horzOverflow="overflow">
                    <a:lnL w="12700" cap="flat" cmpd="sng" algn="ctr">
                      <a:solidFill>
                        <a:srgbClr val="3F6781"/>
                      </a:solidFill>
                      <a:prstDash val="solid"/>
                      <a:round/>
                      <a:headEnd type="none" w="med" len="med"/>
                      <a:tailEnd type="none" w="med" len="med"/>
                    </a:lnL>
                    <a:lnR w="12700" cap="flat" cmpd="sng" algn="ctr">
                      <a:solidFill>
                        <a:srgbClr val="3F6781"/>
                      </a:solidFill>
                      <a:prstDash val="solid"/>
                      <a:round/>
                      <a:headEnd type="none" w="med" len="med"/>
                      <a:tailEnd type="none" w="med" len="med"/>
                    </a:lnR>
                    <a:lnT w="12700" cap="flat" cmpd="sng" algn="ctr">
                      <a:solidFill>
                        <a:srgbClr val="3F6781"/>
                      </a:solidFill>
                      <a:prstDash val="solid"/>
                      <a:round/>
                      <a:headEnd type="none" w="med" len="med"/>
                      <a:tailEnd type="none" w="med" len="med"/>
                    </a:lnT>
                    <a:lnB w="12700" cap="flat" cmpd="sng" algn="ctr">
                      <a:solidFill>
                        <a:srgbClr val="3F6781"/>
                      </a:solidFill>
                      <a:prstDash val="solid"/>
                      <a:round/>
                      <a:headEnd type="none" w="med" len="med"/>
                      <a:tailEnd type="none" w="med" len="med"/>
                    </a:lnB>
                    <a:lnTlToBr>
                      <a:noFill/>
                    </a:lnTlToBr>
                    <a:lnBlToTr>
                      <a:noFill/>
                    </a:lnBlToTr>
                    <a:solidFill>
                      <a:srgbClr val="DFDBCC"/>
                    </a:solidFill>
                  </a:tcPr>
                </a:tc>
                <a:tc>
                  <a:txBody>
                    <a:bodyPr/>
                    <a:lstStyle/>
                    <a:p>
                      <a:pPr marL="0" marR="0" lvl="0" indent="0" algn="l" defTabSz="914400" rtl="0" eaLnBrk="1" fontAlgn="base" latinLnBrk="0" hangingPunct="1">
                        <a:lnSpc>
                          <a:spcPct val="100000"/>
                        </a:lnSpc>
                        <a:spcBef>
                          <a:spcPct val="0"/>
                        </a:spcBef>
                        <a:spcAft>
                          <a:spcPct val="0"/>
                        </a:spcAft>
                        <a:buClr>
                          <a:srgbClr val="FF4B00"/>
                        </a:buClr>
                        <a:buSzPct val="124000"/>
                        <a:buFont typeface="Helvetica" charset="0"/>
                        <a:buNone/>
                        <a:tabLst>
                          <a:tab pos="800100" algn="l"/>
                        </a:tabLst>
                      </a:pPr>
                      <a:endParaRPr kumimoji="0" lang="en-US" sz="1500" b="0" i="0" u="none" strike="noStrike" cap="none" normalizeH="0" baseline="0">
                        <a:ln>
                          <a:noFill/>
                        </a:ln>
                        <a:solidFill>
                          <a:schemeClr val="tx1"/>
                        </a:solidFill>
                        <a:effectLst/>
                        <a:latin typeface="Helvetica" charset="0"/>
                        <a:ea typeface="ヒラギノ角ゴ ProN W3" charset="0"/>
                        <a:cs typeface="ヒラギノ角ゴ ProN W3" charset="0"/>
                        <a:sym typeface="Helvetica" charset="0"/>
                      </a:endParaRPr>
                    </a:p>
                  </a:txBody>
                  <a:tcPr marL="171450" marR="171450" marT="128685" marB="128685" horzOverflow="overflow">
                    <a:lnL w="12700" cap="flat" cmpd="sng" algn="ctr">
                      <a:solidFill>
                        <a:srgbClr val="3F6781"/>
                      </a:solidFill>
                      <a:prstDash val="solid"/>
                      <a:round/>
                      <a:headEnd type="none" w="med" len="med"/>
                      <a:tailEnd type="none" w="med" len="med"/>
                    </a:lnL>
                    <a:lnR w="12700" cap="flat" cmpd="sng" algn="ctr">
                      <a:solidFill>
                        <a:srgbClr val="3F6781"/>
                      </a:solidFill>
                      <a:prstDash val="solid"/>
                      <a:round/>
                      <a:headEnd type="none" w="med" len="med"/>
                      <a:tailEnd type="none" w="med" len="med"/>
                    </a:lnR>
                    <a:lnT w="12700" cap="flat" cmpd="sng" algn="ctr">
                      <a:solidFill>
                        <a:srgbClr val="3F6781"/>
                      </a:solidFill>
                      <a:prstDash val="solid"/>
                      <a:round/>
                      <a:headEnd type="none" w="med" len="med"/>
                      <a:tailEnd type="none" w="med" len="med"/>
                    </a:lnT>
                    <a:lnB w="12700" cap="flat" cmpd="sng" algn="ctr">
                      <a:solidFill>
                        <a:srgbClr val="3F6781"/>
                      </a:solidFill>
                      <a:prstDash val="solid"/>
                      <a:round/>
                      <a:headEnd type="none" w="med" len="med"/>
                      <a:tailEnd type="none" w="med" len="med"/>
                    </a:lnB>
                    <a:lnTlToBr>
                      <a:noFill/>
                    </a:lnTlToBr>
                    <a:lnBlToTr>
                      <a:noFill/>
                    </a:lnBlToTr>
                    <a:solidFill>
                      <a:srgbClr val="E8E6E4"/>
                    </a:solidFill>
                  </a:tcPr>
                </a:tc>
                <a:tc>
                  <a:txBody>
                    <a:bodyPr/>
                    <a:lstStyle/>
                    <a:p>
                      <a:pPr marL="0" marR="0" lvl="0" indent="0" algn="l" defTabSz="914400" rtl="0" eaLnBrk="1" fontAlgn="base" latinLnBrk="0" hangingPunct="1">
                        <a:lnSpc>
                          <a:spcPct val="100000"/>
                        </a:lnSpc>
                        <a:spcBef>
                          <a:spcPct val="0"/>
                        </a:spcBef>
                        <a:spcAft>
                          <a:spcPct val="0"/>
                        </a:spcAft>
                        <a:buClr>
                          <a:srgbClr val="FF4B00"/>
                        </a:buClr>
                        <a:buSzPct val="124000"/>
                        <a:buFont typeface="Helvetica" charset="0"/>
                        <a:buNone/>
                        <a:tabLst>
                          <a:tab pos="800100" algn="l"/>
                        </a:tabLst>
                      </a:pPr>
                      <a:endParaRPr kumimoji="0" lang="en-US" sz="1500" b="0" i="0" u="none" strike="noStrike" cap="none" normalizeH="0" baseline="0">
                        <a:ln>
                          <a:noFill/>
                        </a:ln>
                        <a:solidFill>
                          <a:schemeClr val="tx1"/>
                        </a:solidFill>
                        <a:effectLst/>
                        <a:latin typeface="Helvetica" charset="0"/>
                        <a:ea typeface="ヒラギノ角ゴ ProN W3" charset="0"/>
                        <a:cs typeface="ヒラギノ角ゴ ProN W3" charset="0"/>
                        <a:sym typeface="Helvetica" charset="0"/>
                      </a:endParaRPr>
                    </a:p>
                  </a:txBody>
                  <a:tcPr marL="171450" marR="171450" marT="128685" marB="128685" horzOverflow="overflow">
                    <a:lnL w="12700" cap="flat" cmpd="sng" algn="ctr">
                      <a:solidFill>
                        <a:srgbClr val="3F6781"/>
                      </a:solidFill>
                      <a:prstDash val="solid"/>
                      <a:round/>
                      <a:headEnd type="none" w="med" len="med"/>
                      <a:tailEnd type="none" w="med" len="med"/>
                    </a:lnL>
                    <a:lnR w="12700" cap="flat" cmpd="sng" algn="ctr">
                      <a:solidFill>
                        <a:srgbClr val="3F6781"/>
                      </a:solidFill>
                      <a:prstDash val="solid"/>
                      <a:round/>
                      <a:headEnd type="none" w="med" len="med"/>
                      <a:tailEnd type="none" w="med" len="med"/>
                    </a:lnR>
                    <a:lnT w="12700" cap="flat" cmpd="sng" algn="ctr">
                      <a:solidFill>
                        <a:srgbClr val="3F6781"/>
                      </a:solidFill>
                      <a:prstDash val="solid"/>
                      <a:round/>
                      <a:headEnd type="none" w="med" len="med"/>
                      <a:tailEnd type="none" w="med" len="med"/>
                    </a:lnT>
                    <a:lnB w="12700" cap="flat" cmpd="sng" algn="ctr">
                      <a:solidFill>
                        <a:srgbClr val="3F6781"/>
                      </a:solidFill>
                      <a:prstDash val="solid"/>
                      <a:round/>
                      <a:headEnd type="none" w="med" len="med"/>
                      <a:tailEnd type="none" w="med" len="med"/>
                    </a:lnB>
                    <a:lnTlToBr>
                      <a:noFill/>
                    </a:lnTlToBr>
                    <a:lnBlToTr>
                      <a:noFill/>
                    </a:lnBlToTr>
                    <a:solidFill>
                      <a:srgbClr val="DFDBCC"/>
                    </a:solidFill>
                  </a:tcPr>
                </a:tc>
                <a:tc>
                  <a:txBody>
                    <a:bodyPr/>
                    <a:lstStyle/>
                    <a:p>
                      <a:pPr marL="0" marR="0" lvl="0" indent="0" algn="l" defTabSz="914400" rtl="0" eaLnBrk="1" fontAlgn="base" latinLnBrk="0" hangingPunct="1">
                        <a:lnSpc>
                          <a:spcPct val="100000"/>
                        </a:lnSpc>
                        <a:spcBef>
                          <a:spcPct val="0"/>
                        </a:spcBef>
                        <a:spcAft>
                          <a:spcPct val="0"/>
                        </a:spcAft>
                        <a:buClr>
                          <a:srgbClr val="FF4B00"/>
                        </a:buClr>
                        <a:buSzPct val="124000"/>
                        <a:buFont typeface="Helvetica" charset="0"/>
                        <a:buNone/>
                        <a:tabLst>
                          <a:tab pos="800100" algn="l"/>
                        </a:tabLst>
                      </a:pPr>
                      <a:endParaRPr kumimoji="0" lang="en-US" sz="1500" b="0" i="0" u="none" strike="noStrike" cap="none" normalizeH="0" baseline="0" dirty="0">
                        <a:ln>
                          <a:noFill/>
                        </a:ln>
                        <a:solidFill>
                          <a:schemeClr val="tx1"/>
                        </a:solidFill>
                        <a:effectLst/>
                        <a:latin typeface="Helvetica" charset="0"/>
                        <a:ea typeface="ヒラギノ角ゴ ProN W3" charset="0"/>
                        <a:cs typeface="ヒラギノ角ゴ ProN W3" charset="0"/>
                        <a:sym typeface="Helvetica" charset="0"/>
                      </a:endParaRPr>
                    </a:p>
                  </a:txBody>
                  <a:tcPr marL="171450" marR="171450" marT="128685" marB="128685" horzOverflow="overflow">
                    <a:lnL w="12700" cap="flat" cmpd="sng" algn="ctr">
                      <a:solidFill>
                        <a:srgbClr val="3F6781"/>
                      </a:solidFill>
                      <a:prstDash val="solid"/>
                      <a:round/>
                      <a:headEnd type="none" w="med" len="med"/>
                      <a:tailEnd type="none" w="med" len="med"/>
                    </a:lnL>
                    <a:lnR w="12700" cap="flat" cmpd="sng" algn="ctr">
                      <a:solidFill>
                        <a:srgbClr val="3F6781"/>
                      </a:solidFill>
                      <a:prstDash val="solid"/>
                      <a:round/>
                      <a:headEnd type="none" w="med" len="med"/>
                      <a:tailEnd type="none" w="med" len="med"/>
                    </a:lnR>
                    <a:lnT w="12700" cap="flat" cmpd="sng" algn="ctr">
                      <a:solidFill>
                        <a:srgbClr val="3F6781"/>
                      </a:solidFill>
                      <a:prstDash val="solid"/>
                      <a:round/>
                      <a:headEnd type="none" w="med" len="med"/>
                      <a:tailEnd type="none" w="med" len="med"/>
                    </a:lnT>
                    <a:lnB w="12700" cap="flat" cmpd="sng" algn="ctr">
                      <a:solidFill>
                        <a:srgbClr val="3F6781"/>
                      </a:solidFill>
                      <a:prstDash val="solid"/>
                      <a:round/>
                      <a:headEnd type="none" w="med" len="med"/>
                      <a:tailEnd type="none" w="med" len="med"/>
                    </a:lnB>
                    <a:lnTlToBr>
                      <a:noFill/>
                    </a:lnTlToBr>
                    <a:lnBlToTr>
                      <a:noFill/>
                    </a:lnBlToTr>
                    <a:solidFill>
                      <a:srgbClr val="E8E6E4"/>
                    </a:solidFill>
                  </a:tcPr>
                </a:tc>
                <a:tc>
                  <a:txBody>
                    <a:bodyPr/>
                    <a:lstStyle/>
                    <a:p>
                      <a:pPr marL="0" marR="0" lvl="0" indent="0" algn="l" defTabSz="914400" rtl="0" eaLnBrk="1" fontAlgn="base" latinLnBrk="0" hangingPunct="1">
                        <a:lnSpc>
                          <a:spcPct val="100000"/>
                        </a:lnSpc>
                        <a:spcBef>
                          <a:spcPct val="0"/>
                        </a:spcBef>
                        <a:spcAft>
                          <a:spcPct val="0"/>
                        </a:spcAft>
                        <a:buClr>
                          <a:srgbClr val="FF4B00"/>
                        </a:buClr>
                        <a:buSzPct val="124000"/>
                        <a:buFont typeface="Helvetica" charset="0"/>
                        <a:buNone/>
                        <a:tabLst>
                          <a:tab pos="800100" algn="l"/>
                        </a:tabLst>
                      </a:pPr>
                      <a:endParaRPr kumimoji="0" lang="en-US" sz="1500" b="0" i="0" u="none" strike="noStrike" cap="none" normalizeH="0" baseline="0">
                        <a:ln>
                          <a:noFill/>
                        </a:ln>
                        <a:solidFill>
                          <a:schemeClr val="tx1"/>
                        </a:solidFill>
                        <a:effectLst/>
                        <a:latin typeface="Helvetica" charset="0"/>
                        <a:ea typeface="ヒラギノ角ゴ ProN W3" charset="0"/>
                        <a:cs typeface="ヒラギノ角ゴ ProN W3" charset="0"/>
                        <a:sym typeface="Helvetica" charset="0"/>
                      </a:endParaRPr>
                    </a:p>
                  </a:txBody>
                  <a:tcPr marL="171450" marR="171450" marT="128685" marB="128685" horzOverflow="overflow">
                    <a:lnL w="12700" cap="flat" cmpd="sng" algn="ctr">
                      <a:solidFill>
                        <a:srgbClr val="3F6781"/>
                      </a:solidFill>
                      <a:prstDash val="solid"/>
                      <a:round/>
                      <a:headEnd type="none" w="med" len="med"/>
                      <a:tailEnd type="none" w="med" len="med"/>
                    </a:lnL>
                    <a:lnR w="12700" cap="flat" cmpd="sng" algn="ctr">
                      <a:solidFill>
                        <a:srgbClr val="3F6781"/>
                      </a:solidFill>
                      <a:prstDash val="solid"/>
                      <a:round/>
                      <a:headEnd type="none" w="med" len="med"/>
                      <a:tailEnd type="none" w="med" len="med"/>
                    </a:lnR>
                    <a:lnT w="12700" cap="flat" cmpd="sng" algn="ctr">
                      <a:solidFill>
                        <a:srgbClr val="3F6781"/>
                      </a:solidFill>
                      <a:prstDash val="solid"/>
                      <a:round/>
                      <a:headEnd type="none" w="med" len="med"/>
                      <a:tailEnd type="none" w="med" len="med"/>
                    </a:lnT>
                    <a:lnB w="12700" cap="flat" cmpd="sng" algn="ctr">
                      <a:solidFill>
                        <a:srgbClr val="3F6781"/>
                      </a:solidFill>
                      <a:prstDash val="solid"/>
                      <a:round/>
                      <a:headEnd type="none" w="med" len="med"/>
                      <a:tailEnd type="none" w="med" len="med"/>
                    </a:lnB>
                    <a:lnTlToBr>
                      <a:noFill/>
                    </a:lnTlToBr>
                    <a:lnBlToTr>
                      <a:noFill/>
                    </a:lnBlToTr>
                    <a:solidFill>
                      <a:srgbClr val="DFDBCC"/>
                    </a:solidFill>
                  </a:tcPr>
                </a:tc>
                <a:tc>
                  <a:txBody>
                    <a:bodyPr/>
                    <a:lstStyle/>
                    <a:p>
                      <a:pPr marL="0" marR="0" lvl="0" indent="0" algn="l" defTabSz="914400" rtl="0" eaLnBrk="1" fontAlgn="base" latinLnBrk="0" hangingPunct="1">
                        <a:lnSpc>
                          <a:spcPct val="100000"/>
                        </a:lnSpc>
                        <a:spcBef>
                          <a:spcPct val="0"/>
                        </a:spcBef>
                        <a:spcAft>
                          <a:spcPct val="0"/>
                        </a:spcAft>
                        <a:buClr>
                          <a:srgbClr val="FF4B00"/>
                        </a:buClr>
                        <a:buSzPct val="124000"/>
                        <a:buFont typeface="Helvetica" charset="0"/>
                        <a:buNone/>
                        <a:tabLst>
                          <a:tab pos="800100" algn="l"/>
                        </a:tabLst>
                      </a:pPr>
                      <a:endParaRPr kumimoji="0" lang="en-US" sz="1500" b="0" i="0" u="none" strike="noStrike" cap="none" normalizeH="0" baseline="0">
                        <a:ln>
                          <a:noFill/>
                        </a:ln>
                        <a:solidFill>
                          <a:schemeClr val="tx1"/>
                        </a:solidFill>
                        <a:effectLst/>
                        <a:latin typeface="Helvetica" charset="0"/>
                        <a:ea typeface="ヒラギノ角ゴ ProN W3" charset="0"/>
                        <a:cs typeface="ヒラギノ角ゴ ProN W3" charset="0"/>
                        <a:sym typeface="Helvetica" charset="0"/>
                      </a:endParaRPr>
                    </a:p>
                  </a:txBody>
                  <a:tcPr marL="171450" marR="171450" marT="128685" marB="128685" horzOverflow="overflow">
                    <a:lnL w="12700" cap="flat" cmpd="sng" algn="ctr">
                      <a:solidFill>
                        <a:srgbClr val="3F6781"/>
                      </a:solidFill>
                      <a:prstDash val="solid"/>
                      <a:round/>
                      <a:headEnd type="none" w="med" len="med"/>
                      <a:tailEnd type="none" w="med" len="med"/>
                    </a:lnL>
                    <a:lnR w="12700" cap="flat" cmpd="sng" algn="ctr">
                      <a:solidFill>
                        <a:srgbClr val="3F6781"/>
                      </a:solidFill>
                      <a:prstDash val="solid"/>
                      <a:round/>
                      <a:headEnd type="none" w="med" len="med"/>
                      <a:tailEnd type="none" w="med" len="med"/>
                    </a:lnR>
                    <a:lnT w="12700" cap="flat" cmpd="sng" algn="ctr">
                      <a:solidFill>
                        <a:srgbClr val="3F6781"/>
                      </a:solidFill>
                      <a:prstDash val="solid"/>
                      <a:round/>
                      <a:headEnd type="none" w="med" len="med"/>
                      <a:tailEnd type="none" w="med" len="med"/>
                    </a:lnT>
                    <a:lnB w="12700" cap="flat" cmpd="sng" algn="ctr">
                      <a:solidFill>
                        <a:srgbClr val="3F6781"/>
                      </a:solidFill>
                      <a:prstDash val="solid"/>
                      <a:round/>
                      <a:headEnd type="none" w="med" len="med"/>
                      <a:tailEnd type="none" w="med" len="med"/>
                    </a:lnB>
                    <a:lnTlToBr>
                      <a:noFill/>
                    </a:lnTlToBr>
                    <a:lnBlToTr>
                      <a:noFill/>
                    </a:lnBlToTr>
                    <a:solidFill>
                      <a:srgbClr val="E8E6E4"/>
                    </a:solidFill>
                  </a:tcPr>
                </a:tc>
                <a:tc>
                  <a:txBody>
                    <a:bodyPr/>
                    <a:lstStyle/>
                    <a:p>
                      <a:pPr marL="0" marR="0" lvl="0" indent="0" algn="l" defTabSz="914400" rtl="0" eaLnBrk="1" fontAlgn="base" latinLnBrk="0" hangingPunct="1">
                        <a:lnSpc>
                          <a:spcPct val="100000"/>
                        </a:lnSpc>
                        <a:spcBef>
                          <a:spcPct val="0"/>
                        </a:spcBef>
                        <a:spcAft>
                          <a:spcPct val="0"/>
                        </a:spcAft>
                        <a:buClr>
                          <a:srgbClr val="FF4B00"/>
                        </a:buClr>
                        <a:buSzPct val="124000"/>
                        <a:buFont typeface="Helvetica" charset="0"/>
                        <a:buNone/>
                        <a:tabLst>
                          <a:tab pos="800100" algn="l"/>
                        </a:tabLst>
                      </a:pPr>
                      <a:endParaRPr kumimoji="0" lang="en-US" sz="1500" b="0" i="0" u="none" strike="noStrike" cap="none" normalizeH="0" baseline="0">
                        <a:ln>
                          <a:noFill/>
                        </a:ln>
                        <a:solidFill>
                          <a:schemeClr val="tx1"/>
                        </a:solidFill>
                        <a:effectLst/>
                        <a:latin typeface="Helvetica" charset="0"/>
                        <a:ea typeface="ヒラギノ角ゴ ProN W3" charset="0"/>
                        <a:cs typeface="ヒラギノ角ゴ ProN W3" charset="0"/>
                        <a:sym typeface="Helvetica" charset="0"/>
                      </a:endParaRPr>
                    </a:p>
                  </a:txBody>
                  <a:tcPr marL="171450" marR="171450" marT="128685" marB="128685" horzOverflow="overflow">
                    <a:lnL w="12700" cap="flat" cmpd="sng" algn="ctr">
                      <a:solidFill>
                        <a:srgbClr val="3F6781"/>
                      </a:solidFill>
                      <a:prstDash val="solid"/>
                      <a:round/>
                      <a:headEnd type="none" w="med" len="med"/>
                      <a:tailEnd type="none" w="med" len="med"/>
                    </a:lnL>
                    <a:lnR w="12700" cap="flat" cmpd="sng" algn="ctr">
                      <a:solidFill>
                        <a:srgbClr val="3F6781"/>
                      </a:solidFill>
                      <a:prstDash val="solid"/>
                      <a:round/>
                      <a:headEnd type="none" w="med" len="med"/>
                      <a:tailEnd type="none" w="med" len="med"/>
                    </a:lnR>
                    <a:lnT w="12700" cap="flat" cmpd="sng" algn="ctr">
                      <a:solidFill>
                        <a:srgbClr val="3F6781"/>
                      </a:solidFill>
                      <a:prstDash val="solid"/>
                      <a:round/>
                      <a:headEnd type="none" w="med" len="med"/>
                      <a:tailEnd type="none" w="med" len="med"/>
                    </a:lnT>
                    <a:lnB w="12700" cap="flat" cmpd="sng" algn="ctr">
                      <a:solidFill>
                        <a:srgbClr val="3F6781"/>
                      </a:solidFill>
                      <a:prstDash val="solid"/>
                      <a:round/>
                      <a:headEnd type="none" w="med" len="med"/>
                      <a:tailEnd type="none" w="med" len="med"/>
                    </a:lnB>
                    <a:lnTlToBr>
                      <a:noFill/>
                    </a:lnTlToBr>
                    <a:lnBlToTr>
                      <a:noFill/>
                    </a:lnBlToTr>
                    <a:solidFill>
                      <a:srgbClr val="DFDBCC"/>
                    </a:solidFill>
                  </a:tcPr>
                </a:tc>
                <a:tc>
                  <a:txBody>
                    <a:bodyPr/>
                    <a:lstStyle/>
                    <a:p>
                      <a:pPr marL="0" marR="0" lvl="0" indent="0" algn="l" defTabSz="914400" rtl="0" eaLnBrk="1" fontAlgn="base" latinLnBrk="0" hangingPunct="1">
                        <a:lnSpc>
                          <a:spcPct val="100000"/>
                        </a:lnSpc>
                        <a:spcBef>
                          <a:spcPct val="0"/>
                        </a:spcBef>
                        <a:spcAft>
                          <a:spcPct val="0"/>
                        </a:spcAft>
                        <a:buClr>
                          <a:srgbClr val="FF4B00"/>
                        </a:buClr>
                        <a:buSzPct val="124000"/>
                        <a:buFont typeface="Helvetica" charset="0"/>
                        <a:buNone/>
                        <a:tabLst>
                          <a:tab pos="800100" algn="l"/>
                        </a:tabLst>
                      </a:pPr>
                      <a:endParaRPr kumimoji="0" lang="en-US" sz="1500" b="0" i="0" u="none" strike="noStrike" cap="none" normalizeH="0" baseline="0" dirty="0">
                        <a:ln>
                          <a:noFill/>
                        </a:ln>
                        <a:solidFill>
                          <a:schemeClr val="tx1"/>
                        </a:solidFill>
                        <a:effectLst/>
                        <a:latin typeface="Helvetica" charset="0"/>
                        <a:ea typeface="ヒラギノ角ゴ ProN W3" charset="0"/>
                        <a:cs typeface="ヒラギノ角ゴ ProN W3" charset="0"/>
                        <a:sym typeface="Helvetica" charset="0"/>
                      </a:endParaRPr>
                    </a:p>
                  </a:txBody>
                  <a:tcPr marL="171450" marR="171450" marT="128685" marB="128685" horzOverflow="overflow">
                    <a:lnL w="12700" cap="flat" cmpd="sng" algn="ctr">
                      <a:solidFill>
                        <a:srgbClr val="3F6781"/>
                      </a:solidFill>
                      <a:prstDash val="solid"/>
                      <a:round/>
                      <a:headEnd type="none" w="med" len="med"/>
                      <a:tailEnd type="none" w="med" len="med"/>
                    </a:lnL>
                    <a:lnR w="12700" cap="flat" cmpd="sng" algn="ctr">
                      <a:solidFill>
                        <a:srgbClr val="3F6781"/>
                      </a:solidFill>
                      <a:prstDash val="solid"/>
                      <a:round/>
                      <a:headEnd type="none" w="med" len="med"/>
                      <a:tailEnd type="none" w="med" len="med"/>
                    </a:lnR>
                    <a:lnT w="12700" cap="flat" cmpd="sng" algn="ctr">
                      <a:solidFill>
                        <a:srgbClr val="3F6781"/>
                      </a:solidFill>
                      <a:prstDash val="solid"/>
                      <a:round/>
                      <a:headEnd type="none" w="med" len="med"/>
                      <a:tailEnd type="none" w="med" len="med"/>
                    </a:lnT>
                    <a:lnB w="12700" cap="flat" cmpd="sng" algn="ctr">
                      <a:solidFill>
                        <a:srgbClr val="3F6781"/>
                      </a:solidFill>
                      <a:prstDash val="solid"/>
                      <a:round/>
                      <a:headEnd type="none" w="med" len="med"/>
                      <a:tailEnd type="none" w="med" len="med"/>
                    </a:lnB>
                    <a:lnTlToBr>
                      <a:noFill/>
                    </a:lnTlToBr>
                    <a:lnBlToTr>
                      <a:noFill/>
                    </a:lnBlToTr>
                    <a:solidFill>
                      <a:srgbClr val="E8E6E4"/>
                    </a:solidFill>
                  </a:tcPr>
                </a:tc>
              </a:tr>
            </a:tbl>
          </a:graphicData>
        </a:graphic>
      </p:graphicFrame>
      <p:sp>
        <p:nvSpPr>
          <p:cNvPr id="85029" name="Rectangle 66"/>
          <p:cNvSpPr>
            <a:spLocks/>
          </p:cNvSpPr>
          <p:nvPr/>
        </p:nvSpPr>
        <p:spPr bwMode="auto">
          <a:xfrm>
            <a:off x="4884738" y="4516438"/>
            <a:ext cx="8515350" cy="333375"/>
          </a:xfrm>
          <a:prstGeom prst="rect">
            <a:avLst/>
          </a:prstGeom>
          <a:solidFill>
            <a:srgbClr val="FFFFFF">
              <a:alpha val="49803"/>
            </a:srgbClr>
          </a:solidFill>
          <a:ln w="12700">
            <a:noFill/>
            <a:miter lim="800000"/>
            <a:headEnd/>
            <a:tailEnd/>
          </a:ln>
        </p:spPr>
        <p:txBody>
          <a:bodyPr lIns="0" tIns="0" rIns="0" bIns="0"/>
          <a:lstStyle/>
          <a:p>
            <a:pPr algn="ctr">
              <a:lnSpc>
                <a:spcPct val="120000"/>
              </a:lnSpc>
              <a:spcBef>
                <a:spcPts val="2000"/>
              </a:spcBef>
              <a:tabLst>
                <a:tab pos="800100" algn="l"/>
              </a:tabLst>
            </a:pPr>
            <a:r>
              <a:rPr lang="en-US" sz="2100" b="1">
                <a:solidFill>
                  <a:srgbClr val="131313"/>
                </a:solidFill>
              </a:rPr>
              <a:t>SmartMachines - </a:t>
            </a:r>
            <a:r>
              <a:rPr lang="en-US" sz="2100">
                <a:solidFill>
                  <a:srgbClr val="131313"/>
                </a:solidFill>
              </a:rPr>
              <a:t>Container Based Virtual Machines</a:t>
            </a:r>
          </a:p>
        </p:txBody>
      </p:sp>
    </p:spTree>
  </p:cSld>
  <p:clrMapOvr>
    <a:masterClrMapping/>
  </p:clrMapOvr>
  <p:transition spd="slow"/>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1"/>
          <p:cNvSpPr>
            <a:spLocks noChangeArrowheads="1"/>
          </p:cNvSpPr>
          <p:nvPr>
            <p:ph type="title"/>
          </p:nvPr>
        </p:nvSpPr>
        <p:spPr>
          <a:xfrm>
            <a:off x="731838" y="3395663"/>
            <a:ext cx="13166725" cy="1031875"/>
          </a:xfrm>
        </p:spPr>
        <p:txBody>
          <a:bodyPr/>
          <a:lstStyle/>
          <a:p>
            <a:r>
              <a:rPr lang="en-US" smtClean="0">
                <a:ea typeface="ＭＳ Ｐゴシック" charset="-128"/>
              </a:rPr>
              <a:t>Why did Joyent build its own Cloud OS?</a:t>
            </a:r>
          </a:p>
        </p:txBody>
      </p:sp>
    </p:spTree>
  </p:cSld>
  <p:clrMapOvr>
    <a:masterClrMapping/>
  </p:clrMapOvr>
  <p:transition spd="slow"/>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Title 1"/>
          <p:cNvSpPr>
            <a:spLocks noGrp="1"/>
          </p:cNvSpPr>
          <p:nvPr>
            <p:ph type="title"/>
          </p:nvPr>
        </p:nvSpPr>
        <p:spPr/>
        <p:txBody>
          <a:bodyPr/>
          <a:lstStyle/>
          <a:p>
            <a:r>
              <a:rPr lang="en-US" smtClean="0">
                <a:ea typeface="ＭＳ Ｐゴシック" charset="-128"/>
              </a:rPr>
              <a:t>Why does Apple build its own Chips?</a:t>
            </a:r>
          </a:p>
        </p:txBody>
      </p:sp>
      <p:sp>
        <p:nvSpPr>
          <p:cNvPr id="87042" name="Rectangle 1"/>
          <p:cNvSpPr>
            <a:spLocks noChangeArrowheads="1"/>
          </p:cNvSpPr>
          <p:nvPr/>
        </p:nvSpPr>
        <p:spPr bwMode="auto">
          <a:xfrm>
            <a:off x="6858000" y="2632075"/>
            <a:ext cx="7315200" cy="3294063"/>
          </a:xfrm>
          <a:prstGeom prst="rect">
            <a:avLst/>
          </a:prstGeom>
          <a:noFill/>
          <a:ln w="9525">
            <a:noFill/>
            <a:miter lim="800000"/>
            <a:headEnd/>
            <a:tailEnd/>
          </a:ln>
        </p:spPr>
        <p:txBody>
          <a:bodyPr>
            <a:spAutoFit/>
          </a:bodyPr>
          <a:lstStyle/>
          <a:p>
            <a:r>
              <a:rPr lang="en-US"/>
              <a:t>In the cellphone world, a chip is a chip. Most of them are ARM-based but there are a few outliers. Most importantly, however, each has a similar power profile. Therefore, </a:t>
            </a:r>
            <a:r>
              <a:rPr lang="en-US" b="1" u="sng"/>
              <a:t>by controlling the entire chip themselves, Apple can handle its own graphics, video, and audio output as well optimize for power control – a huge concern with devices like the iPhone.</a:t>
            </a:r>
          </a:p>
        </p:txBody>
      </p:sp>
      <p:pic>
        <p:nvPicPr>
          <p:cNvPr id="87043" name="Picture 2"/>
          <p:cNvPicPr>
            <a:picLocks noChangeAspect="1"/>
          </p:cNvPicPr>
          <p:nvPr/>
        </p:nvPicPr>
        <p:blipFill>
          <a:blip r:embed="rId2"/>
          <a:srcRect/>
          <a:stretch>
            <a:fillRect/>
          </a:stretch>
        </p:blipFill>
        <p:spPr bwMode="auto">
          <a:xfrm>
            <a:off x="254000" y="2560638"/>
            <a:ext cx="6032500" cy="3378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Slide Number Placeholder 3"/>
          <p:cNvSpPr>
            <a:spLocks noGrp="1"/>
          </p:cNvSpPr>
          <p:nvPr>
            <p:ph type="sldNum" sz="quarter" idx="10"/>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fld id="{E8A5BD41-2699-4CE9-862B-0FBC7A2E26BA}" type="slidenum">
              <a:rPr lang="en-US"/>
              <a:pPr/>
              <a:t>34</a:t>
            </a:fld>
            <a:endParaRPr lang="en-US"/>
          </a:p>
        </p:txBody>
      </p:sp>
      <p:sp>
        <p:nvSpPr>
          <p:cNvPr id="88066" name="Rectangle 1"/>
          <p:cNvSpPr>
            <a:spLocks/>
          </p:cNvSpPr>
          <p:nvPr/>
        </p:nvSpPr>
        <p:spPr bwMode="auto">
          <a:xfrm>
            <a:off x="8301038" y="4575175"/>
            <a:ext cx="228600" cy="685800"/>
          </a:xfrm>
          <a:prstGeom prst="rect">
            <a:avLst/>
          </a:prstGeom>
          <a:noFill/>
          <a:ln w="12700">
            <a:noFill/>
            <a:miter lim="800000"/>
            <a:headEnd/>
            <a:tailEnd/>
          </a:ln>
        </p:spPr>
        <p:txBody>
          <a:bodyPr lIns="0" tIns="0" rIns="0" bIns="0"/>
          <a:lstStyle/>
          <a:p>
            <a:pPr>
              <a:lnSpc>
                <a:spcPts val="1500"/>
              </a:lnSpc>
            </a:pPr>
            <a:r>
              <a:rPr lang="en-US" sz="1100">
                <a:solidFill>
                  <a:srgbClr val="18242C"/>
                </a:solidFill>
              </a:rPr>
              <a:t>00100110</a:t>
            </a:r>
          </a:p>
        </p:txBody>
      </p:sp>
      <p:sp>
        <p:nvSpPr>
          <p:cNvPr id="88067" name="Rectangle 2"/>
          <p:cNvSpPr>
            <a:spLocks/>
          </p:cNvSpPr>
          <p:nvPr/>
        </p:nvSpPr>
        <p:spPr bwMode="auto">
          <a:xfrm>
            <a:off x="8872538" y="4725988"/>
            <a:ext cx="228600" cy="685800"/>
          </a:xfrm>
          <a:prstGeom prst="rect">
            <a:avLst/>
          </a:prstGeom>
          <a:noFill/>
          <a:ln w="12700">
            <a:noFill/>
            <a:miter lim="800000"/>
            <a:headEnd/>
            <a:tailEnd/>
          </a:ln>
        </p:spPr>
        <p:txBody>
          <a:bodyPr lIns="0" tIns="0" rIns="0" bIns="0"/>
          <a:lstStyle/>
          <a:p>
            <a:pPr>
              <a:lnSpc>
                <a:spcPts val="1500"/>
              </a:lnSpc>
            </a:pPr>
            <a:r>
              <a:rPr lang="en-US" sz="1100">
                <a:solidFill>
                  <a:srgbClr val="18242C"/>
                </a:solidFill>
              </a:rPr>
              <a:t>00100110</a:t>
            </a:r>
          </a:p>
        </p:txBody>
      </p:sp>
      <p:sp>
        <p:nvSpPr>
          <p:cNvPr id="88068" name="Rectangle 3"/>
          <p:cNvSpPr>
            <a:spLocks/>
          </p:cNvSpPr>
          <p:nvPr/>
        </p:nvSpPr>
        <p:spPr bwMode="auto">
          <a:xfrm>
            <a:off x="9458325" y="4789488"/>
            <a:ext cx="228600" cy="685800"/>
          </a:xfrm>
          <a:prstGeom prst="rect">
            <a:avLst/>
          </a:prstGeom>
          <a:noFill/>
          <a:ln w="12700">
            <a:noFill/>
            <a:miter lim="800000"/>
            <a:headEnd/>
            <a:tailEnd/>
          </a:ln>
        </p:spPr>
        <p:txBody>
          <a:bodyPr lIns="0" tIns="0" rIns="0" bIns="0"/>
          <a:lstStyle/>
          <a:p>
            <a:pPr>
              <a:lnSpc>
                <a:spcPts val="1500"/>
              </a:lnSpc>
            </a:pPr>
            <a:r>
              <a:rPr lang="en-US" sz="1100">
                <a:solidFill>
                  <a:srgbClr val="18242C"/>
                </a:solidFill>
              </a:rPr>
              <a:t>00100110</a:t>
            </a:r>
          </a:p>
        </p:txBody>
      </p:sp>
      <p:sp>
        <p:nvSpPr>
          <p:cNvPr id="88069" name="Rectangle 4"/>
          <p:cNvSpPr>
            <a:spLocks/>
          </p:cNvSpPr>
          <p:nvPr/>
        </p:nvSpPr>
        <p:spPr bwMode="auto">
          <a:xfrm>
            <a:off x="10058400" y="4725988"/>
            <a:ext cx="228600" cy="685800"/>
          </a:xfrm>
          <a:prstGeom prst="rect">
            <a:avLst/>
          </a:prstGeom>
          <a:noFill/>
          <a:ln w="12700">
            <a:noFill/>
            <a:miter lim="800000"/>
            <a:headEnd/>
            <a:tailEnd/>
          </a:ln>
        </p:spPr>
        <p:txBody>
          <a:bodyPr lIns="0" tIns="0" rIns="0" bIns="0"/>
          <a:lstStyle/>
          <a:p>
            <a:pPr>
              <a:lnSpc>
                <a:spcPts val="1500"/>
              </a:lnSpc>
            </a:pPr>
            <a:r>
              <a:rPr lang="en-US" sz="1100">
                <a:solidFill>
                  <a:srgbClr val="18242C"/>
                </a:solidFill>
              </a:rPr>
              <a:t>00100110</a:t>
            </a:r>
          </a:p>
        </p:txBody>
      </p:sp>
      <p:sp>
        <p:nvSpPr>
          <p:cNvPr id="88070" name="Rectangle 5"/>
          <p:cNvSpPr>
            <a:spLocks/>
          </p:cNvSpPr>
          <p:nvPr/>
        </p:nvSpPr>
        <p:spPr bwMode="auto">
          <a:xfrm>
            <a:off x="10615613" y="4564063"/>
            <a:ext cx="228600" cy="685800"/>
          </a:xfrm>
          <a:prstGeom prst="rect">
            <a:avLst/>
          </a:prstGeom>
          <a:noFill/>
          <a:ln w="12700">
            <a:noFill/>
            <a:miter lim="800000"/>
            <a:headEnd/>
            <a:tailEnd/>
          </a:ln>
        </p:spPr>
        <p:txBody>
          <a:bodyPr lIns="0" tIns="0" rIns="0" bIns="0"/>
          <a:lstStyle/>
          <a:p>
            <a:pPr>
              <a:lnSpc>
                <a:spcPts val="1500"/>
              </a:lnSpc>
            </a:pPr>
            <a:r>
              <a:rPr lang="en-US" sz="1100">
                <a:solidFill>
                  <a:srgbClr val="18242C"/>
                </a:solidFill>
              </a:rPr>
              <a:t>00100110</a:t>
            </a:r>
          </a:p>
        </p:txBody>
      </p:sp>
      <p:sp>
        <p:nvSpPr>
          <p:cNvPr id="88071" name="Rectangle 6"/>
          <p:cNvSpPr>
            <a:spLocks/>
          </p:cNvSpPr>
          <p:nvPr/>
        </p:nvSpPr>
        <p:spPr bwMode="auto">
          <a:xfrm>
            <a:off x="8143875" y="2111375"/>
            <a:ext cx="2914650" cy="2774950"/>
          </a:xfrm>
          <a:prstGeom prst="rect">
            <a:avLst/>
          </a:prstGeom>
          <a:noFill/>
          <a:ln w="12700">
            <a:noFill/>
            <a:miter lim="800000"/>
            <a:headEnd/>
            <a:tailEnd/>
          </a:ln>
        </p:spPr>
        <p:txBody>
          <a:bodyPr lIns="0" tIns="0" rIns="0" bIns="0"/>
          <a:lstStyle/>
          <a:p>
            <a:pPr>
              <a:lnSpc>
                <a:spcPts val="1500"/>
              </a:lnSpc>
            </a:pPr>
            <a:r>
              <a:rPr lang="en-US" sz="1100">
                <a:solidFill>
                  <a:srgbClr val="535353"/>
                </a:solidFill>
                <a:latin typeface="Verdana" pitchFamily="34" charset="0"/>
                <a:sym typeface="Verdana" pitchFamily="34" charset="0"/>
              </a:rPr>
              <a:t>01000011011011110110111001100111011100100110000101110100011101010110110001100001011101000110100101101111011011100111001100100001010000110110111101101110011001110111001001100001011101000111010101101100011000010111010001101001011011110110111001110011001000010100001101101111011011100110011101110010011000010111010001110101011011000110000101110100011010010110111101101110011100110010000101000011011011110110111001100111011100100110000101110100011101010110110001100001011101000110</a:t>
            </a:r>
          </a:p>
        </p:txBody>
      </p:sp>
      <p:sp>
        <p:nvSpPr>
          <p:cNvPr id="88072" name="Rectangle 7"/>
          <p:cNvSpPr>
            <a:spLocks/>
          </p:cNvSpPr>
          <p:nvPr/>
        </p:nvSpPr>
        <p:spPr bwMode="auto">
          <a:xfrm>
            <a:off x="4357688" y="2122488"/>
            <a:ext cx="228600" cy="3578225"/>
          </a:xfrm>
          <a:prstGeom prst="rect">
            <a:avLst/>
          </a:prstGeom>
          <a:noFill/>
          <a:ln w="12700">
            <a:noFill/>
            <a:miter lim="800000"/>
            <a:headEnd/>
            <a:tailEnd/>
          </a:ln>
        </p:spPr>
        <p:txBody>
          <a:bodyPr lIns="0" tIns="0" rIns="0" bIns="0"/>
          <a:lstStyle/>
          <a:p>
            <a:pPr>
              <a:lnSpc>
                <a:spcPts val="1500"/>
              </a:lnSpc>
            </a:pPr>
            <a:r>
              <a:rPr lang="en-US" sz="1100">
                <a:solidFill>
                  <a:srgbClr val="18242C"/>
                </a:solidFill>
              </a:rPr>
              <a:t>01000011011011110110111001100111011100100110</a:t>
            </a:r>
          </a:p>
        </p:txBody>
      </p:sp>
      <p:sp>
        <p:nvSpPr>
          <p:cNvPr id="29704" name="Rectangle 8"/>
          <p:cNvSpPr>
            <a:spLocks noGrp="1" noChangeArrowheads="1"/>
          </p:cNvSpPr>
          <p:nvPr>
            <p:ph type="title"/>
          </p:nvPr>
        </p:nvSpPr>
        <p:spPr>
          <a:xfrm>
            <a:off x="328613" y="25400"/>
            <a:ext cx="13768387" cy="1103313"/>
          </a:xfr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a:lstStyle/>
          <a:p>
            <a:pPr>
              <a:defRPr/>
            </a:pPr>
            <a:r>
              <a:rPr lang="en-US" dirty="0" smtClean="0"/>
              <a:t>Cloud Computing Optimized Performance =  </a:t>
            </a:r>
            <a:r>
              <a:rPr lang="en-US" dirty="0"/>
              <a:t>I/O </a:t>
            </a:r>
            <a:r>
              <a:rPr lang="en-US" dirty="0" smtClean="0"/>
              <a:t>Acceleration</a:t>
            </a:r>
            <a:endParaRPr lang="en-US" sz="3100" dirty="0"/>
          </a:p>
        </p:txBody>
      </p:sp>
      <p:sp>
        <p:nvSpPr>
          <p:cNvPr id="88074" name="Rectangle 9"/>
          <p:cNvSpPr>
            <a:spLocks/>
          </p:cNvSpPr>
          <p:nvPr/>
        </p:nvSpPr>
        <p:spPr bwMode="auto">
          <a:xfrm>
            <a:off x="3028950" y="2465388"/>
            <a:ext cx="2857500" cy="395287"/>
          </a:xfrm>
          <a:prstGeom prst="rect">
            <a:avLst/>
          </a:prstGeom>
          <a:solidFill>
            <a:srgbClr val="E8E6E4"/>
          </a:solidFill>
          <a:ln w="12700">
            <a:solidFill>
              <a:schemeClr val="tx1"/>
            </a:solidFill>
            <a:miter lim="800000"/>
            <a:headEnd/>
            <a:tailEnd/>
          </a:ln>
        </p:spPr>
        <p:txBody>
          <a:bodyPr lIns="0" tIns="0" rIns="0" bIns="0" anchor="ctr"/>
          <a:lstStyle/>
          <a:p>
            <a:pPr algn="ctr"/>
            <a:r>
              <a:rPr lang="en-US">
                <a:solidFill>
                  <a:srgbClr val="18242C"/>
                </a:solidFill>
              </a:rPr>
              <a:t>App</a:t>
            </a:r>
          </a:p>
        </p:txBody>
      </p:sp>
      <p:sp>
        <p:nvSpPr>
          <p:cNvPr id="88075" name="Rectangle 10"/>
          <p:cNvSpPr>
            <a:spLocks/>
          </p:cNvSpPr>
          <p:nvPr/>
        </p:nvSpPr>
        <p:spPr bwMode="auto">
          <a:xfrm>
            <a:off x="3028950" y="3140075"/>
            <a:ext cx="2857500" cy="395288"/>
          </a:xfrm>
          <a:prstGeom prst="rect">
            <a:avLst/>
          </a:prstGeom>
          <a:solidFill>
            <a:srgbClr val="B5AFA4"/>
          </a:solidFill>
          <a:ln w="12700">
            <a:solidFill>
              <a:schemeClr val="tx1"/>
            </a:solidFill>
            <a:miter lim="800000"/>
            <a:headEnd/>
            <a:tailEnd/>
          </a:ln>
        </p:spPr>
        <p:txBody>
          <a:bodyPr lIns="0" tIns="0" rIns="0" bIns="0" anchor="ctr"/>
          <a:lstStyle/>
          <a:p>
            <a:pPr algn="ctr"/>
            <a:r>
              <a:rPr lang="en-US">
                <a:solidFill>
                  <a:srgbClr val="18242C"/>
                </a:solidFill>
              </a:rPr>
              <a:t>VCPU Emulation</a:t>
            </a:r>
          </a:p>
        </p:txBody>
      </p:sp>
      <p:sp>
        <p:nvSpPr>
          <p:cNvPr id="88076" name="Rectangle 11"/>
          <p:cNvSpPr>
            <a:spLocks/>
          </p:cNvSpPr>
          <p:nvPr/>
        </p:nvSpPr>
        <p:spPr bwMode="auto">
          <a:xfrm>
            <a:off x="3028950" y="3814763"/>
            <a:ext cx="2857500" cy="396875"/>
          </a:xfrm>
          <a:prstGeom prst="rect">
            <a:avLst/>
          </a:prstGeom>
          <a:solidFill>
            <a:srgbClr val="DFDBCC"/>
          </a:solidFill>
          <a:ln w="12700">
            <a:solidFill>
              <a:schemeClr val="tx1"/>
            </a:solidFill>
            <a:miter lim="800000"/>
            <a:headEnd/>
            <a:tailEnd/>
          </a:ln>
        </p:spPr>
        <p:txBody>
          <a:bodyPr lIns="0" tIns="0" rIns="0" bIns="0" anchor="ctr"/>
          <a:lstStyle/>
          <a:p>
            <a:pPr algn="ctr"/>
            <a:r>
              <a:rPr lang="en-US">
                <a:solidFill>
                  <a:srgbClr val="18242C"/>
                </a:solidFill>
              </a:rPr>
              <a:t>CPU</a:t>
            </a:r>
          </a:p>
        </p:txBody>
      </p:sp>
      <p:sp>
        <p:nvSpPr>
          <p:cNvPr id="88077" name="Rectangle 12"/>
          <p:cNvSpPr>
            <a:spLocks/>
          </p:cNvSpPr>
          <p:nvPr/>
        </p:nvSpPr>
        <p:spPr bwMode="auto">
          <a:xfrm>
            <a:off x="3028950" y="5229225"/>
            <a:ext cx="2857500" cy="396875"/>
          </a:xfrm>
          <a:prstGeom prst="rect">
            <a:avLst/>
          </a:prstGeom>
          <a:solidFill>
            <a:srgbClr val="93999C"/>
          </a:solidFill>
          <a:ln w="12700">
            <a:solidFill>
              <a:schemeClr val="tx1"/>
            </a:solidFill>
            <a:miter lim="800000"/>
            <a:headEnd/>
            <a:tailEnd/>
          </a:ln>
        </p:spPr>
        <p:txBody>
          <a:bodyPr lIns="0" tIns="0" rIns="0" bIns="0" anchor="ctr"/>
          <a:lstStyle/>
          <a:p>
            <a:pPr algn="ctr"/>
            <a:r>
              <a:rPr lang="en-US">
                <a:solidFill>
                  <a:srgbClr val="18242C"/>
                </a:solidFill>
              </a:rPr>
              <a:t>Disk</a:t>
            </a:r>
          </a:p>
        </p:txBody>
      </p:sp>
      <p:sp>
        <p:nvSpPr>
          <p:cNvPr id="88078" name="Rectangle 13"/>
          <p:cNvSpPr>
            <a:spLocks/>
          </p:cNvSpPr>
          <p:nvPr/>
        </p:nvSpPr>
        <p:spPr bwMode="auto">
          <a:xfrm>
            <a:off x="8158163" y="2465388"/>
            <a:ext cx="2857500" cy="395287"/>
          </a:xfrm>
          <a:prstGeom prst="rect">
            <a:avLst/>
          </a:prstGeom>
          <a:solidFill>
            <a:srgbClr val="E8E6E4"/>
          </a:solidFill>
          <a:ln w="12700">
            <a:solidFill>
              <a:schemeClr val="tx1"/>
            </a:solidFill>
            <a:miter lim="800000"/>
            <a:headEnd/>
            <a:tailEnd/>
          </a:ln>
        </p:spPr>
        <p:txBody>
          <a:bodyPr lIns="0" tIns="0" rIns="0" bIns="0" anchor="ctr"/>
          <a:lstStyle/>
          <a:p>
            <a:pPr algn="ctr"/>
            <a:r>
              <a:rPr lang="en-US">
                <a:solidFill>
                  <a:srgbClr val="18242C"/>
                </a:solidFill>
              </a:rPr>
              <a:t>App</a:t>
            </a:r>
          </a:p>
        </p:txBody>
      </p:sp>
      <p:sp>
        <p:nvSpPr>
          <p:cNvPr id="88079" name="Rectangle 14"/>
          <p:cNvSpPr>
            <a:spLocks/>
          </p:cNvSpPr>
          <p:nvPr/>
        </p:nvSpPr>
        <p:spPr bwMode="auto">
          <a:xfrm>
            <a:off x="8158163" y="3814763"/>
            <a:ext cx="2857500" cy="396875"/>
          </a:xfrm>
          <a:prstGeom prst="rect">
            <a:avLst/>
          </a:prstGeom>
          <a:solidFill>
            <a:srgbClr val="DFDBCC"/>
          </a:solidFill>
          <a:ln w="12700">
            <a:solidFill>
              <a:schemeClr val="tx1"/>
            </a:solidFill>
            <a:miter lim="800000"/>
            <a:headEnd/>
            <a:tailEnd/>
          </a:ln>
        </p:spPr>
        <p:txBody>
          <a:bodyPr lIns="0" tIns="0" rIns="0" bIns="0" anchor="ctr"/>
          <a:lstStyle/>
          <a:p>
            <a:pPr algn="ctr"/>
            <a:r>
              <a:rPr lang="en-US">
                <a:solidFill>
                  <a:srgbClr val="18242C"/>
                </a:solidFill>
              </a:rPr>
              <a:t>CPU</a:t>
            </a:r>
          </a:p>
        </p:txBody>
      </p:sp>
      <p:sp>
        <p:nvSpPr>
          <p:cNvPr id="88080" name="Rectangle 15"/>
          <p:cNvSpPr>
            <a:spLocks/>
          </p:cNvSpPr>
          <p:nvPr/>
        </p:nvSpPr>
        <p:spPr bwMode="auto">
          <a:xfrm>
            <a:off x="8158163" y="5229225"/>
            <a:ext cx="2857500" cy="396875"/>
          </a:xfrm>
          <a:prstGeom prst="rect">
            <a:avLst/>
          </a:prstGeom>
          <a:solidFill>
            <a:srgbClr val="93999C"/>
          </a:solidFill>
          <a:ln w="12700">
            <a:solidFill>
              <a:schemeClr val="tx1"/>
            </a:solidFill>
            <a:miter lim="800000"/>
            <a:headEnd/>
            <a:tailEnd/>
          </a:ln>
        </p:spPr>
        <p:txBody>
          <a:bodyPr lIns="0" tIns="0" rIns="0" bIns="0" anchor="ctr"/>
          <a:lstStyle/>
          <a:p>
            <a:pPr algn="ctr"/>
            <a:r>
              <a:rPr lang="en-US">
                <a:solidFill>
                  <a:srgbClr val="18242C"/>
                </a:solidFill>
              </a:rPr>
              <a:t>Disk</a:t>
            </a:r>
          </a:p>
        </p:txBody>
      </p:sp>
      <p:sp>
        <p:nvSpPr>
          <p:cNvPr id="88081" name="Rectangle 16"/>
          <p:cNvSpPr>
            <a:spLocks/>
          </p:cNvSpPr>
          <p:nvPr/>
        </p:nvSpPr>
        <p:spPr bwMode="auto">
          <a:xfrm>
            <a:off x="8158163" y="4522788"/>
            <a:ext cx="2857500" cy="395287"/>
          </a:xfrm>
          <a:prstGeom prst="rect">
            <a:avLst/>
          </a:prstGeom>
          <a:solidFill>
            <a:schemeClr val="accent1"/>
          </a:solidFill>
          <a:ln w="12700">
            <a:solidFill>
              <a:schemeClr val="tx1"/>
            </a:solidFill>
            <a:miter lim="800000"/>
            <a:headEnd/>
            <a:tailEnd/>
          </a:ln>
        </p:spPr>
        <p:txBody>
          <a:bodyPr lIns="0" tIns="0" rIns="0" bIns="0" anchor="ctr"/>
          <a:lstStyle/>
          <a:p>
            <a:pPr algn="ctr"/>
            <a:r>
              <a:rPr lang="en-US" sz="2000">
                <a:solidFill>
                  <a:srgbClr val="18242C"/>
                </a:solidFill>
              </a:rPr>
              <a:t>ARC Cache + I/O QOS</a:t>
            </a:r>
          </a:p>
        </p:txBody>
      </p:sp>
      <p:sp>
        <p:nvSpPr>
          <p:cNvPr id="88082" name="Rectangle 17"/>
          <p:cNvSpPr>
            <a:spLocks/>
          </p:cNvSpPr>
          <p:nvPr/>
        </p:nvSpPr>
        <p:spPr bwMode="auto">
          <a:xfrm>
            <a:off x="11164888" y="2287588"/>
            <a:ext cx="3457575" cy="868362"/>
          </a:xfrm>
          <a:prstGeom prst="rect">
            <a:avLst/>
          </a:prstGeom>
          <a:noFill/>
          <a:ln w="12700">
            <a:noFill/>
            <a:miter lim="800000"/>
            <a:headEnd/>
            <a:tailEnd/>
          </a:ln>
        </p:spPr>
        <p:txBody>
          <a:bodyPr lIns="0" tIns="0" rIns="0" bIns="0"/>
          <a:lstStyle/>
          <a:p>
            <a:pPr algn="ctr"/>
            <a:r>
              <a:rPr lang="en-US">
                <a:solidFill>
                  <a:srgbClr val="1E1B14"/>
                </a:solidFill>
              </a:rPr>
              <a:t>No VCPU means</a:t>
            </a:r>
          </a:p>
          <a:p>
            <a:pPr algn="ctr"/>
            <a:r>
              <a:rPr lang="en-US" sz="2000" b="1">
                <a:solidFill>
                  <a:srgbClr val="1E1B14"/>
                </a:solidFill>
              </a:rPr>
              <a:t>5× faster </a:t>
            </a:r>
            <a:r>
              <a:rPr lang="en-US">
                <a:solidFill>
                  <a:srgbClr val="1E1B14"/>
                </a:solidFill>
              </a:rPr>
              <a:t/>
            </a:r>
            <a:br>
              <a:rPr lang="en-US">
                <a:solidFill>
                  <a:srgbClr val="1E1B14"/>
                </a:solidFill>
              </a:rPr>
            </a:br>
            <a:r>
              <a:rPr lang="en-US">
                <a:solidFill>
                  <a:srgbClr val="1E1B14"/>
                </a:solidFill>
              </a:rPr>
              <a:t>on CPU benchmarks</a:t>
            </a:r>
          </a:p>
        </p:txBody>
      </p:sp>
      <p:sp>
        <p:nvSpPr>
          <p:cNvPr id="88083" name="Rectangle 18"/>
          <p:cNvSpPr>
            <a:spLocks/>
          </p:cNvSpPr>
          <p:nvPr/>
        </p:nvSpPr>
        <p:spPr bwMode="auto">
          <a:xfrm>
            <a:off x="11442700" y="3854450"/>
            <a:ext cx="2914650" cy="1103313"/>
          </a:xfrm>
          <a:prstGeom prst="rect">
            <a:avLst/>
          </a:prstGeom>
          <a:noFill/>
          <a:ln w="12700">
            <a:noFill/>
            <a:miter lim="800000"/>
            <a:headEnd/>
            <a:tailEnd/>
          </a:ln>
        </p:spPr>
        <p:txBody>
          <a:bodyPr lIns="0" tIns="0" rIns="0" bIns="0"/>
          <a:lstStyle/>
          <a:p>
            <a:pPr algn="ctr"/>
            <a:r>
              <a:rPr lang="en-US">
                <a:solidFill>
                  <a:srgbClr val="1E1B14"/>
                </a:solidFill>
              </a:rPr>
              <a:t>ARC Cache + I/O QOS means </a:t>
            </a:r>
            <a:br>
              <a:rPr lang="en-US">
                <a:solidFill>
                  <a:srgbClr val="1E1B14"/>
                </a:solidFill>
              </a:rPr>
            </a:br>
            <a:r>
              <a:rPr lang="en-US" sz="2000" b="1">
                <a:solidFill>
                  <a:srgbClr val="1E1B14"/>
                </a:solidFill>
              </a:rPr>
              <a:t>14x faster </a:t>
            </a:r>
            <a:r>
              <a:rPr lang="en-US">
                <a:solidFill>
                  <a:srgbClr val="1E1B14"/>
                </a:solidFill>
              </a:rPr>
              <a:t/>
            </a:r>
            <a:br>
              <a:rPr lang="en-US">
                <a:solidFill>
                  <a:srgbClr val="1E1B14"/>
                </a:solidFill>
              </a:rPr>
            </a:br>
            <a:r>
              <a:rPr lang="en-US">
                <a:solidFill>
                  <a:srgbClr val="1E1B14"/>
                </a:solidFill>
              </a:rPr>
              <a:t>on Disk IO benchmarks</a:t>
            </a:r>
          </a:p>
        </p:txBody>
      </p:sp>
      <p:sp>
        <p:nvSpPr>
          <p:cNvPr id="88084" name="Line 19"/>
          <p:cNvSpPr>
            <a:spLocks noChangeShapeType="1"/>
          </p:cNvSpPr>
          <p:nvPr/>
        </p:nvSpPr>
        <p:spPr bwMode="auto">
          <a:xfrm flipH="1">
            <a:off x="7015163" y="1725613"/>
            <a:ext cx="0" cy="5057775"/>
          </a:xfrm>
          <a:prstGeom prst="line">
            <a:avLst/>
          </a:prstGeom>
          <a:noFill/>
          <a:ln w="38100">
            <a:solidFill>
              <a:schemeClr val="tx1"/>
            </a:solidFill>
            <a:miter lim="800000"/>
            <a:headEnd/>
            <a:tailEnd/>
          </a:ln>
        </p:spPr>
        <p:txBody>
          <a:bodyPr lIns="0" tIns="0" rIns="0" bIns="0"/>
          <a:lstStyle/>
          <a:p>
            <a:endParaRPr lang="en-US"/>
          </a:p>
        </p:txBody>
      </p:sp>
      <p:sp>
        <p:nvSpPr>
          <p:cNvPr id="88085" name="Rectangle 20"/>
          <p:cNvSpPr>
            <a:spLocks/>
          </p:cNvSpPr>
          <p:nvPr/>
        </p:nvSpPr>
        <p:spPr bwMode="auto">
          <a:xfrm>
            <a:off x="-201613" y="2370138"/>
            <a:ext cx="3457576" cy="868362"/>
          </a:xfrm>
          <a:prstGeom prst="rect">
            <a:avLst/>
          </a:prstGeom>
          <a:noFill/>
          <a:ln w="12700">
            <a:noFill/>
            <a:miter lim="800000"/>
            <a:headEnd/>
            <a:tailEnd/>
          </a:ln>
        </p:spPr>
        <p:txBody>
          <a:bodyPr lIns="0" tIns="0" rIns="0" bIns="0"/>
          <a:lstStyle/>
          <a:p>
            <a:pPr algn="ctr"/>
            <a:r>
              <a:rPr lang="en-US">
                <a:solidFill>
                  <a:srgbClr val="1E1B14"/>
                </a:solidFill>
              </a:rPr>
              <a:t>Emulation</a:t>
            </a:r>
          </a:p>
          <a:p>
            <a:pPr algn="ctr"/>
            <a:r>
              <a:rPr lang="en-US">
                <a:solidFill>
                  <a:srgbClr val="1E1B14"/>
                </a:solidFill>
              </a:rPr>
              <a:t>of CPUs</a:t>
            </a:r>
          </a:p>
          <a:p>
            <a:pPr algn="ctr"/>
            <a:r>
              <a:rPr lang="en-US">
                <a:solidFill>
                  <a:srgbClr val="1E1B14"/>
                </a:solidFill>
              </a:rPr>
              <a:t>slows performance</a:t>
            </a:r>
          </a:p>
        </p:txBody>
      </p:sp>
      <p:sp>
        <p:nvSpPr>
          <p:cNvPr id="88086" name="Rectangle 21"/>
          <p:cNvSpPr>
            <a:spLocks/>
          </p:cNvSpPr>
          <p:nvPr/>
        </p:nvSpPr>
        <p:spPr bwMode="auto">
          <a:xfrm>
            <a:off x="273050" y="3910013"/>
            <a:ext cx="2443163" cy="868362"/>
          </a:xfrm>
          <a:prstGeom prst="rect">
            <a:avLst/>
          </a:prstGeom>
          <a:noFill/>
          <a:ln w="12700">
            <a:noFill/>
            <a:miter lim="800000"/>
            <a:headEnd/>
            <a:tailEnd/>
          </a:ln>
        </p:spPr>
        <p:txBody>
          <a:bodyPr lIns="0" tIns="0" rIns="0" bIns="0"/>
          <a:lstStyle/>
          <a:p>
            <a:pPr algn="ctr"/>
            <a:r>
              <a:rPr lang="en-US">
                <a:solidFill>
                  <a:srgbClr val="1E1B14"/>
                </a:solidFill>
              </a:rPr>
              <a:t>No Global </a:t>
            </a:r>
            <a:br>
              <a:rPr lang="en-US">
                <a:solidFill>
                  <a:srgbClr val="1E1B14"/>
                </a:solidFill>
              </a:rPr>
            </a:br>
            <a:r>
              <a:rPr lang="en-US">
                <a:solidFill>
                  <a:srgbClr val="1E1B14"/>
                </a:solidFill>
              </a:rPr>
              <a:t>Disk Caching means</a:t>
            </a:r>
          </a:p>
          <a:p>
            <a:pPr algn="ctr"/>
            <a:r>
              <a:rPr lang="en-US">
                <a:solidFill>
                  <a:srgbClr val="1E1B14"/>
                </a:solidFill>
              </a:rPr>
              <a:t>non-optimize Disk IO</a:t>
            </a:r>
          </a:p>
        </p:txBody>
      </p:sp>
      <p:pic>
        <p:nvPicPr>
          <p:cNvPr id="88087" name="Picture 22"/>
          <p:cNvPicPr>
            <a:picLocks noChangeAspect="1" noChangeArrowheads="1"/>
          </p:cNvPicPr>
          <p:nvPr/>
        </p:nvPicPr>
        <p:blipFill>
          <a:blip r:embed="rId2"/>
          <a:srcRect/>
          <a:stretch>
            <a:fillRect/>
          </a:stretch>
        </p:blipFill>
        <p:spPr bwMode="auto">
          <a:xfrm>
            <a:off x="8534400" y="1554163"/>
            <a:ext cx="2265363" cy="460375"/>
          </a:xfrm>
          <a:prstGeom prst="rect">
            <a:avLst/>
          </a:prstGeom>
          <a:noFill/>
          <a:ln w="25400">
            <a:noFill/>
            <a:round/>
            <a:headEnd/>
            <a:tailEnd/>
          </a:ln>
        </p:spPr>
      </p:pic>
      <p:sp>
        <p:nvSpPr>
          <p:cNvPr id="88088" name="Rectangle 23"/>
          <p:cNvSpPr>
            <a:spLocks/>
          </p:cNvSpPr>
          <p:nvPr/>
        </p:nvSpPr>
        <p:spPr bwMode="auto">
          <a:xfrm>
            <a:off x="471488" y="6007100"/>
            <a:ext cx="6386512" cy="942975"/>
          </a:xfrm>
          <a:prstGeom prst="rect">
            <a:avLst/>
          </a:prstGeom>
          <a:noFill/>
          <a:ln w="12700">
            <a:noFill/>
            <a:miter lim="800000"/>
            <a:headEnd/>
            <a:tailEnd/>
          </a:ln>
        </p:spPr>
        <p:txBody>
          <a:bodyPr lIns="0" tIns="0" rIns="0" bIns="0"/>
          <a:lstStyle/>
          <a:p>
            <a:r>
              <a:rPr lang="en-US" sz="2800">
                <a:solidFill>
                  <a:srgbClr val="383022"/>
                </a:solidFill>
              </a:rPr>
              <a:t>Can</a:t>
            </a:r>
            <a:r>
              <a:rPr lang="ja-JP" altLang="en-US" sz="2800">
                <a:solidFill>
                  <a:srgbClr val="383022"/>
                </a:solidFill>
              </a:rPr>
              <a:t>’</a:t>
            </a:r>
            <a:r>
              <a:rPr lang="en-US" altLang="ja-JP" sz="2800">
                <a:solidFill>
                  <a:srgbClr val="383022"/>
                </a:solidFill>
              </a:rPr>
              <a:t>t support web/mobile:</a:t>
            </a:r>
          </a:p>
          <a:p>
            <a:r>
              <a:rPr lang="en-US" sz="1300" b="1">
                <a:solidFill>
                  <a:srgbClr val="383022"/>
                </a:solidFill>
              </a:rPr>
              <a:t>Interactive, mobile, real-time, games, social, machine-to-machine apps. </a:t>
            </a:r>
            <a:br>
              <a:rPr lang="en-US" sz="1300" b="1">
                <a:solidFill>
                  <a:srgbClr val="383022"/>
                </a:solidFill>
              </a:rPr>
            </a:br>
            <a:r>
              <a:rPr lang="en-US" sz="1300" b="1">
                <a:solidFill>
                  <a:srgbClr val="383022"/>
                </a:solidFill>
              </a:rPr>
              <a:t/>
            </a:r>
            <a:br>
              <a:rPr lang="en-US" sz="1300" b="1">
                <a:solidFill>
                  <a:srgbClr val="383022"/>
                </a:solidFill>
              </a:rPr>
            </a:br>
            <a:r>
              <a:rPr lang="en-US" sz="1300" b="1">
                <a:solidFill>
                  <a:srgbClr val="383022"/>
                </a:solidFill>
              </a:rPr>
              <a:t/>
            </a:r>
            <a:br>
              <a:rPr lang="en-US" sz="1300" b="1">
                <a:solidFill>
                  <a:srgbClr val="383022"/>
                </a:solidFill>
              </a:rPr>
            </a:br>
            <a:endParaRPr lang="en-US" sz="1300" b="1">
              <a:solidFill>
                <a:srgbClr val="383022"/>
              </a:solidFill>
            </a:endParaRPr>
          </a:p>
        </p:txBody>
      </p:sp>
      <p:sp>
        <p:nvSpPr>
          <p:cNvPr id="88089" name="Rectangle 24"/>
          <p:cNvSpPr>
            <a:spLocks/>
          </p:cNvSpPr>
          <p:nvPr/>
        </p:nvSpPr>
        <p:spPr bwMode="auto">
          <a:xfrm>
            <a:off x="8072438" y="6051550"/>
            <a:ext cx="5043487" cy="792163"/>
          </a:xfrm>
          <a:prstGeom prst="rect">
            <a:avLst/>
          </a:prstGeom>
          <a:noFill/>
          <a:ln w="12700">
            <a:noFill/>
            <a:miter lim="800000"/>
            <a:headEnd/>
            <a:tailEnd/>
          </a:ln>
        </p:spPr>
        <p:txBody>
          <a:bodyPr lIns="0" tIns="0" rIns="0" bIns="0"/>
          <a:lstStyle/>
          <a:p>
            <a:r>
              <a:rPr lang="en-US" sz="2800">
                <a:solidFill>
                  <a:srgbClr val="383022"/>
                </a:solidFill>
              </a:rPr>
              <a:t>Supports web/mobile, data-intensive real-time apps.</a:t>
            </a:r>
          </a:p>
        </p:txBody>
      </p:sp>
      <p:sp>
        <p:nvSpPr>
          <p:cNvPr id="29722" name="AutoShape 26"/>
          <p:cNvSpPr>
            <a:spLocks/>
          </p:cNvSpPr>
          <p:nvPr/>
        </p:nvSpPr>
        <p:spPr bwMode="auto">
          <a:xfrm>
            <a:off x="319088" y="7297738"/>
            <a:ext cx="13401675" cy="428625"/>
          </a:xfrm>
          <a:prstGeom prst="roundRect">
            <a:avLst>
              <a:gd name="adj" fmla="val 31579"/>
            </a:avLst>
          </a:prstGeom>
          <a:solidFill>
            <a:schemeClr val="accent1"/>
          </a:solidFill>
          <a:ln w="25400">
            <a:noFill/>
            <a:miter lim="800000"/>
            <a:headEnd/>
            <a:tailEnd/>
          </a:ln>
          <a:effectLst>
            <a:outerShdw dist="63500" dir="2700000" algn="ctr" rotWithShape="0">
              <a:schemeClr val="bg2">
                <a:alpha val="42998"/>
              </a:schemeClr>
            </a:outerShdw>
          </a:effectLst>
        </p:spPr>
        <p:txBody>
          <a:bodyPr lIns="0" tIns="0" rIns="0" bIns="0" anchor="ctr"/>
          <a:lstStyle/>
          <a:p>
            <a:pPr algn="ctr">
              <a:lnSpc>
                <a:spcPct val="110000"/>
              </a:lnSpc>
              <a:spcBef>
                <a:spcPts val="2100"/>
              </a:spcBef>
              <a:defRPr/>
            </a:pPr>
            <a:r>
              <a:rPr lang="en-US" sz="1900" b="1" dirty="0">
                <a:solidFill>
                  <a:srgbClr val="131313"/>
                </a:solidFill>
                <a:latin typeface="Arial" charset="0"/>
                <a:ea typeface="ＭＳ Ｐゴシック" charset="0"/>
                <a:cs typeface="Helvetica" charset="0"/>
              </a:rPr>
              <a:t>Note: Improving I/O, not CPU or memory, is the key to fast web apps. </a:t>
            </a:r>
            <a:r>
              <a:rPr lang="en-US" sz="1900" dirty="0">
                <a:solidFill>
                  <a:srgbClr val="131313"/>
                </a:solidFill>
                <a:latin typeface="Arial" charset="0"/>
                <a:ea typeface="ＭＳ Ｐゴシック" charset="0"/>
                <a:cs typeface="Helvetica" charset="0"/>
              </a:rPr>
              <a:t> </a:t>
            </a:r>
          </a:p>
        </p:txBody>
      </p:sp>
      <p:pic>
        <p:nvPicPr>
          <p:cNvPr id="88091" name="Picture 27"/>
          <p:cNvPicPr>
            <a:picLocks noChangeAspect="1" noChangeArrowheads="1"/>
          </p:cNvPicPr>
          <p:nvPr/>
        </p:nvPicPr>
        <p:blipFill>
          <a:blip r:embed="rId3"/>
          <a:srcRect/>
          <a:stretch>
            <a:fillRect/>
          </a:stretch>
        </p:blipFill>
        <p:spPr bwMode="auto">
          <a:xfrm>
            <a:off x="3425825" y="1489075"/>
            <a:ext cx="1795463" cy="493713"/>
          </a:xfrm>
          <a:prstGeom prst="rect">
            <a:avLst/>
          </a:prstGeom>
          <a:noFill/>
          <a:ln w="12700">
            <a:noFill/>
            <a:miter lim="800000"/>
            <a:headEnd/>
            <a:tailEnd/>
          </a:ln>
        </p:spPr>
      </p:pic>
      <p:sp>
        <p:nvSpPr>
          <p:cNvPr id="88092" name="Rectangle 20"/>
          <p:cNvSpPr>
            <a:spLocks/>
          </p:cNvSpPr>
          <p:nvPr/>
        </p:nvSpPr>
        <p:spPr bwMode="auto">
          <a:xfrm>
            <a:off x="631825" y="1539875"/>
            <a:ext cx="3457575" cy="525463"/>
          </a:xfrm>
          <a:prstGeom prst="rect">
            <a:avLst/>
          </a:prstGeom>
          <a:noFill/>
          <a:ln w="12700">
            <a:noFill/>
            <a:miter lim="800000"/>
            <a:headEnd/>
            <a:tailEnd/>
          </a:ln>
        </p:spPr>
        <p:txBody>
          <a:bodyPr lIns="0" tIns="0" rIns="0" bIns="0"/>
          <a:lstStyle/>
          <a:p>
            <a:pPr algn="ctr"/>
            <a:r>
              <a:rPr lang="en-US">
                <a:solidFill>
                  <a:srgbClr val="1E1B14"/>
                </a:solidFill>
              </a:rPr>
              <a:t>Hypervisor</a:t>
            </a:r>
          </a:p>
        </p:txBody>
      </p:sp>
    </p:spTree>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1"/>
          <p:cNvSpPr>
            <a:spLocks noChangeArrowheads="1"/>
          </p:cNvSpPr>
          <p:nvPr>
            <p:ph type="title"/>
          </p:nvPr>
        </p:nvSpPr>
        <p:spPr/>
        <p:txBody>
          <a:bodyPr/>
          <a:lstStyle/>
          <a:p>
            <a:r>
              <a:rPr lang="en-US" smtClean="0">
                <a:ea typeface="ＭＳ Ｐゴシック" charset="-128"/>
              </a:rPr>
              <a:t>Joyent</a:t>
            </a:r>
            <a:r>
              <a:rPr lang="en-US" altLang="en-US" smtClean="0">
                <a:ea typeface="ＭＳ Ｐゴシック" charset="-128"/>
              </a:rPr>
              <a:t>’</a:t>
            </a:r>
            <a:r>
              <a:rPr lang="en-US" smtClean="0">
                <a:ea typeface="ＭＳ Ｐゴシック" charset="-128"/>
              </a:rPr>
              <a:t>s Higher Performance</a:t>
            </a:r>
          </a:p>
        </p:txBody>
      </p:sp>
      <p:sp>
        <p:nvSpPr>
          <p:cNvPr id="89090" name="Rectangle 2"/>
          <p:cNvSpPr>
            <a:spLocks/>
          </p:cNvSpPr>
          <p:nvPr/>
        </p:nvSpPr>
        <p:spPr bwMode="auto">
          <a:xfrm>
            <a:off x="1770063" y="3444875"/>
            <a:ext cx="2428875" cy="1771650"/>
          </a:xfrm>
          <a:prstGeom prst="rect">
            <a:avLst/>
          </a:prstGeom>
          <a:noFill/>
          <a:ln w="12700">
            <a:noFill/>
            <a:miter lim="800000"/>
            <a:headEnd/>
            <a:tailEnd/>
          </a:ln>
        </p:spPr>
        <p:txBody>
          <a:bodyPr lIns="0" tIns="0" rIns="0" bIns="0"/>
          <a:lstStyle/>
          <a:p>
            <a:pPr>
              <a:tabLst>
                <a:tab pos="800100" algn="l"/>
              </a:tabLst>
            </a:pPr>
            <a:r>
              <a:rPr lang="en-US" sz="10000" b="1">
                <a:solidFill>
                  <a:srgbClr val="E75D28"/>
                </a:solidFill>
              </a:rPr>
              <a:t>3x</a:t>
            </a:r>
            <a:r>
              <a:rPr lang="en-US" sz="6000" b="1"/>
              <a:t> </a:t>
            </a:r>
            <a:r>
              <a:rPr lang="en-US" sz="3200"/>
              <a:t/>
            </a:r>
            <a:br>
              <a:rPr lang="en-US" sz="3200"/>
            </a:br>
            <a:r>
              <a:rPr lang="en-US" sz="2000"/>
              <a:t>more Database Requests per Sec</a:t>
            </a:r>
          </a:p>
        </p:txBody>
      </p:sp>
      <p:sp>
        <p:nvSpPr>
          <p:cNvPr id="89091" name="Rectangle 3"/>
          <p:cNvSpPr>
            <a:spLocks/>
          </p:cNvSpPr>
          <p:nvPr/>
        </p:nvSpPr>
        <p:spPr bwMode="auto">
          <a:xfrm>
            <a:off x="4491038" y="3444875"/>
            <a:ext cx="2657475" cy="1771650"/>
          </a:xfrm>
          <a:prstGeom prst="rect">
            <a:avLst/>
          </a:prstGeom>
          <a:noFill/>
          <a:ln w="12700">
            <a:noFill/>
            <a:miter lim="800000"/>
            <a:headEnd/>
            <a:tailEnd/>
          </a:ln>
        </p:spPr>
        <p:txBody>
          <a:bodyPr lIns="0" tIns="0" rIns="0" bIns="0"/>
          <a:lstStyle/>
          <a:p>
            <a:pPr>
              <a:tabLst>
                <a:tab pos="800100" algn="l"/>
              </a:tabLst>
            </a:pPr>
            <a:r>
              <a:rPr lang="en-US" sz="10000" b="1">
                <a:solidFill>
                  <a:srgbClr val="736F57"/>
                </a:solidFill>
              </a:rPr>
              <a:t>5×</a:t>
            </a:r>
          </a:p>
          <a:p>
            <a:pPr>
              <a:tabLst>
                <a:tab pos="800100" algn="l"/>
              </a:tabLst>
            </a:pPr>
            <a:r>
              <a:rPr lang="en-US" sz="2000"/>
              <a:t>faster on CPU benchmarks</a:t>
            </a:r>
          </a:p>
        </p:txBody>
      </p:sp>
      <p:sp>
        <p:nvSpPr>
          <p:cNvPr id="89092" name="Rectangle 4"/>
          <p:cNvSpPr>
            <a:spLocks/>
          </p:cNvSpPr>
          <p:nvPr/>
        </p:nvSpPr>
        <p:spPr bwMode="auto">
          <a:xfrm>
            <a:off x="10340975" y="3444875"/>
            <a:ext cx="2657475" cy="1771650"/>
          </a:xfrm>
          <a:prstGeom prst="rect">
            <a:avLst/>
          </a:prstGeom>
          <a:noFill/>
          <a:ln w="12700">
            <a:noFill/>
            <a:miter lim="800000"/>
            <a:headEnd/>
            <a:tailEnd/>
          </a:ln>
        </p:spPr>
        <p:txBody>
          <a:bodyPr lIns="0" tIns="0" rIns="0" bIns="0"/>
          <a:lstStyle/>
          <a:p>
            <a:pPr>
              <a:tabLst>
                <a:tab pos="800100" algn="l"/>
              </a:tabLst>
            </a:pPr>
            <a:r>
              <a:rPr lang="en-US" sz="10000" b="1">
                <a:solidFill>
                  <a:srgbClr val="494642"/>
                </a:solidFill>
              </a:rPr>
              <a:t>20×</a:t>
            </a:r>
          </a:p>
          <a:p>
            <a:pPr>
              <a:tabLst>
                <a:tab pos="800100" algn="l"/>
              </a:tabLst>
            </a:pPr>
            <a:r>
              <a:rPr lang="en-US" sz="2000"/>
              <a:t>faster Word Press </a:t>
            </a:r>
            <a:br>
              <a:rPr lang="en-US" sz="2000"/>
            </a:br>
            <a:r>
              <a:rPr lang="en-US" sz="2000"/>
              <a:t>response</a:t>
            </a:r>
          </a:p>
        </p:txBody>
      </p:sp>
      <p:sp>
        <p:nvSpPr>
          <p:cNvPr id="89093" name="Rectangle 5"/>
          <p:cNvSpPr>
            <a:spLocks/>
          </p:cNvSpPr>
          <p:nvPr/>
        </p:nvSpPr>
        <p:spPr bwMode="auto">
          <a:xfrm>
            <a:off x="7100888" y="3444875"/>
            <a:ext cx="2657475" cy="1771650"/>
          </a:xfrm>
          <a:prstGeom prst="rect">
            <a:avLst/>
          </a:prstGeom>
          <a:noFill/>
          <a:ln w="12700">
            <a:noFill/>
            <a:miter lim="800000"/>
            <a:headEnd/>
            <a:tailEnd/>
          </a:ln>
        </p:spPr>
        <p:txBody>
          <a:bodyPr lIns="0" tIns="0" rIns="0" bIns="0"/>
          <a:lstStyle/>
          <a:p>
            <a:pPr>
              <a:tabLst>
                <a:tab pos="800100" algn="l"/>
              </a:tabLst>
            </a:pPr>
            <a:r>
              <a:rPr lang="en-US" sz="10000" b="1">
                <a:solidFill>
                  <a:srgbClr val="2A4354"/>
                </a:solidFill>
              </a:rPr>
              <a:t>14×</a:t>
            </a:r>
          </a:p>
          <a:p>
            <a:pPr>
              <a:tabLst>
                <a:tab pos="800100" algn="l"/>
              </a:tabLst>
            </a:pPr>
            <a:r>
              <a:rPr lang="en-US" sz="2000"/>
              <a:t>faster Disk I/O benchmarks</a:t>
            </a:r>
          </a:p>
        </p:txBody>
      </p:sp>
      <p:sp>
        <p:nvSpPr>
          <p:cNvPr id="89094" name="Rectangle 6"/>
          <p:cNvSpPr>
            <a:spLocks/>
          </p:cNvSpPr>
          <p:nvPr/>
        </p:nvSpPr>
        <p:spPr bwMode="auto">
          <a:xfrm>
            <a:off x="4475163" y="2143125"/>
            <a:ext cx="5499100" cy="554038"/>
          </a:xfrm>
          <a:prstGeom prst="rect">
            <a:avLst/>
          </a:prstGeom>
          <a:noFill/>
          <a:ln w="12700">
            <a:noFill/>
            <a:miter lim="800000"/>
            <a:headEnd/>
            <a:tailEnd/>
          </a:ln>
        </p:spPr>
        <p:txBody>
          <a:bodyPr wrap="none" lIns="0" tIns="0" rIns="0" bIns="0">
            <a:spAutoFit/>
          </a:bodyPr>
          <a:lstStyle/>
          <a:p>
            <a:pPr>
              <a:tabLst>
                <a:tab pos="800100" algn="l"/>
              </a:tabLst>
            </a:pPr>
            <a:r>
              <a:rPr lang="en-US" sz="3600" b="1">
                <a:solidFill>
                  <a:srgbClr val="E75D28"/>
                </a:solidFill>
              </a:rPr>
              <a:t>Joyent vs. Amazon (EC2)</a:t>
            </a:r>
          </a:p>
        </p:txBody>
      </p:sp>
      <p:sp>
        <p:nvSpPr>
          <p:cNvPr id="89095" name="Rectangle 8"/>
          <p:cNvSpPr>
            <a:spLocks/>
          </p:cNvSpPr>
          <p:nvPr/>
        </p:nvSpPr>
        <p:spPr bwMode="auto">
          <a:xfrm>
            <a:off x="969963" y="7554913"/>
            <a:ext cx="11901487" cy="514350"/>
          </a:xfrm>
          <a:prstGeom prst="rect">
            <a:avLst/>
          </a:prstGeom>
          <a:noFill/>
          <a:ln w="12700">
            <a:noFill/>
            <a:miter lim="800000"/>
            <a:headEnd/>
            <a:tailEnd/>
          </a:ln>
        </p:spPr>
        <p:txBody>
          <a:bodyPr lIns="0" tIns="0" rIns="0" bIns="0"/>
          <a:lstStyle/>
          <a:p>
            <a:pPr algn="ctr">
              <a:tabLst>
                <a:tab pos="800100" algn="l"/>
              </a:tabLst>
            </a:pPr>
            <a:r>
              <a:rPr lang="en-US" sz="1400"/>
              <a:t>For more details, read </a:t>
            </a:r>
            <a:r>
              <a:rPr lang="en-US" sz="1400">
                <a:solidFill>
                  <a:srgbClr val="343434"/>
                </a:solidFill>
                <a:hlinkClick r:id="rId2"/>
              </a:rPr>
              <a:t>http://www.joyentcloud.com/resources/benchmarks/</a:t>
            </a:r>
            <a:r>
              <a:rPr lang="en-US" sz="1400"/>
              <a:t>  </a:t>
            </a:r>
            <a:r>
              <a:rPr lang="en-US" sz="1400" b="1"/>
              <a:t>OR</a:t>
            </a:r>
          </a:p>
          <a:p>
            <a:pPr algn="ctr">
              <a:tabLst>
                <a:tab pos="800100" algn="l"/>
              </a:tabLst>
            </a:pPr>
            <a:endParaRPr lang="en-US" sz="700"/>
          </a:p>
          <a:p>
            <a:pPr algn="ctr">
              <a:tabLst>
                <a:tab pos="800100" algn="l"/>
              </a:tabLst>
            </a:pPr>
            <a:r>
              <a:rPr lang="en-US" sz="1400" u="sng"/>
              <a:t>http://gigaom.com/cloud/is-features-vs-performan</a:t>
            </a:r>
            <a:r>
              <a:rPr lang="en-US" sz="1400" u="sng">
                <a:hlinkClick r:id="rId3"/>
              </a:rPr>
              <a:t>ce-the-new-cloud-battle-line/</a:t>
            </a:r>
          </a:p>
        </p:txBody>
      </p:sp>
    </p:spTree>
  </p:cSld>
  <p:clrMapOvr>
    <a:masterClrMapping/>
  </p:clrMapOvr>
  <p:transition spd="slow"/>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Title 1"/>
          <p:cNvSpPr>
            <a:spLocks noGrp="1"/>
          </p:cNvSpPr>
          <p:nvPr>
            <p:ph type="title"/>
          </p:nvPr>
        </p:nvSpPr>
        <p:spPr>
          <a:xfrm>
            <a:off x="731838" y="119063"/>
            <a:ext cx="13166725" cy="1031875"/>
          </a:xfrm>
        </p:spPr>
        <p:txBody>
          <a:bodyPr/>
          <a:lstStyle/>
          <a:p>
            <a:r>
              <a:rPr lang="en-US" smtClean="0">
                <a:ea typeface="ＭＳ Ｐゴシック" charset="-128"/>
              </a:rPr>
              <a:t>Higher performance = higher margin</a:t>
            </a:r>
          </a:p>
        </p:txBody>
      </p:sp>
      <p:pic>
        <p:nvPicPr>
          <p:cNvPr id="90114" name="Picture 1"/>
          <p:cNvPicPr>
            <a:picLocks noChangeAspect="1"/>
          </p:cNvPicPr>
          <p:nvPr/>
        </p:nvPicPr>
        <p:blipFill>
          <a:blip r:embed="rId2"/>
          <a:srcRect/>
          <a:stretch>
            <a:fillRect/>
          </a:stretch>
        </p:blipFill>
        <p:spPr bwMode="auto">
          <a:xfrm>
            <a:off x="2159000" y="1125538"/>
            <a:ext cx="10299700" cy="6237287"/>
          </a:xfrm>
          <a:prstGeom prst="rect">
            <a:avLst/>
          </a:prstGeom>
          <a:noFill/>
          <a:ln w="9525">
            <a:noFill/>
            <a:miter lim="800000"/>
            <a:headEnd/>
            <a:tailEnd/>
          </a:ln>
        </p:spPr>
      </p:pic>
      <p:pic>
        <p:nvPicPr>
          <p:cNvPr id="90115" name="Picture 2"/>
          <p:cNvPicPr>
            <a:picLocks noChangeAspect="1"/>
          </p:cNvPicPr>
          <p:nvPr/>
        </p:nvPicPr>
        <p:blipFill>
          <a:blip r:embed="rId3"/>
          <a:srcRect/>
          <a:stretch>
            <a:fillRect/>
          </a:stretch>
        </p:blipFill>
        <p:spPr bwMode="auto">
          <a:xfrm>
            <a:off x="8813800" y="2341563"/>
            <a:ext cx="2108200" cy="1181100"/>
          </a:xfrm>
          <a:prstGeom prst="rect">
            <a:avLst/>
          </a:prstGeom>
          <a:noFill/>
          <a:ln w="9525">
            <a:noFill/>
            <a:miter lim="800000"/>
            <a:headEnd/>
            <a:tailEnd/>
          </a:ln>
        </p:spPr>
      </p:pic>
      <p:sp>
        <p:nvSpPr>
          <p:cNvPr id="90116" name="Rectangle 2"/>
          <p:cNvSpPr>
            <a:spLocks noChangeArrowheads="1"/>
          </p:cNvSpPr>
          <p:nvPr/>
        </p:nvSpPr>
        <p:spPr bwMode="auto">
          <a:xfrm>
            <a:off x="1168400" y="7204075"/>
            <a:ext cx="14122400" cy="493713"/>
          </a:xfrm>
          <a:prstGeom prst="rect">
            <a:avLst/>
          </a:prstGeom>
          <a:noFill/>
          <a:ln w="9525">
            <a:noFill/>
            <a:miter lim="800000"/>
            <a:headEnd/>
            <a:tailEnd/>
          </a:ln>
        </p:spPr>
        <p:txBody>
          <a:bodyPr>
            <a:spAutoFit/>
          </a:bodyPr>
          <a:lstStyle/>
          <a:p>
            <a:r>
              <a:rPr lang="en-US" b="1"/>
              <a:t>In Q4 2010, the iPhone had 4.2% market share and took 51% of the profit</a:t>
            </a:r>
            <a:endParaRPr lang="en-US"/>
          </a:p>
        </p:txBody>
      </p:sp>
      <p:sp>
        <p:nvSpPr>
          <p:cNvPr id="90117" name="Rectangle 3"/>
          <p:cNvSpPr>
            <a:spLocks noChangeArrowheads="1"/>
          </p:cNvSpPr>
          <p:nvPr/>
        </p:nvSpPr>
        <p:spPr bwMode="auto">
          <a:xfrm>
            <a:off x="731838" y="7740650"/>
            <a:ext cx="13157200" cy="276225"/>
          </a:xfrm>
          <a:prstGeom prst="rect">
            <a:avLst/>
          </a:prstGeom>
          <a:noFill/>
          <a:ln w="9525">
            <a:noFill/>
            <a:miter lim="800000"/>
            <a:headEnd/>
            <a:tailEnd/>
          </a:ln>
        </p:spPr>
        <p:txBody>
          <a:bodyPr>
            <a:spAutoFit/>
          </a:bodyPr>
          <a:lstStyle/>
          <a:p>
            <a:r>
              <a:rPr lang="en-US" sz="1200"/>
              <a:t>http://tech.fortune.cnn.com/2011/01/31/apple-is-still-sucking-most-of-the-profit-out-of-the-mobile-phone-business/</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Slide Number Placeholder 3"/>
          <p:cNvSpPr>
            <a:spLocks noGrp="1"/>
          </p:cNvSpPr>
          <p:nvPr>
            <p:ph type="sldNum" sz="quarter" idx="12"/>
          </p:nvPr>
        </p:nvSpPr>
        <p:spPr>
          <a:xfrm>
            <a:off x="1189038" y="8643938"/>
            <a:ext cx="3413125" cy="438150"/>
          </a:xfrm>
          <a:noFill/>
        </p:spPr>
        <p:txBody>
          <a:bodyPr/>
          <a:lstStyle/>
          <a:p>
            <a:pPr algn="l"/>
            <a:fld id="{9D496BDA-A548-4BC9-95FF-E24BF55E88C9}" type="slidenum">
              <a:rPr lang="en-US"/>
              <a:pPr algn="l"/>
              <a:t>37</a:t>
            </a:fld>
            <a:endParaRPr lang="en-US"/>
          </a:p>
        </p:txBody>
      </p:sp>
      <p:sp>
        <p:nvSpPr>
          <p:cNvPr id="91138" name="Rectangle 1"/>
          <p:cNvSpPr>
            <a:spLocks noChangeArrowheads="1"/>
          </p:cNvSpPr>
          <p:nvPr>
            <p:ph type="title"/>
          </p:nvPr>
        </p:nvSpPr>
        <p:spPr>
          <a:xfrm>
            <a:off x="498475" y="406400"/>
            <a:ext cx="13288963" cy="1254125"/>
          </a:xfrm>
        </p:spPr>
        <p:txBody>
          <a:bodyPr/>
          <a:lstStyle/>
          <a:p>
            <a:r>
              <a:rPr lang="en-US" smtClean="0">
                <a:ea typeface="ＭＳ Ｐゴシック" charset="-128"/>
              </a:rPr>
              <a:t>Joyent</a:t>
            </a:r>
            <a:r>
              <a:rPr lang="en-US" altLang="en-US" smtClean="0">
                <a:ea typeface="ＭＳ Ｐゴシック" charset="-128"/>
              </a:rPr>
              <a:t>’</a:t>
            </a:r>
            <a:r>
              <a:rPr lang="en-US" smtClean="0">
                <a:ea typeface="ＭＳ Ｐゴシック" charset="-128"/>
              </a:rPr>
              <a:t>s Higher Margin</a:t>
            </a:r>
          </a:p>
        </p:txBody>
      </p:sp>
      <p:sp>
        <p:nvSpPr>
          <p:cNvPr id="91139" name="Rectangle 2"/>
          <p:cNvSpPr>
            <a:spLocks/>
          </p:cNvSpPr>
          <p:nvPr/>
        </p:nvSpPr>
        <p:spPr bwMode="auto">
          <a:xfrm>
            <a:off x="-14487525" y="-1885950"/>
            <a:ext cx="14630400" cy="300037"/>
          </a:xfrm>
          <a:prstGeom prst="rect">
            <a:avLst/>
          </a:prstGeom>
          <a:noFill/>
          <a:ln w="12700">
            <a:noFill/>
            <a:miter lim="800000"/>
            <a:headEnd/>
            <a:tailEnd/>
          </a:ln>
        </p:spPr>
        <p:txBody>
          <a:bodyPr lIns="0" tIns="0" rIns="0" bIns="0"/>
          <a:lstStyle/>
          <a:p>
            <a:pPr>
              <a:tabLst>
                <a:tab pos="800100" algn="l"/>
              </a:tabLst>
            </a:pPr>
            <a:r>
              <a:rPr lang="en-US" u="sng">
                <a:hlinkClick r:id="rId3"/>
              </a:rPr>
              <a:t>http://www.datacenterknowledge.com/archives/2011/01/04/how-the-cloud-is-driving-profits-at-rackspace/</a:t>
            </a:r>
            <a:endParaRPr lang="en-US" u="sng"/>
          </a:p>
        </p:txBody>
      </p:sp>
      <p:sp>
        <p:nvSpPr>
          <p:cNvPr id="91140" name="Rectangle 3"/>
          <p:cNvSpPr>
            <a:spLocks/>
          </p:cNvSpPr>
          <p:nvPr/>
        </p:nvSpPr>
        <p:spPr bwMode="auto">
          <a:xfrm>
            <a:off x="-14487525" y="-1885950"/>
            <a:ext cx="14630400" cy="300037"/>
          </a:xfrm>
          <a:prstGeom prst="rect">
            <a:avLst/>
          </a:prstGeom>
          <a:noFill/>
          <a:ln w="12700">
            <a:noFill/>
            <a:miter lim="800000"/>
            <a:headEnd/>
            <a:tailEnd/>
          </a:ln>
        </p:spPr>
        <p:txBody>
          <a:bodyPr lIns="0" tIns="0" rIns="0" bIns="0"/>
          <a:lstStyle/>
          <a:p>
            <a:pPr>
              <a:tabLst>
                <a:tab pos="800100" algn="l"/>
              </a:tabLst>
            </a:pPr>
            <a:r>
              <a:rPr lang="en-US" u="sng">
                <a:hlinkClick r:id="rId3"/>
              </a:rPr>
              <a:t>http://www.datacenterknowledge.com/archives/2011/01/04/how-the-cloud-is-driving-profits-at-rackspace/</a:t>
            </a:r>
            <a:endParaRPr lang="en-US" u="sng"/>
          </a:p>
        </p:txBody>
      </p:sp>
      <p:graphicFrame>
        <p:nvGraphicFramePr>
          <p:cNvPr id="91141" name="Object 5"/>
          <p:cNvGraphicFramePr>
            <a:graphicFrameLocks/>
          </p:cNvGraphicFramePr>
          <p:nvPr/>
        </p:nvGraphicFramePr>
        <p:xfrm>
          <a:off x="611188" y="2135188"/>
          <a:ext cx="8769350" cy="4843462"/>
        </p:xfrm>
        <a:graphic>
          <a:graphicData uri="http://schemas.openxmlformats.org/presentationml/2006/ole">
            <p:oleObj spid="_x0000_s91141" name="Chart" r:id="rId4" imgW="10951005" imgH="8063492" progId="MSGraph.Chart.8">
              <p:embed/>
            </p:oleObj>
          </a:graphicData>
        </a:graphic>
      </p:graphicFrame>
      <p:sp>
        <p:nvSpPr>
          <p:cNvPr id="91142" name="Rectangle 6"/>
          <p:cNvSpPr>
            <a:spLocks/>
          </p:cNvSpPr>
          <p:nvPr/>
        </p:nvSpPr>
        <p:spPr bwMode="auto">
          <a:xfrm>
            <a:off x="2371725" y="6523038"/>
            <a:ext cx="950913" cy="231775"/>
          </a:xfrm>
          <a:prstGeom prst="rect">
            <a:avLst/>
          </a:prstGeom>
          <a:noFill/>
          <a:ln w="12700">
            <a:noFill/>
            <a:miter lim="800000"/>
            <a:headEnd/>
            <a:tailEnd/>
          </a:ln>
        </p:spPr>
        <p:txBody>
          <a:bodyPr wrap="none" lIns="0" tIns="0" rIns="0" bIns="0">
            <a:spAutoFit/>
          </a:bodyPr>
          <a:lstStyle/>
          <a:p>
            <a:pPr>
              <a:tabLst>
                <a:tab pos="800100" algn="l"/>
              </a:tabLst>
            </a:pPr>
            <a:r>
              <a:rPr lang="en-US" sz="1500"/>
              <a:t>Rackspace</a:t>
            </a:r>
          </a:p>
        </p:txBody>
      </p:sp>
      <p:sp>
        <p:nvSpPr>
          <p:cNvPr id="91143" name="Rectangle 7"/>
          <p:cNvSpPr>
            <a:spLocks/>
          </p:cNvSpPr>
          <p:nvPr/>
        </p:nvSpPr>
        <p:spPr bwMode="auto">
          <a:xfrm>
            <a:off x="4914900" y="6577013"/>
            <a:ext cx="1371600" cy="642937"/>
          </a:xfrm>
          <a:prstGeom prst="rect">
            <a:avLst/>
          </a:prstGeom>
          <a:noFill/>
          <a:ln w="12700">
            <a:noFill/>
            <a:miter lim="800000"/>
            <a:headEnd/>
            <a:tailEnd/>
          </a:ln>
        </p:spPr>
        <p:txBody>
          <a:bodyPr lIns="0" tIns="0" rIns="0" bIns="0"/>
          <a:lstStyle/>
          <a:p>
            <a:pPr>
              <a:tabLst>
                <a:tab pos="800100" algn="l"/>
              </a:tabLst>
            </a:pPr>
            <a:r>
              <a:rPr lang="en-US" sz="1500"/>
              <a:t>Joyent at Rackspace Pricing</a:t>
            </a:r>
          </a:p>
        </p:txBody>
      </p:sp>
      <p:sp>
        <p:nvSpPr>
          <p:cNvPr id="91144" name="Rectangle 8"/>
          <p:cNvSpPr>
            <a:spLocks/>
          </p:cNvSpPr>
          <p:nvPr/>
        </p:nvSpPr>
        <p:spPr bwMode="auto">
          <a:xfrm>
            <a:off x="7243763" y="6588125"/>
            <a:ext cx="1814512" cy="449263"/>
          </a:xfrm>
          <a:prstGeom prst="rect">
            <a:avLst/>
          </a:prstGeom>
          <a:noFill/>
          <a:ln w="12700">
            <a:noFill/>
            <a:miter lim="800000"/>
            <a:headEnd/>
            <a:tailEnd/>
          </a:ln>
        </p:spPr>
        <p:txBody>
          <a:bodyPr lIns="0" tIns="0" rIns="0" bIns="0"/>
          <a:lstStyle/>
          <a:p>
            <a:pPr>
              <a:tabLst>
                <a:tab pos="800100" algn="l"/>
              </a:tabLst>
            </a:pPr>
            <a:r>
              <a:rPr lang="en-US" sz="1500"/>
              <a:t>Joyent at </a:t>
            </a:r>
            <a:br>
              <a:rPr lang="en-US" sz="1500"/>
            </a:br>
            <a:r>
              <a:rPr lang="en-US" sz="1500"/>
              <a:t>Joyent Pricing</a:t>
            </a:r>
          </a:p>
        </p:txBody>
      </p:sp>
      <p:sp>
        <p:nvSpPr>
          <p:cNvPr id="91145" name="Rectangle 9"/>
          <p:cNvSpPr>
            <a:spLocks/>
          </p:cNvSpPr>
          <p:nvPr/>
        </p:nvSpPr>
        <p:spPr bwMode="auto">
          <a:xfrm>
            <a:off x="10444163" y="2870200"/>
            <a:ext cx="2840037" cy="1846263"/>
          </a:xfrm>
          <a:prstGeom prst="rect">
            <a:avLst/>
          </a:prstGeom>
          <a:noFill/>
          <a:ln w="12700">
            <a:noFill/>
            <a:miter lim="800000"/>
            <a:headEnd/>
            <a:tailEnd/>
          </a:ln>
        </p:spPr>
        <p:txBody>
          <a:bodyPr wrap="none" lIns="0" tIns="0" rIns="0" bIns="0">
            <a:spAutoFit/>
          </a:bodyPr>
          <a:lstStyle/>
          <a:p>
            <a:pPr>
              <a:tabLst>
                <a:tab pos="800100" algn="l"/>
              </a:tabLst>
            </a:pPr>
            <a:r>
              <a:rPr lang="en-US" sz="10000" b="1">
                <a:solidFill>
                  <a:srgbClr val="2A4354"/>
                </a:solidFill>
              </a:rPr>
              <a:t>4×</a:t>
            </a:r>
          </a:p>
          <a:p>
            <a:pPr>
              <a:tabLst>
                <a:tab pos="800100" algn="l"/>
              </a:tabLst>
            </a:pPr>
            <a:r>
              <a:rPr lang="en-US" sz="2000"/>
              <a:t>Revenue per sq ft </a:t>
            </a:r>
            <a:r>
              <a:rPr lang="en-US" sz="1100"/>
              <a:t>(See graph)</a:t>
            </a:r>
          </a:p>
        </p:txBody>
      </p:sp>
      <p:sp>
        <p:nvSpPr>
          <p:cNvPr id="91146" name="Rectangle 10"/>
          <p:cNvSpPr>
            <a:spLocks/>
          </p:cNvSpPr>
          <p:nvPr/>
        </p:nvSpPr>
        <p:spPr bwMode="auto">
          <a:xfrm>
            <a:off x="10444163" y="4767263"/>
            <a:ext cx="3257550" cy="1863725"/>
          </a:xfrm>
          <a:prstGeom prst="rect">
            <a:avLst/>
          </a:prstGeom>
          <a:noFill/>
          <a:ln w="12700">
            <a:noFill/>
            <a:miter lim="800000"/>
            <a:headEnd/>
            <a:tailEnd/>
          </a:ln>
        </p:spPr>
        <p:txBody>
          <a:bodyPr lIns="0" tIns="0" rIns="0" bIns="0"/>
          <a:lstStyle/>
          <a:p>
            <a:pPr>
              <a:tabLst>
                <a:tab pos="800100" algn="l"/>
              </a:tabLst>
            </a:pPr>
            <a:r>
              <a:rPr lang="en-US" sz="10000" b="1">
                <a:solidFill>
                  <a:srgbClr val="2A4354"/>
                </a:solidFill>
              </a:rPr>
              <a:t>7×</a:t>
            </a:r>
          </a:p>
          <a:p>
            <a:pPr>
              <a:tabLst>
                <a:tab pos="800100" algn="l"/>
              </a:tabLst>
            </a:pPr>
            <a:r>
              <a:rPr lang="en-US" sz="2000"/>
              <a:t>EBITDA margin reported by Amazon (Forbes)</a:t>
            </a:r>
          </a:p>
        </p:txBody>
      </p:sp>
    </p:spTree>
  </p:cSld>
  <p:clrMapOvr>
    <a:masterClrMapping/>
  </p:clrMapOvr>
  <p:transition spd="slow"/>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1"/>
          <p:cNvSpPr>
            <a:spLocks noChangeArrowheads="1"/>
          </p:cNvSpPr>
          <p:nvPr>
            <p:ph type="title"/>
          </p:nvPr>
        </p:nvSpPr>
        <p:spPr>
          <a:xfrm>
            <a:off x="381000" y="474663"/>
            <a:ext cx="13898563" cy="1031875"/>
          </a:xfrm>
        </p:spPr>
        <p:txBody>
          <a:bodyPr/>
          <a:lstStyle/>
          <a:p>
            <a:r>
              <a:rPr lang="en-US" smtClean="0">
                <a:ea typeface="ＭＳ Ｐゴシック" charset="-128"/>
              </a:rPr>
              <a:t>Better Analytics: Real Time Visualization</a:t>
            </a:r>
          </a:p>
        </p:txBody>
      </p:sp>
      <p:pic>
        <p:nvPicPr>
          <p:cNvPr id="92162" name="Picture 2"/>
          <p:cNvPicPr>
            <a:picLocks noChangeAspect="1" noChangeArrowheads="1"/>
          </p:cNvPicPr>
          <p:nvPr/>
        </p:nvPicPr>
        <p:blipFill>
          <a:blip r:embed="rId2"/>
          <a:srcRect/>
          <a:stretch>
            <a:fillRect/>
          </a:stretch>
        </p:blipFill>
        <p:spPr bwMode="auto">
          <a:xfrm>
            <a:off x="1457325" y="1682750"/>
            <a:ext cx="11215688" cy="5738813"/>
          </a:xfrm>
          <a:prstGeom prst="rect">
            <a:avLst/>
          </a:prstGeom>
          <a:noFill/>
          <a:ln w="12700">
            <a:noFill/>
            <a:miter lim="800000"/>
            <a:headEnd/>
            <a:tailEnd/>
          </a:ln>
        </p:spPr>
      </p:pic>
    </p:spTree>
  </p:cSld>
  <p:clrMapOvr>
    <a:masterClrMapping/>
  </p:clrMapOvr>
  <p:transition spd="slow"/>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5" name="Picture 2"/>
          <p:cNvPicPr>
            <a:picLocks noChangeAspect="1"/>
          </p:cNvPicPr>
          <p:nvPr/>
        </p:nvPicPr>
        <p:blipFill>
          <a:blip r:embed="rId2"/>
          <a:srcRect/>
          <a:stretch>
            <a:fillRect/>
          </a:stretch>
        </p:blipFill>
        <p:spPr bwMode="auto">
          <a:xfrm>
            <a:off x="0" y="0"/>
            <a:ext cx="14630400" cy="8229600"/>
          </a:xfrm>
          <a:prstGeom prst="rect">
            <a:avLst/>
          </a:prstGeom>
          <a:noFill/>
          <a:ln w="9525">
            <a:noFill/>
            <a:miter lim="800000"/>
            <a:headEnd/>
            <a:tailEnd/>
          </a:ln>
        </p:spPr>
      </p:pic>
    </p:spTree>
  </p:cSld>
  <p:clrMapOvr>
    <a:masterClrMapping/>
  </p:clrMapOvr>
  <p:transition spd="slow"/>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Slide Number Placeholder 3"/>
          <p:cNvSpPr>
            <a:spLocks noGrp="1"/>
          </p:cNvSpPr>
          <p:nvPr>
            <p:ph type="sldNum" sz="quarter" idx="12"/>
          </p:nvPr>
        </p:nvSpPr>
        <p:spPr>
          <a:xfrm>
            <a:off x="731838" y="7627938"/>
            <a:ext cx="3413125" cy="438150"/>
          </a:xfrm>
          <a:noFill/>
        </p:spPr>
        <p:txBody>
          <a:bodyPr/>
          <a:lstStyle/>
          <a:p>
            <a:pPr algn="l"/>
            <a:fld id="{6EC81193-5D99-44BD-8A9D-ED9F295A9E0D}" type="slidenum">
              <a:rPr lang="en-US"/>
              <a:pPr algn="l"/>
              <a:t>4</a:t>
            </a:fld>
            <a:endParaRPr lang="en-US"/>
          </a:p>
        </p:txBody>
      </p:sp>
      <p:sp>
        <p:nvSpPr>
          <p:cNvPr id="33794" name="Rectangle 1"/>
          <p:cNvSpPr>
            <a:spLocks noChangeArrowheads="1"/>
          </p:cNvSpPr>
          <p:nvPr>
            <p:ph type="title"/>
          </p:nvPr>
        </p:nvSpPr>
        <p:spPr>
          <a:xfrm>
            <a:off x="417513" y="363538"/>
            <a:ext cx="12942887" cy="1008062"/>
          </a:xfrm>
        </p:spPr>
        <p:txBody>
          <a:bodyPr/>
          <a:lstStyle/>
          <a:p>
            <a:r>
              <a:rPr lang="en-US" smtClean="0">
                <a:ea typeface="ＭＳ Ｐゴシック" charset="-128"/>
              </a:rPr>
              <a:t>Mediums Change</a:t>
            </a:r>
          </a:p>
        </p:txBody>
      </p:sp>
      <p:pic>
        <p:nvPicPr>
          <p:cNvPr id="33795" name="Picture 2"/>
          <p:cNvPicPr>
            <a:picLocks noChangeAspect="1" noChangeArrowheads="1"/>
          </p:cNvPicPr>
          <p:nvPr/>
        </p:nvPicPr>
        <p:blipFill>
          <a:blip r:embed="rId3"/>
          <a:srcRect/>
          <a:stretch>
            <a:fillRect/>
          </a:stretch>
        </p:blipFill>
        <p:spPr bwMode="auto">
          <a:xfrm>
            <a:off x="2198688" y="1992313"/>
            <a:ext cx="9788525" cy="5337175"/>
          </a:xfrm>
          <a:prstGeom prst="rect">
            <a:avLst/>
          </a:prstGeom>
          <a:noFill/>
          <a:ln w="12700">
            <a:noFill/>
            <a:miter lim="800000"/>
            <a:headEnd/>
            <a:tailEnd/>
          </a:ln>
        </p:spPr>
      </p:pic>
      <p:sp>
        <p:nvSpPr>
          <p:cNvPr id="33796" name="Rectangle 4"/>
          <p:cNvSpPr>
            <a:spLocks/>
          </p:cNvSpPr>
          <p:nvPr/>
        </p:nvSpPr>
        <p:spPr bwMode="auto">
          <a:xfrm>
            <a:off x="3155950" y="4597400"/>
            <a:ext cx="2185988" cy="1006475"/>
          </a:xfrm>
          <a:prstGeom prst="rect">
            <a:avLst/>
          </a:prstGeom>
          <a:noFill/>
          <a:ln w="12700">
            <a:noFill/>
            <a:miter lim="800000"/>
            <a:headEnd/>
            <a:tailEnd/>
          </a:ln>
        </p:spPr>
        <p:txBody>
          <a:bodyPr lIns="25400" tIns="25400" rIns="25400" bIns="25400"/>
          <a:lstStyle/>
          <a:p>
            <a:pPr>
              <a:lnSpc>
                <a:spcPct val="120000"/>
              </a:lnSpc>
              <a:spcBef>
                <a:spcPts val="2000"/>
              </a:spcBef>
            </a:pPr>
            <a:r>
              <a:rPr lang="en-US" sz="2500">
                <a:solidFill>
                  <a:srgbClr val="FF5308"/>
                </a:solidFill>
              </a:rPr>
              <a:t>Vinyl</a:t>
            </a:r>
          </a:p>
        </p:txBody>
      </p:sp>
      <p:sp>
        <p:nvSpPr>
          <p:cNvPr id="33797" name="Line 5"/>
          <p:cNvSpPr>
            <a:spLocks noChangeShapeType="1"/>
          </p:cNvSpPr>
          <p:nvPr/>
        </p:nvSpPr>
        <p:spPr bwMode="auto">
          <a:xfrm rot="10800000">
            <a:off x="3916363" y="5010150"/>
            <a:ext cx="173037" cy="454025"/>
          </a:xfrm>
          <a:prstGeom prst="line">
            <a:avLst/>
          </a:prstGeom>
          <a:noFill/>
          <a:ln w="38100">
            <a:solidFill>
              <a:srgbClr val="FF5308"/>
            </a:solidFill>
            <a:miter lim="800000"/>
            <a:headEnd type="stealth" w="med" len="med"/>
            <a:tailEnd/>
          </a:ln>
        </p:spPr>
        <p:txBody>
          <a:bodyPr lIns="0" tIns="0" rIns="0" bIns="0"/>
          <a:lstStyle/>
          <a:p>
            <a:endParaRPr lang="en-US"/>
          </a:p>
        </p:txBody>
      </p:sp>
      <p:sp>
        <p:nvSpPr>
          <p:cNvPr id="33798" name="Rectangle 6"/>
          <p:cNvSpPr>
            <a:spLocks/>
          </p:cNvSpPr>
          <p:nvPr/>
        </p:nvSpPr>
        <p:spPr bwMode="auto">
          <a:xfrm>
            <a:off x="4727575" y="4060825"/>
            <a:ext cx="2185988" cy="1008063"/>
          </a:xfrm>
          <a:prstGeom prst="rect">
            <a:avLst/>
          </a:prstGeom>
          <a:noFill/>
          <a:ln w="12700">
            <a:noFill/>
            <a:miter lim="800000"/>
            <a:headEnd/>
            <a:tailEnd/>
          </a:ln>
        </p:spPr>
        <p:txBody>
          <a:bodyPr lIns="25400" tIns="25400" rIns="25400" bIns="25400"/>
          <a:lstStyle/>
          <a:p>
            <a:pPr>
              <a:lnSpc>
                <a:spcPct val="120000"/>
              </a:lnSpc>
              <a:spcBef>
                <a:spcPts val="2000"/>
              </a:spcBef>
            </a:pPr>
            <a:r>
              <a:rPr lang="en-US" sz="2500">
                <a:solidFill>
                  <a:srgbClr val="FF5308"/>
                </a:solidFill>
              </a:rPr>
              <a:t>Cassettes</a:t>
            </a:r>
          </a:p>
        </p:txBody>
      </p:sp>
      <p:sp>
        <p:nvSpPr>
          <p:cNvPr id="33799" name="Line 7"/>
          <p:cNvSpPr>
            <a:spLocks noChangeShapeType="1"/>
          </p:cNvSpPr>
          <p:nvPr/>
        </p:nvSpPr>
        <p:spPr bwMode="auto">
          <a:xfrm rot="10800000">
            <a:off x="5484813" y="4479925"/>
            <a:ext cx="171450" cy="454025"/>
          </a:xfrm>
          <a:prstGeom prst="line">
            <a:avLst/>
          </a:prstGeom>
          <a:noFill/>
          <a:ln w="38100">
            <a:solidFill>
              <a:srgbClr val="FF5308"/>
            </a:solidFill>
            <a:miter lim="800000"/>
            <a:headEnd type="stealth" w="med" len="med"/>
            <a:tailEnd/>
          </a:ln>
        </p:spPr>
        <p:txBody>
          <a:bodyPr lIns="0" tIns="0" rIns="0" bIns="0"/>
          <a:lstStyle/>
          <a:p>
            <a:endParaRPr lang="en-US"/>
          </a:p>
        </p:txBody>
      </p:sp>
      <p:sp>
        <p:nvSpPr>
          <p:cNvPr id="33800" name="Rectangle 8"/>
          <p:cNvSpPr>
            <a:spLocks/>
          </p:cNvSpPr>
          <p:nvPr/>
        </p:nvSpPr>
        <p:spPr bwMode="auto">
          <a:xfrm>
            <a:off x="6727825" y="2560638"/>
            <a:ext cx="2185988" cy="1008062"/>
          </a:xfrm>
          <a:prstGeom prst="rect">
            <a:avLst/>
          </a:prstGeom>
          <a:noFill/>
          <a:ln w="12700">
            <a:noFill/>
            <a:miter lim="800000"/>
            <a:headEnd/>
            <a:tailEnd/>
          </a:ln>
        </p:spPr>
        <p:txBody>
          <a:bodyPr lIns="25400" tIns="25400" rIns="25400" bIns="25400"/>
          <a:lstStyle/>
          <a:p>
            <a:pPr>
              <a:lnSpc>
                <a:spcPct val="120000"/>
              </a:lnSpc>
              <a:spcBef>
                <a:spcPts val="2000"/>
              </a:spcBef>
            </a:pPr>
            <a:r>
              <a:rPr lang="en-US" sz="2500">
                <a:solidFill>
                  <a:srgbClr val="FF5308"/>
                </a:solidFill>
              </a:rPr>
              <a:t>CDs</a:t>
            </a:r>
          </a:p>
        </p:txBody>
      </p:sp>
      <p:sp>
        <p:nvSpPr>
          <p:cNvPr id="33801" name="Line 9"/>
          <p:cNvSpPr>
            <a:spLocks noChangeShapeType="1"/>
          </p:cNvSpPr>
          <p:nvPr/>
        </p:nvSpPr>
        <p:spPr bwMode="auto">
          <a:xfrm rot="10800000">
            <a:off x="7485063" y="2979738"/>
            <a:ext cx="171450" cy="454025"/>
          </a:xfrm>
          <a:prstGeom prst="line">
            <a:avLst/>
          </a:prstGeom>
          <a:noFill/>
          <a:ln w="38100">
            <a:solidFill>
              <a:srgbClr val="FF5308"/>
            </a:solidFill>
            <a:miter lim="800000"/>
            <a:headEnd type="stealth" w="med" len="med"/>
            <a:tailEnd/>
          </a:ln>
        </p:spPr>
        <p:txBody>
          <a:bodyPr lIns="0" tIns="0" rIns="0" bIns="0"/>
          <a:lstStyle/>
          <a:p>
            <a:endParaRPr lang="en-US"/>
          </a:p>
        </p:txBody>
      </p:sp>
      <p:sp>
        <p:nvSpPr>
          <p:cNvPr id="33802" name="Rectangle 10"/>
          <p:cNvSpPr>
            <a:spLocks/>
          </p:cNvSpPr>
          <p:nvPr/>
        </p:nvSpPr>
        <p:spPr bwMode="auto">
          <a:xfrm>
            <a:off x="9174163" y="1574800"/>
            <a:ext cx="3100387" cy="1071563"/>
          </a:xfrm>
          <a:prstGeom prst="rect">
            <a:avLst/>
          </a:prstGeom>
          <a:noFill/>
          <a:ln w="12700">
            <a:noFill/>
            <a:miter lim="800000"/>
            <a:headEnd/>
            <a:tailEnd/>
          </a:ln>
        </p:spPr>
        <p:txBody>
          <a:bodyPr lIns="25400" tIns="25400" rIns="25400" bIns="25400"/>
          <a:lstStyle/>
          <a:p>
            <a:pPr>
              <a:lnSpc>
                <a:spcPct val="120000"/>
              </a:lnSpc>
              <a:spcBef>
                <a:spcPts val="2000"/>
              </a:spcBef>
            </a:pPr>
            <a:r>
              <a:rPr lang="en-US" sz="2500">
                <a:solidFill>
                  <a:srgbClr val="FF5308"/>
                </a:solidFill>
              </a:rPr>
              <a:t>Digital Singles</a:t>
            </a:r>
          </a:p>
        </p:txBody>
      </p:sp>
      <p:sp>
        <p:nvSpPr>
          <p:cNvPr id="33803" name="Line 11"/>
          <p:cNvSpPr>
            <a:spLocks noChangeShapeType="1"/>
          </p:cNvSpPr>
          <p:nvPr/>
        </p:nvSpPr>
        <p:spPr bwMode="auto">
          <a:xfrm flipH="1">
            <a:off x="10371138" y="2352675"/>
            <a:ext cx="171450" cy="519113"/>
          </a:xfrm>
          <a:prstGeom prst="line">
            <a:avLst/>
          </a:prstGeom>
          <a:noFill/>
          <a:ln w="38100">
            <a:solidFill>
              <a:srgbClr val="FF5308"/>
            </a:solidFill>
            <a:miter lim="800000"/>
            <a:headEnd type="stealth" w="med" len="med"/>
            <a:tailEnd/>
          </a:ln>
        </p:spPr>
        <p:txBody>
          <a:bodyPr lIns="0" tIns="0" rIns="0" bIns="0"/>
          <a:lstStyle/>
          <a:p>
            <a:endParaRPr lang="en-US"/>
          </a:p>
        </p:txBody>
      </p:sp>
    </p:spTree>
  </p:cSld>
  <p:clrMapOvr>
    <a:masterClrMapping/>
  </p:clrMapOvr>
  <p:transition spd="slow"/>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1"/>
          <p:cNvSpPr>
            <a:spLocks noChangeArrowheads="1"/>
          </p:cNvSpPr>
          <p:nvPr>
            <p:ph type="title"/>
          </p:nvPr>
        </p:nvSpPr>
        <p:spPr>
          <a:xfrm>
            <a:off x="731838" y="3395663"/>
            <a:ext cx="13166725" cy="1031875"/>
          </a:xfrm>
        </p:spPr>
        <p:txBody>
          <a:bodyPr/>
          <a:lstStyle/>
          <a:p>
            <a:r>
              <a:rPr lang="en-US" smtClean="0">
                <a:ea typeface="ＭＳ Ｐゴシック" charset="-128"/>
              </a:rPr>
              <a:t>Joyent</a:t>
            </a:r>
            <a:r>
              <a:rPr lang="en-US" altLang="en-US" smtClean="0">
                <a:ea typeface="ＭＳ Ｐゴシック" charset="-128"/>
              </a:rPr>
              <a:t>’</a:t>
            </a:r>
            <a:r>
              <a:rPr lang="en-US" smtClean="0">
                <a:ea typeface="ＭＳ Ｐゴシック" charset="-128"/>
              </a:rPr>
              <a:t>s node.js</a:t>
            </a:r>
          </a:p>
        </p:txBody>
      </p:sp>
    </p:spTree>
  </p:cSld>
  <p:clrMapOvr>
    <a:masterClrMapping/>
  </p:clrMapOvr>
  <p:transition spd="slow"/>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Slide Number Placeholder 3"/>
          <p:cNvSpPr>
            <a:spLocks noGrp="1"/>
          </p:cNvSpPr>
          <p:nvPr>
            <p:ph type="sldNum" sz="quarter" idx="12"/>
          </p:nvPr>
        </p:nvSpPr>
        <p:spPr>
          <a:xfrm>
            <a:off x="731838" y="6813550"/>
            <a:ext cx="3413125" cy="438150"/>
          </a:xfrm>
          <a:noFill/>
        </p:spPr>
        <p:txBody>
          <a:bodyPr/>
          <a:lstStyle/>
          <a:p>
            <a:pPr algn="l"/>
            <a:fld id="{2946D9E5-E798-44BB-B6BA-672AE59D551B}" type="slidenum">
              <a:rPr lang="en-US"/>
              <a:pPr algn="l"/>
              <a:t>41</a:t>
            </a:fld>
            <a:endParaRPr lang="en-US"/>
          </a:p>
        </p:txBody>
      </p:sp>
      <p:sp>
        <p:nvSpPr>
          <p:cNvPr id="95234" name="Content Placeholder 1"/>
          <p:cNvSpPr>
            <a:spLocks noGrp="1"/>
          </p:cNvSpPr>
          <p:nvPr>
            <p:ph idx="1"/>
          </p:nvPr>
        </p:nvSpPr>
        <p:spPr bwMode="auto">
          <a:prstGeom prst="rect">
            <a:avLst/>
          </a:prstGeom>
          <a:noFill/>
          <a:ln>
            <a:miter lim="800000"/>
            <a:headEnd/>
            <a:tailEnd/>
          </a:ln>
        </p:spPr>
        <p:txBody>
          <a:bodyPr vert="horz" wrap="square" lIns="91440" tIns="45720" rIns="91440" bIns="45720" numCol="1" anchor="t" anchorCtr="0" compatLnSpc="1">
            <a:prstTxWarp prst="textNoShape">
              <a:avLst/>
            </a:prstTxWarp>
          </a:bodyPr>
          <a:lstStyle/>
          <a:p>
            <a:endParaRPr lang="en-US" smtClean="0">
              <a:ea typeface="ＭＳ Ｐゴシック" charset="-128"/>
            </a:endParaRPr>
          </a:p>
        </p:txBody>
      </p:sp>
      <p:sp>
        <p:nvSpPr>
          <p:cNvPr id="95235" name="Rectangle 2"/>
          <p:cNvSpPr txBox="1">
            <a:spLocks noChangeArrowheads="1"/>
          </p:cNvSpPr>
          <p:nvPr/>
        </p:nvSpPr>
        <p:spPr bwMode="auto">
          <a:xfrm>
            <a:off x="552450" y="3522663"/>
            <a:ext cx="13619163" cy="1031875"/>
          </a:xfrm>
          <a:prstGeom prst="rect">
            <a:avLst/>
          </a:prstGeom>
          <a:noFill/>
          <a:ln w="9525">
            <a:noFill/>
            <a:miter lim="800000"/>
            <a:headEnd/>
            <a:tailEnd/>
          </a:ln>
        </p:spPr>
        <p:txBody>
          <a:bodyPr lIns="130602" tIns="65302" rIns="130602" bIns="65302" anchor="ctr"/>
          <a:lstStyle/>
          <a:p>
            <a:pPr algn="ctr" eaLnBrk="0" hangingPunct="0"/>
            <a:r>
              <a:rPr lang="en-US" altLang="en-US" sz="6300">
                <a:latin typeface="Calibri" pitchFamily="34" charset="0"/>
              </a:rPr>
              <a:t>“</a:t>
            </a:r>
            <a:r>
              <a:rPr lang="en-US" sz="6300">
                <a:latin typeface="Calibri" pitchFamily="34" charset="0"/>
              </a:rPr>
              <a:t>Electric Circuitry, an extension of the central nervous system</a:t>
            </a:r>
            <a:r>
              <a:rPr lang="en-US" altLang="en-US" sz="6300">
                <a:latin typeface="Calibri" pitchFamily="34" charset="0"/>
              </a:rPr>
              <a:t>”</a:t>
            </a:r>
            <a:endParaRPr lang="en-US" sz="6300">
              <a:latin typeface="Calibri" pitchFamily="34" charset="0"/>
            </a:endParaRPr>
          </a:p>
        </p:txBody>
      </p:sp>
    </p:spTree>
  </p:cSld>
  <p:clrMapOvr>
    <a:masterClrMapping/>
  </p:clrMapOvr>
  <p:transition spd="slow"/>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1"/>
          <p:cNvSpPr>
            <a:spLocks noChangeArrowheads="1"/>
          </p:cNvSpPr>
          <p:nvPr>
            <p:ph type="title"/>
          </p:nvPr>
        </p:nvSpPr>
        <p:spPr>
          <a:xfrm>
            <a:off x="731838" y="3395663"/>
            <a:ext cx="13166725" cy="1031875"/>
          </a:xfrm>
        </p:spPr>
        <p:txBody>
          <a:bodyPr/>
          <a:lstStyle/>
          <a:p>
            <a:r>
              <a:rPr lang="en-US" smtClean="0">
                <a:ea typeface="ＭＳ Ｐゴシック" charset="-128"/>
              </a:rPr>
              <a:t>Joyent</a:t>
            </a:r>
            <a:r>
              <a:rPr lang="en-US" altLang="en-US" smtClean="0">
                <a:ea typeface="ＭＳ Ｐゴシック" charset="-128"/>
              </a:rPr>
              <a:t>’</a:t>
            </a:r>
            <a:r>
              <a:rPr lang="en-US" smtClean="0">
                <a:ea typeface="ＭＳ Ｐゴシック" charset="-128"/>
              </a:rPr>
              <a:t>s node.js</a:t>
            </a:r>
          </a:p>
        </p:txBody>
      </p:sp>
      <p:pic>
        <p:nvPicPr>
          <p:cNvPr id="97282" name="Picture 1"/>
          <p:cNvPicPr>
            <a:picLocks noChangeAspect="1"/>
          </p:cNvPicPr>
          <p:nvPr/>
        </p:nvPicPr>
        <p:blipFill>
          <a:blip r:embed="rId2"/>
          <a:srcRect/>
          <a:stretch>
            <a:fillRect/>
          </a:stretch>
        </p:blipFill>
        <p:spPr bwMode="auto">
          <a:xfrm>
            <a:off x="0" y="50800"/>
            <a:ext cx="14630400" cy="8229600"/>
          </a:xfrm>
          <a:prstGeom prst="rect">
            <a:avLst/>
          </a:prstGeom>
          <a:noFill/>
          <a:ln w="9525">
            <a:noFill/>
            <a:miter lim="800000"/>
            <a:headEnd/>
            <a:tailEnd/>
          </a:ln>
        </p:spPr>
      </p:pic>
      <p:pic>
        <p:nvPicPr>
          <p:cNvPr id="97283" name="Picture 2"/>
          <p:cNvPicPr>
            <a:picLocks noChangeAspect="1"/>
          </p:cNvPicPr>
          <p:nvPr/>
        </p:nvPicPr>
        <p:blipFill>
          <a:blip r:embed="rId3"/>
          <a:srcRect/>
          <a:stretch>
            <a:fillRect/>
          </a:stretch>
        </p:blipFill>
        <p:spPr bwMode="auto">
          <a:xfrm>
            <a:off x="10490200" y="2171700"/>
            <a:ext cx="3860800" cy="5168900"/>
          </a:xfrm>
          <a:prstGeom prst="rect">
            <a:avLst/>
          </a:prstGeom>
          <a:noFill/>
          <a:ln w="9525">
            <a:noFill/>
            <a:miter lim="800000"/>
            <a:headEnd/>
            <a:tailEnd/>
          </a:ln>
        </p:spPr>
      </p:pic>
      <p:sp>
        <p:nvSpPr>
          <p:cNvPr id="97284" name="TextBox 3"/>
          <p:cNvSpPr txBox="1">
            <a:spLocks noChangeArrowheads="1"/>
          </p:cNvSpPr>
          <p:nvPr/>
        </p:nvSpPr>
        <p:spPr bwMode="auto">
          <a:xfrm>
            <a:off x="10847388" y="7366000"/>
            <a:ext cx="3051175" cy="892175"/>
          </a:xfrm>
          <a:prstGeom prst="rect">
            <a:avLst/>
          </a:prstGeom>
          <a:noFill/>
          <a:ln w="9525">
            <a:noFill/>
            <a:miter lim="800000"/>
            <a:headEnd/>
            <a:tailEnd/>
          </a:ln>
        </p:spPr>
        <p:txBody>
          <a:bodyPr wrap="none">
            <a:spAutoFit/>
          </a:bodyPr>
          <a:lstStyle/>
          <a:p>
            <a:pPr algn="ctr"/>
            <a:r>
              <a:rPr lang="en-US"/>
              <a:t>Joyent</a:t>
            </a:r>
            <a:r>
              <a:rPr lang="en-US" altLang="en-US"/>
              <a:t>’</a:t>
            </a:r>
            <a:r>
              <a:rPr lang="en-US"/>
              <a:t>s Ryan Dahl</a:t>
            </a:r>
          </a:p>
          <a:p>
            <a:pPr algn="ctr"/>
            <a:r>
              <a:rPr lang="en-US"/>
              <a:t>Node.js Creator</a:t>
            </a:r>
          </a:p>
        </p:txBody>
      </p:sp>
    </p:spTree>
  </p:cSld>
  <p:clrMapOvr>
    <a:masterClrMapping/>
  </p:clrMapOvr>
  <p:transition spd="slow"/>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5" name="Picture 5"/>
          <p:cNvPicPr>
            <a:picLocks noChangeAspect="1"/>
          </p:cNvPicPr>
          <p:nvPr/>
        </p:nvPicPr>
        <p:blipFill>
          <a:blip r:embed="rId2"/>
          <a:srcRect/>
          <a:stretch>
            <a:fillRect/>
          </a:stretch>
        </p:blipFill>
        <p:spPr bwMode="auto">
          <a:xfrm>
            <a:off x="0" y="0"/>
            <a:ext cx="14630400" cy="8229600"/>
          </a:xfrm>
          <a:prstGeom prst="rect">
            <a:avLst/>
          </a:prstGeom>
          <a:noFill/>
          <a:ln w="9525">
            <a:noFill/>
            <a:miter lim="800000"/>
            <a:headEnd/>
            <a:tailEnd/>
          </a:ln>
        </p:spPr>
      </p:pic>
    </p:spTree>
  </p:cSld>
  <p:clrMapOvr>
    <a:masterClrMapping/>
  </p:clrMapOvr>
  <p:transition spd="slow"/>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Slide Number Placeholder 3"/>
          <p:cNvSpPr>
            <a:spLocks noGrp="1"/>
          </p:cNvSpPr>
          <p:nvPr>
            <p:ph type="sldNum" sz="quarter" idx="12"/>
          </p:nvPr>
        </p:nvSpPr>
        <p:spPr>
          <a:xfrm>
            <a:off x="731838" y="7627938"/>
            <a:ext cx="3413125" cy="438150"/>
          </a:xfrm>
          <a:noFill/>
        </p:spPr>
        <p:txBody>
          <a:bodyPr/>
          <a:lstStyle/>
          <a:p>
            <a:pPr algn="l"/>
            <a:fld id="{8AE41F71-F2FB-436A-BC48-AFB4F796F42B}" type="slidenum">
              <a:rPr lang="en-US"/>
              <a:pPr algn="l"/>
              <a:t>44</a:t>
            </a:fld>
            <a:endParaRPr lang="en-US"/>
          </a:p>
        </p:txBody>
      </p:sp>
      <p:pic>
        <p:nvPicPr>
          <p:cNvPr id="99330" name="Picture 2"/>
          <p:cNvPicPr>
            <a:picLocks noChangeAspect="1"/>
          </p:cNvPicPr>
          <p:nvPr/>
        </p:nvPicPr>
        <p:blipFill>
          <a:blip r:embed="rId3"/>
          <a:srcRect/>
          <a:stretch>
            <a:fillRect/>
          </a:stretch>
        </p:blipFill>
        <p:spPr bwMode="auto">
          <a:xfrm>
            <a:off x="0" y="0"/>
            <a:ext cx="14630400" cy="8229600"/>
          </a:xfrm>
          <a:prstGeom prst="rect">
            <a:avLst/>
          </a:prstGeom>
          <a:noFill/>
          <a:ln w="9525">
            <a:noFill/>
            <a:miter lim="800000"/>
            <a:headEnd/>
            <a:tailEnd/>
          </a:ln>
        </p:spPr>
      </p:pic>
    </p:spTree>
  </p:cSld>
  <p:clrMapOvr>
    <a:masterClrMapping/>
  </p:clrMapOvr>
  <p:transition spd="slow"/>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7" name="Picture 2"/>
          <p:cNvPicPr>
            <a:picLocks noChangeAspect="1"/>
          </p:cNvPicPr>
          <p:nvPr/>
        </p:nvPicPr>
        <p:blipFill>
          <a:blip r:embed="rId2"/>
          <a:srcRect/>
          <a:stretch>
            <a:fillRect/>
          </a:stretch>
        </p:blipFill>
        <p:spPr bwMode="auto">
          <a:xfrm>
            <a:off x="0" y="0"/>
            <a:ext cx="14630400" cy="8229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1" name="Picture 2"/>
          <p:cNvPicPr>
            <a:picLocks noChangeAspect="1"/>
          </p:cNvPicPr>
          <p:nvPr/>
        </p:nvPicPr>
        <p:blipFill>
          <a:blip r:embed="rId2"/>
          <a:srcRect/>
          <a:stretch>
            <a:fillRect/>
          </a:stretch>
        </p:blipFill>
        <p:spPr bwMode="auto">
          <a:xfrm>
            <a:off x="0" y="0"/>
            <a:ext cx="14630400" cy="8229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5" name="Picture 2"/>
          <p:cNvPicPr>
            <a:picLocks noChangeAspect="1"/>
          </p:cNvPicPr>
          <p:nvPr/>
        </p:nvPicPr>
        <p:blipFill>
          <a:blip r:embed="rId2"/>
          <a:srcRect/>
          <a:stretch>
            <a:fillRect/>
          </a:stretch>
        </p:blipFill>
        <p:spPr bwMode="auto">
          <a:xfrm>
            <a:off x="0" y="0"/>
            <a:ext cx="14630400" cy="8229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Slide Number Placeholder 3"/>
          <p:cNvSpPr>
            <a:spLocks noGrp="1"/>
          </p:cNvSpPr>
          <p:nvPr>
            <p:ph type="sldNum" sz="quarter" idx="12"/>
          </p:nvPr>
        </p:nvSpPr>
        <p:spPr>
          <a:xfrm>
            <a:off x="731838" y="6813550"/>
            <a:ext cx="3413125" cy="438150"/>
          </a:xfrm>
          <a:noFill/>
        </p:spPr>
        <p:txBody>
          <a:bodyPr/>
          <a:lstStyle/>
          <a:p>
            <a:pPr algn="l"/>
            <a:fld id="{59BBE1E6-5375-4DE8-9E11-5CF3A17F0E51}" type="slidenum">
              <a:rPr lang="en-US"/>
              <a:pPr algn="l"/>
              <a:t>48</a:t>
            </a:fld>
            <a:endParaRPr lang="en-US"/>
          </a:p>
        </p:txBody>
      </p:sp>
      <p:sp>
        <p:nvSpPr>
          <p:cNvPr id="10" name="Title 1"/>
          <p:cNvSpPr>
            <a:spLocks noGrp="1"/>
          </p:cNvSpPr>
          <p:nvPr>
            <p:ph type="title"/>
          </p:nvPr>
        </p:nvSpPr>
        <p:spPr>
          <a:xfrm>
            <a:off x="-406400" y="5661025"/>
            <a:ext cx="15443200" cy="1030288"/>
          </a:xfrm>
          <a:extLst/>
        </p:spPr>
        <p:txBody>
          <a:bodyPr/>
          <a:lstStyle/>
          <a:p>
            <a:pPr>
              <a:defRPr/>
            </a:pPr>
            <a:r>
              <a:rPr lang="en-US" dirty="0" smtClean="0">
                <a:cs typeface="+mj-cs"/>
              </a:rPr>
              <a:t>The Medium to study is cloud </a:t>
            </a:r>
            <a:r>
              <a:rPr lang="en-US" u="sng" dirty="0" smtClean="0">
                <a:cs typeface="+mj-cs"/>
              </a:rPr>
              <a:t>computing</a:t>
            </a:r>
            <a:r>
              <a:rPr lang="en-US" dirty="0" smtClean="0">
                <a:cs typeface="+mj-cs"/>
              </a:rPr>
              <a:t>.</a:t>
            </a:r>
            <a:br>
              <a:rPr lang="en-US" dirty="0" smtClean="0">
                <a:cs typeface="+mj-cs"/>
              </a:rPr>
            </a:br>
            <a:r>
              <a:rPr lang="en-US" dirty="0" smtClean="0">
                <a:cs typeface="+mj-cs"/>
              </a:rPr>
              <a:t/>
            </a:r>
            <a:br>
              <a:rPr lang="en-US" dirty="0" smtClean="0">
                <a:cs typeface="+mj-cs"/>
              </a:rPr>
            </a:br>
            <a:r>
              <a:rPr lang="en-US" dirty="0" smtClean="0">
                <a:cs typeface="+mj-cs"/>
              </a:rPr>
              <a:t>Good places to start your studies:</a:t>
            </a:r>
            <a:br>
              <a:rPr lang="en-US" dirty="0" smtClean="0">
                <a:cs typeface="+mj-cs"/>
              </a:rPr>
            </a:br>
            <a:r>
              <a:rPr lang="en-US" dirty="0" err="1" smtClean="0">
                <a:cs typeface="+mj-cs"/>
              </a:rPr>
              <a:t>www.JoyentCloud.com</a:t>
            </a:r>
            <a:r>
              <a:rPr lang="en-US" dirty="0" smtClean="0">
                <a:cs typeface="+mj-cs"/>
              </a:rPr>
              <a:t/>
            </a:r>
            <a:br>
              <a:rPr lang="en-US" dirty="0" smtClean="0">
                <a:cs typeface="+mj-cs"/>
              </a:rPr>
            </a:br>
            <a:r>
              <a:rPr lang="en-US" dirty="0" err="1" smtClean="0">
                <a:cs typeface="+mj-cs"/>
              </a:rPr>
              <a:t>www.Joyent.com</a:t>
            </a:r>
            <a:r>
              <a:rPr lang="en-US" dirty="0" smtClean="0">
                <a:cs typeface="+mj-cs"/>
              </a:rPr>
              <a:t/>
            </a:r>
            <a:br>
              <a:rPr lang="en-US" dirty="0" smtClean="0">
                <a:cs typeface="+mj-cs"/>
              </a:rPr>
            </a:br>
            <a:r>
              <a:rPr lang="en-US" dirty="0" smtClean="0">
                <a:cs typeface="+mj-cs"/>
              </a:rPr>
              <a:t>https://</a:t>
            </a:r>
            <a:r>
              <a:rPr lang="en-US" dirty="0" err="1" smtClean="0">
                <a:cs typeface="+mj-cs"/>
              </a:rPr>
              <a:t>no.de</a:t>
            </a:r>
            <a:r>
              <a:rPr lang="en-US" dirty="0" smtClean="0">
                <a:cs typeface="+mj-cs"/>
              </a:rPr>
              <a:t/>
            </a:r>
            <a:br>
              <a:rPr lang="en-US" dirty="0" smtClean="0">
                <a:cs typeface="+mj-cs"/>
              </a:rPr>
            </a:br>
            <a:r>
              <a:rPr lang="en-US" dirty="0" err="1" smtClean="0">
                <a:cs typeface="+mj-cs"/>
              </a:rPr>
              <a:t>nodejs.org</a:t>
            </a:r>
            <a:r>
              <a:rPr lang="en-US" dirty="0" smtClean="0">
                <a:cs typeface="+mj-cs"/>
              </a:rPr>
              <a:t/>
            </a:r>
            <a:br>
              <a:rPr lang="en-US" dirty="0" smtClean="0">
                <a:cs typeface="+mj-cs"/>
              </a:rPr>
            </a:br>
            <a:r>
              <a:rPr lang="en-US" dirty="0" smtClean="0">
                <a:cs typeface="+mj-cs"/>
              </a:rPr>
              <a:t/>
            </a:r>
            <a:br>
              <a:rPr lang="en-US" dirty="0" smtClean="0">
                <a:cs typeface="+mj-cs"/>
              </a:rPr>
            </a:br>
            <a:r>
              <a:rPr lang="en-US" dirty="0" smtClean="0">
                <a:cs typeface="+mj-cs"/>
              </a:rPr>
              <a:t/>
            </a:r>
            <a:br>
              <a:rPr lang="en-US" dirty="0" smtClean="0">
                <a:cs typeface="+mj-cs"/>
              </a:rPr>
            </a:br>
            <a:r>
              <a:rPr lang="en-US" dirty="0" smtClean="0">
                <a:cs typeface="+mj-cs"/>
              </a:rPr>
              <a:t/>
            </a:r>
            <a:br>
              <a:rPr lang="en-US" dirty="0" smtClean="0">
                <a:cs typeface="+mj-cs"/>
              </a:rPr>
            </a:br>
            <a:endParaRPr lang="en-US" dirty="0">
              <a:cs typeface="+mj-cs"/>
            </a:endParaRPr>
          </a:p>
        </p:txBody>
      </p:sp>
      <p:sp>
        <p:nvSpPr>
          <p:cNvPr id="104451" name="Content Placeholder 1"/>
          <p:cNvSpPr>
            <a:spLocks noGrp="1"/>
          </p:cNvSpPr>
          <p:nvPr>
            <p:ph idx="1"/>
          </p:nvPr>
        </p:nvSpPr>
        <p:spPr bwMode="auto">
          <a:prstGeom prst="rect">
            <a:avLst/>
          </a:prstGeom>
          <a:noFill/>
          <a:ln>
            <a:miter lim="800000"/>
            <a:headEnd/>
            <a:tailEnd/>
          </a:ln>
        </p:spPr>
        <p:txBody>
          <a:bodyPr vert="horz" wrap="square" lIns="91440" tIns="45720" rIns="91440" bIns="45720" numCol="1" anchor="t" anchorCtr="0" compatLnSpc="1">
            <a:prstTxWarp prst="textNoShape">
              <a:avLst/>
            </a:prstTxWarp>
          </a:bodyPr>
          <a:lstStyle/>
          <a:p>
            <a:endParaRPr lang="en-US" smtClean="0">
              <a:ea typeface="ＭＳ Ｐゴシック" charset="-128"/>
            </a:endParaRPr>
          </a:p>
        </p:txBody>
      </p:sp>
    </p:spTree>
  </p:cSld>
  <p:clrMapOvr>
    <a:masterClrMapping/>
  </p:clrMapOvr>
  <p:transition spd="slow"/>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7" name="Picture 1"/>
          <p:cNvPicPr>
            <a:picLocks noChangeAspect="1" noChangeArrowheads="1"/>
          </p:cNvPicPr>
          <p:nvPr/>
        </p:nvPicPr>
        <p:blipFill>
          <a:blip r:embed="rId3"/>
          <a:srcRect/>
          <a:stretch>
            <a:fillRect/>
          </a:stretch>
        </p:blipFill>
        <p:spPr bwMode="auto">
          <a:xfrm>
            <a:off x="1073150" y="1649413"/>
            <a:ext cx="7215188" cy="1468437"/>
          </a:xfrm>
          <a:prstGeom prst="rect">
            <a:avLst/>
          </a:prstGeom>
          <a:noFill/>
          <a:ln w="25400">
            <a:noFill/>
            <a:round/>
            <a:headEnd/>
            <a:tailEnd/>
          </a:ln>
        </p:spPr>
      </p:pic>
      <p:sp>
        <p:nvSpPr>
          <p:cNvPr id="106498" name="Line 2"/>
          <p:cNvSpPr>
            <a:spLocks noChangeShapeType="1"/>
          </p:cNvSpPr>
          <p:nvPr/>
        </p:nvSpPr>
        <p:spPr bwMode="auto">
          <a:xfrm rot="10800000" flipH="1">
            <a:off x="2728913" y="3224213"/>
            <a:ext cx="11901487" cy="1587"/>
          </a:xfrm>
          <a:prstGeom prst="line">
            <a:avLst/>
          </a:prstGeom>
          <a:noFill/>
          <a:ln w="25400">
            <a:solidFill>
              <a:srgbClr val="383022">
                <a:alpha val="41960"/>
              </a:srgbClr>
            </a:solidFill>
            <a:round/>
            <a:headEnd/>
            <a:tailEnd/>
          </a:ln>
        </p:spPr>
        <p:txBody>
          <a:bodyPr lIns="0" tIns="0" rIns="0" bIns="0"/>
          <a:lstStyle/>
          <a:p>
            <a:endParaRPr lang="en-US"/>
          </a:p>
        </p:txBody>
      </p:sp>
      <p:sp>
        <p:nvSpPr>
          <p:cNvPr id="106499" name="Rectangle 3"/>
          <p:cNvSpPr>
            <a:spLocks noChangeArrowheads="1"/>
          </p:cNvSpPr>
          <p:nvPr>
            <p:ph type="title"/>
          </p:nvPr>
        </p:nvSpPr>
        <p:spPr>
          <a:xfrm>
            <a:off x="1514475" y="3621088"/>
            <a:ext cx="11501438" cy="3622675"/>
          </a:xfrm>
        </p:spPr>
        <p:txBody>
          <a:bodyPr/>
          <a:lstStyle/>
          <a:p>
            <a:r>
              <a:rPr lang="en-US" sz="5200" smtClean="0">
                <a:ea typeface="ＭＳ Ｐゴシック" charset="-128"/>
              </a:rPr>
              <a:t>Thank you for your time</a:t>
            </a:r>
            <a:br>
              <a:rPr lang="en-US" sz="5200" smtClean="0">
                <a:ea typeface="ＭＳ Ｐゴシック" charset="-128"/>
              </a:rPr>
            </a:br>
            <a:r>
              <a:rPr lang="en-US" sz="5200" smtClean="0">
                <a:ea typeface="ＭＳ Ｐゴシック" charset="-128"/>
              </a:rPr>
              <a:t/>
            </a:r>
            <a:br>
              <a:rPr lang="en-US" sz="5200" smtClean="0">
                <a:ea typeface="ＭＳ Ｐゴシック" charset="-128"/>
              </a:rPr>
            </a:br>
            <a:endParaRPr lang="en-US" sz="3300" smtClean="0">
              <a:ea typeface="ＭＳ Ｐゴシック" charset="-128"/>
            </a:endParaRPr>
          </a:p>
        </p:txBody>
      </p:sp>
      <p:sp>
        <p:nvSpPr>
          <p:cNvPr id="2" name="Rectangle 1"/>
          <p:cNvSpPr/>
          <p:nvPr/>
        </p:nvSpPr>
        <p:spPr>
          <a:xfrm>
            <a:off x="5338763" y="5403850"/>
            <a:ext cx="6010275" cy="1816100"/>
          </a:xfrm>
          <a:prstGeom prst="rect">
            <a:avLst/>
          </a:prstGeom>
        </p:spPr>
        <p:txBody>
          <a:bodyPr wrap="none">
            <a:spAutoFit/>
          </a:bodyPr>
          <a:lstStyle/>
          <a:p>
            <a:pPr>
              <a:defRPr/>
            </a:pPr>
            <a:r>
              <a:rPr lang="en-US" sz="2800" b="1" dirty="0">
                <a:latin typeface="+mn-lt"/>
                <a:ea typeface="ＭＳ Ｐゴシック" charset="0"/>
                <a:cs typeface="ＭＳ Ｐゴシック" charset="0"/>
              </a:rPr>
              <a:t>Jonathan H. King</a:t>
            </a:r>
          </a:p>
          <a:p>
            <a:pPr>
              <a:defRPr/>
            </a:pPr>
            <a:r>
              <a:rPr lang="en-US" sz="2800" b="1" dirty="0">
                <a:latin typeface="+mn-lt"/>
                <a:ea typeface="ＭＳ Ｐゴシック" charset="0"/>
                <a:cs typeface="ＭＳ Ｐゴシック" charset="0"/>
                <a:hlinkClick r:id="rId4"/>
              </a:rPr>
              <a:t>jonathan@joyent.com</a:t>
            </a:r>
            <a:endParaRPr lang="en-US" sz="2800" b="1" dirty="0">
              <a:latin typeface="+mn-lt"/>
              <a:ea typeface="ＭＳ Ｐゴシック" charset="0"/>
              <a:cs typeface="ＭＳ Ｐゴシック" charset="0"/>
            </a:endParaRPr>
          </a:p>
          <a:p>
            <a:pPr>
              <a:defRPr/>
            </a:pPr>
            <a:r>
              <a:rPr lang="en-US" sz="2800" b="1" dirty="0">
                <a:latin typeface="+mn-lt"/>
                <a:ea typeface="ＭＳ Ｐゴシック" charset="0"/>
                <a:cs typeface="ＭＳ Ｐゴシック" charset="0"/>
              </a:rPr>
              <a:t>#jhk24</a:t>
            </a:r>
          </a:p>
          <a:p>
            <a:pPr>
              <a:defRPr/>
            </a:pPr>
            <a:r>
              <a:rPr lang="en-US" sz="2800" b="1" dirty="0">
                <a:latin typeface="+mn-lt"/>
                <a:ea typeface="ＭＳ Ｐゴシック" charset="0"/>
                <a:cs typeface="ＭＳ Ｐゴシック" charset="0"/>
              </a:rPr>
              <a:t>Joyent, Inc. SVP Business Development</a:t>
            </a:r>
          </a:p>
        </p:txBody>
      </p:sp>
      <p:sp>
        <p:nvSpPr>
          <p:cNvPr id="7" name="Rectangle 6"/>
          <p:cNvSpPr/>
          <p:nvPr/>
        </p:nvSpPr>
        <p:spPr>
          <a:xfrm>
            <a:off x="2932113" y="7481888"/>
            <a:ext cx="10220325" cy="523875"/>
          </a:xfrm>
          <a:prstGeom prst="rect">
            <a:avLst/>
          </a:prstGeom>
        </p:spPr>
        <p:txBody>
          <a:bodyPr wrap="none">
            <a:spAutoFit/>
          </a:bodyPr>
          <a:lstStyle/>
          <a:p>
            <a:pPr>
              <a:defRPr/>
            </a:pPr>
            <a:r>
              <a:rPr lang="en-US" sz="2800" b="1" dirty="0">
                <a:latin typeface="+mn-lt"/>
                <a:ea typeface="ＭＳ Ｐゴシック" charset="0"/>
                <a:cs typeface="ＭＳ Ｐゴシック" charset="0"/>
              </a:rPr>
              <a:t>(Books referenced reviewed on my personal blog </a:t>
            </a:r>
            <a:r>
              <a:rPr lang="en-US" sz="2800" b="1" dirty="0" err="1">
                <a:latin typeface="+mn-lt"/>
                <a:ea typeface="ＭＳ Ｐゴシック" charset="0"/>
                <a:cs typeface="ＭＳ Ｐゴシック" charset="0"/>
              </a:rPr>
              <a:t>www.jhking.com</a:t>
            </a:r>
            <a:r>
              <a:rPr lang="en-US" sz="2800" b="1" dirty="0">
                <a:latin typeface="+mn-lt"/>
                <a:ea typeface="ＭＳ Ｐゴシック" charset="0"/>
                <a:cs typeface="ＭＳ Ｐゴシック" charset="0"/>
              </a:rPr>
              <a:t>)</a:t>
            </a:r>
          </a:p>
        </p:txBody>
      </p:sp>
    </p:spTree>
  </p:cSld>
  <p:clrMapOvr>
    <a:masterClrMapping/>
  </p:clrMapOvr>
  <p:transition spd="slow"/>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Title 1"/>
          <p:cNvSpPr>
            <a:spLocks noGrp="1"/>
          </p:cNvSpPr>
          <p:nvPr>
            <p:ph type="title"/>
          </p:nvPr>
        </p:nvSpPr>
        <p:spPr/>
        <p:txBody>
          <a:bodyPr/>
          <a:lstStyle/>
          <a:p>
            <a:r>
              <a:rPr lang="en-US" smtClean="0">
                <a:ea typeface="ＭＳ Ｐゴシック" charset="-128"/>
              </a:rPr>
              <a:t>Marshall McLuhan on the Medium </a:t>
            </a:r>
          </a:p>
        </p:txBody>
      </p:sp>
      <p:sp>
        <p:nvSpPr>
          <p:cNvPr id="35842" name="Rectangle 4"/>
          <p:cNvSpPr>
            <a:spLocks noChangeArrowheads="1"/>
          </p:cNvSpPr>
          <p:nvPr/>
        </p:nvSpPr>
        <p:spPr bwMode="auto">
          <a:xfrm>
            <a:off x="4191000" y="5492750"/>
            <a:ext cx="10591800" cy="892175"/>
          </a:xfrm>
          <a:prstGeom prst="rect">
            <a:avLst/>
          </a:prstGeom>
          <a:noFill/>
          <a:ln w="9525">
            <a:noFill/>
            <a:miter lim="800000"/>
            <a:headEnd/>
            <a:tailEnd/>
          </a:ln>
        </p:spPr>
        <p:txBody>
          <a:bodyPr>
            <a:spAutoFit/>
          </a:bodyPr>
          <a:lstStyle/>
          <a:p>
            <a:r>
              <a:rPr lang="en-US" i="1"/>
              <a:t>"the book is an extension of the eye… clothing, an extension of the skin… electric circuitry, an extension of the central nervous system</a:t>
            </a:r>
            <a:r>
              <a:rPr lang="en-US" altLang="en-US" i="1"/>
              <a:t>”</a:t>
            </a:r>
            <a:endParaRPr lang="en-US"/>
          </a:p>
        </p:txBody>
      </p:sp>
      <p:sp>
        <p:nvSpPr>
          <p:cNvPr id="35843" name="Rectangle 6"/>
          <p:cNvSpPr>
            <a:spLocks noChangeArrowheads="1"/>
          </p:cNvSpPr>
          <p:nvPr/>
        </p:nvSpPr>
        <p:spPr bwMode="auto">
          <a:xfrm>
            <a:off x="3657600" y="4743450"/>
            <a:ext cx="10058400" cy="492125"/>
          </a:xfrm>
          <a:prstGeom prst="rect">
            <a:avLst/>
          </a:prstGeom>
          <a:noFill/>
          <a:ln w="9525">
            <a:noFill/>
            <a:miter lim="800000"/>
            <a:headEnd/>
            <a:tailEnd/>
          </a:ln>
        </p:spPr>
        <p:txBody>
          <a:bodyPr>
            <a:spAutoFit/>
          </a:bodyPr>
          <a:lstStyle/>
          <a:p>
            <a:r>
              <a:rPr lang="en-US" b="1" i="1" u="sng"/>
              <a:t>The Medium is the Massage: An Inventory of Effects</a:t>
            </a:r>
            <a:r>
              <a:rPr lang="en-US" b="1"/>
              <a:t>   (1967)</a:t>
            </a:r>
            <a:endParaRPr lang="en-US"/>
          </a:p>
        </p:txBody>
      </p:sp>
      <p:pic>
        <p:nvPicPr>
          <p:cNvPr id="35844" name="Picture 8"/>
          <p:cNvPicPr>
            <a:picLocks noChangeAspect="1"/>
          </p:cNvPicPr>
          <p:nvPr/>
        </p:nvPicPr>
        <p:blipFill>
          <a:blip r:embed="rId3"/>
          <a:srcRect/>
          <a:stretch>
            <a:fillRect/>
          </a:stretch>
        </p:blipFill>
        <p:spPr bwMode="auto">
          <a:xfrm>
            <a:off x="203200" y="2625725"/>
            <a:ext cx="3352800" cy="3051175"/>
          </a:xfrm>
          <a:prstGeom prst="rect">
            <a:avLst/>
          </a:prstGeom>
          <a:noFill/>
          <a:ln w="9525">
            <a:noFill/>
            <a:miter lim="800000"/>
            <a:headEnd/>
            <a:tailEnd/>
          </a:ln>
        </p:spPr>
      </p:pic>
      <p:sp>
        <p:nvSpPr>
          <p:cNvPr id="35845" name="Rectangle 1"/>
          <p:cNvSpPr>
            <a:spLocks noChangeArrowheads="1"/>
          </p:cNvSpPr>
          <p:nvPr/>
        </p:nvSpPr>
        <p:spPr bwMode="auto">
          <a:xfrm>
            <a:off x="3657600" y="2611438"/>
            <a:ext cx="10515600" cy="492125"/>
          </a:xfrm>
          <a:prstGeom prst="rect">
            <a:avLst/>
          </a:prstGeom>
          <a:noFill/>
          <a:ln w="9525">
            <a:noFill/>
            <a:miter lim="800000"/>
            <a:headEnd/>
            <a:tailEnd/>
          </a:ln>
        </p:spPr>
        <p:txBody>
          <a:bodyPr>
            <a:spAutoFit/>
          </a:bodyPr>
          <a:lstStyle/>
          <a:p>
            <a:r>
              <a:rPr lang="en-US" b="1" i="1" u="sng"/>
              <a:t>Understanding Media: The Extensions of Man</a:t>
            </a:r>
            <a:r>
              <a:rPr lang="en-US" b="1" i="1"/>
              <a:t>   (1964)</a:t>
            </a:r>
            <a:endParaRPr lang="en-US" b="1"/>
          </a:p>
        </p:txBody>
      </p:sp>
      <p:sp>
        <p:nvSpPr>
          <p:cNvPr id="35846" name="Rectangle 4"/>
          <p:cNvSpPr>
            <a:spLocks noChangeArrowheads="1"/>
          </p:cNvSpPr>
          <p:nvPr/>
        </p:nvSpPr>
        <p:spPr bwMode="auto">
          <a:xfrm>
            <a:off x="4216400" y="3130550"/>
            <a:ext cx="10591800" cy="492125"/>
          </a:xfrm>
          <a:prstGeom prst="rect">
            <a:avLst/>
          </a:prstGeom>
          <a:noFill/>
          <a:ln w="9525">
            <a:noFill/>
            <a:miter lim="800000"/>
            <a:headEnd/>
            <a:tailEnd/>
          </a:ln>
        </p:spPr>
        <p:txBody>
          <a:bodyPr>
            <a:spAutoFit/>
          </a:bodyPr>
          <a:lstStyle/>
          <a:p>
            <a:r>
              <a:rPr lang="en-US" i="1"/>
              <a:t>"the medium is the message…</a:t>
            </a:r>
            <a:r>
              <a:rPr lang="en-US" altLang="en-US" i="1"/>
              <a:t>”</a:t>
            </a:r>
            <a:endParaRPr lang="en-US" u="sng"/>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1838" y="475348"/>
            <a:ext cx="13166725" cy="1030504"/>
          </a:xfr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a:defRPr/>
            </a:pPr>
            <a:r>
              <a:rPr lang="en-US" dirty="0" smtClean="0">
                <a:cs typeface="+mj-cs"/>
              </a:rPr>
              <a:t>The Medium is the </a:t>
            </a:r>
            <a:r>
              <a:rPr lang="en-US" strike="sngStrike" dirty="0" smtClean="0">
                <a:cs typeface="+mj-cs"/>
              </a:rPr>
              <a:t>Message </a:t>
            </a:r>
            <a:r>
              <a:rPr lang="en-US" dirty="0" smtClean="0">
                <a:cs typeface="+mj-cs"/>
              </a:rPr>
              <a:t>Massage</a:t>
            </a:r>
            <a:endParaRPr lang="en-US" dirty="0">
              <a:cs typeface="+mj-cs"/>
            </a:endParaRPr>
          </a:p>
        </p:txBody>
      </p:sp>
      <p:sp>
        <p:nvSpPr>
          <p:cNvPr id="37890" name="Rectangle 4"/>
          <p:cNvSpPr>
            <a:spLocks noChangeArrowheads="1"/>
          </p:cNvSpPr>
          <p:nvPr/>
        </p:nvSpPr>
        <p:spPr bwMode="auto">
          <a:xfrm>
            <a:off x="7493000" y="3322638"/>
            <a:ext cx="5765800" cy="892175"/>
          </a:xfrm>
          <a:prstGeom prst="rect">
            <a:avLst/>
          </a:prstGeom>
          <a:noFill/>
          <a:ln w="9525">
            <a:noFill/>
            <a:miter lim="800000"/>
            <a:headEnd/>
            <a:tailEnd/>
          </a:ln>
        </p:spPr>
        <p:txBody>
          <a:bodyPr>
            <a:spAutoFit/>
          </a:bodyPr>
          <a:lstStyle/>
          <a:p>
            <a:r>
              <a:rPr lang="en-US" i="1"/>
              <a:t>I can order it online and have it delivered to my device</a:t>
            </a:r>
            <a:r>
              <a:rPr lang="en-US" b="1" i="1" u="sng"/>
              <a:t>s instantly</a:t>
            </a:r>
            <a:endParaRPr lang="en-US" b="1" u="sng"/>
          </a:p>
        </p:txBody>
      </p:sp>
      <p:sp>
        <p:nvSpPr>
          <p:cNvPr id="37891" name="Rectangle 6"/>
          <p:cNvSpPr>
            <a:spLocks noChangeArrowheads="1"/>
          </p:cNvSpPr>
          <p:nvPr/>
        </p:nvSpPr>
        <p:spPr bwMode="auto">
          <a:xfrm>
            <a:off x="1092200" y="1924050"/>
            <a:ext cx="3962400" cy="1292225"/>
          </a:xfrm>
          <a:prstGeom prst="rect">
            <a:avLst/>
          </a:prstGeom>
          <a:noFill/>
          <a:ln w="9525">
            <a:noFill/>
            <a:miter lim="800000"/>
            <a:headEnd/>
            <a:tailEnd/>
          </a:ln>
        </p:spPr>
        <p:txBody>
          <a:bodyPr>
            <a:spAutoFit/>
          </a:bodyPr>
          <a:lstStyle/>
          <a:p>
            <a:r>
              <a:rPr lang="en-US" b="1" i="1"/>
              <a:t>The Book is an extension of the eye – Internet era</a:t>
            </a:r>
            <a:endParaRPr lang="en-US"/>
          </a:p>
        </p:txBody>
      </p:sp>
      <p:sp>
        <p:nvSpPr>
          <p:cNvPr id="37892" name="Rectangle 5"/>
          <p:cNvSpPr>
            <a:spLocks noChangeArrowheads="1"/>
          </p:cNvSpPr>
          <p:nvPr/>
        </p:nvSpPr>
        <p:spPr bwMode="auto">
          <a:xfrm>
            <a:off x="7493000" y="1901825"/>
            <a:ext cx="3962400" cy="1292225"/>
          </a:xfrm>
          <a:prstGeom prst="rect">
            <a:avLst/>
          </a:prstGeom>
          <a:noFill/>
          <a:ln w="9525">
            <a:noFill/>
            <a:miter lim="800000"/>
            <a:headEnd/>
            <a:tailEnd/>
          </a:ln>
        </p:spPr>
        <p:txBody>
          <a:bodyPr>
            <a:spAutoFit/>
          </a:bodyPr>
          <a:lstStyle/>
          <a:p>
            <a:r>
              <a:rPr lang="en-US" b="1" i="1"/>
              <a:t>The Book is an extension of the eye – Cloud era</a:t>
            </a:r>
            <a:endParaRPr lang="en-US"/>
          </a:p>
        </p:txBody>
      </p:sp>
      <p:sp>
        <p:nvSpPr>
          <p:cNvPr id="37893" name="Rectangle 7"/>
          <p:cNvSpPr>
            <a:spLocks noChangeArrowheads="1"/>
          </p:cNvSpPr>
          <p:nvPr/>
        </p:nvSpPr>
        <p:spPr bwMode="auto">
          <a:xfrm>
            <a:off x="1036638" y="3338513"/>
            <a:ext cx="5765800" cy="892175"/>
          </a:xfrm>
          <a:prstGeom prst="rect">
            <a:avLst/>
          </a:prstGeom>
          <a:noFill/>
          <a:ln w="9525">
            <a:noFill/>
            <a:miter lim="800000"/>
            <a:headEnd/>
            <a:tailEnd/>
          </a:ln>
        </p:spPr>
        <p:txBody>
          <a:bodyPr>
            <a:spAutoFit/>
          </a:bodyPr>
          <a:lstStyle/>
          <a:p>
            <a:r>
              <a:rPr lang="en-US" i="1"/>
              <a:t>I can order it online and have it delivered to my door in a day</a:t>
            </a:r>
            <a:endParaRPr lang="en-US" u="sng"/>
          </a:p>
        </p:txBody>
      </p:sp>
      <p:sp>
        <p:nvSpPr>
          <p:cNvPr id="37894" name="Rectangle 9"/>
          <p:cNvSpPr>
            <a:spLocks noChangeArrowheads="1"/>
          </p:cNvSpPr>
          <p:nvPr/>
        </p:nvSpPr>
        <p:spPr bwMode="auto">
          <a:xfrm>
            <a:off x="7442200" y="4389438"/>
            <a:ext cx="5765800" cy="892175"/>
          </a:xfrm>
          <a:prstGeom prst="rect">
            <a:avLst/>
          </a:prstGeom>
          <a:noFill/>
          <a:ln w="9525">
            <a:noFill/>
            <a:miter lim="800000"/>
            <a:headEnd/>
            <a:tailEnd/>
          </a:ln>
        </p:spPr>
        <p:txBody>
          <a:bodyPr>
            <a:spAutoFit/>
          </a:bodyPr>
          <a:lstStyle/>
          <a:p>
            <a:r>
              <a:rPr lang="en-US" i="1"/>
              <a:t>I can read on one device and </a:t>
            </a:r>
            <a:r>
              <a:rPr lang="en-US" altLang="en-US" i="1"/>
              <a:t>“</a:t>
            </a:r>
            <a:r>
              <a:rPr lang="en-US" i="1"/>
              <a:t>the cloud</a:t>
            </a:r>
            <a:r>
              <a:rPr lang="en-US" altLang="en-US" i="1"/>
              <a:t>”</a:t>
            </a:r>
            <a:r>
              <a:rPr lang="en-US" i="1"/>
              <a:t> knows whichever page I am</a:t>
            </a:r>
            <a:endParaRPr lang="en-US" b="1" u="sng"/>
          </a:p>
        </p:txBody>
      </p:sp>
      <p:sp>
        <p:nvSpPr>
          <p:cNvPr id="37895" name="Rectangle 10"/>
          <p:cNvSpPr>
            <a:spLocks noChangeArrowheads="1"/>
          </p:cNvSpPr>
          <p:nvPr/>
        </p:nvSpPr>
        <p:spPr bwMode="auto">
          <a:xfrm>
            <a:off x="7416800" y="5456238"/>
            <a:ext cx="5765800" cy="892175"/>
          </a:xfrm>
          <a:prstGeom prst="rect">
            <a:avLst/>
          </a:prstGeom>
          <a:noFill/>
          <a:ln w="9525">
            <a:noFill/>
            <a:miter lim="800000"/>
            <a:headEnd/>
            <a:tailEnd/>
          </a:ln>
        </p:spPr>
        <p:txBody>
          <a:bodyPr>
            <a:spAutoFit/>
          </a:bodyPr>
          <a:lstStyle/>
          <a:p>
            <a:r>
              <a:rPr lang="en-US" i="1"/>
              <a:t>As I read I can see popular highlights from other readers</a:t>
            </a:r>
            <a:endParaRPr lang="en-US" b="1" u="sng"/>
          </a:p>
        </p:txBody>
      </p:sp>
      <p:sp>
        <p:nvSpPr>
          <p:cNvPr id="37896" name="Rectangle 11"/>
          <p:cNvSpPr>
            <a:spLocks noChangeArrowheads="1"/>
          </p:cNvSpPr>
          <p:nvPr/>
        </p:nvSpPr>
        <p:spPr bwMode="auto">
          <a:xfrm>
            <a:off x="7493000" y="6524625"/>
            <a:ext cx="5241925" cy="492125"/>
          </a:xfrm>
          <a:prstGeom prst="rect">
            <a:avLst/>
          </a:prstGeom>
          <a:noFill/>
          <a:ln w="9525">
            <a:noFill/>
            <a:miter lim="800000"/>
            <a:headEnd/>
            <a:tailEnd/>
          </a:ln>
        </p:spPr>
        <p:txBody>
          <a:bodyPr>
            <a:spAutoFit/>
          </a:bodyPr>
          <a:lstStyle/>
          <a:p>
            <a:r>
              <a:rPr lang="en-US" i="1"/>
              <a:t>I can write the book as I tweet …</a:t>
            </a:r>
            <a:endParaRPr lang="en-US" b="1" u="sng"/>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1838" y="195948"/>
            <a:ext cx="13166725" cy="1030504"/>
          </a:xfr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a:defRPr/>
            </a:pPr>
            <a:r>
              <a:rPr lang="en-US" dirty="0" smtClean="0">
                <a:cs typeface="+mj-cs"/>
              </a:rPr>
              <a:t>The Medium is the </a:t>
            </a:r>
            <a:r>
              <a:rPr lang="en-US" strike="sngStrike" dirty="0" smtClean="0">
                <a:cs typeface="+mj-cs"/>
              </a:rPr>
              <a:t>Message </a:t>
            </a:r>
            <a:r>
              <a:rPr lang="en-US" dirty="0" smtClean="0">
                <a:cs typeface="+mj-cs"/>
              </a:rPr>
              <a:t>Massage</a:t>
            </a:r>
            <a:endParaRPr lang="en-US" dirty="0">
              <a:cs typeface="+mj-cs"/>
            </a:endParaRPr>
          </a:p>
        </p:txBody>
      </p:sp>
      <p:sp>
        <p:nvSpPr>
          <p:cNvPr id="39938" name="Rectangle 6"/>
          <p:cNvSpPr>
            <a:spLocks noChangeArrowheads="1"/>
          </p:cNvSpPr>
          <p:nvPr/>
        </p:nvSpPr>
        <p:spPr bwMode="auto">
          <a:xfrm>
            <a:off x="1092200" y="1441450"/>
            <a:ext cx="3962400" cy="892175"/>
          </a:xfrm>
          <a:prstGeom prst="rect">
            <a:avLst/>
          </a:prstGeom>
          <a:noFill/>
          <a:ln w="9525">
            <a:noFill/>
            <a:miter lim="800000"/>
            <a:headEnd/>
            <a:tailEnd/>
          </a:ln>
        </p:spPr>
        <p:txBody>
          <a:bodyPr>
            <a:spAutoFit/>
          </a:bodyPr>
          <a:lstStyle/>
          <a:p>
            <a:r>
              <a:rPr lang="en-US" altLang="en-US" b="1" i="1"/>
              <a:t>“</a:t>
            </a:r>
            <a:r>
              <a:rPr lang="en-US" b="1" i="1"/>
              <a:t>Clothing an extension of the skin</a:t>
            </a:r>
            <a:r>
              <a:rPr lang="en-US" altLang="en-US" b="1" i="1"/>
              <a:t>”</a:t>
            </a:r>
            <a:r>
              <a:rPr lang="en-US" b="1" i="1"/>
              <a:t> - Internet</a:t>
            </a:r>
            <a:endParaRPr lang="en-US"/>
          </a:p>
        </p:txBody>
      </p:sp>
      <p:sp>
        <p:nvSpPr>
          <p:cNvPr id="39939" name="Rectangle 5"/>
          <p:cNvSpPr>
            <a:spLocks noChangeArrowheads="1"/>
          </p:cNvSpPr>
          <p:nvPr/>
        </p:nvSpPr>
        <p:spPr bwMode="auto">
          <a:xfrm>
            <a:off x="7366000" y="1393825"/>
            <a:ext cx="6019800" cy="892175"/>
          </a:xfrm>
          <a:prstGeom prst="rect">
            <a:avLst/>
          </a:prstGeom>
          <a:noFill/>
          <a:ln w="9525">
            <a:noFill/>
            <a:miter lim="800000"/>
            <a:headEnd/>
            <a:tailEnd/>
          </a:ln>
        </p:spPr>
        <p:txBody>
          <a:bodyPr>
            <a:spAutoFit/>
          </a:bodyPr>
          <a:lstStyle/>
          <a:p>
            <a:r>
              <a:rPr lang="en-US" altLang="en-US" b="1" i="1"/>
              <a:t>“</a:t>
            </a:r>
            <a:r>
              <a:rPr lang="en-US" b="1" i="1"/>
              <a:t>Clothing an extension of the skin</a:t>
            </a:r>
            <a:r>
              <a:rPr lang="en-US" altLang="en-US" b="1" i="1"/>
              <a:t>”</a:t>
            </a:r>
            <a:r>
              <a:rPr lang="en-US" b="1" i="1"/>
              <a:t>  - Cloud</a:t>
            </a:r>
            <a:endParaRPr lang="en-US"/>
          </a:p>
        </p:txBody>
      </p:sp>
      <p:sp>
        <p:nvSpPr>
          <p:cNvPr id="39940" name="Rectangle 7"/>
          <p:cNvSpPr>
            <a:spLocks noChangeArrowheads="1"/>
          </p:cNvSpPr>
          <p:nvPr/>
        </p:nvSpPr>
        <p:spPr bwMode="auto">
          <a:xfrm>
            <a:off x="1036638" y="2368550"/>
            <a:ext cx="5765800" cy="2892425"/>
          </a:xfrm>
          <a:prstGeom prst="rect">
            <a:avLst/>
          </a:prstGeom>
          <a:noFill/>
          <a:ln w="9525">
            <a:noFill/>
            <a:miter lim="800000"/>
            <a:headEnd/>
            <a:tailEnd/>
          </a:ln>
        </p:spPr>
        <p:txBody>
          <a:bodyPr>
            <a:spAutoFit/>
          </a:bodyPr>
          <a:lstStyle/>
          <a:p>
            <a:r>
              <a:rPr lang="en-US" i="1"/>
              <a:t>I can order it online and have it delivered to my door in a day</a:t>
            </a:r>
          </a:p>
          <a:p>
            <a:endParaRPr lang="en-US" i="1" u="sng"/>
          </a:p>
          <a:p>
            <a:endParaRPr lang="en-US" i="1" u="sng"/>
          </a:p>
          <a:p>
            <a:endParaRPr lang="en-US" i="1" u="sng"/>
          </a:p>
          <a:p>
            <a:endParaRPr lang="en-US" i="1" u="sng"/>
          </a:p>
          <a:p>
            <a:endParaRPr lang="en-US" i="1" u="sng"/>
          </a:p>
        </p:txBody>
      </p:sp>
      <p:sp>
        <p:nvSpPr>
          <p:cNvPr id="39941" name="AutoShape 4"/>
          <p:cNvSpPr>
            <a:spLocks/>
          </p:cNvSpPr>
          <p:nvPr/>
        </p:nvSpPr>
        <p:spPr bwMode="auto">
          <a:xfrm>
            <a:off x="7521575" y="2341563"/>
            <a:ext cx="5500688" cy="2198687"/>
          </a:xfrm>
          <a:prstGeom prst="roundRect">
            <a:avLst>
              <a:gd name="adj" fmla="val 6380"/>
            </a:avLst>
          </a:prstGeom>
          <a:solidFill>
            <a:schemeClr val="accent1"/>
          </a:solidFill>
          <a:ln w="25400">
            <a:noFill/>
            <a:miter lim="800000"/>
            <a:headEnd/>
            <a:tailEnd/>
          </a:ln>
        </p:spPr>
        <p:txBody>
          <a:bodyPr lIns="393700" tIns="393700" rIns="393700" bIns="393700"/>
          <a:lstStyle/>
          <a:p>
            <a:pPr algn="just">
              <a:lnSpc>
                <a:spcPts val="1800"/>
              </a:lnSpc>
              <a:spcBef>
                <a:spcPts val="1300"/>
              </a:spcBef>
            </a:pPr>
            <a:r>
              <a:rPr lang="en-US" sz="2000" b="1">
                <a:solidFill>
                  <a:srgbClr val="343434"/>
                </a:solidFill>
                <a:latin typeface="Lucida Grande" charset="0"/>
                <a:sym typeface="Lucida Grande" charset="0"/>
              </a:rPr>
              <a:t>By deploying our infrastructure on Joyent, Gilt Groupe spends less than one percent of revenue on its total infrastructure investment. This is more than 70% better than the average company.</a:t>
            </a:r>
          </a:p>
        </p:txBody>
      </p:sp>
      <p:sp>
        <p:nvSpPr>
          <p:cNvPr id="39942" name="AutoShape 5"/>
          <p:cNvSpPr>
            <a:spLocks/>
          </p:cNvSpPr>
          <p:nvPr/>
        </p:nvSpPr>
        <p:spPr bwMode="auto">
          <a:xfrm rot="10800000">
            <a:off x="7953375" y="4514850"/>
            <a:ext cx="700088" cy="525463"/>
          </a:xfrm>
          <a:prstGeom prst="rtTriangle">
            <a:avLst/>
          </a:prstGeom>
          <a:solidFill>
            <a:schemeClr val="accent1"/>
          </a:solidFill>
          <a:ln w="25400">
            <a:noFill/>
            <a:miter lim="800000"/>
            <a:headEnd/>
            <a:tailEnd/>
          </a:ln>
        </p:spPr>
        <p:txBody>
          <a:bodyPr lIns="0" tIns="0" rIns="0" bIns="0"/>
          <a:lstStyle/>
          <a:p>
            <a:endParaRPr lang="en-US"/>
          </a:p>
        </p:txBody>
      </p:sp>
      <p:sp>
        <p:nvSpPr>
          <p:cNvPr id="39943" name="Rectangle 6"/>
          <p:cNvSpPr>
            <a:spLocks/>
          </p:cNvSpPr>
          <p:nvPr/>
        </p:nvSpPr>
        <p:spPr bwMode="auto">
          <a:xfrm>
            <a:off x="8809038" y="4691063"/>
            <a:ext cx="3908425" cy="554037"/>
          </a:xfrm>
          <a:prstGeom prst="rect">
            <a:avLst/>
          </a:prstGeom>
          <a:noFill/>
          <a:ln w="12700">
            <a:noFill/>
            <a:miter lim="800000"/>
            <a:headEnd/>
            <a:tailEnd/>
          </a:ln>
        </p:spPr>
        <p:txBody>
          <a:bodyPr lIns="0" tIns="0" rIns="0" bIns="0">
            <a:spAutoFit/>
          </a:bodyPr>
          <a:lstStyle/>
          <a:p>
            <a:pPr>
              <a:tabLst>
                <a:tab pos="800100" algn="l"/>
              </a:tabLst>
            </a:pPr>
            <a:r>
              <a:rPr lang="en-US" sz="1800" b="1"/>
              <a:t>MIKE BRYZEK</a:t>
            </a:r>
            <a:r>
              <a:rPr lang="en-US" sz="1800"/>
              <a:t>, Founder and CTO</a:t>
            </a:r>
            <a:br>
              <a:rPr lang="en-US" sz="1800"/>
            </a:br>
            <a:r>
              <a:rPr lang="en-US" sz="1800"/>
              <a:t>GILT Groupe</a:t>
            </a:r>
          </a:p>
        </p:txBody>
      </p:sp>
      <p:pic>
        <p:nvPicPr>
          <p:cNvPr id="39944" name="Picture 2"/>
          <p:cNvPicPr>
            <a:picLocks noChangeAspect="1"/>
          </p:cNvPicPr>
          <p:nvPr/>
        </p:nvPicPr>
        <p:blipFill>
          <a:blip r:embed="rId3"/>
          <a:srcRect/>
          <a:stretch>
            <a:fillRect/>
          </a:stretch>
        </p:blipFill>
        <p:spPr bwMode="auto">
          <a:xfrm>
            <a:off x="9448800" y="5426075"/>
            <a:ext cx="2921000" cy="1647825"/>
          </a:xfrm>
          <a:prstGeom prst="rect">
            <a:avLst/>
          </a:prstGeom>
          <a:noFill/>
          <a:ln w="9525">
            <a:noFill/>
            <a:miter lim="800000"/>
            <a:headEnd/>
            <a:tailEnd/>
          </a:ln>
        </p:spPr>
      </p:pic>
      <p:sp>
        <p:nvSpPr>
          <p:cNvPr id="39945" name="Rectangle 7"/>
          <p:cNvSpPr>
            <a:spLocks noChangeArrowheads="1"/>
          </p:cNvSpPr>
          <p:nvPr/>
        </p:nvSpPr>
        <p:spPr bwMode="auto">
          <a:xfrm>
            <a:off x="127000" y="6657975"/>
            <a:ext cx="7315200" cy="492125"/>
          </a:xfrm>
          <a:prstGeom prst="rect">
            <a:avLst/>
          </a:prstGeom>
          <a:noFill/>
          <a:ln w="9525">
            <a:noFill/>
            <a:miter lim="800000"/>
            <a:headEnd/>
            <a:tailEnd/>
          </a:ln>
        </p:spPr>
        <p:txBody>
          <a:bodyPr>
            <a:spAutoFit/>
          </a:bodyPr>
          <a:lstStyle/>
          <a:p>
            <a:endParaRPr lang="en-US"/>
          </a:p>
        </p:txBody>
      </p:sp>
      <p:pic>
        <p:nvPicPr>
          <p:cNvPr id="39946" name="Picture 9"/>
          <p:cNvPicPr>
            <a:picLocks noChangeAspect="1"/>
          </p:cNvPicPr>
          <p:nvPr/>
        </p:nvPicPr>
        <p:blipFill>
          <a:blip r:embed="rId4"/>
          <a:srcRect/>
          <a:stretch>
            <a:fillRect/>
          </a:stretch>
        </p:blipFill>
        <p:spPr bwMode="auto">
          <a:xfrm>
            <a:off x="7953375" y="7073900"/>
            <a:ext cx="5567363" cy="27336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Title 1"/>
          <p:cNvSpPr>
            <a:spLocks noGrp="1"/>
          </p:cNvSpPr>
          <p:nvPr>
            <p:ph type="title"/>
          </p:nvPr>
        </p:nvSpPr>
        <p:spPr/>
        <p:txBody>
          <a:bodyPr/>
          <a:lstStyle/>
          <a:p>
            <a:r>
              <a:rPr lang="en-US" altLang="en-US" smtClean="0">
                <a:ea typeface="ＭＳ Ｐゴシック" charset="-128"/>
              </a:rPr>
              <a:t>“</a:t>
            </a:r>
            <a:r>
              <a:rPr lang="en-US" smtClean="0">
                <a:ea typeface="ＭＳ Ｐゴシック" charset="-128"/>
              </a:rPr>
              <a:t>The Internet</a:t>
            </a:r>
            <a:r>
              <a:rPr lang="en-US" altLang="en-US" smtClean="0">
                <a:ea typeface="ＭＳ Ｐゴシック" charset="-128"/>
              </a:rPr>
              <a:t>”</a:t>
            </a:r>
            <a:r>
              <a:rPr lang="en-US" smtClean="0">
                <a:ea typeface="ＭＳ Ｐゴシック" charset="-128"/>
              </a:rPr>
              <a:t> Is Not </a:t>
            </a:r>
            <a:r>
              <a:rPr lang="en-US" altLang="en-US" smtClean="0">
                <a:ea typeface="ＭＳ Ｐゴシック" charset="-128"/>
              </a:rPr>
              <a:t>“</a:t>
            </a:r>
            <a:r>
              <a:rPr lang="en-US" smtClean="0">
                <a:ea typeface="ＭＳ Ｐゴシック" charset="-128"/>
              </a:rPr>
              <a:t>The Cloud</a:t>
            </a:r>
            <a:r>
              <a:rPr lang="en-US" altLang="en-US" smtClean="0">
                <a:ea typeface="ＭＳ Ｐゴシック" charset="-128"/>
              </a:rPr>
              <a:t>”</a:t>
            </a:r>
            <a:endParaRPr lang="en-US" smtClean="0">
              <a:ea typeface="ＭＳ Ｐゴシック" charset="-128"/>
            </a:endParaRPr>
          </a:p>
        </p:txBody>
      </p:sp>
      <p:pic>
        <p:nvPicPr>
          <p:cNvPr id="41986" name="Picture 1"/>
          <p:cNvPicPr>
            <a:picLocks noChangeAspect="1"/>
          </p:cNvPicPr>
          <p:nvPr/>
        </p:nvPicPr>
        <p:blipFill>
          <a:blip r:embed="rId3"/>
          <a:srcRect/>
          <a:stretch>
            <a:fillRect/>
          </a:stretch>
        </p:blipFill>
        <p:spPr bwMode="auto">
          <a:xfrm>
            <a:off x="731838" y="2111375"/>
            <a:ext cx="3136900" cy="4535488"/>
          </a:xfrm>
          <a:prstGeom prst="rect">
            <a:avLst/>
          </a:prstGeom>
          <a:noFill/>
          <a:ln w="9525">
            <a:noFill/>
            <a:miter lim="800000"/>
            <a:headEnd/>
            <a:tailEnd/>
          </a:ln>
        </p:spPr>
      </p:pic>
      <p:sp>
        <p:nvSpPr>
          <p:cNvPr id="41987" name="Rectangle 6"/>
          <p:cNvSpPr>
            <a:spLocks noChangeArrowheads="1"/>
          </p:cNvSpPr>
          <p:nvPr/>
        </p:nvSpPr>
        <p:spPr bwMode="auto">
          <a:xfrm>
            <a:off x="4902200" y="2908300"/>
            <a:ext cx="7975600" cy="4094163"/>
          </a:xfrm>
          <a:prstGeom prst="rect">
            <a:avLst/>
          </a:prstGeom>
          <a:noFill/>
          <a:ln w="9525">
            <a:noFill/>
            <a:miter lim="800000"/>
            <a:headEnd/>
            <a:tailEnd/>
          </a:ln>
        </p:spPr>
        <p:txBody>
          <a:bodyPr>
            <a:spAutoFit/>
          </a:bodyPr>
          <a:lstStyle/>
          <a:p>
            <a:r>
              <a:rPr lang="en-US" altLang="en-US" b="1"/>
              <a:t>“</a:t>
            </a:r>
            <a:r>
              <a:rPr lang="en-US" b="1"/>
              <a:t>In the Nineteenth Century there were no televisions, airplanes, computers, or spacecraft; nor were there antibiotics, credit cards, microwave ovens, compact discus, or mobile phones.  There was, however, an Internet. </a:t>
            </a:r>
            <a:r>
              <a:rPr lang="en-US"/>
              <a:t> During Queen Victoria</a:t>
            </a:r>
            <a:r>
              <a:rPr lang="en-US" altLang="en-US"/>
              <a:t>’</a:t>
            </a:r>
            <a:r>
              <a:rPr lang="en-US"/>
              <a:t>s reign, a new communications technology was developed that allowed people to communicate almost instantly across great distances, in effect shrinking the world faster and further than ever before.</a:t>
            </a:r>
            <a:r>
              <a:rPr lang="en-US" altLang="en-US"/>
              <a:t>”</a:t>
            </a:r>
            <a:endParaRPr lang="en-US"/>
          </a:p>
        </p:txBody>
      </p:sp>
      <p:sp>
        <p:nvSpPr>
          <p:cNvPr id="41988" name="Rectangle 7"/>
          <p:cNvSpPr>
            <a:spLocks noChangeArrowheads="1"/>
          </p:cNvSpPr>
          <p:nvPr/>
        </p:nvSpPr>
        <p:spPr bwMode="auto">
          <a:xfrm>
            <a:off x="4318000" y="2111375"/>
            <a:ext cx="10515600" cy="492125"/>
          </a:xfrm>
          <a:prstGeom prst="rect">
            <a:avLst/>
          </a:prstGeom>
          <a:noFill/>
          <a:ln w="9525">
            <a:noFill/>
            <a:miter lim="800000"/>
            <a:headEnd/>
            <a:tailEnd/>
          </a:ln>
        </p:spPr>
        <p:txBody>
          <a:bodyPr>
            <a:spAutoFit/>
          </a:bodyPr>
          <a:lstStyle/>
          <a:p>
            <a:r>
              <a:rPr lang="en-US" b="1" i="1" u="sng"/>
              <a:t>The Victorian Internet</a:t>
            </a:r>
            <a:r>
              <a:rPr lang="en-US" b="1" i="1"/>
              <a:t> by Tom Standage (1998)</a:t>
            </a:r>
            <a:endParaRPr lang="en-US" b="1"/>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Slide Number Placeholder 3"/>
          <p:cNvSpPr>
            <a:spLocks noGrp="1"/>
          </p:cNvSpPr>
          <p:nvPr>
            <p:ph type="sldNum" sz="quarter" idx="12"/>
          </p:nvPr>
        </p:nvSpPr>
        <p:spPr>
          <a:xfrm>
            <a:off x="731838" y="7627938"/>
            <a:ext cx="3413125" cy="438150"/>
          </a:xfrm>
          <a:noFill/>
        </p:spPr>
        <p:txBody>
          <a:bodyPr/>
          <a:lstStyle/>
          <a:p>
            <a:pPr algn="l"/>
            <a:fld id="{A72736DF-791E-4AB5-B753-774A233CDD99}" type="slidenum">
              <a:rPr lang="en-US"/>
              <a:pPr algn="l"/>
              <a:t>9</a:t>
            </a:fld>
            <a:endParaRPr lang="en-US"/>
          </a:p>
        </p:txBody>
      </p:sp>
      <p:sp>
        <p:nvSpPr>
          <p:cNvPr id="44034" name="Rectangle 1"/>
          <p:cNvSpPr>
            <a:spLocks noChangeArrowheads="1"/>
          </p:cNvSpPr>
          <p:nvPr>
            <p:ph type="title"/>
          </p:nvPr>
        </p:nvSpPr>
        <p:spPr>
          <a:xfrm>
            <a:off x="-76200" y="246063"/>
            <a:ext cx="14630400" cy="1008062"/>
          </a:xfrm>
        </p:spPr>
        <p:txBody>
          <a:bodyPr/>
          <a:lstStyle/>
          <a:p>
            <a:r>
              <a:rPr lang="en-US" altLang="ja-JP" smtClean="0">
                <a:ea typeface="ＭＳ Ｐゴシック" charset="-128"/>
              </a:rPr>
              <a:t>“The Internet” is the network for the cloud</a:t>
            </a:r>
            <a:endParaRPr lang="en-US" smtClean="0">
              <a:ea typeface="ＭＳ Ｐゴシック" charset="-128"/>
            </a:endParaRPr>
          </a:p>
        </p:txBody>
      </p:sp>
      <p:sp>
        <p:nvSpPr>
          <p:cNvPr id="44035" name="Rectangle 8"/>
          <p:cNvSpPr>
            <a:spLocks noChangeArrowheads="1"/>
          </p:cNvSpPr>
          <p:nvPr/>
        </p:nvSpPr>
        <p:spPr bwMode="auto">
          <a:xfrm>
            <a:off x="3484563" y="1812925"/>
            <a:ext cx="7640637" cy="6094413"/>
          </a:xfrm>
          <a:prstGeom prst="rect">
            <a:avLst/>
          </a:prstGeom>
          <a:noFill/>
          <a:ln w="9525">
            <a:noFill/>
            <a:miter lim="800000"/>
            <a:headEnd/>
            <a:tailEnd/>
          </a:ln>
        </p:spPr>
        <p:txBody>
          <a:bodyPr>
            <a:spAutoFit/>
          </a:bodyPr>
          <a:lstStyle/>
          <a:p>
            <a:pPr algn="r"/>
            <a:r>
              <a:rPr lang="en-US"/>
              <a:t>Two telephones can make only one connection</a:t>
            </a:r>
          </a:p>
          <a:p>
            <a:endParaRPr lang="en-US"/>
          </a:p>
          <a:p>
            <a:endParaRPr lang="en-US"/>
          </a:p>
          <a:p>
            <a:endParaRPr lang="en-US"/>
          </a:p>
          <a:p>
            <a:pPr algn="r"/>
            <a:r>
              <a:rPr lang="en-US"/>
              <a:t>Five can make 10 connections</a:t>
            </a:r>
          </a:p>
          <a:p>
            <a:endParaRPr lang="en-US"/>
          </a:p>
          <a:p>
            <a:endParaRPr lang="en-US"/>
          </a:p>
          <a:p>
            <a:endParaRPr lang="en-US"/>
          </a:p>
          <a:p>
            <a:endParaRPr lang="en-US"/>
          </a:p>
          <a:p>
            <a:endParaRPr lang="en-US"/>
          </a:p>
          <a:p>
            <a:pPr algn="r"/>
            <a:r>
              <a:rPr lang="en-US"/>
              <a:t>Twelve can make 66 connections.</a:t>
            </a:r>
          </a:p>
          <a:p>
            <a:pPr algn="r"/>
            <a:endParaRPr lang="en-US"/>
          </a:p>
          <a:p>
            <a:pPr algn="ctr"/>
            <a:r>
              <a:rPr lang="en-US" sz="2800" i="1"/>
              <a:t>… N</a:t>
            </a:r>
            <a:r>
              <a:rPr lang="en-US" sz="2800" baseline="30000"/>
              <a:t>2</a:t>
            </a:r>
            <a:endParaRPr lang="en-US"/>
          </a:p>
          <a:p>
            <a:endParaRPr lang="en-US"/>
          </a:p>
          <a:p>
            <a:endParaRPr lang="en-US"/>
          </a:p>
        </p:txBody>
      </p:sp>
      <p:pic>
        <p:nvPicPr>
          <p:cNvPr id="44036" name="Picture 1"/>
          <p:cNvPicPr>
            <a:picLocks noChangeAspect="1"/>
          </p:cNvPicPr>
          <p:nvPr/>
        </p:nvPicPr>
        <p:blipFill>
          <a:blip r:embed="rId3"/>
          <a:srcRect/>
          <a:stretch>
            <a:fillRect/>
          </a:stretch>
        </p:blipFill>
        <p:spPr bwMode="auto">
          <a:xfrm>
            <a:off x="11125200" y="1866900"/>
            <a:ext cx="2540000" cy="5664200"/>
          </a:xfrm>
          <a:prstGeom prst="rect">
            <a:avLst/>
          </a:prstGeom>
          <a:noFill/>
          <a:ln w="9525">
            <a:noFill/>
            <a:miter lim="800000"/>
            <a:headEnd/>
            <a:tailEnd/>
          </a:ln>
        </p:spPr>
      </p:pic>
      <p:pic>
        <p:nvPicPr>
          <p:cNvPr id="44037" name="Picture 2"/>
          <p:cNvPicPr>
            <a:picLocks noChangeAspect="1"/>
          </p:cNvPicPr>
          <p:nvPr/>
        </p:nvPicPr>
        <p:blipFill>
          <a:blip r:embed="rId4"/>
          <a:srcRect/>
          <a:stretch>
            <a:fillRect/>
          </a:stretch>
        </p:blipFill>
        <p:spPr bwMode="auto">
          <a:xfrm>
            <a:off x="969963" y="2438400"/>
            <a:ext cx="3779837" cy="4217988"/>
          </a:xfrm>
          <a:prstGeom prst="rect">
            <a:avLst/>
          </a:prstGeom>
          <a:noFill/>
          <a:ln w="9525">
            <a:noFill/>
            <a:miter lim="800000"/>
            <a:headEnd/>
            <a:tailEnd/>
          </a:ln>
        </p:spPr>
      </p:pic>
      <p:pic>
        <p:nvPicPr>
          <p:cNvPr id="44038" name="Picture 8"/>
          <p:cNvPicPr>
            <a:picLocks noChangeAspect="1"/>
          </p:cNvPicPr>
          <p:nvPr/>
        </p:nvPicPr>
        <p:blipFill>
          <a:blip r:embed="rId5"/>
          <a:srcRect/>
          <a:stretch>
            <a:fillRect/>
          </a:stretch>
        </p:blipFill>
        <p:spPr bwMode="auto">
          <a:xfrm>
            <a:off x="0" y="7632700"/>
            <a:ext cx="14630400" cy="720725"/>
          </a:xfrm>
          <a:prstGeom prst="rect">
            <a:avLst/>
          </a:prstGeom>
          <a:noFill/>
          <a:ln w="9525">
            <a:noFill/>
            <a:miter lim="800000"/>
            <a:headEnd/>
            <a:tailEnd/>
          </a:ln>
        </p:spPr>
      </p:pic>
    </p:spTree>
  </p:cSld>
  <p:clrMapOvr>
    <a:masterClrMapping/>
  </p:clrMapOvr>
  <p:transition spd="slow"/>
  <p:timing>
    <p:tnLst>
      <p:par>
        <p:cTn id="1" dur="indefinite" restart="never" nodeType="tmRoot"/>
      </p:par>
    </p:tnLst>
  </p:timing>
</p:sld>
</file>

<file path=ppt/theme/theme1.xml><?xml version="1.0" encoding="utf-8"?>
<a:theme xmlns:a="http://schemas.openxmlformats.org/drawingml/2006/main" name="NAB11 Intro Slid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NAB11 Interior Page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Default - Title and Content">
  <a:themeElements>
    <a:clrScheme name="Default - Title and Conten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 Title and Content">
      <a:majorFont>
        <a:latin typeface="Helvetica"/>
        <a:ea typeface="ヒラギノ角ゴ ProN W6"/>
        <a:cs typeface="ヒラギノ角ゴ ProN W6"/>
      </a:majorFont>
      <a:minorFont>
        <a:latin typeface="Helvetica"/>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tab pos="800100" algn="l"/>
          </a:tabLst>
          <a:defRPr kumimoji="0" lang="en-US" sz="1800" b="0" i="0" u="none" strike="noStrike" cap="none" normalizeH="0" baseline="0">
            <a:ln>
              <a:noFill/>
            </a:ln>
            <a:solidFill>
              <a:srgbClr val="000000"/>
            </a:solidFill>
            <a:effectLst/>
            <a:latin typeface="Helvetica" charset="0"/>
            <a:ea typeface="ヒラギノ角ゴ ProN W3" charset="0"/>
            <a:cs typeface="ヒラギノ角ゴ ProN W3" charset="0"/>
            <a:sym typeface="Helvetica" charset="0"/>
          </a:defRPr>
        </a:defPPr>
      </a:lstStyle>
    </a:spDef>
    <a:lnDef>
      <a:spPr bwMode="auto">
        <a:xfrm>
          <a:off x="0" y="0"/>
          <a:ext cx="1" cy="1"/>
        </a:xfrm>
        <a:custGeom>
          <a:avLst/>
          <a:gdLst/>
          <a:ahLst/>
          <a:cxnLst/>
          <a:rect l="0" t="0" r="0" b="0"/>
          <a:pathLst/>
        </a:custGeom>
        <a:solidFill>
          <a:schemeClr val="accent1"/>
        </a:solid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tab pos="800100" algn="l"/>
          </a:tabLst>
          <a:defRPr kumimoji="0" lang="en-US" sz="1800" b="0" i="0" u="none" strike="noStrike" cap="none" normalizeH="0" baseline="0">
            <a:ln>
              <a:noFill/>
            </a:ln>
            <a:solidFill>
              <a:srgbClr val="000000"/>
            </a:solidFill>
            <a:effectLst/>
            <a:latin typeface="Helvetica" charset="0"/>
            <a:ea typeface="ヒラギノ角ゴ ProN W3" charset="0"/>
            <a:cs typeface="ヒラギノ角ゴ ProN W3" charset="0"/>
            <a:sym typeface="Helvetica" charset="0"/>
          </a:defRPr>
        </a:defPPr>
      </a:lstStyle>
    </a:lnDef>
  </a:objectDefaults>
  <a:extraClrSchemeLst>
    <a:extraClrScheme>
      <a:clrScheme name="Default - Title and Conten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12150</TotalTime>
  <Words>3300</Words>
  <Application>Microsoft Office PowerPoint</Application>
  <PresentationFormat>Custom</PresentationFormat>
  <Paragraphs>348</Paragraphs>
  <Slides>49</Slides>
  <Notes>31</Notes>
  <HiddenSlides>0</HiddenSlides>
  <MMClips>0</MMClips>
  <ScaleCrop>false</ScaleCrop>
  <HeadingPairs>
    <vt:vector size="8" baseType="variant">
      <vt:variant>
        <vt:lpstr>Fonts Used</vt:lpstr>
      </vt:variant>
      <vt:variant>
        <vt:i4>12</vt:i4>
      </vt:variant>
      <vt:variant>
        <vt:lpstr>Theme</vt:lpstr>
      </vt:variant>
      <vt:variant>
        <vt:i4>3</vt:i4>
      </vt:variant>
      <vt:variant>
        <vt:lpstr>Embedded OLE Servers</vt:lpstr>
      </vt:variant>
      <vt:variant>
        <vt:i4>1</vt:i4>
      </vt:variant>
      <vt:variant>
        <vt:lpstr>Slide Titles</vt:lpstr>
      </vt:variant>
      <vt:variant>
        <vt:i4>49</vt:i4>
      </vt:variant>
    </vt:vector>
  </HeadingPairs>
  <TitlesOfParts>
    <vt:vector size="65" baseType="lpstr">
      <vt:lpstr>Arial</vt:lpstr>
      <vt:lpstr>ＭＳ Ｐゴシック</vt:lpstr>
      <vt:lpstr>Calibri</vt:lpstr>
      <vt:lpstr>Helvetica</vt:lpstr>
      <vt:lpstr>ヒラギノ角ゴ ProN W6</vt:lpstr>
      <vt:lpstr>ヒラギノ角ゴ ProN W3</vt:lpstr>
      <vt:lpstr>Lucida Grande</vt:lpstr>
      <vt:lpstr>Arial Unicode MS</vt:lpstr>
      <vt:lpstr>Arial Rounded MT Bold</vt:lpstr>
      <vt:lpstr>Arial Narrow</vt:lpstr>
      <vt:lpstr>Verdana</vt:lpstr>
      <vt:lpstr>Hoefler Text</vt:lpstr>
      <vt:lpstr>NAB11 Intro Slide</vt:lpstr>
      <vt:lpstr>NAB11 Interior Page2</vt:lpstr>
      <vt:lpstr>Default - Title and Content</vt:lpstr>
      <vt:lpstr>Microsoft Graph Chart</vt:lpstr>
      <vt:lpstr>Content In The Cloud  </vt:lpstr>
      <vt:lpstr>How should one think about the cloud?</vt:lpstr>
      <vt:lpstr>The Medium itself, not the content it carries, should be the focus of study.</vt:lpstr>
      <vt:lpstr>Mediums Change</vt:lpstr>
      <vt:lpstr>Marshall McLuhan on the Medium </vt:lpstr>
      <vt:lpstr>The Medium is the Message Massage</vt:lpstr>
      <vt:lpstr>The Medium is the Message Massage</vt:lpstr>
      <vt:lpstr>“The Internet” Is Not “The Cloud”</vt:lpstr>
      <vt:lpstr>“The Internet” is the network for the cloud</vt:lpstr>
      <vt:lpstr>Slide 10</vt:lpstr>
      <vt:lpstr>Moore’s Law and Ones Like It</vt:lpstr>
      <vt:lpstr>What used to be the computer is now the mobile device</vt:lpstr>
      <vt:lpstr>Slide 13</vt:lpstr>
      <vt:lpstr>Slide 14</vt:lpstr>
      <vt:lpstr>Slide 15</vt:lpstr>
      <vt:lpstr>What used to be server is now data center</vt:lpstr>
      <vt:lpstr>The medium to study is Cloud Computing</vt:lpstr>
      <vt:lpstr>Joyent, the cloud computing company</vt:lpstr>
      <vt:lpstr>Slide 19</vt:lpstr>
      <vt:lpstr>JoyentCloud.com:  6 Years Operating a Public Cloud targeting Gaming, Media and Social</vt:lpstr>
      <vt:lpstr>Slide 21</vt:lpstr>
      <vt:lpstr>Slide 22</vt:lpstr>
      <vt:lpstr>SuperNAP + JoyentCloud.com</vt:lpstr>
      <vt:lpstr>Gaming: Kabam</vt:lpstr>
      <vt:lpstr>Socializing: LinkedIn</vt:lpstr>
      <vt:lpstr>JoyentCloud.com Services</vt:lpstr>
      <vt:lpstr>Joyent.com:  SmartDataCenter 6.0 Software for Service Providers</vt:lpstr>
      <vt:lpstr>Market Disruption = Market Opportunity </vt:lpstr>
      <vt:lpstr>Slide 29</vt:lpstr>
      <vt:lpstr>Slide 30</vt:lpstr>
      <vt:lpstr>Cloud Software For Service Providers</vt:lpstr>
      <vt:lpstr>Why did Joyent build its own Cloud OS?</vt:lpstr>
      <vt:lpstr>Why does Apple build its own Chips?</vt:lpstr>
      <vt:lpstr>Cloud Computing Optimized Performance =  I/O Acceleration</vt:lpstr>
      <vt:lpstr>Joyent’s Higher Performance</vt:lpstr>
      <vt:lpstr>Higher performance = higher margin</vt:lpstr>
      <vt:lpstr>Joyent’s Higher Margin</vt:lpstr>
      <vt:lpstr>Better Analytics: Real Time Visualization</vt:lpstr>
      <vt:lpstr>Slide 39</vt:lpstr>
      <vt:lpstr>Joyent’s node.js</vt:lpstr>
      <vt:lpstr>Slide 41</vt:lpstr>
      <vt:lpstr>Joyent’s node.js</vt:lpstr>
      <vt:lpstr>Slide 43</vt:lpstr>
      <vt:lpstr>Slide 44</vt:lpstr>
      <vt:lpstr>Slide 45</vt:lpstr>
      <vt:lpstr>Slide 46</vt:lpstr>
      <vt:lpstr>Slide 47</vt:lpstr>
      <vt:lpstr>The Medium to study is cloud computing.  Good places to start your studies: www.JoyentCloud.com www.Joyent.com https://no.de nodejs.org    </vt:lpstr>
      <vt:lpstr>Thank you for your time  </vt:lpstr>
    </vt:vector>
  </TitlesOfParts>
  <Company>ds+f</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Thema Wilson</dc:creator>
  <cp:lastModifiedBy>Marty Lafferty</cp:lastModifiedBy>
  <cp:revision>149</cp:revision>
  <dcterms:created xsi:type="dcterms:W3CDTF">2011-01-21T15:23:28Z</dcterms:created>
  <dcterms:modified xsi:type="dcterms:W3CDTF">2011-04-11T04:17:20Z</dcterms:modified>
</cp:coreProperties>
</file>