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6" r:id="rId3"/>
    <p:sldId id="337" r:id="rId4"/>
    <p:sldId id="338" r:id="rId5"/>
    <p:sldId id="339" r:id="rId6"/>
    <p:sldId id="343" r:id="rId7"/>
    <p:sldId id="341" r:id="rId8"/>
    <p:sldId id="342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E341E"/>
    <a:srgbClr val="C30019"/>
    <a:srgbClr val="EE0010"/>
    <a:srgbClr val="E60000"/>
    <a:srgbClr val="E20000"/>
    <a:srgbClr val="DD3E23"/>
    <a:srgbClr val="AE2C12"/>
    <a:srgbClr val="E0211B"/>
    <a:srgbClr val="66FF66"/>
    <a:srgbClr val="00FF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8863D70-1451-4846-A67E-52C15FD480E7}" type="datetime1">
              <a:rPr lang="sv-SE"/>
              <a:pPr>
                <a:defRPr/>
              </a:pPr>
              <a:t>2011-04-07</a:t>
            </a:fld>
            <a:endParaRPr lang="sv-SE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A041D-B3FA-B146-99E2-4D8C629AD7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5803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150DBC-C6A8-D94E-8EF7-DA9449A0E602}" type="datetime1">
              <a:rPr lang="sv-SE"/>
              <a:pPr>
                <a:defRPr/>
              </a:pPr>
              <a:t>2011-04-07</a:t>
            </a:fld>
            <a:endParaRPr 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FB1284-95C9-1746-99C6-11650597B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1155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DD5B-EF77-F342-BC3B-20030DD4D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6E01C-9BA2-7C45-8FD0-C58EC5A3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EA24-4108-124B-BC0E-1403599C3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43BA-BD46-5248-9071-95132F8D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B9A8-4E5F-4F4C-8B43-4D65EE539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EA92-17B1-F64B-85F3-72AAE504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4D33-6B50-124B-B182-F9D3E7D5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21F7-9700-9A41-A52B-0D00E054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9564-4F8B-154F-9960-74402D80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32D5-A1C3-E44F-8FD7-16A5B6F3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71E8-72D3-EE46-9783-50B75D242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D90B4E-EFA0-4E4E-9E22-4C5E7D50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9535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Drawbacks of Cloud–Delivered Content 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to Broadcasters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: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Interoperability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, Data Security, Quality of Service (</a:t>
            </a:r>
            <a:r>
              <a:rPr lang="en-US" sz="1400" dirty="0" err="1">
                <a:solidFill>
                  <a:schemeClr val="bg1"/>
                </a:solidFill>
                <a:latin typeface="Helvetica"/>
                <a:cs typeface="Helvetica"/>
              </a:rPr>
              <a:t>QoS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28575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Content In the Cloud Summit 2011 NAB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66950"/>
            <a:ext cx="4191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rge_logo_transparent_no_infinite_ed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71750"/>
            <a:ext cx="3193288" cy="6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1" y="2343151"/>
            <a:ext cx="8165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The Cloud represents flexibility, virtualization,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		global access, and low barrier to entry </a:t>
            </a:r>
          </a:p>
        </p:txBody>
      </p:sp>
      <p:pic>
        <p:nvPicPr>
          <p:cNvPr id="5" name="Picture 4" descr="2009-07-08pa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1" y="2571750"/>
            <a:ext cx="370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… but it isn’t all pretty</a:t>
            </a:r>
          </a:p>
        </p:txBody>
      </p:sp>
      <p:pic>
        <p:nvPicPr>
          <p:cNvPr id="8" name="Picture 7" descr="tarwin-storm-i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381000" y="1962150"/>
            <a:ext cx="8077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APIs</a:t>
            </a: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Web interfaces and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APIs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across multiple providers exist at different maturity levels</a:t>
            </a:r>
            <a:endParaRPr lang="en-US" sz="14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Host Interconnectivity: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Often host-to-host, data center-to-data center, or cloud-to-cloud performance is not provisioned</a:t>
            </a:r>
            <a:endParaRPr lang="en-US" sz="14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Performance: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Non-deterministic performance across hosts, time slice, data centers, clouds</a:t>
            </a:r>
            <a:endParaRPr lang="en-US" sz="14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Security: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Physical,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regulatory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data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egregation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and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provider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disaster recovery</a:t>
            </a:r>
            <a:endParaRPr lang="en-US" sz="14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Provisioning Restrictions: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Time to provision, # host caps, geographic constraints</a:t>
            </a:r>
            <a:endParaRPr lang="en-US" sz="14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SLA: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Are not necessarily robust and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are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also divergent across providers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rgbClr val="DD3E23"/>
                </a:solidFill>
                <a:latin typeface="Helvetica"/>
                <a:cs typeface="Helvetica"/>
              </a:rPr>
              <a:t>Apps / Protocols:  </a:t>
            </a:r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Some providers restrict specific applications and protocols</a:t>
            </a:r>
          </a:p>
        </p:txBody>
      </p:sp>
      <p:pic>
        <p:nvPicPr>
          <p:cNvPr id="6" name="Picture 5" descr="tarwin-storm-i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7866" y="1428750"/>
            <a:ext cx="506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The cloud is a pool of </a:t>
            </a:r>
            <a:r>
              <a:rPr lang="en-US" sz="2000" dirty="0" smtClean="0">
                <a:solidFill>
                  <a:srgbClr val="DD3E23"/>
                </a:solidFill>
                <a:latin typeface="Helvetica"/>
                <a:cs typeface="Helvetica"/>
              </a:rPr>
              <a:t>unreliable resources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8115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Designed to provide </a:t>
            </a:r>
            <a:r>
              <a:rPr lang="en-US" dirty="0" smtClean="0">
                <a:solidFill>
                  <a:srgbClr val="DD3E23"/>
                </a:solidFill>
                <a:latin typeface="Helvetica"/>
                <a:cs typeface="Helvetica"/>
              </a:rPr>
              <a:t>reliable TV quality 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OTT delivery over a pool of unreliable resources </a:t>
            </a:r>
          </a:p>
        </p:txBody>
      </p:sp>
      <p:pic>
        <p:nvPicPr>
          <p:cNvPr id="8" name="Picture 7" descr="2009-07-08pa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419350"/>
            <a:ext cx="4707201" cy="21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 descr="large_logo_transparent_no_infinite_ed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12" y="0"/>
            <a:ext cx="265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105400" y="1809750"/>
            <a:ext cx="3962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500"/>
              </a:spcAft>
            </a:pPr>
            <a:r>
              <a:rPr lang="en-US" sz="1200" b="1" dirty="0" smtClean="0">
                <a:solidFill>
                  <a:srgbClr val="DD3E23"/>
                </a:solidFill>
                <a:latin typeface="Helvetica"/>
                <a:cs typeface="Helvetica"/>
              </a:rPr>
              <a:t>Core Transport: </a:t>
            </a:r>
          </a:p>
          <a:p>
            <a:pPr>
              <a:spcAft>
                <a:spcPts val="5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Octoshape splits inbound streams or files up into many </a:t>
            </a:r>
            <a:r>
              <a:rPr lang="en-US" sz="1200" dirty="0" smtClean="0">
                <a:solidFill>
                  <a:srgbClr val="BE341E"/>
                </a:solidFill>
                <a:latin typeface="Helvetica"/>
                <a:cs typeface="Helvetica"/>
              </a:rPr>
              <a:t>video accelerated 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streamlets that are spread across the hosting infrastructure.</a:t>
            </a:r>
          </a:p>
          <a:p>
            <a:pPr>
              <a:spcAft>
                <a:spcPts val="5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Every streamlet is unique and encrypted in such a way that a client can tune into multiple streamlets at once to recreate the stream.</a:t>
            </a:r>
          </a:p>
          <a:p>
            <a:pPr>
              <a:spcAft>
                <a:spcPts val="5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As a client tunes into a stream, it learns of a pool of resources in the cloud to begin building a resilient mesh of streamlet information providing a multi source, multi path reliable channel.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DD3E23"/>
                </a:solidFill>
                <a:latin typeface="Helvetica"/>
                <a:cs typeface="Helvetica"/>
              </a:rPr>
              <a:t>This relieves constraints around: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Cloud bandwidth	Performance / </a:t>
            </a: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availability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Region		Fiber cuts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       Power outages</a:t>
            </a:r>
            <a:endParaRPr lang="en-US" sz="1200" dirty="0" smtClean="0">
              <a:solidFill>
                <a:srgbClr val="DD3E2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48321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573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One of the top 10 cloud providers has as much server and network capacity deployed as the largest </a:t>
            </a:r>
            <a:r>
              <a:rPr lang="en-US" dirty="0" err="1" smtClean="0">
                <a:solidFill>
                  <a:schemeClr val="bg1"/>
                </a:solidFill>
                <a:latin typeface="Helvetica"/>
                <a:cs typeface="Helvetica"/>
              </a:rPr>
              <a:t>CDNs</a:t>
            </a:r>
            <a:endParaRPr lang="en-US" dirty="0" smtClean="0"/>
          </a:p>
        </p:txBody>
      </p:sp>
      <p:pic>
        <p:nvPicPr>
          <p:cNvPr id="8" name="Picture 7" descr="2009-07-08pa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50"/>
          </a:xfrm>
          <a:prstGeom prst="rect">
            <a:avLst/>
          </a:prstGeom>
        </p:spPr>
      </p:pic>
      <p:pic>
        <p:nvPicPr>
          <p:cNvPr id="7" name="Picture 6" descr="OS_streaming_system_image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2876550"/>
            <a:ext cx="3889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21540000" algn="ctr" rotWithShape="0">
              <a:schemeClr val="bg1">
                <a:lumMod val="65000"/>
                <a:alpha val="69000"/>
              </a:scheme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cloudmass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150"/>
            <a:ext cx="2170557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rge_logo_transparent_no_infinite_edg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12" y="0"/>
            <a:ext cx="265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181600" y="1962151"/>
            <a:ext cx="35052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1200" b="1" dirty="0" smtClean="0">
                <a:solidFill>
                  <a:srgbClr val="DD3E23"/>
                </a:solidFill>
                <a:latin typeface="Helvetica"/>
                <a:cs typeface="Helvetica"/>
              </a:rPr>
              <a:t>Dynamic Cloud Aggregation:</a:t>
            </a:r>
          </a:p>
          <a:p>
            <a:pPr>
              <a:spcAft>
                <a:spcPts val="18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This flexibility allows Octoshape to leverage multiple clouds globally and simultaneously.</a:t>
            </a:r>
          </a:p>
          <a:p>
            <a:pPr>
              <a:spcAft>
                <a:spcPts val="18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Resources can be throttled dynamically during the event without audience disruption.</a:t>
            </a:r>
          </a:p>
          <a:p>
            <a:pPr>
              <a:spcAft>
                <a:spcPts val="1800"/>
              </a:spcAft>
            </a:pP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Aggregating clouds dynamically creates scale, without the normal </a:t>
            </a:r>
            <a:r>
              <a:rPr lang="en-US" sz="1200" dirty="0" err="1" smtClean="0">
                <a:solidFill>
                  <a:srgbClr val="FFFFFF"/>
                </a:solidFill>
                <a:latin typeface="Helvetica"/>
                <a:cs typeface="Helvetica"/>
              </a:rPr>
              <a:t>CapEx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 and </a:t>
            </a:r>
            <a:r>
              <a:rPr lang="en-US" sz="1200" dirty="0" err="1" smtClean="0">
                <a:solidFill>
                  <a:srgbClr val="FFFFFF"/>
                </a:solidFill>
                <a:latin typeface="Helvetica"/>
                <a:cs typeface="Helvetica"/>
              </a:rPr>
              <a:t>OpEx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requir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ed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  <a:endParaRPr lang="en-US" sz="1200" dirty="0" smtClean="0">
              <a:solidFill>
                <a:srgbClr val="DD3E2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04534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228600" y="1943101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DD3E23"/>
                </a:solidFill>
                <a:latin typeface="Helvetica"/>
                <a:cs typeface="Helvetica"/>
              </a:rPr>
              <a:t>A new evolution for the content delivery ecosystem:</a:t>
            </a:r>
          </a:p>
          <a:p>
            <a:pPr marL="514350" indent="-227013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Rapid innovation due to lower barrier to entry for innovating media companies</a:t>
            </a:r>
          </a:p>
          <a:p>
            <a:pPr marL="514350" indent="-227013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Massive scale due to incredible rate of cloud investment globally</a:t>
            </a:r>
          </a:p>
          <a:p>
            <a:pPr marL="514350" indent="-227013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Flexible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OpEx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 models for companies to rapidly scale in changing markets</a:t>
            </a:r>
          </a:p>
          <a:p>
            <a:pPr marL="514350" indent="-227013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Lower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cost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of </a:t>
            </a:r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g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oods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old (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CoGS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)</a:t>
            </a: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42875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What does it all mean for media companies?</a:t>
            </a:r>
          </a:p>
        </p:txBody>
      </p:sp>
      <p:pic>
        <p:nvPicPr>
          <p:cNvPr id="8" name="Picture 7" descr="2009-07-08pan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large_logo_transparent_no_infinite_ed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12" y="0"/>
            <a:ext cx="265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oudmass_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7150"/>
            <a:ext cx="2170557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445764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Escalated convergence rate for OTT media delivery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37722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uild="p" bldLvl="2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152400" y="1943101"/>
            <a:ext cx="8458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	        				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Q&amp;A</a:t>
            </a:r>
          </a:p>
          <a:p>
            <a:pPr algn="ctr"/>
            <a:endParaRPr lang="en-US" sz="4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s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cott.brown@octoshape.com</a:t>
            </a: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en-US" sz="16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en-US" sz="1600" dirty="0" smtClean="0">
              <a:solidFill>
                <a:srgbClr val="DD3E23"/>
              </a:solidFill>
              <a:latin typeface="Helvetica"/>
              <a:cs typeface="Helvetica"/>
            </a:endParaRPr>
          </a:p>
          <a:p>
            <a:endParaRPr lang="en-US" sz="1600" dirty="0" smtClean="0">
              <a:solidFill>
                <a:srgbClr val="DD3E23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2009-07-08pa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large_logo_transparent_no_infinite_ed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12" y="0"/>
            <a:ext cx="265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oudmass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150"/>
            <a:ext cx="2170557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9964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372</Words>
  <Application>Microsoft Office PowerPoint</Application>
  <PresentationFormat>On-screen Show (16:9)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Brilliant Networks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 McLeod</dc:creator>
  <cp:lastModifiedBy>Marty Lafferty</cp:lastModifiedBy>
  <cp:revision>90</cp:revision>
  <cp:lastPrinted>2010-12-07T16:12:17Z</cp:lastPrinted>
  <dcterms:created xsi:type="dcterms:W3CDTF">2011-04-07T23:05:17Z</dcterms:created>
  <dcterms:modified xsi:type="dcterms:W3CDTF">2011-04-08T01:05:56Z</dcterms:modified>
</cp:coreProperties>
</file>