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316" r:id="rId3"/>
    <p:sldId id="313" r:id="rId4"/>
    <p:sldId id="314" r:id="rId5"/>
    <p:sldId id="318" r:id="rId6"/>
    <p:sldId id="315" r:id="rId7"/>
    <p:sldId id="297" r:id="rId8"/>
    <p:sldId id="294" r:id="rId9"/>
    <p:sldId id="303" r:id="rId10"/>
    <p:sldId id="310" r:id="rId11"/>
    <p:sldId id="306" r:id="rId12"/>
    <p:sldId id="317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>
        <p:scale>
          <a:sx n="70" d="100"/>
          <a:sy n="70" d="100"/>
        </p:scale>
        <p:origin x="48" y="180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739C9-8241-499C-97E4-F90A0A79A16E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CBBDC-9C58-49DB-AB41-EF1CD0E7686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2EC8-0769-4979-A3F8-73662218C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fr/imgres?imgurl=http://www.lesquare.com/reportagesonore/images/picto_player.jpg&amp;imgrefurl=http://www.lesquare.com/reportagesonore.php&amp;usg=__DAuuxh9H7moFboDQC_aTP8CMT_0=&amp;h=64&amp;w=62&amp;sz=3&amp;hl=fr&amp;start=19&amp;zoom=1&amp;um=1&amp;itbs=1&amp;tbnid=H0U3Dj6I7TP68M:&amp;tbnh=64&amp;tbnw=62&amp;prev=/images?q=picto+musique&amp;um=1&amp;hl=fr&amp;ndsp=20&amp;tbs=isch:1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efense.gouv.fr/var/dicod/storage/images/base-de-medias/images/images-de-reference/picto/picto-jeux-terre/733123-2-fre-FR/picto-jeux-terre_vignette_actu.jpg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7.jpeg"/><Relationship Id="rId4" Type="http://schemas.openxmlformats.org/officeDocument/2006/relationships/hyperlink" Target="http://www.google.fr/imgres?imgurl=http://07-ardeche.com/res/_lean/picto-cinema.gif&amp;imgrefurl=http://07-ardeche.com/ardeche/cinema.aspx/privas-vivarais&amp;usg=__8Zz0cvSRGL9vfgK0LwO8uh7x0Cw=&amp;h=38&amp;w=38&amp;sz=1&amp;hl=fr&amp;start=1&amp;zoom=1&amp;um=1&amp;itbs=1&amp;tbnid=nSgMhR292_hW6M:&amp;tbnh=38&amp;tbnw=38&amp;prev=/images?q=picto+cinema&amp;um=1&amp;hl=fr&amp;tbs=isch:1" TargetMode="External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oza.fr/" TargetMode="External"/><Relationship Id="rId2" Type="http://schemas.openxmlformats.org/officeDocument/2006/relationships/hyperlink" Target="mailto:annecarole.nourisson@vivendim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oza.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nnecarole.nourisson\Desktop\NAB\1_rock_you_long.mp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nnecarole.nourisson\AppData\Local\Microsoft\Windows\Temporary Internet Files\Content.IE5\WYDA9XAK\MC9003111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68" y="3514721"/>
            <a:ext cx="8915462" cy="401804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28762" y="942954"/>
            <a:ext cx="11635734" cy="214314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Vision for content in the cloud...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  <p:pic>
        <p:nvPicPr>
          <p:cNvPr id="18434" name="Picture 2" descr="http://fr.dreamstime.com/old-tv-3d-thumb11798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9291" y="4457702"/>
            <a:ext cx="3047979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7"/>
          <p:cNvGrpSpPr>
            <a:grpSpLocks/>
          </p:cNvGrpSpPr>
          <p:nvPr/>
        </p:nvGrpSpPr>
        <p:grpSpPr bwMode="auto">
          <a:xfrm>
            <a:off x="228601" y="2486013"/>
            <a:ext cx="13487400" cy="4892050"/>
            <a:chOff x="142875" y="1285875"/>
            <a:chExt cx="8429625" cy="5148263"/>
          </a:xfrm>
        </p:grpSpPr>
        <p:sp>
          <p:nvSpPr>
            <p:cNvPr id="8" name="Nuage 7"/>
            <p:cNvSpPr/>
            <p:nvPr/>
          </p:nvSpPr>
          <p:spPr bwMode="auto">
            <a:xfrm>
              <a:off x="2786063" y="1285875"/>
              <a:ext cx="3357562" cy="1929319"/>
            </a:xfrm>
            <a:prstGeom prst="cloud">
              <a:avLst/>
            </a:prstGeom>
            <a:solidFill>
              <a:srgbClr val="6600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fr-FR" sz="2900" b="1" dirty="0" err="1">
                  <a:solidFill>
                    <a:schemeClr val="bg1"/>
                  </a:solidFill>
                  <a:latin typeface="Arial" pitchFamily="34" charset="0"/>
                  <a:cs typeface="Arial" charset="0"/>
                </a:rPr>
                <a:t>zaOza</a:t>
              </a:r>
              <a:endParaRPr lang="fr-FR" sz="2900" b="1" dirty="0">
                <a:solidFill>
                  <a:schemeClr val="bg1"/>
                </a:solidFill>
                <a:latin typeface="Arial" pitchFamily="34" charset="0"/>
                <a:cs typeface="Arial" charset="0"/>
              </a:endParaRPr>
            </a:p>
          </p:txBody>
        </p:sp>
        <p:pic>
          <p:nvPicPr>
            <p:cNvPr id="13322" name="Picture 8" descr="http://comps.fotosearch.com/bigcomps/UNX/UNX150/u1014582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15063" y="5100639"/>
              <a:ext cx="642953" cy="1185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3" name="Picture 10" descr="http://www.fotosearch.fr/bthumb/WTD/WTD360/CLF0082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8750" y="5029201"/>
              <a:ext cx="785796" cy="1404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324" name="Connecteur droit avec flèche 28"/>
            <p:cNvCxnSpPr>
              <a:cxnSpLocks noChangeShapeType="1"/>
            </p:cNvCxnSpPr>
            <p:nvPr/>
          </p:nvCxnSpPr>
          <p:spPr bwMode="auto">
            <a:xfrm flipV="1">
              <a:off x="428625" y="2600325"/>
              <a:ext cx="2643188" cy="10001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3325" name="Connecteur droit avec flèche 30"/>
            <p:cNvCxnSpPr>
              <a:cxnSpLocks noChangeShapeType="1"/>
            </p:cNvCxnSpPr>
            <p:nvPr/>
          </p:nvCxnSpPr>
          <p:spPr bwMode="auto">
            <a:xfrm flipV="1">
              <a:off x="1785938" y="2671763"/>
              <a:ext cx="1285875" cy="92868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3326" name="Connecteur droit avec flèche 32"/>
            <p:cNvCxnSpPr>
              <a:cxnSpLocks noChangeShapeType="1"/>
            </p:cNvCxnSpPr>
            <p:nvPr/>
          </p:nvCxnSpPr>
          <p:spPr bwMode="auto">
            <a:xfrm rot="5400000">
              <a:off x="2643981" y="3171032"/>
              <a:ext cx="100012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3327" name="Connecteur droit avec flèche 39"/>
            <p:cNvCxnSpPr>
              <a:cxnSpLocks noChangeShapeType="1"/>
            </p:cNvCxnSpPr>
            <p:nvPr/>
          </p:nvCxnSpPr>
          <p:spPr bwMode="auto">
            <a:xfrm rot="5400000" flipH="1" flipV="1">
              <a:off x="5108575" y="3135313"/>
              <a:ext cx="928687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3328" name="Connecteur droit avec flèche 40"/>
            <p:cNvCxnSpPr>
              <a:cxnSpLocks noChangeShapeType="1"/>
            </p:cNvCxnSpPr>
            <p:nvPr/>
          </p:nvCxnSpPr>
          <p:spPr bwMode="auto">
            <a:xfrm rot="10800000">
              <a:off x="5715000" y="2600325"/>
              <a:ext cx="1216025" cy="8556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3329" name="Connecteur droit avec flèche 41"/>
            <p:cNvCxnSpPr>
              <a:cxnSpLocks noChangeShapeType="1"/>
            </p:cNvCxnSpPr>
            <p:nvPr/>
          </p:nvCxnSpPr>
          <p:spPr bwMode="auto">
            <a:xfrm>
              <a:off x="5786438" y="2528888"/>
              <a:ext cx="2501900" cy="99853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13330" name="Double flèche horizontale 63"/>
            <p:cNvSpPr>
              <a:spLocks noChangeArrowheads="1"/>
            </p:cNvSpPr>
            <p:nvPr/>
          </p:nvSpPr>
          <p:spPr bwMode="auto">
            <a:xfrm>
              <a:off x="2928938" y="5572125"/>
              <a:ext cx="2786062" cy="285750"/>
            </a:xfrm>
            <a:prstGeom prst="leftRightArrow">
              <a:avLst>
                <a:gd name="adj1" fmla="val 50000"/>
                <a:gd name="adj2" fmla="val 50014"/>
              </a:avLst>
            </a:prstGeom>
            <a:solidFill>
              <a:srgbClr val="6600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900" b="1" dirty="0">
                <a:cs typeface="Arial" charset="0"/>
              </a:endParaRPr>
            </a:p>
          </p:txBody>
        </p:sp>
        <p:pic>
          <p:nvPicPr>
            <p:cNvPr id="13331" name="Picture 14" descr="http://t0.gstatic.com/images?q=tbn:nSgMhR292_hW6M:http://07-ardeche.com/res/_lean/picto-cinema.gif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57438" y="2978150"/>
              <a:ext cx="290512" cy="26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2" name="Picture 16" descr="Afficher l'image en taille réell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 l="17647" t="11365" r="20589" b="9090"/>
            <a:stretch>
              <a:fillRect/>
            </a:stretch>
          </p:blipFill>
          <p:spPr bwMode="auto">
            <a:xfrm>
              <a:off x="2714625" y="2976563"/>
              <a:ext cx="28575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3" name="Picture 18" descr="http://t3.gstatic.com/images?q=tbn:H0U3Dj6I7TP68M:http://www.lesquare.com/reportagesonore/images/picto_player.jp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000250" y="2978150"/>
              <a:ext cx="2873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4" name="Image 4" descr="multiScreen990.jpg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42875" y="3643313"/>
              <a:ext cx="3225800" cy="1357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5" name="Image 4" descr="multiScreen990.jpg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429250" y="3600450"/>
              <a:ext cx="3143250" cy="132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e 36"/>
            <p:cNvGrpSpPr>
              <a:grpSpLocks/>
            </p:cNvGrpSpPr>
            <p:nvPr/>
          </p:nvGrpSpPr>
          <p:grpSpPr bwMode="auto">
            <a:xfrm>
              <a:off x="3714750" y="2025650"/>
              <a:ext cx="1285875" cy="931863"/>
              <a:chOff x="428596" y="1000108"/>
              <a:chExt cx="1571636" cy="1571636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28596" y="1000108"/>
                <a:ext cx="714380" cy="7143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rights</a:t>
                </a:r>
                <a:endParaRPr lang="fr-FR" sz="16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85852" y="1000108"/>
                <a:ext cx="714380" cy="7143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screens</a:t>
                </a:r>
                <a:endPara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285852" y="1857364"/>
                <a:ext cx="714380" cy="7143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social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8596" y="1857364"/>
                <a:ext cx="714380" cy="7143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billing</a:t>
                </a:r>
                <a:endParaRPr lang="fr-FR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5" name="Flèche courbée vers la gauche 34"/>
              <p:cNvSpPr/>
              <p:nvPr/>
            </p:nvSpPr>
            <p:spPr>
              <a:xfrm>
                <a:off x="1286205" y="1498783"/>
                <a:ext cx="428805" cy="575402"/>
              </a:xfrm>
              <a:prstGeom prst="curvedLeftArrow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Flèche courbée vers la gauche 35"/>
              <p:cNvSpPr/>
              <p:nvPr/>
            </p:nvSpPr>
            <p:spPr>
              <a:xfrm rot="10800000">
                <a:off x="713819" y="1429735"/>
                <a:ext cx="428804" cy="572526"/>
              </a:xfrm>
              <a:prstGeom prst="curvedLeftArrow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337" name="Picture 14" descr="http://t0.gstatic.com/images?q=tbn:nSgMhR292_hW6M:http://07-ardeche.com/res/_lean/picto-cinema.gif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29375" y="2978150"/>
              <a:ext cx="290513" cy="26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8" name="Picture 16" descr="Afficher l'image en taille réell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 l="17647" t="11365" r="20589" b="9090"/>
            <a:stretch>
              <a:fillRect/>
            </a:stretch>
          </p:blipFill>
          <p:spPr bwMode="auto">
            <a:xfrm>
              <a:off x="6786563" y="2976563"/>
              <a:ext cx="28575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9" name="Picture 18" descr="http://t3.gstatic.com/images?q=tbn:H0U3Dj6I7TP68M:http://www.lesquare.com/reportagesonore/images/picto_player.jp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072188" y="2978150"/>
              <a:ext cx="2873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0" name="Picture 14" descr="http://t0.gstatic.com/images?q=tbn:nSgMhR292_hW6M:http://07-ardeche.com/res/_lean/picto-cinema.gif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14813" y="5172075"/>
              <a:ext cx="290512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1" name="Picture 16" descr="Afficher l'image en taille réell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 l="17647" t="11365" r="20589" b="9090"/>
            <a:stretch>
              <a:fillRect/>
            </a:stretch>
          </p:blipFill>
          <p:spPr bwMode="auto">
            <a:xfrm>
              <a:off x="4572000" y="5172075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2" name="Picture 18" descr="http://t3.gstatic.com/images?q=tbn:H0U3Dj6I7TP68M:http://www.lesquare.com/reportagesonore/images/picto_player.jp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57625" y="5172075"/>
              <a:ext cx="287338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3" name="Picture 43" descr="http://img.clubic.com/photo/01847360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571750" y="4600575"/>
              <a:ext cx="441325" cy="376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4" name="Picture 43" descr="http://img.clubic.com/photo/01847360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786688" y="4529138"/>
              <a:ext cx="441325" cy="376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itre 1"/>
            <p:cNvSpPr txBox="1">
              <a:spLocks/>
            </p:cNvSpPr>
            <p:nvPr/>
          </p:nvSpPr>
          <p:spPr bwMode="auto">
            <a:xfrm>
              <a:off x="3357563" y="3600716"/>
              <a:ext cx="2071687" cy="692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fr-FR" sz="2900" b="1" kern="0" dirty="0">
                  <a:solidFill>
                    <a:srgbClr val="660066"/>
                  </a:solidFill>
                  <a:latin typeface="+mj-lt"/>
                  <a:ea typeface="+mj-ea"/>
                  <a:cs typeface="+mj-cs"/>
                </a:rPr>
                <a:t/>
              </a:r>
              <a:br>
                <a:rPr lang="fr-FR" sz="2900" b="1" kern="0" dirty="0">
                  <a:solidFill>
                    <a:srgbClr val="660066"/>
                  </a:solidFill>
                  <a:latin typeface="+mj-lt"/>
                  <a:ea typeface="+mj-ea"/>
                  <a:cs typeface="+mj-cs"/>
                </a:rPr>
              </a:br>
              <a:r>
                <a:rPr lang="fr-FR" b="1" kern="0" dirty="0" err="1">
                  <a:solidFill>
                    <a:srgbClr val="660066"/>
                  </a:solidFill>
                  <a:latin typeface="+mj-lt"/>
                  <a:ea typeface="+mj-ea"/>
                  <a:cs typeface="Arial" charset="0"/>
                </a:rPr>
                <a:t>Download</a:t>
              </a:r>
              <a:r>
                <a:rPr lang="fr-FR" b="1" kern="0" dirty="0">
                  <a:solidFill>
                    <a:srgbClr val="660066"/>
                  </a:solidFill>
                  <a:latin typeface="+mj-lt"/>
                  <a:ea typeface="+mj-ea"/>
                  <a:cs typeface="Arial" charset="0"/>
                </a:rPr>
                <a:t> &amp;</a:t>
              </a:r>
            </a:p>
            <a:p>
              <a:pPr algn="ctr" eaLnBrk="0" hangingPunct="0">
                <a:defRPr/>
              </a:pPr>
              <a:r>
                <a:rPr lang="fr-FR" b="1" kern="0" dirty="0">
                  <a:solidFill>
                    <a:srgbClr val="660066"/>
                  </a:solidFill>
                  <a:latin typeface="+mj-lt"/>
                  <a:ea typeface="+mj-ea"/>
                  <a:cs typeface="Arial" charset="0"/>
                </a:rPr>
                <a:t>S</a:t>
              </a:r>
              <a:r>
                <a:rPr lang="fr-FR" b="1" kern="0" dirty="0" smtClean="0">
                  <a:solidFill>
                    <a:srgbClr val="660066"/>
                  </a:solidFill>
                  <a:latin typeface="+mj-lt"/>
                  <a:ea typeface="+mj-ea"/>
                  <a:cs typeface="Arial" charset="0"/>
                </a:rPr>
                <a:t>treaming</a:t>
              </a:r>
              <a:endParaRPr lang="fr-FR" b="1" kern="0" dirty="0">
                <a:solidFill>
                  <a:srgbClr val="660066"/>
                </a:solidFill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1171532" y="685776"/>
            <a:ext cx="12201611" cy="1628762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300" b="1" dirty="0" smtClean="0">
                <a:solidFill>
                  <a:srgbClr val="660066"/>
                </a:solidFill>
                <a:latin typeface="+mn-lt"/>
                <a:cs typeface="Arial" charset="0"/>
              </a:rPr>
              <a:t>A unique open source proprietary platform delivering all type of content ( image / audio / video ) </a:t>
            </a:r>
            <a:br>
              <a:rPr lang="en-US" sz="2300" b="1" dirty="0" smtClean="0">
                <a:solidFill>
                  <a:srgbClr val="660066"/>
                </a:solidFill>
                <a:latin typeface="+mn-lt"/>
                <a:cs typeface="Arial" charset="0"/>
              </a:rPr>
            </a:br>
            <a:r>
              <a:rPr lang="en-US" sz="2300" b="1" dirty="0" smtClean="0">
                <a:solidFill>
                  <a:srgbClr val="660066"/>
                </a:solidFill>
                <a:latin typeface="+mn-lt"/>
                <a:cs typeface="Arial" charset="0"/>
              </a:rPr>
              <a:t>on every devices ( more than 9000 devices)</a:t>
            </a:r>
            <a:br>
              <a:rPr lang="en-US" sz="2300" b="1" dirty="0" smtClean="0">
                <a:solidFill>
                  <a:srgbClr val="660066"/>
                </a:solidFill>
                <a:latin typeface="+mn-lt"/>
                <a:cs typeface="Arial" charset="0"/>
              </a:rPr>
            </a:br>
            <a:r>
              <a:rPr lang="en-US" sz="2300" b="1" dirty="0" smtClean="0">
                <a:solidFill>
                  <a:srgbClr val="660066"/>
                </a:solidFill>
                <a:latin typeface="+mn-lt"/>
                <a:cs typeface="Arial" charset="0"/>
              </a:rPr>
              <a:t>Fully secured and approved by over 200 right owners </a:t>
            </a:r>
            <a:endParaRPr lang="fr-FR" sz="2600" b="1" dirty="0" smtClean="0">
              <a:solidFill>
                <a:srgbClr val="660066"/>
              </a:solidFill>
            </a:endParaRPr>
          </a:p>
        </p:txBody>
      </p:sp>
      <p:sp>
        <p:nvSpPr>
          <p:cNvPr id="13315" name="ZoneTexte 45"/>
          <p:cNvSpPr txBox="1">
            <a:spLocks noChangeArrowheads="1"/>
          </p:cNvSpPr>
          <p:nvPr/>
        </p:nvSpPr>
        <p:spPr bwMode="auto">
          <a:xfrm>
            <a:off x="1943102" y="7478215"/>
            <a:ext cx="3743960" cy="56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fr-FR" sz="1400" dirty="0"/>
              <a:t>ONE UNIQUE ID : The phone </a:t>
            </a:r>
            <a:r>
              <a:rPr lang="fr-FR" sz="1400" dirty="0" err="1"/>
              <a:t>number</a:t>
            </a:r>
            <a:endParaRPr lang="fr-FR" sz="1400" dirty="0"/>
          </a:p>
          <a:p>
            <a:pPr algn="ctr"/>
            <a:r>
              <a:rPr lang="fr-FR" sz="1400" dirty="0"/>
              <a:t>0675888899</a:t>
            </a:r>
          </a:p>
        </p:txBody>
      </p:sp>
      <p:sp>
        <p:nvSpPr>
          <p:cNvPr id="13316" name="ZoneTexte 46"/>
          <p:cNvSpPr txBox="1">
            <a:spLocks noChangeArrowheads="1"/>
          </p:cNvSpPr>
          <p:nvPr/>
        </p:nvSpPr>
        <p:spPr bwMode="auto">
          <a:xfrm>
            <a:off x="9144000" y="7478215"/>
            <a:ext cx="1910080" cy="56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fr-FR" sz="1400" dirty="0"/>
              <a:t>ONE UNIQUE ID </a:t>
            </a:r>
          </a:p>
          <a:p>
            <a:pPr algn="ctr"/>
            <a:r>
              <a:rPr lang="fr-FR" sz="1400" dirty="0"/>
              <a:t>0675775566</a:t>
            </a:r>
          </a:p>
        </p:txBody>
      </p:sp>
      <p:sp>
        <p:nvSpPr>
          <p:cNvPr id="13318" name="ZoneTexte 37"/>
          <p:cNvSpPr txBox="1">
            <a:spLocks noChangeArrowheads="1"/>
          </p:cNvSpPr>
          <p:nvPr/>
        </p:nvSpPr>
        <p:spPr bwMode="auto">
          <a:xfrm>
            <a:off x="5153162" y="-28"/>
            <a:ext cx="3859267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pPr algn="ctr"/>
            <a:r>
              <a:rPr lang="fr-FR" sz="3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zaOza</a:t>
            </a:r>
            <a:r>
              <a:rPr lang="fr-FR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3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platform</a:t>
            </a:r>
            <a:r>
              <a:rPr lang="fr-FR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</a:p>
        </p:txBody>
      </p:sp>
      <p:sp>
        <p:nvSpPr>
          <p:cNvPr id="13320" name="Espace réservé du numéro de diapositive 38"/>
          <p:cNvSpPr>
            <a:spLocks noGrp="1"/>
          </p:cNvSpPr>
          <p:nvPr>
            <p:ph type="sldNum" sz="quarter" idx="12"/>
          </p:nvPr>
        </p:nvSpPr>
        <p:spPr>
          <a:xfrm>
            <a:off x="10485120" y="7350047"/>
            <a:ext cx="3413760" cy="372821"/>
          </a:xfrm>
          <a:noFill/>
        </p:spPr>
        <p:txBody>
          <a:bodyPr/>
          <a:lstStyle/>
          <a:p>
            <a:fld id="{82DB39F6-BCF5-4462-8B1E-2FF8F70F06AF}" type="slidenum">
              <a:rPr lang="fr-FR" smtClean="0">
                <a:latin typeface="Arial" charset="0"/>
              </a:rPr>
              <a:pPr/>
              <a:t>10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0160" y="514325"/>
            <a:ext cx="11772982" cy="70294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  </a:t>
            </a:r>
            <a:endParaRPr lang="en-US" sz="3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160" y="685777"/>
            <a:ext cx="10972877" cy="608951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fear</a:t>
            </a:r>
            <a:endParaRPr lang="en-US" sz="3100" dirty="0"/>
          </a:p>
        </p:txBody>
      </p:sp>
      <p:sp>
        <p:nvSpPr>
          <p:cNvPr id="9" name="Rectangle 8"/>
          <p:cNvSpPr/>
          <p:nvPr/>
        </p:nvSpPr>
        <p:spPr>
          <a:xfrm>
            <a:off x="1600160" y="1628758"/>
            <a:ext cx="11201478" cy="3271219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 fast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(Keep the) focus on your consumer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Don’t forget the </a:t>
            </a:r>
            <a:r>
              <a:rPr lang="en-US" sz="3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lego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story, or  its 2011 version, </a:t>
            </a:r>
            <a:r>
              <a:rPr lang="en-US" sz="3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zaoza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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657600" y="4828049"/>
            <a:ext cx="7315200" cy="2132445"/>
          </a:xfrm>
          <a:prstGeom prst="rect">
            <a:avLst/>
          </a:prstGeom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hlinkClick r:id="rId2"/>
              </a:rPr>
              <a:t>annecarole.nourisson@vivendime.com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hlinkClick r:id="rId3"/>
              </a:rPr>
              <a:t>www.zaoza.fr</a:t>
            </a:r>
            <a:r>
              <a:rPr lang="fr-FR" dirty="0" smtClean="0"/>
              <a:t>                           </a:t>
            </a:r>
            <a:r>
              <a:rPr lang="fr-FR" dirty="0" smtClean="0">
                <a:hlinkClick r:id="rId4"/>
              </a:rPr>
              <a:t>www.zaoza.de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00054" y="857227"/>
            <a:ext cx="13373194" cy="6600871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 </a:t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endParaRPr lang="en-US" sz="5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965" y="2174623"/>
            <a:ext cx="11544381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From here……………………................. To there </a:t>
            </a:r>
          </a:p>
          <a:p>
            <a:endParaRPr lang="en-US" sz="3400" dirty="0"/>
          </a:p>
        </p:txBody>
      </p:sp>
      <p:pic>
        <p:nvPicPr>
          <p:cNvPr id="6" name="Picture 2" descr="C:\Users\annecarole.nourisson\AppData\Local\Microsoft\Windows\Temporary Internet Files\Content.IE5\SDPA97S7\MC9002991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063" y="3548577"/>
            <a:ext cx="2920227" cy="1787470"/>
          </a:xfrm>
          <a:prstGeom prst="rect">
            <a:avLst/>
          </a:prstGeom>
          <a:noFill/>
        </p:spPr>
      </p:pic>
      <p:pic>
        <p:nvPicPr>
          <p:cNvPr id="8" name="Picture 4" descr="C:\Users\annecarole.nourisson\AppData\Local\Microsoft\Windows\Temporary Internet Files\Content.IE5\ORAPFMYZ\MC9003891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9818" y="3450084"/>
            <a:ext cx="2971821" cy="2122051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00054" y="685776"/>
            <a:ext cx="13373194" cy="6600871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 </a:t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endParaRPr lang="en-US" sz="5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965" y="857229"/>
            <a:ext cx="7680915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IS Content in the cloud?</a:t>
            </a:r>
          </a:p>
          <a:p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914355" y="2486014"/>
            <a:ext cx="13258893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Access to content via Services/APPS run on servers connected to the @, with which the end user does not  have to interact </a:t>
            </a:r>
            <a:endParaRPr lang="en-US" sz="3400" dirty="0"/>
          </a:p>
        </p:txBody>
      </p:sp>
      <p:sp>
        <p:nvSpPr>
          <p:cNvPr id="7" name="Rectangle 6"/>
          <p:cNvSpPr/>
          <p:nvPr/>
        </p:nvSpPr>
        <p:spPr>
          <a:xfrm>
            <a:off x="1943063" y="5517921"/>
            <a:ext cx="10058470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You already do it everyday with your mails, not stored in your PC…</a:t>
            </a:r>
            <a:endParaRPr lang="en-US" sz="3400" dirty="0"/>
          </a:p>
        </p:txBody>
      </p:sp>
      <p:sp>
        <p:nvSpPr>
          <p:cNvPr id="8" name="ZoneTexte 7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00054" y="171422"/>
            <a:ext cx="13373194" cy="7286676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 </a:t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endParaRPr lang="en-US" sz="5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965" y="257149"/>
            <a:ext cx="9829869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critical is it for all of US?</a:t>
            </a:r>
          </a:p>
          <a:p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914355" y="1200129"/>
            <a:ext cx="13258893" cy="4317659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22 Billion connected devices in the next decade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www= whatever / Whenever / Wherever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Your consumer wants and needs freedom to access the content on all his devices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http://www.virtualassistanttrainingacademy.com/images/ebook-client-is-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7159" y="4800605"/>
            <a:ext cx="3509651" cy="3171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914355" y="1846291"/>
            <a:ext cx="11887283" cy="170155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Getting the right technology is a must have</a:t>
            </a:r>
            <a:endParaRPr lang="en-US" sz="3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00054" y="171422"/>
            <a:ext cx="13373194" cy="7286676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 </a:t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endParaRPr lang="en-US" sz="5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965" y="257149"/>
            <a:ext cx="9829869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critical is it for all of US?</a:t>
            </a:r>
          </a:p>
          <a:p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914355" y="1200130"/>
            <a:ext cx="13258893" cy="3271219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Never forget the </a:t>
            </a:r>
            <a:r>
              <a:rPr lang="en-US" sz="3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lego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story : since 1916 CHILDREN LIKE IT BECAUSE IT ALLOWS THEM TO BUILD WHAT THEIR IMAGINATION DESIGNS…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CLOUD COMPUTING IS THE SAME FOR GROWN UPS !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http://www.virtualassistanttrainingacademy.com/images/ebook-client-is-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7159" y="4114800"/>
            <a:ext cx="3509651" cy="3171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914355" y="1846291"/>
            <a:ext cx="11887283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00054" y="171422"/>
            <a:ext cx="13373194" cy="728667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 </a:t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endParaRPr lang="en-US" sz="5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4461" y="257149"/>
            <a:ext cx="11544381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Benefits and opportunities for all of US?</a:t>
            </a:r>
          </a:p>
          <a:p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914355" y="942955"/>
            <a:ext cx="13258893" cy="5887319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Operational flexibility: Scale, speed, Upgrade, savings..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Refocus your IT team to </a:t>
            </a:r>
            <a:r>
              <a:rPr lang="en-US" sz="3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r§d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preparing the future offering-  don’t forget “piracy” is at your consumer’s fingertip..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Simply Stay tuned with your consumer:</a:t>
            </a: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 pays for one service,  and not for one service on one device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0160" y="514325"/>
            <a:ext cx="11772982" cy="70294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/>
            </a:r>
            <a:b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</a:b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  </a:t>
            </a:r>
            <a:endParaRPr lang="en-US" sz="3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160" y="685777"/>
            <a:ext cx="10972877" cy="608951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en-US" sz="31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But If  you fear, you will miss the Market</a:t>
            </a:r>
            <a:endParaRPr lang="en-US" sz="3100" u="sng" dirty="0"/>
          </a:p>
        </p:txBody>
      </p:sp>
      <p:sp>
        <p:nvSpPr>
          <p:cNvPr id="5" name="Rectangle 4"/>
          <p:cNvSpPr/>
          <p:nvPr/>
        </p:nvSpPr>
        <p:spPr>
          <a:xfrm>
            <a:off x="1600160" y="5036434"/>
            <a:ext cx="10972877" cy="1563059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 12 months Google, </a:t>
            </a:r>
            <a:r>
              <a:rPr lang="en-US" sz="31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Facebook</a:t>
            </a: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or </a:t>
            </a:r>
            <a:r>
              <a:rPr lang="en-US" sz="31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Groupon</a:t>
            </a: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can change the digital world </a:t>
            </a:r>
          </a:p>
          <a:p>
            <a:pPr algn="ctr"/>
            <a:endParaRPr lang="en-US" sz="3100" dirty="0"/>
          </a:p>
        </p:txBody>
      </p:sp>
      <p:sp>
        <p:nvSpPr>
          <p:cNvPr id="9" name="Rectangle 8"/>
          <p:cNvSpPr/>
          <p:nvPr/>
        </p:nvSpPr>
        <p:spPr>
          <a:xfrm>
            <a:off x="1714461" y="1543032"/>
            <a:ext cx="11201478" cy="4317659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Multi Devices </a:t>
            </a:r>
            <a:r>
              <a:rPr lang="en-US" sz="3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compatibilty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and simple user experience remain key</a:t>
            </a:r>
          </a:p>
          <a:p>
            <a:endParaRPr lang="en-US" sz="3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don’t hesitate to challenge your previous technological choices – the competition will do it for you anyway!</a:t>
            </a:r>
          </a:p>
          <a:p>
            <a:endParaRPr lang="en-US" sz="3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_rock_you_l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7997" y="5400684"/>
            <a:ext cx="487680" cy="365760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85754" y="2743200"/>
            <a:ext cx="13167360" cy="1371600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From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zaOza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experience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591" y="4714879"/>
            <a:ext cx="2171715" cy="1371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9944119" y="7458098"/>
            <a:ext cx="3867218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2000" dirty="0" smtClean="0"/>
              <a:t>AC NOURISSON APRIL 2011</a:t>
            </a:r>
          </a:p>
          <a:p>
            <a:r>
              <a:rPr lang="en-US" sz="2000" dirty="0" smtClean="0"/>
              <a:t>VIVENDI MOBILE ENTERTAINMENT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Image 4" descr="multiScreen99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923" y="3654690"/>
            <a:ext cx="13430723" cy="423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342902" y="918211"/>
            <a:ext cx="14287499" cy="453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buFontTx/>
              <a:buChar char="•"/>
            </a:pPr>
            <a:endParaRPr lang="fr-FR"/>
          </a:p>
          <a:p>
            <a:pPr>
              <a:buFontTx/>
              <a:buChar char="•"/>
            </a:pPr>
            <a:endParaRPr lang="fr-FR"/>
          </a:p>
          <a:p>
            <a:pPr>
              <a:buFontTx/>
              <a:buChar char="•"/>
            </a:pPr>
            <a:endParaRPr lang="fr-FR"/>
          </a:p>
          <a:p>
            <a:pPr>
              <a:buFontTx/>
              <a:buChar char="•"/>
            </a:pPr>
            <a:endParaRPr lang="fr-FR"/>
          </a:p>
          <a:p>
            <a:pPr>
              <a:buFontTx/>
              <a:buChar char="•"/>
            </a:pPr>
            <a:endParaRPr lang="fr-FR"/>
          </a:p>
          <a:p>
            <a:pPr>
              <a:buFontTx/>
              <a:buChar char="•"/>
            </a:pPr>
            <a:endParaRPr lang="fr-FR"/>
          </a:p>
          <a:p>
            <a:pPr>
              <a:buFontTx/>
              <a:buChar char="•"/>
            </a:pPr>
            <a:endParaRPr lang="fr-FR"/>
          </a:p>
          <a:p>
            <a:endParaRPr lang="fr-FR"/>
          </a:p>
          <a:p>
            <a:pPr>
              <a:buFontTx/>
              <a:buChar char="•"/>
            </a:pPr>
            <a:endParaRPr lang="fr-FR"/>
          </a:p>
          <a:p>
            <a:r>
              <a:rPr lang="fr-FR"/>
              <a:t>	</a:t>
            </a:r>
          </a:p>
          <a:p>
            <a:pPr>
              <a:buFontTx/>
              <a:buChar char="•"/>
            </a:pPr>
            <a:endParaRPr lang="fr-FR"/>
          </a:p>
        </p:txBody>
      </p:sp>
      <p:sp>
        <p:nvSpPr>
          <p:cNvPr id="7171" name="Rectangle 65"/>
          <p:cNvSpPr>
            <a:spLocks noChangeArrowheads="1"/>
          </p:cNvSpPr>
          <p:nvPr/>
        </p:nvSpPr>
        <p:spPr bwMode="auto">
          <a:xfrm>
            <a:off x="342851" y="1028701"/>
            <a:ext cx="13830397" cy="257175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r>
              <a:rPr lang="en-US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Eurostile LT" pitchFamily="34" charset="0"/>
                <a:cs typeface="Arial" charset="0"/>
              </a:rPr>
              <a:t>Get unlimited access to Movie, Games and Music </a:t>
            </a:r>
          </a:p>
          <a:p>
            <a:pPr algn="ctr"/>
            <a:r>
              <a:rPr lang="en-US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Eurostile LT" pitchFamily="34" charset="0"/>
                <a:cs typeface="Arial" charset="0"/>
              </a:rPr>
              <a:t>to watch listen and play 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Eurostile LT" pitchFamily="34" charset="0"/>
                <a:cs typeface="Arial" charset="0"/>
              </a:rPr>
              <a:t>everywhere</a:t>
            </a:r>
            <a:endParaRPr lang="en-US" sz="3400" b="1" i="1" u="sng" dirty="0">
              <a:solidFill>
                <a:schemeClr val="bg1"/>
              </a:solidFill>
              <a:latin typeface="Eurostile LT" pitchFamily="34" charset="0"/>
              <a:cs typeface="Arial" charset="0"/>
            </a:endParaRPr>
          </a:p>
          <a:p>
            <a:pPr algn="ctr"/>
            <a:endParaRPr lang="en-US" sz="3400" b="1" i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Eurostile LT" pitchFamily="34" charset="0"/>
              <a:cs typeface="Arial" charset="0"/>
            </a:endParaRPr>
          </a:p>
          <a:p>
            <a:pPr algn="ctr"/>
            <a:r>
              <a:rPr lang="en-US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Eurostile LT" pitchFamily="34" charset="0"/>
                <a:cs typeface="Arial" charset="0"/>
              </a:rPr>
              <a:t>For </a:t>
            </a:r>
            <a:r>
              <a:rPr lang="en-US" sz="4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Eurostile LT" pitchFamily="34" charset="0"/>
                <a:cs typeface="Arial" charset="0"/>
              </a:rPr>
              <a:t>only 9,99€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662941" y="0"/>
            <a:ext cx="13167360" cy="77152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U.S.P.</a:t>
            </a:r>
          </a:p>
        </p:txBody>
      </p:sp>
      <p:sp>
        <p:nvSpPr>
          <p:cNvPr id="717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C4C62-A8E9-4D9B-9323-139439C6A42C}" type="slidenum">
              <a:rPr lang="fr-FR" smtClean="0">
                <a:latin typeface="Arial" charset="0"/>
              </a:rPr>
              <a:pPr/>
              <a:t>9</a:t>
            </a:fld>
            <a:endParaRPr lang="fr-FR" smtClean="0"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 flipH="1">
            <a:off x="8296575" y="7801001"/>
            <a:ext cx="5190869" cy="378119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fr-FR" sz="1600" dirty="0" err="1" smtClean="0"/>
              <a:t>Some</a:t>
            </a:r>
            <a:r>
              <a:rPr lang="fr-FR" sz="1600" dirty="0" smtClean="0"/>
              <a:t> content for illustration </a:t>
            </a:r>
            <a:r>
              <a:rPr lang="fr-FR" sz="1600" dirty="0" err="1" smtClean="0"/>
              <a:t>purposes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414</Words>
  <Application>Microsoft Office PowerPoint</Application>
  <PresentationFormat>Custom</PresentationFormat>
  <Paragraphs>98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Vision for content in the cloud...</vt:lpstr>
      <vt:lpstr>         </vt:lpstr>
      <vt:lpstr>         </vt:lpstr>
      <vt:lpstr>          </vt:lpstr>
      <vt:lpstr>          </vt:lpstr>
      <vt:lpstr>         </vt:lpstr>
      <vt:lpstr>       </vt:lpstr>
      <vt:lpstr>From zaOza experience</vt:lpstr>
      <vt:lpstr>U.S.P.</vt:lpstr>
      <vt:lpstr>A unique open source proprietary platform delivering all type of content ( image / audio / video )  on every devices ( more than 9000 devices) Fully secured and approved by over 200 right owners </vt:lpstr>
      <vt:lpstr>Slide 11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Cedric PONSOT</dc:creator>
  <cp:lastModifiedBy>Marty Lafferty</cp:lastModifiedBy>
  <cp:revision>43</cp:revision>
  <dcterms:created xsi:type="dcterms:W3CDTF">2011-03-01T10:51:38Z</dcterms:created>
  <dcterms:modified xsi:type="dcterms:W3CDTF">2011-04-11T04:47:11Z</dcterms:modified>
</cp:coreProperties>
</file>