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7"/>
  </p:notesMasterIdLst>
  <p:handoutMasterIdLst>
    <p:handoutMasterId r:id="rId8"/>
  </p:handoutMasterIdLst>
  <p:sldIdLst>
    <p:sldId id="498" r:id="rId2"/>
    <p:sldId id="497" r:id="rId3"/>
    <p:sldId id="499" r:id="rId4"/>
    <p:sldId id="502" r:id="rId5"/>
    <p:sldId id="50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B1C9E6"/>
    <a:srgbClr val="FFFF00"/>
    <a:srgbClr val="FFFF66"/>
    <a:srgbClr val="FFFFCC"/>
    <a:srgbClr val="FF7C80"/>
    <a:srgbClr val="CC66FF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vic\Documents\Copy%20of%20data_board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0395997375328246E-2"/>
          <c:y val="1.4070212281858939E-2"/>
          <c:w val="0.86685181539808087"/>
          <c:h val="0.87802130544969181"/>
        </c:manualLayout>
      </c:layout>
      <c:areaChart>
        <c:grouping val="stacked"/>
        <c:ser>
          <c:idx val="0"/>
          <c:order val="0"/>
          <c:tx>
            <c:v>GB Delivered (HTTP)</c:v>
          </c:tx>
          <c:cat>
            <c:numRef>
              <c:f>'GB Delivered'!$C$10:$C$22</c:f>
              <c:numCache>
                <c:formatCode>mmm\-yy</c:formatCode>
                <c:ptCount val="13"/>
                <c:pt idx="0">
                  <c:v>39692</c:v>
                </c:pt>
                <c:pt idx="1">
                  <c:v>39722</c:v>
                </c:pt>
                <c:pt idx="2">
                  <c:v>39753</c:v>
                </c:pt>
                <c:pt idx="3">
                  <c:v>39783</c:v>
                </c:pt>
                <c:pt idx="4">
                  <c:v>39814</c:v>
                </c:pt>
                <c:pt idx="5">
                  <c:v>39845</c:v>
                </c:pt>
                <c:pt idx="6">
                  <c:v>39873</c:v>
                </c:pt>
                <c:pt idx="7">
                  <c:v>39904</c:v>
                </c:pt>
                <c:pt idx="8">
                  <c:v>39934</c:v>
                </c:pt>
                <c:pt idx="9">
                  <c:v>39965</c:v>
                </c:pt>
                <c:pt idx="10">
                  <c:v>39995</c:v>
                </c:pt>
                <c:pt idx="11">
                  <c:v>40026</c:v>
                </c:pt>
                <c:pt idx="12">
                  <c:v>40057</c:v>
                </c:pt>
              </c:numCache>
            </c:numRef>
          </c:cat>
          <c:val>
            <c:numRef>
              <c:f>'GB Delivered'!$F$10:$F$22</c:f>
              <c:numCache>
                <c:formatCode>General</c:formatCode>
                <c:ptCount val="13"/>
                <c:pt idx="0">
                  <c:v>10571.721975321892</c:v>
                </c:pt>
                <c:pt idx="1">
                  <c:v>31137.885856785811</c:v>
                </c:pt>
                <c:pt idx="2">
                  <c:v>41701.329401117575</c:v>
                </c:pt>
                <c:pt idx="3">
                  <c:v>109166.86637350437</c:v>
                </c:pt>
                <c:pt idx="4">
                  <c:v>98677.348357757539</c:v>
                </c:pt>
                <c:pt idx="5">
                  <c:v>95824.221650710402</c:v>
                </c:pt>
                <c:pt idx="6">
                  <c:v>105890.70809789747</c:v>
                </c:pt>
                <c:pt idx="7">
                  <c:v>187521.59547935147</c:v>
                </c:pt>
                <c:pt idx="8">
                  <c:v>132200.78933396377</c:v>
                </c:pt>
                <c:pt idx="9">
                  <c:v>197211.99935634708</c:v>
                </c:pt>
                <c:pt idx="10">
                  <c:v>242197.32474148646</c:v>
                </c:pt>
                <c:pt idx="11">
                  <c:v>277213.90637310204</c:v>
                </c:pt>
                <c:pt idx="12">
                  <c:v>455904.68651911162</c:v>
                </c:pt>
              </c:numCache>
            </c:numRef>
          </c:val>
        </c:ser>
        <c:ser>
          <c:idx val="1"/>
          <c:order val="1"/>
          <c:tx>
            <c:v>GB Delivered (P2P)</c:v>
          </c:tx>
          <c:cat>
            <c:numRef>
              <c:f>'GB Delivered'!$C$10:$C$22</c:f>
              <c:numCache>
                <c:formatCode>mmm\-yy</c:formatCode>
                <c:ptCount val="13"/>
                <c:pt idx="0">
                  <c:v>39692</c:v>
                </c:pt>
                <c:pt idx="1">
                  <c:v>39722</c:v>
                </c:pt>
                <c:pt idx="2">
                  <c:v>39753</c:v>
                </c:pt>
                <c:pt idx="3">
                  <c:v>39783</c:v>
                </c:pt>
                <c:pt idx="4">
                  <c:v>39814</c:v>
                </c:pt>
                <c:pt idx="5">
                  <c:v>39845</c:v>
                </c:pt>
                <c:pt idx="6">
                  <c:v>39873</c:v>
                </c:pt>
                <c:pt idx="7">
                  <c:v>39904</c:v>
                </c:pt>
                <c:pt idx="8">
                  <c:v>39934</c:v>
                </c:pt>
                <c:pt idx="9">
                  <c:v>39965</c:v>
                </c:pt>
                <c:pt idx="10">
                  <c:v>39995</c:v>
                </c:pt>
                <c:pt idx="11">
                  <c:v>40026</c:v>
                </c:pt>
                <c:pt idx="12">
                  <c:v>40057</c:v>
                </c:pt>
              </c:numCache>
            </c:numRef>
          </c:cat>
          <c:val>
            <c:numRef>
              <c:f>'GB Delivered'!$E$10:$E$22</c:f>
              <c:numCache>
                <c:formatCode>General</c:formatCode>
                <c:ptCount val="13"/>
                <c:pt idx="0">
                  <c:v>10005.5296006063</c:v>
                </c:pt>
                <c:pt idx="1">
                  <c:v>61999.339815694213</c:v>
                </c:pt>
                <c:pt idx="2">
                  <c:v>89660.781487530097</c:v>
                </c:pt>
                <c:pt idx="3">
                  <c:v>221099.82267231215</c:v>
                </c:pt>
                <c:pt idx="4">
                  <c:v>238903.48150988994</c:v>
                </c:pt>
                <c:pt idx="5">
                  <c:v>246525.89712183611</c:v>
                </c:pt>
                <c:pt idx="6">
                  <c:v>391759.86071626184</c:v>
                </c:pt>
                <c:pt idx="7">
                  <c:v>624320.04047654942</c:v>
                </c:pt>
                <c:pt idx="8">
                  <c:v>595392.05242090905</c:v>
                </c:pt>
                <c:pt idx="9">
                  <c:v>623722.59666445479</c:v>
                </c:pt>
                <c:pt idx="10">
                  <c:v>843304.66488429345</c:v>
                </c:pt>
                <c:pt idx="11">
                  <c:v>877580.02581011225</c:v>
                </c:pt>
                <c:pt idx="12">
                  <c:v>1288689.5864513889</c:v>
                </c:pt>
              </c:numCache>
            </c:numRef>
          </c:val>
        </c:ser>
        <c:axId val="75111040"/>
        <c:axId val="75444608"/>
      </c:areaChart>
      <c:dateAx>
        <c:axId val="75111040"/>
        <c:scaling>
          <c:orientation val="minMax"/>
        </c:scaling>
        <c:axPos val="b"/>
        <c:numFmt formatCode="[$-409]mmm\-yy;@" sourceLinked="0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75444608"/>
        <c:crosses val="autoZero"/>
        <c:auto val="1"/>
        <c:lblOffset val="100"/>
      </c:dateAx>
      <c:valAx>
        <c:axId val="75444608"/>
        <c:scaling>
          <c:orientation val="minMax"/>
        </c:scaling>
        <c:delete val="1"/>
        <c:axPos val="l"/>
        <c:majorGridlines/>
        <c:numFmt formatCode="###0&quot;0&quot;" sourceLinked="0"/>
        <c:tickLblPos val="none"/>
        <c:crossAx val="751110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330249343832021"/>
          <c:y val="8.7410939535915139E-2"/>
          <c:w val="0.18864632545931886"/>
          <c:h val="0.11739835979042698"/>
        </c:manualLayout>
      </c:layout>
    </c:legend>
    <c:plotVisOnly val="1"/>
    <c:dispBlanksAs val="zero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0.95833</cdr:x>
      <cdr:y>0.0125</cdr:y>
    </cdr:from>
    <cdr:to>
      <cdr:x>0.95833</cdr:x>
      <cdr:y>0.8875</cdr:y>
    </cdr:to>
    <cdr:sp macro="" textlink="">
      <cdr:nvSpPr>
        <cdr:cNvPr id="5" name="Straight Connector 4"/>
        <cdr:cNvSpPr/>
      </cdr:nvSpPr>
      <cdr:spPr>
        <a:xfrm xmlns:a="http://schemas.openxmlformats.org/drawingml/2006/main" rot="5400000">
          <a:off x="6096000" y="2743200"/>
          <a:ext cx="53340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0.09167</cdr:x>
      <cdr:y>0.0125</cdr:y>
    </cdr:from>
    <cdr:to>
      <cdr:x>0.09167</cdr:x>
      <cdr:y>0.8875</cdr:y>
    </cdr:to>
    <cdr:sp macro="" textlink="">
      <cdr:nvSpPr>
        <cdr:cNvPr id="9" name="Straight Connector 8"/>
        <cdr:cNvSpPr/>
      </cdr:nvSpPr>
      <cdr:spPr>
        <a:xfrm xmlns:a="http://schemas.openxmlformats.org/drawingml/2006/main" rot="5400000">
          <a:off x="838199" y="76200"/>
          <a:ext cx="2" cy="53340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F4B4DD0F-53A7-4378-9409-53DF6D807C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58DDE4A0-FDDE-4BE1-A044-DA2B077A4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F40FBA53-AC84-41D0-8626-3C602AA04D0B}" type="slidenum">
              <a:rPr lang="en-US" sz="1200"/>
              <a:pPr algn="r" defTabSz="931863"/>
              <a:t>1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4" tIns="46582" rIns="93164" bIns="46582"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F40FBA53-AC84-41D0-8626-3C602AA04D0B}" type="slidenum">
              <a:rPr lang="en-US" sz="1200"/>
              <a:pPr algn="r" defTabSz="931863"/>
              <a:t>2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4" tIns="46582" rIns="93164" bIns="46582"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F40FBA53-AC84-41D0-8626-3C602AA04D0B}" type="slidenum">
              <a:rPr lang="en-US" sz="1200"/>
              <a:pPr algn="r" defTabSz="931863"/>
              <a:t>3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4" tIns="46582" rIns="93164" bIns="46582"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F40FBA53-AC84-41D0-8626-3C602AA04D0B}" type="slidenum">
              <a:rPr lang="en-US" sz="1200"/>
              <a:pPr algn="r" defTabSz="931863"/>
              <a:t>4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4" tIns="46582" rIns="93164" bIns="46582"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F40FBA53-AC84-41D0-8626-3C602AA04D0B}" type="slidenum">
              <a:rPr lang="en-US" sz="1200"/>
              <a:pPr algn="r" defTabSz="931863"/>
              <a:t>5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4" tIns="46582" rIns="93164" bIns="46582"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2662E-4E84-4EA5-9700-DA4635A21EB3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91115-FEDA-4AD3-B035-EFCE073B884F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1DA71-4086-4FFE-8A40-0F33F0949C8A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ando_PPT_Templat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Pando-Box_hi-rez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55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53200"/>
            <a:ext cx="1927225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60AFD-AF19-4555-AF91-94F84017908C}" type="slidenum">
              <a:rPr lang="en-US"/>
              <a:pPr>
                <a:defRPr/>
              </a:pPr>
              <a:t>‹#›</a:t>
            </a:fld>
            <a:r>
              <a:rPr lang="en-US" dirty="0"/>
              <a:t> Pando Confidential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C090D-8EB5-41C1-8D3F-192707AC06BA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C2CDC-17DB-4852-8203-3872B3BB19A0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AA04D-0C53-4746-B79F-E887F48AA3D1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5FBC7-7F3E-4FC1-8840-E9BC6BCC8402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01643-C158-4A0E-8E8F-4ACC9EE4860E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AE4C-8A44-46DB-9058-CAE9904F67AC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1603A-395D-4094-8D33-507A13B27024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12D5-28A5-42EF-B509-B5638FBA6213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Pando_PPT_Template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2" descr="Pando-Box_hi-re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5888" y="76200"/>
            <a:ext cx="6556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3975" y="6610350"/>
            <a:ext cx="11652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800" dirty="0">
              <a:solidFill>
                <a:schemeClr val="bg1"/>
              </a:solidFill>
              <a:ea typeface="ＭＳ Ｐゴシック" pitchFamily="-111" charset="-128"/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B766776-C4C2-4FF4-8D50-7435E91F512D}" type="slidenum">
              <a:rPr lang="en-US"/>
              <a:pPr>
                <a:defRPr/>
              </a:pPr>
              <a:t>‹#›</a:t>
            </a:fld>
            <a:r>
              <a:rPr lang="en-US" dirty="0"/>
              <a:t>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1" r:id="rId1"/>
    <p:sldLayoutId id="2147485192" r:id="rId2"/>
    <p:sldLayoutId id="2147485193" r:id="rId3"/>
    <p:sldLayoutId id="2147485194" r:id="rId4"/>
    <p:sldLayoutId id="2147485195" r:id="rId5"/>
    <p:sldLayoutId id="2147485196" r:id="rId6"/>
    <p:sldLayoutId id="2147485197" r:id="rId7"/>
    <p:sldLayoutId id="2147485198" r:id="rId8"/>
    <p:sldLayoutId id="2147485199" r:id="rId9"/>
    <p:sldLayoutId id="2147485200" r:id="rId10"/>
    <p:sldLayoutId id="2147485201" r:id="rId11"/>
    <p:sldLayoutId id="214748520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ＭＳ Ｐゴシック" pitchFamily="34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ＭＳ Ｐゴシック" pitchFamily="34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ＭＳ Ｐゴシック" pitchFamily="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ＭＳ Ｐゴシック" pitchFamily="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ＭＳ Ｐゴシック" pitchFamily="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charset="0"/>
        <a:buAutoNum type="arabicPeriod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 pitchFamily="-111" charset="-128"/>
        </a:defRPr>
      </a:lvl1pPr>
      <a:lvl2pPr marL="762000" indent="-3048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1181100" indent="-2667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title_b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-76200" y="1676400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66CC"/>
                </a:solidFill>
              </a:rPr>
              <a:t>Our Place in the Cloud</a:t>
            </a:r>
          </a:p>
          <a:p>
            <a:pPr algn="ctr"/>
            <a:endParaRPr lang="en-US" sz="2800" b="1" dirty="0" smtClean="0">
              <a:solidFill>
                <a:srgbClr val="0066CC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66CC"/>
                </a:solidFill>
              </a:rPr>
              <a:t>DCIA P2P &amp; Cloud Market Conference</a:t>
            </a:r>
          </a:p>
          <a:p>
            <a:pPr algn="ctr"/>
            <a:r>
              <a:rPr lang="en-US" sz="2800" b="1" dirty="0" smtClean="0">
                <a:solidFill>
                  <a:srgbClr val="0066CC"/>
                </a:solidFill>
              </a:rPr>
              <a:t>March 9, 2010</a:t>
            </a:r>
            <a:endParaRPr lang="en-US" dirty="0">
              <a:solidFill>
                <a:srgbClr val="0066CC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077149"/>
            <a:ext cx="2362200" cy="86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title_b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6413" y="1066800"/>
            <a:ext cx="8485187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 2" pitchFamily="18" charset="2"/>
              <a:buNone/>
              <a:tabLst/>
              <a:defRPr/>
            </a:pPr>
            <a:r>
              <a:rPr lang="en-US" kern="0" dirty="0" smtClean="0">
                <a:solidFill>
                  <a:srgbClr val="0070C0"/>
                </a:solidFill>
                <a:ea typeface="ＭＳ Ｐゴシック" pitchFamily="34" charset="-128"/>
                <a:cs typeface="Arial" charset="0"/>
              </a:rPr>
              <a:t>We (P2P) were “the Cloud” before “the Cloud” was cool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100’s of millions of installs 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Billions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 of downloads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Valuable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 knowledge and experience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762000" lvl="1" indent="-30480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 smtClean="0">
                <a:ea typeface="ＭＳ Ｐゴシック" pitchFamily="34" charset="-128"/>
                <a:cs typeface="Arial" charset="0"/>
              </a:rPr>
              <a:t>Knowledge of distributed computing</a:t>
            </a:r>
          </a:p>
          <a:p>
            <a:pPr marL="762000" lvl="1" indent="-30480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 smtClean="0">
                <a:ea typeface="ＭＳ Ｐゴシック" pitchFamily="34" charset="-128"/>
                <a:cs typeface="Arial" charset="0"/>
              </a:rPr>
              <a:t>Performance and politeness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P2P more relevant than ever before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The web as the media delivery platform of choice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Client/server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 architecture does have some benefits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charset="0"/>
              <a:buAutoNum type="arabicPeriod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charset="0"/>
              <a:buAutoNum type="arabicPeriod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title_b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6413" y="1066800"/>
            <a:ext cx="8485187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Scalability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Explosion of online data volume will only accelerate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Peers needed to scale infrastructure capacity to meet demand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Localized delivery (P4P) needed to help performance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Economics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Improved economics for content owners and network operators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P4P lowers network operating costs for ISPs 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New economics needed for new business models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Reporting and security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More extensive usage and performance data</a:t>
            </a: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Security greater than stand-alone CDN delivery solutions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charset="0"/>
              <a:buAutoNum type="arabicPeriod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charset="0"/>
              <a:buAutoNum type="arabicPeriod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762000" marR="0" lvl="1" indent="-3048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title_b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6200" y="76200"/>
            <a:ext cx="82296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11" charset="-128"/>
              </a:rPr>
              <a:t>The Cloud Scales with P2P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-228600" y="5334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title_b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-76200" y="16764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66CC"/>
                </a:solidFill>
              </a:rPr>
              <a:t>Our Place in the Cloud</a:t>
            </a:r>
          </a:p>
          <a:p>
            <a:pPr algn="ctr"/>
            <a:endParaRPr lang="en-US" sz="2800" b="1" dirty="0" smtClean="0">
              <a:solidFill>
                <a:srgbClr val="0066CC"/>
              </a:solidFill>
            </a:endParaRPr>
          </a:p>
          <a:p>
            <a:pPr algn="ctr"/>
            <a:r>
              <a:rPr lang="en-US" sz="2800" b="1" i="1" dirty="0" smtClean="0">
                <a:solidFill>
                  <a:srgbClr val="0066CC"/>
                </a:solidFill>
              </a:rPr>
              <a:t>P2P started it and we are still part of it</a:t>
            </a:r>
            <a:endParaRPr lang="en-US" i="1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  <a:fontScheme name="Blank Presentation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18849</TotalTime>
  <Words>162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Slide 1</vt:lpstr>
      <vt:lpstr>Slide 2</vt:lpstr>
      <vt:lpstr>Slide 3</vt:lpstr>
      <vt:lpstr>Slide 4</vt:lpstr>
      <vt:lpstr>Slide 5</vt:lpstr>
    </vt:vector>
  </TitlesOfParts>
  <Company>Pando Networks,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Pando Networks Inc.</dc:creator>
  <cp:lastModifiedBy>Marty Lafferty</cp:lastModifiedBy>
  <cp:revision>638</cp:revision>
  <dcterms:created xsi:type="dcterms:W3CDTF">2008-06-02T18:52:40Z</dcterms:created>
  <dcterms:modified xsi:type="dcterms:W3CDTF">2010-03-08T19:46:29Z</dcterms:modified>
</cp:coreProperties>
</file>