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81" r:id="rId2"/>
    <p:sldId id="283" r:id="rId3"/>
    <p:sldId id="297" r:id="rId4"/>
    <p:sldId id="291" r:id="rId5"/>
    <p:sldId id="294" r:id="rId6"/>
    <p:sldId id="290" r:id="rId7"/>
    <p:sldId id="285" r:id="rId8"/>
    <p:sldId id="289" r:id="rId9"/>
    <p:sldId id="288" r:id="rId10"/>
    <p:sldId id="292" r:id="rId11"/>
    <p:sldId id="295" r:id="rId12"/>
    <p:sldId id="299" r:id="rId13"/>
    <p:sldId id="296" r:id="rId14"/>
    <p:sldId id="298" r:id="rId15"/>
  </p:sldIdLst>
  <p:sldSz cx="9144000" cy="6858000" type="screen4x3"/>
  <p:notesSz cx="7315200" cy="96012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25"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25"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25"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25"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25" charset="-128"/>
        <a:cs typeface="+mn-cs"/>
      </a:defRPr>
    </a:lvl5pPr>
    <a:lvl6pPr marL="2286000" algn="l" defTabSz="914400" rtl="0" eaLnBrk="1" latinLnBrk="0" hangingPunct="1">
      <a:defRPr sz="2400" kern="1200">
        <a:solidFill>
          <a:schemeClr val="tx1"/>
        </a:solidFill>
        <a:latin typeface="Arial" charset="0"/>
        <a:ea typeface="ＭＳ Ｐゴシック" pitchFamily="25" charset="-128"/>
        <a:cs typeface="+mn-cs"/>
      </a:defRPr>
    </a:lvl6pPr>
    <a:lvl7pPr marL="2743200" algn="l" defTabSz="914400" rtl="0" eaLnBrk="1" latinLnBrk="0" hangingPunct="1">
      <a:defRPr sz="2400" kern="1200">
        <a:solidFill>
          <a:schemeClr val="tx1"/>
        </a:solidFill>
        <a:latin typeface="Arial" charset="0"/>
        <a:ea typeface="ＭＳ Ｐゴシック" pitchFamily="25" charset="-128"/>
        <a:cs typeface="+mn-cs"/>
      </a:defRPr>
    </a:lvl7pPr>
    <a:lvl8pPr marL="3200400" algn="l" defTabSz="914400" rtl="0" eaLnBrk="1" latinLnBrk="0" hangingPunct="1">
      <a:defRPr sz="2400" kern="1200">
        <a:solidFill>
          <a:schemeClr val="tx1"/>
        </a:solidFill>
        <a:latin typeface="Arial" charset="0"/>
        <a:ea typeface="ＭＳ Ｐゴシック" pitchFamily="25" charset="-128"/>
        <a:cs typeface="+mn-cs"/>
      </a:defRPr>
    </a:lvl8pPr>
    <a:lvl9pPr marL="3657600" algn="l" defTabSz="914400" rtl="0" eaLnBrk="1" latinLnBrk="0" hangingPunct="1">
      <a:defRPr sz="2400" kern="1200">
        <a:solidFill>
          <a:schemeClr val="tx1"/>
        </a:solidFill>
        <a:latin typeface="Arial" charset="0"/>
        <a:ea typeface="ＭＳ Ｐゴシック" pitchFamily="2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hidden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84" autoAdjust="0"/>
  </p:normalViewPr>
  <p:slideViewPr>
    <p:cSldViewPr snapToObjects="1">
      <p:cViewPr>
        <p:scale>
          <a:sx n="100" d="100"/>
          <a:sy n="100" d="100"/>
        </p:scale>
        <p:origin x="-78" y="1002"/>
      </p:cViewPr>
      <p:guideLst>
        <p:guide orient="horz" pos="76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ea typeface="ＭＳ Ｐゴシック" pitchFamily="-107" charset="-128"/>
              </a:defRPr>
            </a:lvl1pPr>
          </a:lstStyle>
          <a:p>
            <a:pPr>
              <a:defRPr/>
            </a:pPr>
            <a:endParaRPr lang="en-US"/>
          </a:p>
        </p:txBody>
      </p:sp>
      <p:sp>
        <p:nvSpPr>
          <p:cNvPr id="14339"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smtClean="0"/>
            </a:lvl1pPr>
          </a:lstStyle>
          <a:p>
            <a:pPr>
              <a:defRPr/>
            </a:pPr>
            <a:fld id="{61C08E64-759E-4CBE-AAD7-4B58483522B2}" type="datetime1">
              <a:rPr lang="en-US"/>
              <a:pPr>
                <a:defRPr/>
              </a:pPr>
              <a:t>3/7/2010</a:t>
            </a:fld>
            <a:endParaRPr lang="en-US"/>
          </a:p>
        </p:txBody>
      </p:sp>
      <p:sp>
        <p:nvSpPr>
          <p:cNvPr id="14340"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ea typeface="ＭＳ Ｐゴシック" pitchFamily="-107" charset="-128"/>
              </a:defRPr>
            </a:lvl1pPr>
          </a:lstStyle>
          <a:p>
            <a:pPr>
              <a:defRPr/>
            </a:pPr>
            <a:endParaRPr lang="en-US"/>
          </a:p>
        </p:txBody>
      </p:sp>
      <p:sp>
        <p:nvSpPr>
          <p:cNvPr id="14341" name="Rectangle 5"/>
          <p:cNvSpPr>
            <a:spLocks noGrp="1" noChangeArrowheads="1"/>
          </p:cNvSpPr>
          <p:nvPr>
            <p:ph type="sldNum" sz="quarter" idx="3"/>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smtClean="0"/>
            </a:lvl1pPr>
          </a:lstStyle>
          <a:p>
            <a:pPr>
              <a:defRPr/>
            </a:pPr>
            <a:fld id="{3898820C-5A2B-4C74-BEFD-2FC08DCCC85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ea typeface="ＭＳ Ｐゴシック" pitchFamily="-107" charset="-128"/>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vl1pPr>
          </a:lstStyle>
          <a:p>
            <a:pPr>
              <a:defRPr/>
            </a:pPr>
            <a:fld id="{5C2C4D27-2865-4487-94B3-4E4995C10337}" type="datetime1">
              <a:rPr lang="en-US"/>
              <a:pPr>
                <a:defRPr/>
              </a:pPr>
              <a:t>3/7/2010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ea typeface="ＭＳ Ｐゴシック" pitchFamily="-107" charset="-128"/>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vl1pPr>
          </a:lstStyle>
          <a:p>
            <a:pPr>
              <a:defRPr/>
            </a:pPr>
            <a:fld id="{83127862-939B-47DA-9E0A-4A8DA9C42A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25"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Thank you and welcome.   I’d like to introduce you to a dynamic P2P experience today through Music Mogul….now known as Mogul World or just MOGUL.</a:t>
            </a:r>
          </a:p>
        </p:txBody>
      </p:sp>
      <p:sp>
        <p:nvSpPr>
          <p:cNvPr id="17412" name="Slide Number Placeholder 3"/>
          <p:cNvSpPr>
            <a:spLocks noGrp="1"/>
          </p:cNvSpPr>
          <p:nvPr>
            <p:ph type="sldNum" sz="quarter" idx="5"/>
          </p:nvPr>
        </p:nvSpPr>
        <p:spPr bwMode="auto">
          <a:noFill/>
          <a:ln>
            <a:miter lim="800000"/>
            <a:headEnd/>
            <a:tailEnd/>
          </a:ln>
        </p:spPr>
        <p:txBody>
          <a:bodyPr/>
          <a:lstStyle/>
          <a:p>
            <a:fld id="{37BF242B-F59B-4746-ADB3-20335CDC8EF6}"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a world of entertainment beyond just music…..where you’ll be watching movies with friends, attending magic shows, concerts, listening events, learning….it’s a complete entertainment experience –again in real time, with anyone and everyone, anywhere in the world.</a:t>
            </a:r>
          </a:p>
        </p:txBody>
      </p:sp>
      <p:sp>
        <p:nvSpPr>
          <p:cNvPr id="26628" name="Slide Number Placeholder 3"/>
          <p:cNvSpPr>
            <a:spLocks noGrp="1"/>
          </p:cNvSpPr>
          <p:nvPr>
            <p:ph type="sldNum" sz="quarter" idx="5"/>
          </p:nvPr>
        </p:nvSpPr>
        <p:spPr bwMode="auto">
          <a:noFill/>
          <a:ln>
            <a:miter lim="800000"/>
            <a:headEnd/>
            <a:tailEnd/>
          </a:ln>
        </p:spPr>
        <p:txBody>
          <a:bodyPr/>
          <a:lstStyle/>
          <a:p>
            <a:fld id="{D52A0E36-F4B9-409D-962F-948E59A75FDA}"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And finally for marketers – a medium where brand integration is contextual and touches consumer lifestyles directly.   Not only are marketers able to create awareness and affinity for their product…but they’re able to generate revenues from virtual good sales...and what a great test bed this becomes for new product ideas.   </a:t>
            </a:r>
          </a:p>
          <a:p>
            <a:pPr eaLnBrk="1" hangingPunct="1">
              <a:spcBef>
                <a:spcPct val="0"/>
              </a:spcBef>
            </a:pPr>
            <a:r>
              <a:rPr lang="en-US" smtClean="0"/>
              <a:t>Put it in the virtual world….let it grow…launch in the real world.</a:t>
            </a:r>
          </a:p>
        </p:txBody>
      </p:sp>
      <p:sp>
        <p:nvSpPr>
          <p:cNvPr id="27652" name="Slide Number Placeholder 3"/>
          <p:cNvSpPr>
            <a:spLocks noGrp="1"/>
          </p:cNvSpPr>
          <p:nvPr>
            <p:ph type="sldNum" sz="quarter" idx="5"/>
          </p:nvPr>
        </p:nvSpPr>
        <p:spPr bwMode="auto">
          <a:noFill/>
          <a:ln>
            <a:miter lim="800000"/>
            <a:headEnd/>
            <a:tailEnd/>
          </a:ln>
        </p:spPr>
        <p:txBody>
          <a:bodyPr/>
          <a:lstStyle/>
          <a:p>
            <a:fld id="{39CC1195-0588-42D5-9C7F-E34EFBBF895B}"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And finally for marketers – a medium where brand integration is contextual and touches consumer lifestyles directly.   Not only are marketers able to create awareness and affinity for their product…but they’re able to generate revenues from virtual good sales...and what a great test bed this becomes for new product ideas.   </a:t>
            </a:r>
          </a:p>
          <a:p>
            <a:pPr eaLnBrk="1" hangingPunct="1">
              <a:spcBef>
                <a:spcPct val="0"/>
              </a:spcBef>
            </a:pPr>
            <a:r>
              <a:rPr lang="en-US" smtClean="0"/>
              <a:t>Put it in the virtual world….let it grow…launch in the real world.</a:t>
            </a:r>
          </a:p>
        </p:txBody>
      </p:sp>
      <p:sp>
        <p:nvSpPr>
          <p:cNvPr id="28676" name="Slide Number Placeholder 3"/>
          <p:cNvSpPr>
            <a:spLocks noGrp="1"/>
          </p:cNvSpPr>
          <p:nvPr>
            <p:ph type="sldNum" sz="quarter" idx="5"/>
          </p:nvPr>
        </p:nvSpPr>
        <p:spPr bwMode="auto">
          <a:noFill/>
          <a:ln>
            <a:miter lim="800000"/>
            <a:headEnd/>
            <a:tailEnd/>
          </a:ln>
        </p:spPr>
        <p:txBody>
          <a:bodyPr/>
          <a:lstStyle/>
          <a:p>
            <a:fld id="{B2332E12-917D-483B-8EF1-E03A5FFAD70F}"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a picture is worth a thousand words….then this must be priceless…..</a:t>
            </a:r>
          </a:p>
        </p:txBody>
      </p:sp>
      <p:sp>
        <p:nvSpPr>
          <p:cNvPr id="29700" name="Slide Number Placeholder 3"/>
          <p:cNvSpPr>
            <a:spLocks noGrp="1"/>
          </p:cNvSpPr>
          <p:nvPr>
            <p:ph type="sldNum" sz="quarter" idx="5"/>
          </p:nvPr>
        </p:nvSpPr>
        <p:spPr bwMode="auto">
          <a:noFill/>
          <a:ln>
            <a:miter lim="800000"/>
            <a:headEnd/>
            <a:tailEnd/>
          </a:ln>
        </p:spPr>
        <p:txBody>
          <a:bodyPr/>
          <a:lstStyle/>
          <a:p>
            <a:fld id="{3637A2A2-45E8-4268-9EFF-F0DA94F64EDF}"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Thank you and welcome.   I’d like to introduce you to a dynamic P2P experience in Mogul World….also formerly known as Music Mogul. </a:t>
            </a:r>
          </a:p>
        </p:txBody>
      </p:sp>
      <p:sp>
        <p:nvSpPr>
          <p:cNvPr id="30724" name="Slide Number Placeholder 3"/>
          <p:cNvSpPr>
            <a:spLocks noGrp="1"/>
          </p:cNvSpPr>
          <p:nvPr>
            <p:ph type="sldNum" sz="quarter" idx="5"/>
          </p:nvPr>
        </p:nvSpPr>
        <p:spPr bwMode="auto">
          <a:noFill/>
          <a:ln>
            <a:miter lim="800000"/>
            <a:headEnd/>
            <a:tailEnd/>
          </a:ln>
        </p:spPr>
        <p:txBody>
          <a:bodyPr/>
          <a:lstStyle/>
          <a:p>
            <a:fld id="{B80BE26F-C82B-406E-A9CA-8B4F9A3C8EFD}" type="slidenum">
              <a:rPr lang="en-US"/>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Mogul World is a 3D Entertainment Network.   </a:t>
            </a:r>
          </a:p>
          <a:p>
            <a:pPr eaLnBrk="1" hangingPunct="1">
              <a:spcBef>
                <a:spcPct val="0"/>
              </a:spcBef>
            </a:pPr>
            <a:r>
              <a:rPr lang="en-US" smtClean="0"/>
              <a:t>An immersive online experience which is centered around empowering </a:t>
            </a:r>
            <a:r>
              <a:rPr lang="en-US" b="1" smtClean="0"/>
              <a:t>artists, fans, celebrities, content owners and brand marketers alike.   </a:t>
            </a:r>
          </a:p>
          <a:p>
            <a:pPr eaLnBrk="1" hangingPunct="1">
              <a:spcBef>
                <a:spcPct val="0"/>
              </a:spcBef>
            </a:pPr>
            <a:r>
              <a:rPr lang="en-US" smtClean="0"/>
              <a:t>A living, breathing world of discovery….and what we like to refer to, as a </a:t>
            </a:r>
            <a:r>
              <a:rPr lang="en-US" b="1" smtClean="0"/>
              <a:t>purpose driven virtual life </a:t>
            </a:r>
            <a:r>
              <a:rPr lang="en-US" smtClean="0"/>
              <a:t>with real world rewards.</a:t>
            </a:r>
          </a:p>
        </p:txBody>
      </p:sp>
      <p:sp>
        <p:nvSpPr>
          <p:cNvPr id="18436" name="Slide Number Placeholder 3"/>
          <p:cNvSpPr>
            <a:spLocks noGrp="1"/>
          </p:cNvSpPr>
          <p:nvPr>
            <p:ph type="sldNum" sz="quarter" idx="5"/>
          </p:nvPr>
        </p:nvSpPr>
        <p:spPr bwMode="auto">
          <a:noFill/>
          <a:ln>
            <a:miter lim="800000"/>
            <a:headEnd/>
            <a:tailEnd/>
          </a:ln>
        </p:spPr>
        <p:txBody>
          <a:bodyPr/>
          <a:lstStyle/>
          <a:p>
            <a:fld id="{C98859F8-56B8-4524-BE4C-F8FF9F784F6E}"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we’re witnessing today is 6 powerful trends….and Mogul World is at the Apex of that.</a:t>
            </a:r>
          </a:p>
          <a:p>
            <a:pPr eaLnBrk="1" hangingPunct="1">
              <a:spcBef>
                <a:spcPct val="0"/>
              </a:spcBef>
            </a:pPr>
            <a:endParaRPr lang="en-US" smtClean="0"/>
          </a:p>
          <a:p>
            <a:pPr eaLnBrk="1" hangingPunct="1">
              <a:spcBef>
                <a:spcPct val="0"/>
              </a:spcBef>
              <a:buFontTx/>
              <a:buAutoNum type="arabicPeriod"/>
            </a:pPr>
            <a:r>
              <a:rPr lang="en-US" b="1" smtClean="0"/>
              <a:t>Social networking – </a:t>
            </a:r>
            <a:r>
              <a:rPr lang="en-US" smtClean="0"/>
              <a:t>we all know….is driving internet activity – break this down further and you find that 1 in 3 internet users are driven by their music.  </a:t>
            </a:r>
          </a:p>
          <a:p>
            <a:pPr eaLnBrk="1" hangingPunct="1">
              <a:spcBef>
                <a:spcPct val="0"/>
              </a:spcBef>
              <a:buFontTx/>
              <a:buAutoNum type="arabicPeriod"/>
            </a:pPr>
            <a:r>
              <a:rPr lang="en-US" smtClean="0"/>
              <a:t>Next - Virtual worlds and online games are exploding as the fastest entertainment sector worldwide.   Projected to reach 1b users by 2012 and several billion dollars.</a:t>
            </a:r>
          </a:p>
          <a:p>
            <a:pPr eaLnBrk="1" hangingPunct="1">
              <a:spcBef>
                <a:spcPct val="0"/>
              </a:spcBef>
              <a:buFontTx/>
              <a:buAutoNum type="arabicPeriod"/>
            </a:pPr>
            <a:r>
              <a:rPr lang="en-US" smtClean="0"/>
              <a:t>Third.  People want to be empowered…empowered to select the next superstar the music they want to hear.   The empowerment extends beyond music.</a:t>
            </a:r>
          </a:p>
          <a:p>
            <a:pPr eaLnBrk="1" hangingPunct="1">
              <a:spcBef>
                <a:spcPct val="0"/>
              </a:spcBef>
              <a:buFontTx/>
              <a:buAutoNum type="arabicPeriod"/>
            </a:pPr>
            <a:r>
              <a:rPr lang="en-US" smtClean="0"/>
              <a:t>Of great importance is Collaboration among individuals - whether a quest in a multiplayer game, the missions I undertake with friends in my social network, or in the case of Mogul World – the support I throw behind a band.</a:t>
            </a:r>
          </a:p>
          <a:p>
            <a:pPr eaLnBrk="1" hangingPunct="1">
              <a:spcBef>
                <a:spcPct val="0"/>
              </a:spcBef>
              <a:buFontTx/>
              <a:buAutoNum type="arabicPeriod"/>
            </a:pPr>
            <a:r>
              <a:rPr lang="en-US" smtClean="0"/>
              <a:t>We’re seeing the growth of P2P marketing and distribution…nothing is more powerful than word of mouth and the recommendation of a friend.</a:t>
            </a:r>
          </a:p>
          <a:p>
            <a:pPr eaLnBrk="1" hangingPunct="1">
              <a:spcBef>
                <a:spcPct val="0"/>
              </a:spcBef>
              <a:buFontTx/>
              <a:buAutoNum type="arabicPeriod"/>
            </a:pPr>
            <a:r>
              <a:rPr lang="en-US" smtClean="0"/>
              <a:t>The world is truly a smaller places and now, through virtual worlds, people can visit worldwide cities, virtually, and experience local artists and content….directly.</a:t>
            </a:r>
          </a:p>
          <a:p>
            <a:pPr eaLnBrk="1" hangingPunct="1">
              <a:spcBef>
                <a:spcPct val="0"/>
              </a:spcBef>
              <a:buFontTx/>
              <a:buAutoNum type="arabicPeriod"/>
            </a:pPr>
            <a:r>
              <a:rPr lang="en-US" smtClean="0"/>
              <a:t>Then the ultimate question – what am I spending my time doing….a purpose driven experience is key.  Otherwise…it’s just a game.</a:t>
            </a:r>
          </a:p>
        </p:txBody>
      </p:sp>
      <p:sp>
        <p:nvSpPr>
          <p:cNvPr id="19460" name="Slide Number Placeholder 3"/>
          <p:cNvSpPr>
            <a:spLocks noGrp="1"/>
          </p:cNvSpPr>
          <p:nvPr>
            <p:ph type="sldNum" sz="quarter" idx="5"/>
          </p:nvPr>
        </p:nvSpPr>
        <p:spPr bwMode="auto">
          <a:noFill/>
          <a:ln>
            <a:miter lim="800000"/>
            <a:headEnd/>
            <a:tailEnd/>
          </a:ln>
        </p:spPr>
        <p:txBody>
          <a:bodyPr/>
          <a:lstStyle/>
          <a:p>
            <a:fld id="{5A69D2E6-EAA8-4D31-82E2-ED8C8CC228D3}"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we’ve created in Mogul World brings together the best of all worlds….real and virtual.</a:t>
            </a:r>
          </a:p>
          <a:p>
            <a:pPr eaLnBrk="1" hangingPunct="1">
              <a:spcBef>
                <a:spcPct val="0"/>
              </a:spcBef>
            </a:pPr>
            <a:endParaRPr lang="en-US" smtClean="0"/>
          </a:p>
          <a:p>
            <a:pPr eaLnBrk="1" hangingPunct="1">
              <a:spcBef>
                <a:spcPct val="0"/>
              </a:spcBef>
            </a:pPr>
            <a:r>
              <a:rPr lang="en-US" smtClean="0"/>
              <a:t>As far as social networking is concerned, a 3D world provides is the most immersive form of socializing in real time, with anyone, anywhere in the world.</a:t>
            </a:r>
          </a:p>
        </p:txBody>
      </p:sp>
      <p:sp>
        <p:nvSpPr>
          <p:cNvPr id="20484" name="Slide Number Placeholder 3"/>
          <p:cNvSpPr>
            <a:spLocks noGrp="1"/>
          </p:cNvSpPr>
          <p:nvPr>
            <p:ph type="sldNum" sz="quarter" idx="5"/>
          </p:nvPr>
        </p:nvSpPr>
        <p:spPr bwMode="auto">
          <a:noFill/>
          <a:ln>
            <a:miter lim="800000"/>
            <a:headEnd/>
            <a:tailEnd/>
          </a:ln>
        </p:spPr>
        <p:txBody>
          <a:bodyPr/>
          <a:lstStyle/>
          <a:p>
            <a:fld id="{742871A1-AC10-47CA-94AE-1A7488585A44}"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Going back to the purpose driven virtual life – Mogul rewards new artists and their fans….every 90 days someone wins a demo deal with top producers. </a:t>
            </a:r>
          </a:p>
          <a:p>
            <a:pPr eaLnBrk="1" hangingPunct="1">
              <a:spcBef>
                <a:spcPct val="0"/>
              </a:spcBef>
            </a:pPr>
            <a:r>
              <a:rPr lang="en-US" smtClean="0"/>
              <a:t> And it’s the Audience that selects each quarter’s winners.   It takes us back to Empowerment.</a:t>
            </a:r>
          </a:p>
        </p:txBody>
      </p:sp>
      <p:sp>
        <p:nvSpPr>
          <p:cNvPr id="21508" name="Slide Number Placeholder 3"/>
          <p:cNvSpPr>
            <a:spLocks noGrp="1"/>
          </p:cNvSpPr>
          <p:nvPr>
            <p:ph type="sldNum" sz="quarter" idx="5"/>
          </p:nvPr>
        </p:nvSpPr>
        <p:spPr bwMode="auto">
          <a:noFill/>
          <a:ln>
            <a:miter lim="800000"/>
            <a:headEnd/>
            <a:tailEnd/>
          </a:ln>
        </p:spPr>
        <p:txBody>
          <a:bodyPr/>
          <a:lstStyle/>
          <a:p>
            <a:fld id="{81CC10CD-E990-4E36-98EB-B2122EBA3E50}"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Taking that further, today, an artist’s tools are limited to showcasing and emailing….now Mogul World provides the platform and the tools where people can meeting, collaborate, market, sell, they can distribute their content….and most important – the ability to monetize that content.     </a:t>
            </a:r>
          </a:p>
        </p:txBody>
      </p:sp>
      <p:sp>
        <p:nvSpPr>
          <p:cNvPr id="22532" name="Slide Number Placeholder 3"/>
          <p:cNvSpPr>
            <a:spLocks noGrp="1"/>
          </p:cNvSpPr>
          <p:nvPr>
            <p:ph type="sldNum" sz="quarter" idx="5"/>
          </p:nvPr>
        </p:nvSpPr>
        <p:spPr bwMode="auto">
          <a:noFill/>
          <a:ln>
            <a:miter lim="800000"/>
            <a:headEnd/>
            <a:tailEnd/>
          </a:ln>
        </p:spPr>
        <p:txBody>
          <a:bodyPr/>
          <a:lstStyle/>
          <a:p>
            <a:fld id="{F7DFECDB-603D-4324-BF8B-B38748A07607}"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Speaking of Content Monetization….now Imagine a complete interactive and immersive music shopping experience, where you’re discovering music…not alone, but with others.  Virtual music store of 6 million songs - in 3D - with friends – no matter where they live.   </a:t>
            </a:r>
          </a:p>
        </p:txBody>
      </p:sp>
      <p:sp>
        <p:nvSpPr>
          <p:cNvPr id="23556" name="Slide Number Placeholder 3"/>
          <p:cNvSpPr>
            <a:spLocks noGrp="1"/>
          </p:cNvSpPr>
          <p:nvPr>
            <p:ph type="sldNum" sz="quarter" idx="5"/>
          </p:nvPr>
        </p:nvSpPr>
        <p:spPr bwMode="auto">
          <a:noFill/>
          <a:ln>
            <a:miter lim="800000"/>
            <a:headEnd/>
            <a:tailEnd/>
          </a:ln>
        </p:spPr>
        <p:txBody>
          <a:bodyPr/>
          <a:lstStyle/>
          <a:p>
            <a:fld id="{928986D2-7A39-4367-9610-D5F9F84F8C36}"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For established celebrities – Mogul offers a brand new revenue stream – a direct to consumer tool which can be monetized.  </a:t>
            </a:r>
          </a:p>
          <a:p>
            <a:pPr eaLnBrk="1" hangingPunct="1">
              <a:spcBef>
                <a:spcPct val="0"/>
              </a:spcBef>
            </a:pPr>
            <a:r>
              <a:rPr lang="en-US" smtClean="0"/>
              <a:t>Celebrities can talk direct to their legions of fans in two way communication, entertain them, and sell direct.   </a:t>
            </a:r>
          </a:p>
          <a:p>
            <a:pPr eaLnBrk="1" hangingPunct="1">
              <a:spcBef>
                <a:spcPct val="0"/>
              </a:spcBef>
            </a:pPr>
            <a:r>
              <a:rPr lang="en-US" smtClean="0"/>
              <a:t>Imagine, as well, a world where you can communicate directly to established producers, like Rodney Jerkins….submit your demo….receive feedback….watch him in the studio at work….learn….and never have to leave your home.    Now imagine doing that beyond just music.</a:t>
            </a:r>
          </a:p>
        </p:txBody>
      </p:sp>
      <p:sp>
        <p:nvSpPr>
          <p:cNvPr id="24580" name="Slide Number Placeholder 3"/>
          <p:cNvSpPr>
            <a:spLocks noGrp="1"/>
          </p:cNvSpPr>
          <p:nvPr>
            <p:ph type="sldNum" sz="quarter" idx="5"/>
          </p:nvPr>
        </p:nvSpPr>
        <p:spPr bwMode="auto">
          <a:noFill/>
          <a:ln>
            <a:miter lim="800000"/>
            <a:headEnd/>
            <a:tailEnd/>
          </a:ln>
        </p:spPr>
        <p:txBody>
          <a:bodyPr/>
          <a:lstStyle/>
          <a:p>
            <a:fld id="{465A3B85-7C32-41CB-BC21-B2436FC575ED}"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For Music Labels it’s a platform for launching new acts, new music – going beyond airplay – it’s a direct distribution, marketing and retail platform as well.  </a:t>
            </a:r>
          </a:p>
        </p:txBody>
      </p:sp>
      <p:sp>
        <p:nvSpPr>
          <p:cNvPr id="25604" name="Slide Number Placeholder 3"/>
          <p:cNvSpPr>
            <a:spLocks noGrp="1"/>
          </p:cNvSpPr>
          <p:nvPr>
            <p:ph type="sldNum" sz="quarter" idx="5"/>
          </p:nvPr>
        </p:nvSpPr>
        <p:spPr bwMode="auto">
          <a:noFill/>
          <a:ln>
            <a:miter lim="800000"/>
            <a:headEnd/>
            <a:tailEnd/>
          </a:ln>
        </p:spPr>
        <p:txBody>
          <a:bodyPr/>
          <a:lstStyle/>
          <a:p>
            <a:fld id="{DA7BADEA-0064-449D-A9E5-D07F2D279048}"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87F625-AE39-42D4-B605-4C2EC43B3A84}" type="datetime1">
              <a:rPr lang="en-US"/>
              <a:pPr>
                <a:defRPr/>
              </a:pPr>
              <a:t>3/7/2010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40F353-7F1B-4943-ABAC-C30307BD7D28}" type="slidenum">
              <a:rPr lang="en-US"/>
              <a:pPr>
                <a:defRPr/>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39BFC7-A7C6-4306-996A-CC8B727075F9}" type="datetime1">
              <a:rPr lang="en-US"/>
              <a:pPr>
                <a:defRPr/>
              </a:pPr>
              <a:t>3/7/2010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534CD4-3ECD-40EA-8DEB-1A51AF8C6168}" type="slidenum">
              <a:rPr lang="en-US"/>
              <a:pPr>
                <a:defRPr/>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2" y="366713"/>
            <a:ext cx="44767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FCD8B2-AAC9-4A21-A3FA-72EB0D5684DF}" type="datetime1">
              <a:rPr lang="en-US"/>
              <a:pPr>
                <a:defRPr/>
              </a:pPr>
              <a:t>3/7/2010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86C6F-DDE3-4C00-8089-BC4173282A83}" type="slidenum">
              <a:rPr lang="en-US"/>
              <a:pPr>
                <a:defRPr/>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A18A7D-6EA5-4160-92C2-4A67B45819C0}" type="datetime1">
              <a:rPr lang="en-US"/>
              <a:pPr>
                <a:defRPr/>
              </a:pPr>
              <a:t>3/7/2010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F873BE-CBAA-466A-8071-CE9F04640CB0}" type="slidenum">
              <a:rPr lang="en-US"/>
              <a:pPr>
                <a:defRPr/>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2BA6EA4-7CD9-4EFE-B94A-5A519EDAAB1E}" type="datetime1">
              <a:rPr lang="en-US"/>
              <a:pPr>
                <a:defRPr/>
              </a:pPr>
              <a:t>3/7/2010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C23185-A584-4480-8958-5F87612C0FFB}" type="slidenum">
              <a:rPr lang="en-US"/>
              <a:pPr>
                <a:defRPr/>
              </a:pPr>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028CA7-5C05-423B-BA1D-F07D4981C005}" type="datetime1">
              <a:rPr lang="en-US"/>
              <a:pPr>
                <a:defRPr/>
              </a:pPr>
              <a:t>3/7/2010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E64AE2-579C-44C5-B40A-F60E0320B853}" type="slidenum">
              <a:rPr lang="en-US"/>
              <a:pPr>
                <a:defRPr/>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BEA143-E093-46A4-AA69-E4006CC4A17C}" type="datetime1">
              <a:rPr lang="en-US"/>
              <a:pPr>
                <a:defRPr/>
              </a:pPr>
              <a:t>3/7/2010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A92C8C-C19B-4114-A972-5021F55C804A}" type="slidenum">
              <a:rPr lang="en-US"/>
              <a:pPr>
                <a:defRPr/>
              </a:pPr>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47B9713-B56E-4B34-BB6B-E9FA62D1DF7D}" type="datetime1">
              <a:rPr lang="en-US"/>
              <a:pPr>
                <a:defRPr/>
              </a:pPr>
              <a:t>3/7/2010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8E43719-D0B8-419B-B9B2-055FA64ED7EE}" type="slidenum">
              <a:rPr lang="en-US"/>
              <a:pPr>
                <a:defRPr/>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55DFEC-DD16-4CD4-9233-CAEE6DDEB3F9}" type="datetime1">
              <a:rPr lang="en-US"/>
              <a:pPr>
                <a:defRPr/>
              </a:pPr>
              <a:t>3/7/2010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3F9FAE-117B-419A-93B1-CBC8C1AE098A}" type="slidenum">
              <a:rPr lang="en-US"/>
              <a:pPr>
                <a:defRPr/>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1B0AE4-4771-4AFF-9E66-67FA5D8DA170}" type="datetime1">
              <a:rPr lang="en-US"/>
              <a:pPr>
                <a:defRPr/>
              </a:pPr>
              <a:t>3/7/2010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4670A6-4CC7-40EE-A487-5B4F11D776D4}" type="slidenum">
              <a:rPr lang="en-US"/>
              <a:pPr>
                <a:defRPr/>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D4AA30-A611-4A77-A80A-488E2338A2D8}" type="datetime1">
              <a:rPr lang="en-US"/>
              <a:pPr>
                <a:defRPr/>
              </a:pPr>
              <a:t>3/7/2010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A325AC-EF81-457F-8C33-35798B078D63}" type="slidenum">
              <a:rPr lang="en-US"/>
              <a:pPr>
                <a:defRPr/>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25" charset="0"/>
              </a:defRPr>
            </a:lvl1pPr>
          </a:lstStyle>
          <a:p>
            <a:pPr>
              <a:defRPr/>
            </a:pPr>
            <a:fld id="{68441702-E210-40FC-9249-8A71FECEE903}" type="datetime1">
              <a:rPr lang="en-US"/>
              <a:pPr>
                <a:defRPr/>
              </a:pPr>
              <a:t>3/7/2010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25" charset="0"/>
              </a:defRPr>
            </a:lvl1pPr>
          </a:lstStyle>
          <a:p>
            <a:pPr>
              <a:defRPr/>
            </a:pPr>
            <a:fld id="{2DCD7941-33A8-4E1E-A135-6095BF7137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9.jpeg"/><Relationship Id="rId4" Type="http://schemas.openxmlformats.org/officeDocument/2006/relationships/image" Target="../media/image14.jpeg"/><Relationship Id="rId9"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3" descr="MusicMogul Wallpaper 2 (nicholas version) -  (1920x1200).jpg"/>
          <p:cNvPicPr>
            <a:picLocks noChangeAspect="1"/>
          </p:cNvPicPr>
          <p:nvPr/>
        </p:nvPicPr>
        <p:blipFill>
          <a:blip r:embed="rId3"/>
          <a:srcRect/>
          <a:stretch>
            <a:fillRect/>
          </a:stretch>
        </p:blipFill>
        <p:spPr bwMode="auto">
          <a:xfrm>
            <a:off x="0" y="685800"/>
            <a:ext cx="9144000" cy="5715000"/>
          </a:xfrm>
          <a:prstGeom prst="rect">
            <a:avLst/>
          </a:prstGeom>
          <a:noFill/>
          <a:ln w="9525">
            <a:noFill/>
            <a:miter lim="800000"/>
            <a:headEnd/>
            <a:tailEnd/>
          </a:ln>
        </p:spPr>
      </p:pic>
      <p:grpSp>
        <p:nvGrpSpPr>
          <p:cNvPr id="2051" name="Group 15"/>
          <p:cNvGrpSpPr>
            <a:grpSpLocks/>
          </p:cNvGrpSpPr>
          <p:nvPr/>
        </p:nvGrpSpPr>
        <p:grpSpPr bwMode="auto">
          <a:xfrm>
            <a:off x="3214688" y="4973638"/>
            <a:ext cx="2728912" cy="588962"/>
            <a:chOff x="2095500" y="228600"/>
            <a:chExt cx="2728432" cy="588325"/>
          </a:xfrm>
        </p:grpSpPr>
        <p:grpSp>
          <p:nvGrpSpPr>
            <p:cNvPr id="2052" name="Group 34"/>
            <p:cNvGrpSpPr>
              <a:grpSpLocks/>
            </p:cNvGrpSpPr>
            <p:nvPr/>
          </p:nvGrpSpPr>
          <p:grpSpPr bwMode="auto">
            <a:xfrm>
              <a:off x="2095500" y="228600"/>
              <a:ext cx="2715732" cy="588325"/>
              <a:chOff x="2175498" y="914400"/>
              <a:chExt cx="2715732" cy="588325"/>
            </a:xfrm>
          </p:grpSpPr>
          <p:pic>
            <p:nvPicPr>
              <p:cNvPr id="2054" name="Picture 18" descr="MMHorizontalGold.jpg"/>
              <p:cNvPicPr>
                <a:picLocks noChangeAspect="1"/>
              </p:cNvPicPr>
              <p:nvPr/>
            </p:nvPicPr>
            <p:blipFill>
              <a:blip r:embed="rId4"/>
              <a:srcRect l="57771"/>
              <a:stretch>
                <a:fillRect/>
              </a:stretch>
            </p:blipFill>
            <p:spPr bwMode="auto">
              <a:xfrm>
                <a:off x="2175498" y="914819"/>
                <a:ext cx="1089987" cy="587906"/>
              </a:xfrm>
              <a:prstGeom prst="rect">
                <a:avLst/>
              </a:prstGeom>
              <a:noFill/>
              <a:ln w="9525">
                <a:noFill/>
                <a:miter lim="800000"/>
                <a:headEnd/>
                <a:tailEnd/>
              </a:ln>
            </p:spPr>
          </p:pic>
          <p:pic>
            <p:nvPicPr>
              <p:cNvPr id="2055" name="Picture 19" descr="MMHorizontalGold.jpg"/>
              <p:cNvPicPr>
                <a:picLocks noChangeAspect="1"/>
              </p:cNvPicPr>
              <p:nvPr/>
            </p:nvPicPr>
            <p:blipFill>
              <a:blip r:embed="rId4"/>
              <a:srcRect l="34573"/>
              <a:stretch>
                <a:fillRect/>
              </a:stretch>
            </p:blipFill>
            <p:spPr bwMode="auto">
              <a:xfrm>
                <a:off x="3202454" y="914819"/>
                <a:ext cx="1688776" cy="587906"/>
              </a:xfrm>
              <a:prstGeom prst="rect">
                <a:avLst/>
              </a:prstGeom>
              <a:noFill/>
              <a:ln w="9525">
                <a:noFill/>
                <a:miter lim="800000"/>
                <a:headEnd/>
                <a:tailEnd/>
              </a:ln>
            </p:spPr>
          </p:pic>
          <p:sp>
            <p:nvSpPr>
              <p:cNvPr id="21" name="Rectangle 20"/>
              <p:cNvSpPr/>
              <p:nvPr/>
            </p:nvSpPr>
            <p:spPr>
              <a:xfrm>
                <a:off x="2194545" y="1329875"/>
                <a:ext cx="1007885" cy="15540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2057" name="Picture 21" descr="MMHorizontalGold.jpg"/>
              <p:cNvPicPr>
                <a:picLocks noChangeAspect="1"/>
              </p:cNvPicPr>
              <p:nvPr/>
            </p:nvPicPr>
            <p:blipFill>
              <a:blip r:embed="rId4"/>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2058" name="Picture 22" descr="MMHorizontalGold.jpg"/>
              <p:cNvPicPr>
                <a:picLocks noChangeAspect="1"/>
              </p:cNvPicPr>
              <p:nvPr/>
            </p:nvPicPr>
            <p:blipFill>
              <a:blip r:embed="rId4"/>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2059" name="Picture 23" descr="MMHorizontalGold.jpg"/>
              <p:cNvPicPr>
                <a:picLocks noChangeAspect="1"/>
              </p:cNvPicPr>
              <p:nvPr/>
            </p:nvPicPr>
            <p:blipFill>
              <a:blip r:embed="rId4"/>
              <a:srcRect l="91959" b="32385"/>
              <a:stretch>
                <a:fillRect/>
              </a:stretch>
            </p:blipFill>
            <p:spPr bwMode="auto">
              <a:xfrm>
                <a:off x="4470857" y="914400"/>
                <a:ext cx="207560" cy="397513"/>
              </a:xfrm>
              <a:prstGeom prst="rect">
                <a:avLst/>
              </a:prstGeom>
              <a:noFill/>
              <a:ln w="9525">
                <a:noFill/>
                <a:miter lim="800000"/>
                <a:headEnd/>
                <a:tailEnd/>
              </a:ln>
            </p:spPr>
          </p:pic>
          <p:sp>
            <p:nvSpPr>
              <p:cNvPr id="25" name="Rectangle 24"/>
              <p:cNvSpPr/>
              <p:nvPr/>
            </p:nvSpPr>
            <p:spPr>
              <a:xfrm>
                <a:off x="4667434" y="1115794"/>
                <a:ext cx="212688" cy="20139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18" name="Rectangle 17"/>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556625"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VII. DRIVE CATALOG REVENUES</a:t>
            </a:r>
          </a:p>
        </p:txBody>
      </p:sp>
      <p:sp>
        <p:nvSpPr>
          <p:cNvPr id="18" name="Rectangle 16"/>
          <p:cNvSpPr>
            <a:spLocks noChangeArrowheads="1"/>
          </p:cNvSpPr>
          <p:nvPr/>
        </p:nvSpPr>
        <p:spPr bwMode="auto">
          <a:xfrm>
            <a:off x="685800" y="1219200"/>
            <a:ext cx="8153400" cy="1192213"/>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342900" indent="-342900">
              <a:spcBef>
                <a:spcPts val="300"/>
              </a:spcBef>
              <a:defRPr/>
            </a:pPr>
            <a:endParaRPr lang="en-US" sz="1600" b="1">
              <a:solidFill>
                <a:srgbClr val="FFFFFF"/>
              </a:solidFill>
              <a:latin typeface="Verdana" pitchFamily="25" charset="0"/>
            </a:endParaRPr>
          </a:p>
          <a:p>
            <a:pPr marL="342900" indent="-342900">
              <a:spcBef>
                <a:spcPts val="300"/>
              </a:spcBef>
              <a:defRPr/>
            </a:pPr>
            <a:r>
              <a:rPr lang="en-US" sz="1600" b="1">
                <a:solidFill>
                  <a:srgbClr val="FFFFFF"/>
                </a:solidFill>
                <a:latin typeface="Verdana" pitchFamily="25" charset="0"/>
              </a:rPr>
              <a:t>For Movie studios – a place to monetize catalog and showcase </a:t>
            </a:r>
          </a:p>
          <a:p>
            <a:pPr marL="342900" indent="-342900">
              <a:spcBef>
                <a:spcPts val="300"/>
              </a:spcBef>
              <a:defRPr/>
            </a:pPr>
            <a:r>
              <a:rPr lang="en-US" sz="1600" b="1">
                <a:solidFill>
                  <a:srgbClr val="FFFFFF"/>
                </a:solidFill>
                <a:latin typeface="Verdana" pitchFamily="25" charset="0"/>
              </a:rPr>
              <a:t>       new releases. </a:t>
            </a:r>
          </a:p>
          <a:p>
            <a:pPr marL="342900" indent="-342900">
              <a:spcBef>
                <a:spcPts val="300"/>
              </a:spcBef>
              <a:defRPr/>
            </a:pPr>
            <a:r>
              <a:rPr lang="en-US" sz="1600" b="1">
                <a:solidFill>
                  <a:srgbClr val="FFFFFF"/>
                </a:solidFill>
                <a:latin typeface="Verdana" pitchFamily="25" charset="0"/>
              </a:rPr>
              <a:t>    </a:t>
            </a:r>
          </a:p>
        </p:txBody>
      </p:sp>
      <p:pic>
        <p:nvPicPr>
          <p:cNvPr id="17" name="Picture 16" descr="psychoTheaterC.jpg"/>
          <p:cNvPicPr>
            <a:picLocks noChangeAspect="1"/>
          </p:cNvPicPr>
          <p:nvPr/>
        </p:nvPicPr>
        <p:blipFill>
          <a:blip r:embed="rId4"/>
          <a:srcRect/>
          <a:stretch>
            <a:fillRect/>
          </a:stretch>
        </p:blipFill>
        <p:spPr bwMode="auto">
          <a:xfrm>
            <a:off x="1549400" y="2511425"/>
            <a:ext cx="6057900" cy="4089400"/>
          </a:xfrm>
          <a:prstGeom prst="rect">
            <a:avLst/>
          </a:prstGeom>
          <a:noFill/>
          <a:ln w="9525">
            <a:noFill/>
            <a:miter lim="800000"/>
            <a:headEnd/>
            <a:tailEnd/>
          </a:ln>
          <a:effectLst>
            <a:outerShdw dist="38100" dir="2700000" algn="tl" rotWithShape="0">
              <a:srgbClr val="808080">
                <a:alpha val="42999"/>
              </a:srgbClr>
            </a:outerShdw>
          </a:effectLst>
        </p:spPr>
      </p:pic>
      <p:sp>
        <p:nvSpPr>
          <p:cNvPr id="11270" name="TextBox 15"/>
          <p:cNvSpPr txBox="1">
            <a:spLocks noChangeArrowheads="1"/>
          </p:cNvSpPr>
          <p:nvPr/>
        </p:nvSpPr>
        <p:spPr bwMode="auto">
          <a:xfrm rot="-754730">
            <a:off x="4325938" y="5127625"/>
            <a:ext cx="992187" cy="254000"/>
          </a:xfrm>
          <a:prstGeom prst="rect">
            <a:avLst/>
          </a:prstGeom>
          <a:noFill/>
          <a:ln w="9525">
            <a:noFill/>
            <a:miter lim="800000"/>
            <a:headEnd/>
            <a:tailEnd/>
          </a:ln>
        </p:spPr>
        <p:txBody>
          <a:bodyPr wrap="none">
            <a:spAutoFit/>
          </a:bodyPr>
          <a:lstStyle/>
          <a:p>
            <a:r>
              <a:rPr lang="en-US" sz="1000">
                <a:solidFill>
                  <a:srgbClr val="FF0000"/>
                </a:solidFill>
              </a:rPr>
              <a:t>Example only</a:t>
            </a:r>
          </a:p>
        </p:txBody>
      </p:sp>
      <p:grpSp>
        <p:nvGrpSpPr>
          <p:cNvPr id="11271" name="Group 19"/>
          <p:cNvGrpSpPr>
            <a:grpSpLocks/>
          </p:cNvGrpSpPr>
          <p:nvPr/>
        </p:nvGrpSpPr>
        <p:grpSpPr bwMode="auto">
          <a:xfrm>
            <a:off x="5881688" y="228600"/>
            <a:ext cx="2728912" cy="588963"/>
            <a:chOff x="2095500" y="228600"/>
            <a:chExt cx="2728432" cy="588325"/>
          </a:xfrm>
        </p:grpSpPr>
        <p:grpSp>
          <p:nvGrpSpPr>
            <p:cNvPr id="11272" name="Group 34"/>
            <p:cNvGrpSpPr>
              <a:grpSpLocks/>
            </p:cNvGrpSpPr>
            <p:nvPr/>
          </p:nvGrpSpPr>
          <p:grpSpPr bwMode="auto">
            <a:xfrm>
              <a:off x="2095500" y="228600"/>
              <a:ext cx="2715732" cy="588325"/>
              <a:chOff x="2175498" y="914400"/>
              <a:chExt cx="2715732" cy="588325"/>
            </a:xfrm>
          </p:grpSpPr>
          <p:pic>
            <p:nvPicPr>
              <p:cNvPr id="11274" name="Picture 22" descr="MMHorizontalGold.jpg"/>
              <p:cNvPicPr>
                <a:picLocks noChangeAspect="1"/>
              </p:cNvPicPr>
              <p:nvPr/>
            </p:nvPicPr>
            <p:blipFill>
              <a:blip r:embed="rId5"/>
              <a:srcRect l="57771"/>
              <a:stretch>
                <a:fillRect/>
              </a:stretch>
            </p:blipFill>
            <p:spPr bwMode="auto">
              <a:xfrm>
                <a:off x="2175498" y="914819"/>
                <a:ext cx="1089987" cy="587906"/>
              </a:xfrm>
              <a:prstGeom prst="rect">
                <a:avLst/>
              </a:prstGeom>
              <a:noFill/>
              <a:ln w="9525">
                <a:noFill/>
                <a:miter lim="800000"/>
                <a:headEnd/>
                <a:tailEnd/>
              </a:ln>
            </p:spPr>
          </p:pic>
          <p:pic>
            <p:nvPicPr>
              <p:cNvPr id="11275" name="Picture 23" descr="MMHorizontalGold.jpg"/>
              <p:cNvPicPr>
                <a:picLocks noChangeAspect="1"/>
              </p:cNvPicPr>
              <p:nvPr/>
            </p:nvPicPr>
            <p:blipFill>
              <a:blip r:embed="rId5"/>
              <a:srcRect l="34573"/>
              <a:stretch>
                <a:fillRect/>
              </a:stretch>
            </p:blipFill>
            <p:spPr bwMode="auto">
              <a:xfrm>
                <a:off x="3202454" y="914819"/>
                <a:ext cx="1688776" cy="587906"/>
              </a:xfrm>
              <a:prstGeom prst="rect">
                <a:avLst/>
              </a:prstGeom>
              <a:noFill/>
              <a:ln w="9525">
                <a:noFill/>
                <a:miter lim="800000"/>
                <a:headEnd/>
                <a:tailEnd/>
              </a:ln>
            </p:spPr>
          </p:pic>
          <p:sp>
            <p:nvSpPr>
              <p:cNvPr id="25" name="Rectangle 24"/>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1277" name="Picture 25" descr="MMHorizontalGold.jpg"/>
              <p:cNvPicPr>
                <a:picLocks noChangeAspect="1"/>
              </p:cNvPicPr>
              <p:nvPr/>
            </p:nvPicPr>
            <p:blipFill>
              <a:blip r:embed="rId5"/>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11278" name="Picture 26" descr="MMHorizontalGold.jpg"/>
              <p:cNvPicPr>
                <a:picLocks noChangeAspect="1"/>
              </p:cNvPicPr>
              <p:nvPr/>
            </p:nvPicPr>
            <p:blipFill>
              <a:blip r:embed="rId5"/>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11279" name="Picture 27" descr="MMHorizontalGold.jpg"/>
              <p:cNvPicPr>
                <a:picLocks noChangeAspect="1"/>
              </p:cNvPicPr>
              <p:nvPr/>
            </p:nvPicPr>
            <p:blipFill>
              <a:blip r:embed="rId5"/>
              <a:srcRect l="91959" b="32385"/>
              <a:stretch>
                <a:fillRect/>
              </a:stretch>
            </p:blipFill>
            <p:spPr bwMode="auto">
              <a:xfrm>
                <a:off x="4470857" y="914400"/>
                <a:ext cx="207560" cy="397513"/>
              </a:xfrm>
              <a:prstGeom prst="rect">
                <a:avLst/>
              </a:prstGeom>
              <a:noFill/>
              <a:ln w="9525">
                <a:noFill/>
                <a:miter lim="800000"/>
                <a:headEnd/>
                <a:tailEnd/>
              </a:ln>
            </p:spPr>
          </p:pic>
          <p:sp>
            <p:nvSpPr>
              <p:cNvPr id="29" name="Rectangle 28"/>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2" name="Rectangle 21"/>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556625"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VIII. INTERACTIVE MARKETING TOOL</a:t>
            </a:r>
          </a:p>
        </p:txBody>
      </p:sp>
      <p:sp>
        <p:nvSpPr>
          <p:cNvPr id="18" name="Rectangle 16"/>
          <p:cNvSpPr>
            <a:spLocks noChangeArrowheads="1"/>
          </p:cNvSpPr>
          <p:nvPr/>
        </p:nvSpPr>
        <p:spPr bwMode="auto">
          <a:xfrm>
            <a:off x="685800" y="1219200"/>
            <a:ext cx="8153400" cy="1400175"/>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342900" indent="-342900">
              <a:spcBef>
                <a:spcPts val="300"/>
              </a:spcBef>
              <a:defRPr/>
            </a:pPr>
            <a:endParaRPr lang="en-US" sz="1600" b="1">
              <a:solidFill>
                <a:srgbClr val="FFFFFF"/>
              </a:solidFill>
              <a:latin typeface="Verdana" pitchFamily="25" charset="0"/>
            </a:endParaRPr>
          </a:p>
          <a:p>
            <a:pPr marL="342900" indent="-342900">
              <a:spcBef>
                <a:spcPts val="300"/>
              </a:spcBef>
              <a:defRPr/>
            </a:pPr>
            <a:r>
              <a:rPr lang="en-US" sz="1600" b="1">
                <a:solidFill>
                  <a:srgbClr val="FFFFFF"/>
                </a:solidFill>
                <a:latin typeface="Verdana" pitchFamily="25" charset="0"/>
              </a:rPr>
              <a:t>For Marketers, brands are contextually integrated – connecting      with audiences – touching their lifestyle, beyond any traditional ‘eyeball’ driven programs. </a:t>
            </a:r>
          </a:p>
          <a:p>
            <a:pPr marL="342900" indent="-342900">
              <a:spcBef>
                <a:spcPts val="300"/>
              </a:spcBef>
              <a:defRPr/>
            </a:pPr>
            <a:r>
              <a:rPr lang="en-US" sz="1600" b="1">
                <a:solidFill>
                  <a:srgbClr val="FFFFFF"/>
                </a:solidFill>
                <a:latin typeface="Verdana" pitchFamily="25" charset="0"/>
              </a:rPr>
              <a:t>    </a:t>
            </a:r>
          </a:p>
        </p:txBody>
      </p:sp>
      <p:pic>
        <p:nvPicPr>
          <p:cNvPr id="22" name="Picture 26" descr="SkittlesStore2.jpg"/>
          <p:cNvPicPr>
            <a:picLocks noChangeAspect="1"/>
          </p:cNvPicPr>
          <p:nvPr/>
        </p:nvPicPr>
        <p:blipFill>
          <a:blip r:embed="rId4"/>
          <a:srcRect/>
          <a:stretch>
            <a:fillRect/>
          </a:stretch>
        </p:blipFill>
        <p:spPr bwMode="auto">
          <a:xfrm>
            <a:off x="3005138" y="4876800"/>
            <a:ext cx="2557462" cy="1771650"/>
          </a:xfrm>
          <a:prstGeom prst="rect">
            <a:avLst/>
          </a:prstGeom>
          <a:noFill/>
          <a:ln w="9525">
            <a:noFill/>
            <a:miter lim="800000"/>
            <a:headEnd/>
            <a:tailEnd/>
          </a:ln>
          <a:effectLst>
            <a:outerShdw dist="101600" dir="2700000" algn="tl" rotWithShape="0">
              <a:srgbClr val="808080">
                <a:alpha val="42999"/>
              </a:srgbClr>
            </a:outerShdw>
          </a:effectLst>
        </p:spPr>
      </p:pic>
      <p:pic>
        <p:nvPicPr>
          <p:cNvPr id="23" name="Picture 20" descr="BestBuyStoreV1.jpg"/>
          <p:cNvPicPr>
            <a:picLocks noChangeAspect="1"/>
          </p:cNvPicPr>
          <p:nvPr/>
        </p:nvPicPr>
        <p:blipFill>
          <a:blip r:embed="rId5"/>
          <a:srcRect/>
          <a:stretch>
            <a:fillRect/>
          </a:stretch>
        </p:blipFill>
        <p:spPr bwMode="auto">
          <a:xfrm>
            <a:off x="257175" y="4876800"/>
            <a:ext cx="2540000" cy="1712913"/>
          </a:xfrm>
          <a:prstGeom prst="rect">
            <a:avLst/>
          </a:prstGeom>
          <a:noFill/>
          <a:ln w="9525">
            <a:noFill/>
            <a:miter lim="800000"/>
            <a:headEnd/>
            <a:tailEnd/>
          </a:ln>
          <a:effectLst>
            <a:outerShdw dist="101600" dir="2700000" algn="tl" rotWithShape="0">
              <a:srgbClr val="808080">
                <a:alpha val="42999"/>
              </a:srgbClr>
            </a:outerShdw>
          </a:effectLst>
        </p:spPr>
      </p:pic>
      <p:pic>
        <p:nvPicPr>
          <p:cNvPr id="24" name="Picture 24" descr="HouseofBluesV2_MM2.jpg"/>
          <p:cNvPicPr>
            <a:picLocks noChangeAspect="1"/>
          </p:cNvPicPr>
          <p:nvPr/>
        </p:nvPicPr>
        <p:blipFill>
          <a:blip r:embed="rId6"/>
          <a:srcRect/>
          <a:stretch>
            <a:fillRect/>
          </a:stretch>
        </p:blipFill>
        <p:spPr bwMode="auto">
          <a:xfrm>
            <a:off x="266700" y="2859088"/>
            <a:ext cx="4076700" cy="1800225"/>
          </a:xfrm>
          <a:prstGeom prst="rect">
            <a:avLst/>
          </a:prstGeom>
          <a:noFill/>
          <a:ln w="9525">
            <a:noFill/>
            <a:miter lim="800000"/>
            <a:headEnd/>
            <a:tailEnd/>
          </a:ln>
          <a:effectLst>
            <a:outerShdw dist="101600" dir="2700000" algn="tl" rotWithShape="0">
              <a:srgbClr val="808080">
                <a:alpha val="42999"/>
              </a:srgbClr>
            </a:outerShdw>
          </a:effectLst>
        </p:spPr>
      </p:pic>
      <p:pic>
        <p:nvPicPr>
          <p:cNvPr id="25" name="Picture 23" descr="ASUS8.jpg"/>
          <p:cNvPicPr>
            <a:picLocks noChangeAspect="1"/>
          </p:cNvPicPr>
          <p:nvPr/>
        </p:nvPicPr>
        <p:blipFill>
          <a:blip r:embed="rId7"/>
          <a:srcRect l="14670"/>
          <a:stretch>
            <a:fillRect/>
          </a:stretch>
        </p:blipFill>
        <p:spPr bwMode="auto">
          <a:xfrm>
            <a:off x="6911975" y="4891088"/>
            <a:ext cx="2003425" cy="1738312"/>
          </a:xfrm>
          <a:prstGeom prst="rect">
            <a:avLst/>
          </a:prstGeom>
          <a:noFill/>
          <a:ln w="9525">
            <a:noFill/>
            <a:miter lim="800000"/>
            <a:headEnd/>
            <a:tailEnd/>
          </a:ln>
          <a:effectLst>
            <a:outerShdw dist="101600" dir="2700000" algn="tl" rotWithShape="0">
              <a:srgbClr val="808080">
                <a:alpha val="42999"/>
              </a:srgbClr>
            </a:outerShdw>
          </a:effectLst>
        </p:spPr>
      </p:pic>
      <p:pic>
        <p:nvPicPr>
          <p:cNvPr id="17" name="Picture 21" descr="BicCityBus.jpg"/>
          <p:cNvPicPr>
            <a:picLocks noChangeAspect="1"/>
          </p:cNvPicPr>
          <p:nvPr/>
        </p:nvPicPr>
        <p:blipFill>
          <a:blip r:embed="rId8"/>
          <a:srcRect/>
          <a:stretch>
            <a:fillRect/>
          </a:stretch>
        </p:blipFill>
        <p:spPr bwMode="auto">
          <a:xfrm>
            <a:off x="5683250" y="6045200"/>
            <a:ext cx="1098550" cy="609600"/>
          </a:xfrm>
          <a:prstGeom prst="rect">
            <a:avLst/>
          </a:prstGeom>
          <a:noFill/>
          <a:ln w="9525">
            <a:noFill/>
            <a:miter lim="800000"/>
            <a:headEnd/>
            <a:tailEnd/>
          </a:ln>
          <a:effectLst>
            <a:outerShdw dist="127001" dir="2700000" algn="tl" rotWithShape="0">
              <a:srgbClr val="808080">
                <a:alpha val="42999"/>
              </a:srgbClr>
            </a:outerShdw>
          </a:effectLst>
        </p:spPr>
      </p:pic>
      <p:grpSp>
        <p:nvGrpSpPr>
          <p:cNvPr id="12298" name="Group 25"/>
          <p:cNvGrpSpPr>
            <a:grpSpLocks/>
          </p:cNvGrpSpPr>
          <p:nvPr/>
        </p:nvGrpSpPr>
        <p:grpSpPr bwMode="auto">
          <a:xfrm>
            <a:off x="5881688" y="228600"/>
            <a:ext cx="2728912" cy="588963"/>
            <a:chOff x="2095500" y="228600"/>
            <a:chExt cx="2728432" cy="588325"/>
          </a:xfrm>
        </p:grpSpPr>
        <p:grpSp>
          <p:nvGrpSpPr>
            <p:cNvPr id="12300" name="Group 34"/>
            <p:cNvGrpSpPr>
              <a:grpSpLocks/>
            </p:cNvGrpSpPr>
            <p:nvPr/>
          </p:nvGrpSpPr>
          <p:grpSpPr bwMode="auto">
            <a:xfrm>
              <a:off x="2095500" y="228600"/>
              <a:ext cx="2715732" cy="588325"/>
              <a:chOff x="2175498" y="914400"/>
              <a:chExt cx="2715732" cy="588325"/>
            </a:xfrm>
          </p:grpSpPr>
          <p:pic>
            <p:nvPicPr>
              <p:cNvPr id="12302" name="Picture 28" descr="MMHorizontalGold.jpg"/>
              <p:cNvPicPr>
                <a:picLocks noChangeAspect="1"/>
              </p:cNvPicPr>
              <p:nvPr/>
            </p:nvPicPr>
            <p:blipFill>
              <a:blip r:embed="rId9"/>
              <a:srcRect l="57771"/>
              <a:stretch>
                <a:fillRect/>
              </a:stretch>
            </p:blipFill>
            <p:spPr bwMode="auto">
              <a:xfrm>
                <a:off x="2175498" y="914819"/>
                <a:ext cx="1089987" cy="587906"/>
              </a:xfrm>
              <a:prstGeom prst="rect">
                <a:avLst/>
              </a:prstGeom>
              <a:noFill/>
              <a:ln w="9525">
                <a:noFill/>
                <a:miter lim="800000"/>
                <a:headEnd/>
                <a:tailEnd/>
              </a:ln>
            </p:spPr>
          </p:pic>
          <p:pic>
            <p:nvPicPr>
              <p:cNvPr id="12303" name="Picture 29" descr="MMHorizontalGold.jpg"/>
              <p:cNvPicPr>
                <a:picLocks noChangeAspect="1"/>
              </p:cNvPicPr>
              <p:nvPr/>
            </p:nvPicPr>
            <p:blipFill>
              <a:blip r:embed="rId9"/>
              <a:srcRect l="34573"/>
              <a:stretch>
                <a:fillRect/>
              </a:stretch>
            </p:blipFill>
            <p:spPr bwMode="auto">
              <a:xfrm>
                <a:off x="3202454" y="914819"/>
                <a:ext cx="1688776" cy="587906"/>
              </a:xfrm>
              <a:prstGeom prst="rect">
                <a:avLst/>
              </a:prstGeom>
              <a:noFill/>
              <a:ln w="9525">
                <a:noFill/>
                <a:miter lim="800000"/>
                <a:headEnd/>
                <a:tailEnd/>
              </a:ln>
            </p:spPr>
          </p:pic>
          <p:sp>
            <p:nvSpPr>
              <p:cNvPr id="31" name="Rectangle 30"/>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2305" name="Picture 31" descr="MMHorizontalGold.jpg"/>
              <p:cNvPicPr>
                <a:picLocks noChangeAspect="1"/>
              </p:cNvPicPr>
              <p:nvPr/>
            </p:nvPicPr>
            <p:blipFill>
              <a:blip r:embed="rId9"/>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12306" name="Picture 32" descr="MMHorizontalGold.jpg"/>
              <p:cNvPicPr>
                <a:picLocks noChangeAspect="1"/>
              </p:cNvPicPr>
              <p:nvPr/>
            </p:nvPicPr>
            <p:blipFill>
              <a:blip r:embed="rId9"/>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12307" name="Picture 33" descr="MMHorizontalGold.jpg"/>
              <p:cNvPicPr>
                <a:picLocks noChangeAspect="1"/>
              </p:cNvPicPr>
              <p:nvPr/>
            </p:nvPicPr>
            <p:blipFill>
              <a:blip r:embed="rId9"/>
              <a:srcRect l="91959" b="32385"/>
              <a:stretch>
                <a:fillRect/>
              </a:stretch>
            </p:blipFill>
            <p:spPr bwMode="auto">
              <a:xfrm>
                <a:off x="4470857" y="914400"/>
                <a:ext cx="207560" cy="397513"/>
              </a:xfrm>
              <a:prstGeom prst="rect">
                <a:avLst/>
              </a:prstGeom>
              <a:noFill/>
              <a:ln w="9525">
                <a:noFill/>
                <a:miter lim="800000"/>
                <a:headEnd/>
                <a:tailEnd/>
              </a:ln>
            </p:spPr>
          </p:pic>
          <p:sp>
            <p:nvSpPr>
              <p:cNvPr id="35" name="Rectangle 34"/>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8" name="Rectangle 27"/>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pic>
        <p:nvPicPr>
          <p:cNvPr id="36" name="Picture 35" descr="GUITARCENTER_hi_rez copy.jpg"/>
          <p:cNvPicPr>
            <a:picLocks noChangeAspect="1"/>
          </p:cNvPicPr>
          <p:nvPr/>
        </p:nvPicPr>
        <p:blipFill>
          <a:blip r:embed="rId10"/>
          <a:srcRect t="41504"/>
          <a:stretch>
            <a:fillRect/>
          </a:stretch>
        </p:blipFill>
        <p:spPr bwMode="auto">
          <a:xfrm>
            <a:off x="4725988" y="2854325"/>
            <a:ext cx="4113212" cy="1804988"/>
          </a:xfrm>
          <a:prstGeom prst="rect">
            <a:avLst/>
          </a:prstGeom>
          <a:noFill/>
          <a:ln w="9525">
            <a:noFill/>
            <a:miter lim="800000"/>
            <a:headEnd/>
            <a:tailEnd/>
          </a:ln>
          <a:effectLst>
            <a:outerShdw dist="101600" dir="2700000" algn="tl" rotWithShape="0">
              <a:srgbClr val="808080">
                <a:alpha val="42999"/>
              </a:srgbClr>
            </a:outerShdw>
          </a:effectLst>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458200"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IX. TRULY GLOBAL EXPERIENCE</a:t>
            </a:r>
          </a:p>
        </p:txBody>
      </p:sp>
      <p:sp>
        <p:nvSpPr>
          <p:cNvPr id="18" name="Rectangle 16"/>
          <p:cNvSpPr>
            <a:spLocks noChangeArrowheads="1"/>
          </p:cNvSpPr>
          <p:nvPr/>
        </p:nvSpPr>
        <p:spPr bwMode="auto">
          <a:xfrm>
            <a:off x="685800" y="1219200"/>
            <a:ext cx="8153400" cy="1116013"/>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342900" indent="-342900">
              <a:spcBef>
                <a:spcPts val="300"/>
              </a:spcBef>
              <a:defRPr/>
            </a:pPr>
            <a:endParaRPr lang="en-US" sz="1600" b="1">
              <a:solidFill>
                <a:srgbClr val="FFFFFF"/>
              </a:solidFill>
              <a:latin typeface="Verdana" pitchFamily="25" charset="0"/>
            </a:endParaRPr>
          </a:p>
          <a:p>
            <a:pPr marL="342900" indent="-342900">
              <a:spcBef>
                <a:spcPts val="300"/>
              </a:spcBef>
              <a:defRPr/>
            </a:pPr>
            <a:r>
              <a:rPr lang="en-US" sz="1600" b="1">
                <a:solidFill>
                  <a:srgbClr val="FFFFFF"/>
                </a:solidFill>
                <a:latin typeface="Verdana" pitchFamily="25" charset="0"/>
              </a:rPr>
              <a:t>Users enjoy a truly global experience…traveling to European, Asian, and South American cities to discover local content and meet local communities.     </a:t>
            </a:r>
          </a:p>
        </p:txBody>
      </p:sp>
      <p:grpSp>
        <p:nvGrpSpPr>
          <p:cNvPr id="13317" name="Group 25"/>
          <p:cNvGrpSpPr>
            <a:grpSpLocks/>
          </p:cNvGrpSpPr>
          <p:nvPr/>
        </p:nvGrpSpPr>
        <p:grpSpPr bwMode="auto">
          <a:xfrm>
            <a:off x="5881688" y="228600"/>
            <a:ext cx="2728912" cy="588963"/>
            <a:chOff x="2095500" y="228600"/>
            <a:chExt cx="2728432" cy="588325"/>
          </a:xfrm>
        </p:grpSpPr>
        <p:grpSp>
          <p:nvGrpSpPr>
            <p:cNvPr id="13319" name="Group 34"/>
            <p:cNvGrpSpPr>
              <a:grpSpLocks/>
            </p:cNvGrpSpPr>
            <p:nvPr/>
          </p:nvGrpSpPr>
          <p:grpSpPr bwMode="auto">
            <a:xfrm>
              <a:off x="2095500" y="228600"/>
              <a:ext cx="2715732" cy="588325"/>
              <a:chOff x="2175498" y="914400"/>
              <a:chExt cx="2715732" cy="588325"/>
            </a:xfrm>
          </p:grpSpPr>
          <p:pic>
            <p:nvPicPr>
              <p:cNvPr id="13321" name="Picture 28" descr="MMHorizontalGold.jpg"/>
              <p:cNvPicPr>
                <a:picLocks noChangeAspect="1"/>
              </p:cNvPicPr>
              <p:nvPr/>
            </p:nvPicPr>
            <p:blipFill>
              <a:blip r:embed="rId4"/>
              <a:srcRect l="57771"/>
              <a:stretch>
                <a:fillRect/>
              </a:stretch>
            </p:blipFill>
            <p:spPr bwMode="auto">
              <a:xfrm>
                <a:off x="2175498" y="914819"/>
                <a:ext cx="1089987" cy="587906"/>
              </a:xfrm>
              <a:prstGeom prst="rect">
                <a:avLst/>
              </a:prstGeom>
              <a:noFill/>
              <a:ln w="9525">
                <a:noFill/>
                <a:miter lim="800000"/>
                <a:headEnd/>
                <a:tailEnd/>
              </a:ln>
            </p:spPr>
          </p:pic>
          <p:pic>
            <p:nvPicPr>
              <p:cNvPr id="13322" name="Picture 29" descr="MMHorizontalGold.jpg"/>
              <p:cNvPicPr>
                <a:picLocks noChangeAspect="1"/>
              </p:cNvPicPr>
              <p:nvPr/>
            </p:nvPicPr>
            <p:blipFill>
              <a:blip r:embed="rId4"/>
              <a:srcRect l="34573"/>
              <a:stretch>
                <a:fillRect/>
              </a:stretch>
            </p:blipFill>
            <p:spPr bwMode="auto">
              <a:xfrm>
                <a:off x="3202454" y="914819"/>
                <a:ext cx="1688776" cy="587906"/>
              </a:xfrm>
              <a:prstGeom prst="rect">
                <a:avLst/>
              </a:prstGeom>
              <a:noFill/>
              <a:ln w="9525">
                <a:noFill/>
                <a:miter lim="800000"/>
                <a:headEnd/>
                <a:tailEnd/>
              </a:ln>
            </p:spPr>
          </p:pic>
          <p:sp>
            <p:nvSpPr>
              <p:cNvPr id="31" name="Rectangle 30"/>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3324" name="Picture 31" descr="MMHorizontalGold.jpg"/>
              <p:cNvPicPr>
                <a:picLocks noChangeAspect="1"/>
              </p:cNvPicPr>
              <p:nvPr/>
            </p:nvPicPr>
            <p:blipFill>
              <a:blip r:embed="rId4"/>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13325" name="Picture 32" descr="MMHorizontalGold.jpg"/>
              <p:cNvPicPr>
                <a:picLocks noChangeAspect="1"/>
              </p:cNvPicPr>
              <p:nvPr/>
            </p:nvPicPr>
            <p:blipFill>
              <a:blip r:embed="rId4"/>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13326" name="Picture 33" descr="MMHorizontalGold.jpg"/>
              <p:cNvPicPr>
                <a:picLocks noChangeAspect="1"/>
              </p:cNvPicPr>
              <p:nvPr/>
            </p:nvPicPr>
            <p:blipFill>
              <a:blip r:embed="rId4"/>
              <a:srcRect l="91959" b="32385"/>
              <a:stretch>
                <a:fillRect/>
              </a:stretch>
            </p:blipFill>
            <p:spPr bwMode="auto">
              <a:xfrm>
                <a:off x="4470857" y="914400"/>
                <a:ext cx="207560" cy="397513"/>
              </a:xfrm>
              <a:prstGeom prst="rect">
                <a:avLst/>
              </a:prstGeom>
              <a:noFill/>
              <a:ln w="9525">
                <a:noFill/>
                <a:miter lim="800000"/>
                <a:headEnd/>
                <a:tailEnd/>
              </a:ln>
            </p:spPr>
          </p:pic>
          <p:sp>
            <p:nvSpPr>
              <p:cNvPr id="35" name="Rectangle 34"/>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8" name="Rectangle 27"/>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pic>
        <p:nvPicPr>
          <p:cNvPr id="13318" name="Picture 20"/>
          <p:cNvPicPr>
            <a:picLocks noChangeAspect="1"/>
          </p:cNvPicPr>
          <p:nvPr/>
        </p:nvPicPr>
        <p:blipFill>
          <a:blip r:embed="rId5"/>
          <a:srcRect/>
          <a:stretch>
            <a:fillRect/>
          </a:stretch>
        </p:blipFill>
        <p:spPr bwMode="auto">
          <a:xfrm>
            <a:off x="2133600" y="2362200"/>
            <a:ext cx="4876800" cy="4373563"/>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5"/>
          <p:cNvGrpSpPr>
            <a:grpSpLocks/>
          </p:cNvGrpSpPr>
          <p:nvPr/>
        </p:nvGrpSpPr>
        <p:grpSpPr bwMode="auto">
          <a:xfrm>
            <a:off x="5881688" y="228600"/>
            <a:ext cx="2728912" cy="588963"/>
            <a:chOff x="2095500" y="228600"/>
            <a:chExt cx="2728432" cy="588325"/>
          </a:xfrm>
        </p:grpSpPr>
        <p:grpSp>
          <p:nvGrpSpPr>
            <p:cNvPr id="14340" name="Group 34"/>
            <p:cNvGrpSpPr>
              <a:grpSpLocks/>
            </p:cNvGrpSpPr>
            <p:nvPr/>
          </p:nvGrpSpPr>
          <p:grpSpPr bwMode="auto">
            <a:xfrm>
              <a:off x="2095500" y="228600"/>
              <a:ext cx="2715732" cy="588325"/>
              <a:chOff x="2175498" y="914400"/>
              <a:chExt cx="2715732" cy="588325"/>
            </a:xfrm>
          </p:grpSpPr>
          <p:pic>
            <p:nvPicPr>
              <p:cNvPr id="14342" name="Picture 6" descr="MMHorizontalGold.jpg"/>
              <p:cNvPicPr>
                <a:picLocks noChangeAspect="1"/>
              </p:cNvPicPr>
              <p:nvPr/>
            </p:nvPicPr>
            <p:blipFill>
              <a:blip r:embed="rId3"/>
              <a:srcRect l="57771"/>
              <a:stretch>
                <a:fillRect/>
              </a:stretch>
            </p:blipFill>
            <p:spPr bwMode="auto">
              <a:xfrm>
                <a:off x="2175498" y="914819"/>
                <a:ext cx="1089987" cy="587906"/>
              </a:xfrm>
              <a:prstGeom prst="rect">
                <a:avLst/>
              </a:prstGeom>
              <a:noFill/>
              <a:ln w="9525">
                <a:noFill/>
                <a:miter lim="800000"/>
                <a:headEnd/>
                <a:tailEnd/>
              </a:ln>
            </p:spPr>
          </p:pic>
          <p:pic>
            <p:nvPicPr>
              <p:cNvPr id="14343" name="Picture 7" descr="MMHorizontalGold.jpg"/>
              <p:cNvPicPr>
                <a:picLocks noChangeAspect="1"/>
              </p:cNvPicPr>
              <p:nvPr/>
            </p:nvPicPr>
            <p:blipFill>
              <a:blip r:embed="rId3"/>
              <a:srcRect l="34573"/>
              <a:stretch>
                <a:fillRect/>
              </a:stretch>
            </p:blipFill>
            <p:spPr bwMode="auto">
              <a:xfrm>
                <a:off x="3202454" y="914819"/>
                <a:ext cx="1688776" cy="587906"/>
              </a:xfrm>
              <a:prstGeom prst="rect">
                <a:avLst/>
              </a:prstGeom>
              <a:noFill/>
              <a:ln w="9525">
                <a:noFill/>
                <a:miter lim="800000"/>
                <a:headEnd/>
                <a:tailEnd/>
              </a:ln>
            </p:spPr>
          </p:pic>
          <p:sp>
            <p:nvSpPr>
              <p:cNvPr id="9" name="Rectangle 8"/>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4345" name="Picture 9" descr="MMHorizontalGold.jpg"/>
              <p:cNvPicPr>
                <a:picLocks noChangeAspect="1"/>
              </p:cNvPicPr>
              <p:nvPr/>
            </p:nvPicPr>
            <p:blipFill>
              <a:blip r:embed="rId3"/>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14346" name="Picture 10" descr="MMHorizontalGold.jpg"/>
              <p:cNvPicPr>
                <a:picLocks noChangeAspect="1"/>
              </p:cNvPicPr>
              <p:nvPr/>
            </p:nvPicPr>
            <p:blipFill>
              <a:blip r:embed="rId3"/>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14347" name="Picture 11" descr="MMHorizontalGold.jpg"/>
              <p:cNvPicPr>
                <a:picLocks noChangeAspect="1"/>
              </p:cNvPicPr>
              <p:nvPr/>
            </p:nvPicPr>
            <p:blipFill>
              <a:blip r:embed="rId3"/>
              <a:srcRect l="91959" b="32385"/>
              <a:stretch>
                <a:fillRect/>
              </a:stretch>
            </p:blipFill>
            <p:spPr bwMode="auto">
              <a:xfrm>
                <a:off x="4470857" y="914400"/>
                <a:ext cx="207560" cy="397513"/>
              </a:xfrm>
              <a:prstGeom prst="rect">
                <a:avLst/>
              </a:prstGeom>
              <a:noFill/>
              <a:ln w="9525">
                <a:noFill/>
                <a:miter lim="800000"/>
                <a:headEnd/>
                <a:tailEnd/>
              </a:ln>
            </p:spPr>
          </p:pic>
          <p:sp>
            <p:nvSpPr>
              <p:cNvPr id="13" name="Rectangle 12"/>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6" name="Rectangle 5"/>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
        <p:nvSpPr>
          <p:cNvPr id="14" name="Rectangle 8"/>
          <p:cNvSpPr>
            <a:spLocks noChangeArrowheads="1"/>
          </p:cNvSpPr>
          <p:nvPr/>
        </p:nvSpPr>
        <p:spPr bwMode="auto">
          <a:xfrm>
            <a:off x="685800" y="939800"/>
            <a:ext cx="8458200"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MOGUL WORLD VIDEO</a:t>
            </a:r>
          </a:p>
        </p:txBody>
      </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3" descr="MusicMogul Wallpaper 2 (nicholas version) -  (1920x1200).jpg"/>
          <p:cNvPicPr>
            <a:picLocks noChangeAspect="1"/>
          </p:cNvPicPr>
          <p:nvPr/>
        </p:nvPicPr>
        <p:blipFill>
          <a:blip r:embed="rId3"/>
          <a:srcRect/>
          <a:stretch>
            <a:fillRect/>
          </a:stretch>
        </p:blipFill>
        <p:spPr bwMode="auto">
          <a:xfrm>
            <a:off x="0" y="685800"/>
            <a:ext cx="9144000" cy="5715000"/>
          </a:xfrm>
          <a:prstGeom prst="rect">
            <a:avLst/>
          </a:prstGeom>
          <a:noFill/>
          <a:ln w="9525">
            <a:noFill/>
            <a:miter lim="800000"/>
            <a:headEnd/>
            <a:tailEnd/>
          </a:ln>
        </p:spPr>
      </p:pic>
      <p:grpSp>
        <p:nvGrpSpPr>
          <p:cNvPr id="15363" name="Group 15"/>
          <p:cNvGrpSpPr>
            <a:grpSpLocks/>
          </p:cNvGrpSpPr>
          <p:nvPr/>
        </p:nvGrpSpPr>
        <p:grpSpPr bwMode="auto">
          <a:xfrm>
            <a:off x="3214688" y="4973638"/>
            <a:ext cx="2728912" cy="588962"/>
            <a:chOff x="2095500" y="228600"/>
            <a:chExt cx="2728432" cy="588325"/>
          </a:xfrm>
        </p:grpSpPr>
        <p:grpSp>
          <p:nvGrpSpPr>
            <p:cNvPr id="15364" name="Group 34"/>
            <p:cNvGrpSpPr>
              <a:grpSpLocks/>
            </p:cNvGrpSpPr>
            <p:nvPr/>
          </p:nvGrpSpPr>
          <p:grpSpPr bwMode="auto">
            <a:xfrm>
              <a:off x="2095500" y="228600"/>
              <a:ext cx="2715732" cy="588325"/>
              <a:chOff x="2175498" y="914400"/>
              <a:chExt cx="2715732" cy="588325"/>
            </a:xfrm>
          </p:grpSpPr>
          <p:pic>
            <p:nvPicPr>
              <p:cNvPr id="15366" name="Picture 18" descr="MMHorizontalGold.jpg"/>
              <p:cNvPicPr>
                <a:picLocks noChangeAspect="1"/>
              </p:cNvPicPr>
              <p:nvPr/>
            </p:nvPicPr>
            <p:blipFill>
              <a:blip r:embed="rId4"/>
              <a:srcRect l="57771"/>
              <a:stretch>
                <a:fillRect/>
              </a:stretch>
            </p:blipFill>
            <p:spPr bwMode="auto">
              <a:xfrm>
                <a:off x="2175498" y="914819"/>
                <a:ext cx="1089987" cy="587906"/>
              </a:xfrm>
              <a:prstGeom prst="rect">
                <a:avLst/>
              </a:prstGeom>
              <a:noFill/>
              <a:ln w="9525">
                <a:noFill/>
                <a:miter lim="800000"/>
                <a:headEnd/>
                <a:tailEnd/>
              </a:ln>
            </p:spPr>
          </p:pic>
          <p:pic>
            <p:nvPicPr>
              <p:cNvPr id="15367" name="Picture 19" descr="MMHorizontalGold.jpg"/>
              <p:cNvPicPr>
                <a:picLocks noChangeAspect="1"/>
              </p:cNvPicPr>
              <p:nvPr/>
            </p:nvPicPr>
            <p:blipFill>
              <a:blip r:embed="rId4"/>
              <a:srcRect l="34573"/>
              <a:stretch>
                <a:fillRect/>
              </a:stretch>
            </p:blipFill>
            <p:spPr bwMode="auto">
              <a:xfrm>
                <a:off x="3202454" y="914819"/>
                <a:ext cx="1688776" cy="587906"/>
              </a:xfrm>
              <a:prstGeom prst="rect">
                <a:avLst/>
              </a:prstGeom>
              <a:noFill/>
              <a:ln w="9525">
                <a:noFill/>
                <a:miter lim="800000"/>
                <a:headEnd/>
                <a:tailEnd/>
              </a:ln>
            </p:spPr>
          </p:pic>
          <p:sp>
            <p:nvSpPr>
              <p:cNvPr id="21" name="Rectangle 20"/>
              <p:cNvSpPr/>
              <p:nvPr/>
            </p:nvSpPr>
            <p:spPr>
              <a:xfrm>
                <a:off x="2194545" y="1329875"/>
                <a:ext cx="1007885" cy="15540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5369" name="Picture 21" descr="MMHorizontalGold.jpg"/>
              <p:cNvPicPr>
                <a:picLocks noChangeAspect="1"/>
              </p:cNvPicPr>
              <p:nvPr/>
            </p:nvPicPr>
            <p:blipFill>
              <a:blip r:embed="rId4"/>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15370" name="Picture 22" descr="MMHorizontalGold.jpg"/>
              <p:cNvPicPr>
                <a:picLocks noChangeAspect="1"/>
              </p:cNvPicPr>
              <p:nvPr/>
            </p:nvPicPr>
            <p:blipFill>
              <a:blip r:embed="rId4"/>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15371" name="Picture 23" descr="MMHorizontalGold.jpg"/>
              <p:cNvPicPr>
                <a:picLocks noChangeAspect="1"/>
              </p:cNvPicPr>
              <p:nvPr/>
            </p:nvPicPr>
            <p:blipFill>
              <a:blip r:embed="rId4"/>
              <a:srcRect l="91959" b="32385"/>
              <a:stretch>
                <a:fillRect/>
              </a:stretch>
            </p:blipFill>
            <p:spPr bwMode="auto">
              <a:xfrm>
                <a:off x="4470857" y="914400"/>
                <a:ext cx="207560" cy="397513"/>
              </a:xfrm>
              <a:prstGeom prst="rect">
                <a:avLst/>
              </a:prstGeom>
              <a:noFill/>
              <a:ln w="9525">
                <a:noFill/>
                <a:miter lim="800000"/>
                <a:headEnd/>
                <a:tailEnd/>
              </a:ln>
            </p:spPr>
          </p:pic>
          <p:sp>
            <p:nvSpPr>
              <p:cNvPr id="25" name="Rectangle 24"/>
              <p:cNvSpPr/>
              <p:nvPr/>
            </p:nvSpPr>
            <p:spPr>
              <a:xfrm>
                <a:off x="4667434" y="1115794"/>
                <a:ext cx="212688" cy="20139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18" name="Rectangle 17"/>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7"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16"/>
          <p:cNvSpPr>
            <a:spLocks noChangeArrowheads="1"/>
          </p:cNvSpPr>
          <p:nvPr/>
        </p:nvSpPr>
        <p:spPr bwMode="auto">
          <a:xfrm>
            <a:off x="584200" y="914400"/>
            <a:ext cx="8001000" cy="2962275"/>
          </a:xfrm>
          <a:prstGeom prst="rect">
            <a:avLst/>
          </a:prstGeom>
          <a:noFill/>
          <a:ln w="9525">
            <a:noFill/>
            <a:miter lim="800000"/>
            <a:headEnd/>
            <a:tailEnd/>
          </a:ln>
          <a:effectLst>
            <a:outerShdw dist="38100" dir="2700000" rotWithShape="0">
              <a:schemeClr val="tx1">
                <a:alpha val="92000"/>
              </a:schemeClr>
            </a:outerShdw>
          </a:effectLst>
        </p:spPr>
        <p:txBody>
          <a:bodyPr>
            <a:spAutoFit/>
          </a:bodyPr>
          <a:lstStyle/>
          <a:p>
            <a:pPr marL="469900" indent="-469900">
              <a:buClr>
                <a:schemeClr val="tx1"/>
              </a:buClr>
              <a:defRPr/>
            </a:pPr>
            <a:r>
              <a:rPr lang="en-US" sz="1800" b="1" u="sng">
                <a:solidFill>
                  <a:srgbClr val="FFFFFF"/>
                </a:solidFill>
                <a:effectLst>
                  <a:outerShdw blurRad="38100" dist="38100" dir="2700000" algn="tl">
                    <a:srgbClr val="EEECE1"/>
                  </a:outerShdw>
                </a:effectLst>
                <a:latin typeface="Verdana" pitchFamily="25" charset="0"/>
              </a:rPr>
              <a:t>MOGUL WORLD IS… </a:t>
            </a:r>
          </a:p>
          <a:p>
            <a:pPr marL="469900" indent="-469900">
              <a:buClr>
                <a:schemeClr val="tx1"/>
              </a:buClr>
              <a:defRPr/>
            </a:pPr>
            <a:endParaRPr lang="en-US" sz="1800" b="1">
              <a:solidFill>
                <a:srgbClr val="FFFFFF"/>
              </a:solidFill>
              <a:effectLst>
                <a:outerShdw blurRad="38100" dist="38100" dir="2700000" algn="tl">
                  <a:srgbClr val="EEECE1"/>
                </a:outerShdw>
              </a:effectLst>
              <a:latin typeface="Verdana" pitchFamily="25" charset="0"/>
            </a:endParaRPr>
          </a:p>
          <a:p>
            <a:pPr marL="469900" indent="-469900">
              <a:spcAft>
                <a:spcPts val="300"/>
              </a:spcAft>
              <a:defRPr/>
            </a:pPr>
            <a:r>
              <a:rPr lang="en-US" sz="1600" b="1">
                <a:solidFill>
                  <a:schemeClr val="bg1"/>
                </a:solidFill>
                <a:cs typeface="Arial" charset="0"/>
              </a:rPr>
              <a:t>MOGUL WORLD IS THE PREMIER 3D SOCIAL NETWORK ENABLING </a:t>
            </a:r>
          </a:p>
          <a:p>
            <a:pPr marL="469900" indent="-469900">
              <a:spcAft>
                <a:spcPts val="300"/>
              </a:spcAft>
              <a:defRPr/>
            </a:pPr>
            <a:r>
              <a:rPr lang="en-US" sz="1600" b="1">
                <a:solidFill>
                  <a:schemeClr val="bg1"/>
                </a:solidFill>
                <a:cs typeface="Arial" charset="0"/>
              </a:rPr>
              <a:t>MUSIC DISCOVERY TO THIS GENERATION OF GLOBAL ‘MILLENIUMS’, WHERE </a:t>
            </a:r>
          </a:p>
          <a:p>
            <a:pPr marL="469900" indent="-469900">
              <a:spcAft>
                <a:spcPts val="300"/>
              </a:spcAft>
              <a:defRPr/>
            </a:pPr>
            <a:r>
              <a:rPr lang="en-US" sz="1600" b="1">
                <a:solidFill>
                  <a:schemeClr val="bg1"/>
                </a:solidFill>
                <a:cs typeface="Arial" charset="0"/>
              </a:rPr>
              <a:t>FUTURE ARTISTS WILL BE DISCOVERED WITH A CHANCE FOR A RECORD</a:t>
            </a:r>
          </a:p>
          <a:p>
            <a:pPr marL="469900" indent="-469900">
              <a:spcAft>
                <a:spcPts val="300"/>
              </a:spcAft>
              <a:defRPr/>
            </a:pPr>
            <a:r>
              <a:rPr lang="en-US" sz="1600" b="1">
                <a:solidFill>
                  <a:schemeClr val="bg1"/>
                </a:solidFill>
                <a:cs typeface="Arial" charset="0"/>
              </a:rPr>
              <a:t>DEAL EVERY 90 DAYS, AND WHERE THEIR CONTENT IS MONETIZED AND </a:t>
            </a:r>
          </a:p>
          <a:p>
            <a:pPr marL="469900" indent="-469900">
              <a:spcAft>
                <a:spcPts val="900"/>
              </a:spcAft>
              <a:defRPr/>
            </a:pPr>
            <a:r>
              <a:rPr lang="en-US" sz="1600" b="1">
                <a:solidFill>
                  <a:schemeClr val="bg1"/>
                </a:solidFill>
                <a:cs typeface="Arial" charset="0"/>
              </a:rPr>
              <a:t>DISTRIBUTED IN THE WORLD’S ONLY VIRTUAL MUSIC STORE.    </a:t>
            </a:r>
          </a:p>
          <a:p>
            <a:pPr marL="469900" indent="-469900">
              <a:spcAft>
                <a:spcPts val="300"/>
              </a:spcAft>
              <a:defRPr/>
            </a:pPr>
            <a:r>
              <a:rPr lang="en-US" sz="1600" b="1">
                <a:solidFill>
                  <a:schemeClr val="bg1"/>
                </a:solidFill>
              </a:rPr>
              <a:t>MOGUL IS THE MANNER IN WHICH FACEBOOK™ AND MYSPACE™ USERS</a:t>
            </a:r>
          </a:p>
          <a:p>
            <a:pPr marL="469900" indent="-469900">
              <a:spcAft>
                <a:spcPts val="300"/>
              </a:spcAft>
              <a:defRPr/>
            </a:pPr>
            <a:r>
              <a:rPr lang="en-US" sz="1600" b="1">
                <a:solidFill>
                  <a:schemeClr val="bg1"/>
                </a:solidFill>
              </a:rPr>
              <a:t>WILL INTERACT IN THE FUTURE – IN 3D AND IN REAL TIME.</a:t>
            </a:r>
            <a:r>
              <a:rPr lang="en-US" sz="1600" b="1">
                <a:solidFill>
                  <a:schemeClr val="bg1"/>
                </a:solidFill>
                <a:cs typeface="Arial" charset="0"/>
              </a:rPr>
              <a:t> </a:t>
            </a:r>
          </a:p>
          <a:p>
            <a:pPr marL="469900" indent="-469900">
              <a:defRPr/>
            </a:pPr>
            <a:endParaRPr lang="en-US" sz="1600" b="1">
              <a:solidFill>
                <a:srgbClr val="FFFFFF"/>
              </a:solidFill>
              <a:effectLst>
                <a:outerShdw blurRad="38100" dist="38100" dir="2700000" algn="tl">
                  <a:srgbClr val="EEECE1"/>
                </a:outerShdw>
              </a:effectLst>
              <a:latin typeface="Verdana" pitchFamily="25" charset="0"/>
            </a:endParaRPr>
          </a:p>
        </p:txBody>
      </p:sp>
      <p:grpSp>
        <p:nvGrpSpPr>
          <p:cNvPr id="3076" name="Group 19"/>
          <p:cNvGrpSpPr>
            <a:grpSpLocks/>
          </p:cNvGrpSpPr>
          <p:nvPr/>
        </p:nvGrpSpPr>
        <p:grpSpPr bwMode="auto">
          <a:xfrm>
            <a:off x="5881688" y="228600"/>
            <a:ext cx="2728912" cy="588963"/>
            <a:chOff x="2095500" y="228600"/>
            <a:chExt cx="2728432" cy="588325"/>
          </a:xfrm>
        </p:grpSpPr>
        <p:grpSp>
          <p:nvGrpSpPr>
            <p:cNvPr id="3078" name="Group 34"/>
            <p:cNvGrpSpPr>
              <a:grpSpLocks/>
            </p:cNvGrpSpPr>
            <p:nvPr/>
          </p:nvGrpSpPr>
          <p:grpSpPr bwMode="auto">
            <a:xfrm>
              <a:off x="2095500" y="228600"/>
              <a:ext cx="2715732" cy="588325"/>
              <a:chOff x="2175498" y="914400"/>
              <a:chExt cx="2715732" cy="588325"/>
            </a:xfrm>
          </p:grpSpPr>
          <p:pic>
            <p:nvPicPr>
              <p:cNvPr id="3080" name="Picture 22" descr="MMHorizontalGold.jpg"/>
              <p:cNvPicPr>
                <a:picLocks noChangeAspect="1"/>
              </p:cNvPicPr>
              <p:nvPr/>
            </p:nvPicPr>
            <p:blipFill>
              <a:blip r:embed="rId4"/>
              <a:srcRect l="57771"/>
              <a:stretch>
                <a:fillRect/>
              </a:stretch>
            </p:blipFill>
            <p:spPr bwMode="auto">
              <a:xfrm>
                <a:off x="2175498" y="914819"/>
                <a:ext cx="1089987" cy="587906"/>
              </a:xfrm>
              <a:prstGeom prst="rect">
                <a:avLst/>
              </a:prstGeom>
              <a:noFill/>
              <a:ln w="9525">
                <a:noFill/>
                <a:miter lim="800000"/>
                <a:headEnd/>
                <a:tailEnd/>
              </a:ln>
            </p:spPr>
          </p:pic>
          <p:pic>
            <p:nvPicPr>
              <p:cNvPr id="3081" name="Picture 23" descr="MMHorizontalGold.jpg"/>
              <p:cNvPicPr>
                <a:picLocks noChangeAspect="1"/>
              </p:cNvPicPr>
              <p:nvPr/>
            </p:nvPicPr>
            <p:blipFill>
              <a:blip r:embed="rId4"/>
              <a:srcRect l="34573"/>
              <a:stretch>
                <a:fillRect/>
              </a:stretch>
            </p:blipFill>
            <p:spPr bwMode="auto">
              <a:xfrm>
                <a:off x="3202454" y="914819"/>
                <a:ext cx="1688776" cy="587906"/>
              </a:xfrm>
              <a:prstGeom prst="rect">
                <a:avLst/>
              </a:prstGeom>
              <a:noFill/>
              <a:ln w="9525">
                <a:noFill/>
                <a:miter lim="800000"/>
                <a:headEnd/>
                <a:tailEnd/>
              </a:ln>
            </p:spPr>
          </p:pic>
          <p:sp>
            <p:nvSpPr>
              <p:cNvPr id="25" name="Rectangle 24"/>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083" name="Picture 25" descr="MMHorizontalGold.jpg"/>
              <p:cNvPicPr>
                <a:picLocks noChangeAspect="1"/>
              </p:cNvPicPr>
              <p:nvPr/>
            </p:nvPicPr>
            <p:blipFill>
              <a:blip r:embed="rId4"/>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3084" name="Picture 26" descr="MMHorizontalGold.jpg"/>
              <p:cNvPicPr>
                <a:picLocks noChangeAspect="1"/>
              </p:cNvPicPr>
              <p:nvPr/>
            </p:nvPicPr>
            <p:blipFill>
              <a:blip r:embed="rId4"/>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3085" name="Picture 27" descr="MMHorizontalGold.jpg"/>
              <p:cNvPicPr>
                <a:picLocks noChangeAspect="1"/>
              </p:cNvPicPr>
              <p:nvPr/>
            </p:nvPicPr>
            <p:blipFill>
              <a:blip r:embed="rId4"/>
              <a:srcRect l="91959" b="32385"/>
              <a:stretch>
                <a:fillRect/>
              </a:stretch>
            </p:blipFill>
            <p:spPr bwMode="auto">
              <a:xfrm>
                <a:off x="4470857" y="914400"/>
                <a:ext cx="207560" cy="397513"/>
              </a:xfrm>
              <a:prstGeom prst="rect">
                <a:avLst/>
              </a:prstGeom>
              <a:noFill/>
              <a:ln w="9525">
                <a:noFill/>
                <a:miter lim="800000"/>
                <a:headEnd/>
                <a:tailEnd/>
              </a:ln>
            </p:spPr>
          </p:pic>
          <p:sp>
            <p:nvSpPr>
              <p:cNvPr id="29" name="Rectangle 28"/>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2" name="Rectangle 21"/>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pic>
        <p:nvPicPr>
          <p:cNvPr id="16" name="Picture 15" descr="Screenshot3H.jpg"/>
          <p:cNvPicPr>
            <a:picLocks noChangeAspect="1"/>
          </p:cNvPicPr>
          <p:nvPr/>
        </p:nvPicPr>
        <p:blipFill>
          <a:blip r:embed="rId5">
            <a:lum contrast="10000"/>
          </a:blip>
          <a:srcRect/>
          <a:stretch>
            <a:fillRect/>
          </a:stretch>
        </p:blipFill>
        <p:spPr bwMode="auto">
          <a:xfrm>
            <a:off x="2159000" y="3676650"/>
            <a:ext cx="4838700" cy="3028950"/>
          </a:xfrm>
          <a:prstGeom prst="rect">
            <a:avLst/>
          </a:prstGeom>
          <a:noFill/>
          <a:ln w="9525">
            <a:noFill/>
            <a:miter lim="800000"/>
            <a:headEnd/>
            <a:tailEnd/>
          </a:ln>
          <a:effectLst>
            <a:outerShdw dist="76201" dir="2700000" algn="tl" rotWithShape="0">
              <a:srgbClr val="808080">
                <a:alpha val="56999"/>
              </a:srgbClr>
            </a:outerShdw>
          </a:effectLst>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7"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6" name="Rectangle 8"/>
          <p:cNvSpPr>
            <a:spLocks noChangeArrowheads="1"/>
          </p:cNvSpPr>
          <p:nvPr/>
        </p:nvSpPr>
        <p:spPr bwMode="auto">
          <a:xfrm>
            <a:off x="1905000" y="1835150"/>
            <a:ext cx="5791200" cy="323850"/>
          </a:xfrm>
          <a:prstGeom prst="rect">
            <a:avLst/>
          </a:prstGeom>
          <a:noFill/>
          <a:ln w="9525">
            <a:noFill/>
            <a:miter lim="800000"/>
            <a:headEnd/>
            <a:tailEnd/>
          </a:ln>
          <a:effectLst>
            <a:outerShdw dist="38100" dir="2700000" algn="tl" rotWithShape="0">
              <a:schemeClr val="tx1"/>
            </a:outerShdw>
          </a:effectLst>
        </p:spPr>
        <p:txBody>
          <a:bodyPr>
            <a:spAutoFit/>
          </a:bodyPr>
          <a:lstStyle/>
          <a:p>
            <a:pPr marL="469900" indent="-469900">
              <a:spcBef>
                <a:spcPts val="900"/>
              </a:spcBef>
              <a:buFontTx/>
              <a:buAutoNum type="arabicParenBoth"/>
              <a:defRPr/>
            </a:pPr>
            <a:r>
              <a:rPr lang="en-US" sz="1500" b="1">
                <a:solidFill>
                  <a:srgbClr val="FFFFFF"/>
                </a:solidFill>
                <a:latin typeface="Verdana" pitchFamily="25" charset="0"/>
              </a:rPr>
              <a:t>  COMMUNITY</a:t>
            </a:r>
          </a:p>
        </p:txBody>
      </p:sp>
      <p:sp>
        <p:nvSpPr>
          <p:cNvPr id="17" name="Rectangle 8"/>
          <p:cNvSpPr>
            <a:spLocks noChangeArrowheads="1"/>
          </p:cNvSpPr>
          <p:nvPr/>
        </p:nvSpPr>
        <p:spPr bwMode="auto">
          <a:xfrm>
            <a:off x="228600" y="944563"/>
            <a:ext cx="8556625" cy="338137"/>
          </a:xfrm>
          <a:prstGeom prst="rect">
            <a:avLst/>
          </a:prstGeom>
          <a:noFill/>
          <a:ln w="9525">
            <a:noFill/>
            <a:miter lim="800000"/>
            <a:headEnd/>
            <a:tailEnd/>
          </a:ln>
          <a:effectLst>
            <a:outerShdw dist="38100" dir="2700000" algn="tl" rotWithShape="0">
              <a:schemeClr val="tx1"/>
            </a:outerShdw>
          </a:effectLst>
        </p:spPr>
        <p:txBody>
          <a:bodyPr>
            <a:spAutoFit/>
          </a:bodyPr>
          <a:lstStyle/>
          <a:p>
            <a:pPr marL="228600" lvl="1" indent="177800">
              <a:spcBef>
                <a:spcPct val="20000"/>
              </a:spcBef>
              <a:defRPr/>
            </a:pPr>
            <a:r>
              <a:rPr lang="en-US" sz="1600" b="1">
                <a:solidFill>
                  <a:srgbClr val="FFFFFF"/>
                </a:solidFill>
                <a:latin typeface="Verdana" pitchFamily="25" charset="0"/>
              </a:rPr>
              <a:t>MOGUL WORLD IS AT THE APEX OF SEVERAL POWERFUL TRENDS:</a:t>
            </a:r>
          </a:p>
        </p:txBody>
      </p:sp>
      <p:sp>
        <p:nvSpPr>
          <p:cNvPr id="18" name="Rectangle 8"/>
          <p:cNvSpPr>
            <a:spLocks noChangeArrowheads="1"/>
          </p:cNvSpPr>
          <p:nvPr/>
        </p:nvSpPr>
        <p:spPr bwMode="auto">
          <a:xfrm>
            <a:off x="1905000" y="2341563"/>
            <a:ext cx="5257800" cy="323850"/>
          </a:xfrm>
          <a:prstGeom prst="rect">
            <a:avLst/>
          </a:prstGeom>
          <a:noFill/>
          <a:ln w="9525">
            <a:noFill/>
            <a:miter lim="800000"/>
            <a:headEnd/>
            <a:tailEnd/>
          </a:ln>
          <a:effectLst>
            <a:outerShdw dist="38100" dir="2700000" algn="tl" rotWithShape="0">
              <a:schemeClr val="tx1"/>
            </a:outerShdw>
          </a:effectLst>
        </p:spPr>
        <p:txBody>
          <a:bodyPr>
            <a:spAutoFit/>
          </a:bodyPr>
          <a:lstStyle/>
          <a:p>
            <a:pPr marL="469900" indent="-469900">
              <a:spcBef>
                <a:spcPts val="300"/>
              </a:spcBef>
              <a:defRPr/>
            </a:pPr>
            <a:r>
              <a:rPr lang="en-US" sz="1500" b="1">
                <a:solidFill>
                  <a:srgbClr val="FFFFFF"/>
                </a:solidFill>
                <a:latin typeface="Verdana" pitchFamily="25" charset="0"/>
              </a:rPr>
              <a:t>(2)    HUGE VIRTUAL WORLD GROWTH</a:t>
            </a:r>
          </a:p>
        </p:txBody>
      </p:sp>
      <p:sp>
        <p:nvSpPr>
          <p:cNvPr id="19" name="Rectangle 8"/>
          <p:cNvSpPr>
            <a:spLocks noChangeArrowheads="1"/>
          </p:cNvSpPr>
          <p:nvPr/>
        </p:nvSpPr>
        <p:spPr bwMode="auto">
          <a:xfrm>
            <a:off x="1905000" y="2844800"/>
            <a:ext cx="5233988" cy="323850"/>
          </a:xfrm>
          <a:prstGeom prst="rect">
            <a:avLst/>
          </a:prstGeom>
          <a:noFill/>
          <a:ln w="9525">
            <a:noFill/>
            <a:miter lim="800000"/>
            <a:headEnd/>
            <a:tailEnd/>
          </a:ln>
          <a:effectLst>
            <a:outerShdw dist="38100" dir="2700000" algn="tl" rotWithShape="0">
              <a:schemeClr val="tx1"/>
            </a:outerShdw>
          </a:effectLst>
        </p:spPr>
        <p:txBody>
          <a:bodyPr>
            <a:spAutoFit/>
          </a:bodyPr>
          <a:lstStyle/>
          <a:p>
            <a:pPr marL="469900" indent="-469900">
              <a:spcBef>
                <a:spcPts val="300"/>
              </a:spcBef>
              <a:defRPr/>
            </a:pPr>
            <a:r>
              <a:rPr lang="en-US" sz="1500" b="1">
                <a:solidFill>
                  <a:srgbClr val="FFFFFF"/>
                </a:solidFill>
                <a:latin typeface="Verdana" pitchFamily="25" charset="0"/>
              </a:rPr>
              <a:t>(3)    USER EMPOWERMENT</a:t>
            </a:r>
          </a:p>
        </p:txBody>
      </p:sp>
      <p:sp>
        <p:nvSpPr>
          <p:cNvPr id="31" name="Rectangle 8"/>
          <p:cNvSpPr>
            <a:spLocks noChangeArrowheads="1"/>
          </p:cNvSpPr>
          <p:nvPr/>
        </p:nvSpPr>
        <p:spPr bwMode="auto">
          <a:xfrm>
            <a:off x="1905000" y="3378200"/>
            <a:ext cx="5233988" cy="323850"/>
          </a:xfrm>
          <a:prstGeom prst="rect">
            <a:avLst/>
          </a:prstGeom>
          <a:noFill/>
          <a:ln w="9525">
            <a:noFill/>
            <a:miter lim="800000"/>
            <a:headEnd/>
            <a:tailEnd/>
          </a:ln>
          <a:effectLst>
            <a:outerShdw dist="38100" dir="2700000" algn="tl" rotWithShape="0">
              <a:schemeClr val="tx1"/>
            </a:outerShdw>
          </a:effectLst>
        </p:spPr>
        <p:txBody>
          <a:bodyPr>
            <a:spAutoFit/>
          </a:bodyPr>
          <a:lstStyle/>
          <a:p>
            <a:pPr marL="469900" indent="-469900">
              <a:spcBef>
                <a:spcPts val="300"/>
              </a:spcBef>
              <a:defRPr/>
            </a:pPr>
            <a:r>
              <a:rPr lang="en-US" sz="1500" b="1">
                <a:solidFill>
                  <a:srgbClr val="FFFFFF"/>
                </a:solidFill>
                <a:latin typeface="Verdana" pitchFamily="25" charset="0"/>
                <a:ea typeface="Arial" charset="0"/>
              </a:rPr>
              <a:t>(4)    COLLABORATION</a:t>
            </a:r>
          </a:p>
        </p:txBody>
      </p:sp>
      <p:sp>
        <p:nvSpPr>
          <p:cNvPr id="32" name="Rectangle 8"/>
          <p:cNvSpPr>
            <a:spLocks noChangeArrowheads="1"/>
          </p:cNvSpPr>
          <p:nvPr/>
        </p:nvSpPr>
        <p:spPr bwMode="auto">
          <a:xfrm>
            <a:off x="1905000" y="3898900"/>
            <a:ext cx="5791200" cy="323850"/>
          </a:xfrm>
          <a:prstGeom prst="rect">
            <a:avLst/>
          </a:prstGeom>
          <a:noFill/>
          <a:ln w="9525">
            <a:noFill/>
            <a:miter lim="800000"/>
            <a:headEnd/>
            <a:tailEnd/>
          </a:ln>
          <a:effectLst>
            <a:outerShdw dist="38100" dir="2700000" algn="tl" rotWithShape="0">
              <a:schemeClr val="tx1"/>
            </a:outerShdw>
          </a:effectLst>
        </p:spPr>
        <p:txBody>
          <a:bodyPr>
            <a:spAutoFit/>
          </a:bodyPr>
          <a:lstStyle/>
          <a:p>
            <a:pPr marL="469900" indent="-469900">
              <a:spcBef>
                <a:spcPts val="300"/>
              </a:spcBef>
              <a:defRPr/>
            </a:pPr>
            <a:r>
              <a:rPr lang="en-US" sz="1500" b="1">
                <a:solidFill>
                  <a:srgbClr val="FFFFFF"/>
                </a:solidFill>
                <a:latin typeface="Verdana" pitchFamily="25" charset="0"/>
                <a:ea typeface="Arial" charset="0"/>
              </a:rPr>
              <a:t>(5)    P2P MARKETING, SALES AND DISTRIBUTION</a:t>
            </a:r>
          </a:p>
        </p:txBody>
      </p:sp>
      <p:sp>
        <p:nvSpPr>
          <p:cNvPr id="33" name="Rectangle 8"/>
          <p:cNvSpPr>
            <a:spLocks noChangeArrowheads="1"/>
          </p:cNvSpPr>
          <p:nvPr/>
        </p:nvSpPr>
        <p:spPr bwMode="auto">
          <a:xfrm>
            <a:off x="1905000" y="4432300"/>
            <a:ext cx="4154488" cy="323850"/>
          </a:xfrm>
          <a:prstGeom prst="rect">
            <a:avLst/>
          </a:prstGeom>
          <a:noFill/>
          <a:ln w="9525">
            <a:noFill/>
            <a:miter lim="800000"/>
            <a:headEnd/>
            <a:tailEnd/>
          </a:ln>
          <a:effectLst>
            <a:outerShdw dist="38100" dir="2700000" algn="tl" rotWithShape="0">
              <a:schemeClr val="tx1"/>
            </a:outerShdw>
          </a:effectLst>
        </p:spPr>
        <p:txBody>
          <a:bodyPr>
            <a:spAutoFit/>
          </a:bodyPr>
          <a:lstStyle/>
          <a:p>
            <a:pPr marL="469900" indent="-469900">
              <a:spcBef>
                <a:spcPts val="300"/>
              </a:spcBef>
              <a:defRPr/>
            </a:pPr>
            <a:r>
              <a:rPr lang="en-US" sz="1500" b="1">
                <a:solidFill>
                  <a:srgbClr val="FFFFFF"/>
                </a:solidFill>
                <a:latin typeface="Verdana" pitchFamily="25" charset="0"/>
                <a:ea typeface="Arial" charset="0"/>
              </a:rPr>
              <a:t>(6)    GLOBALIZATION</a:t>
            </a:r>
          </a:p>
        </p:txBody>
      </p:sp>
      <p:sp>
        <p:nvSpPr>
          <p:cNvPr id="30" name="Rectangle 8"/>
          <p:cNvSpPr>
            <a:spLocks noChangeArrowheads="1"/>
          </p:cNvSpPr>
          <p:nvPr/>
        </p:nvSpPr>
        <p:spPr bwMode="auto">
          <a:xfrm>
            <a:off x="1905000" y="4938713"/>
            <a:ext cx="4495800" cy="323850"/>
          </a:xfrm>
          <a:prstGeom prst="rect">
            <a:avLst/>
          </a:prstGeom>
          <a:noFill/>
          <a:ln w="9525">
            <a:noFill/>
            <a:miter lim="800000"/>
            <a:headEnd/>
            <a:tailEnd/>
          </a:ln>
          <a:effectLst>
            <a:outerShdw dist="38100" dir="2700000" algn="tl" rotWithShape="0">
              <a:schemeClr val="tx1"/>
            </a:outerShdw>
          </a:effectLst>
        </p:spPr>
        <p:txBody>
          <a:bodyPr>
            <a:spAutoFit/>
          </a:bodyPr>
          <a:lstStyle/>
          <a:p>
            <a:pPr marL="469900" indent="-469900">
              <a:spcBef>
                <a:spcPts val="300"/>
              </a:spcBef>
              <a:defRPr/>
            </a:pPr>
            <a:r>
              <a:rPr lang="en-US" sz="1500" b="1">
                <a:solidFill>
                  <a:srgbClr val="FFFFFF"/>
                </a:solidFill>
                <a:latin typeface="Verdana" pitchFamily="25" charset="0"/>
                <a:ea typeface="Arial" charset="0"/>
              </a:rPr>
              <a:t>(7)    PURPOSE</a:t>
            </a:r>
          </a:p>
        </p:txBody>
      </p:sp>
      <p:grpSp>
        <p:nvGrpSpPr>
          <p:cNvPr id="4107" name="Group 28"/>
          <p:cNvGrpSpPr>
            <a:grpSpLocks/>
          </p:cNvGrpSpPr>
          <p:nvPr/>
        </p:nvGrpSpPr>
        <p:grpSpPr bwMode="auto">
          <a:xfrm>
            <a:off x="5881688" y="228600"/>
            <a:ext cx="2728912" cy="588963"/>
            <a:chOff x="2095500" y="228600"/>
            <a:chExt cx="2728432" cy="588325"/>
          </a:xfrm>
        </p:grpSpPr>
        <p:grpSp>
          <p:nvGrpSpPr>
            <p:cNvPr id="4108" name="Group 34"/>
            <p:cNvGrpSpPr>
              <a:grpSpLocks/>
            </p:cNvGrpSpPr>
            <p:nvPr/>
          </p:nvGrpSpPr>
          <p:grpSpPr bwMode="auto">
            <a:xfrm>
              <a:off x="2095500" y="228600"/>
              <a:ext cx="2715732" cy="588325"/>
              <a:chOff x="2175498" y="914400"/>
              <a:chExt cx="2715732" cy="588325"/>
            </a:xfrm>
          </p:grpSpPr>
          <p:pic>
            <p:nvPicPr>
              <p:cNvPr id="4110" name="Picture 35" descr="MMHorizontalGold.jpg"/>
              <p:cNvPicPr>
                <a:picLocks noChangeAspect="1"/>
              </p:cNvPicPr>
              <p:nvPr/>
            </p:nvPicPr>
            <p:blipFill>
              <a:blip r:embed="rId4"/>
              <a:srcRect l="57771"/>
              <a:stretch>
                <a:fillRect/>
              </a:stretch>
            </p:blipFill>
            <p:spPr bwMode="auto">
              <a:xfrm>
                <a:off x="2175498" y="914819"/>
                <a:ext cx="1089987" cy="587906"/>
              </a:xfrm>
              <a:prstGeom prst="rect">
                <a:avLst/>
              </a:prstGeom>
              <a:noFill/>
              <a:ln w="9525">
                <a:noFill/>
                <a:miter lim="800000"/>
                <a:headEnd/>
                <a:tailEnd/>
              </a:ln>
            </p:spPr>
          </p:pic>
          <p:pic>
            <p:nvPicPr>
              <p:cNvPr id="4111" name="Picture 36" descr="MMHorizontalGold.jpg"/>
              <p:cNvPicPr>
                <a:picLocks noChangeAspect="1"/>
              </p:cNvPicPr>
              <p:nvPr/>
            </p:nvPicPr>
            <p:blipFill>
              <a:blip r:embed="rId4"/>
              <a:srcRect l="34573"/>
              <a:stretch>
                <a:fillRect/>
              </a:stretch>
            </p:blipFill>
            <p:spPr bwMode="auto">
              <a:xfrm>
                <a:off x="3202454" y="914819"/>
                <a:ext cx="1688776" cy="587906"/>
              </a:xfrm>
              <a:prstGeom prst="rect">
                <a:avLst/>
              </a:prstGeom>
              <a:noFill/>
              <a:ln w="9525">
                <a:noFill/>
                <a:miter lim="800000"/>
                <a:headEnd/>
                <a:tailEnd/>
              </a:ln>
            </p:spPr>
          </p:pic>
          <p:sp>
            <p:nvSpPr>
              <p:cNvPr id="38" name="Rectangle 37"/>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113" name="Picture 38" descr="MMHorizontalGold.jpg"/>
              <p:cNvPicPr>
                <a:picLocks noChangeAspect="1"/>
              </p:cNvPicPr>
              <p:nvPr/>
            </p:nvPicPr>
            <p:blipFill>
              <a:blip r:embed="rId4"/>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4114" name="Picture 39" descr="MMHorizontalGold.jpg"/>
              <p:cNvPicPr>
                <a:picLocks noChangeAspect="1"/>
              </p:cNvPicPr>
              <p:nvPr/>
            </p:nvPicPr>
            <p:blipFill>
              <a:blip r:embed="rId4"/>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4115" name="Picture 40" descr="MMHorizontalGold.jpg"/>
              <p:cNvPicPr>
                <a:picLocks noChangeAspect="1"/>
              </p:cNvPicPr>
              <p:nvPr/>
            </p:nvPicPr>
            <p:blipFill>
              <a:blip r:embed="rId4"/>
              <a:srcRect l="91959" b="32385"/>
              <a:stretch>
                <a:fillRect/>
              </a:stretch>
            </p:blipFill>
            <p:spPr bwMode="auto">
              <a:xfrm>
                <a:off x="4470857" y="914400"/>
                <a:ext cx="207560" cy="397513"/>
              </a:xfrm>
              <a:prstGeom prst="rect">
                <a:avLst/>
              </a:prstGeom>
              <a:noFill/>
              <a:ln w="9525">
                <a:noFill/>
                <a:miter lim="800000"/>
                <a:headEnd/>
                <a:tailEnd/>
              </a:ln>
            </p:spPr>
          </p:pic>
          <p:sp>
            <p:nvSpPr>
              <p:cNvPr id="42" name="Rectangle 41"/>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35" name="Rectangle 34"/>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556625"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I. MOST COMPREHENSIVE NETWORKING EXPERIENCE</a:t>
            </a:r>
          </a:p>
        </p:txBody>
      </p:sp>
      <p:sp>
        <p:nvSpPr>
          <p:cNvPr id="18" name="Rectangle 16"/>
          <p:cNvSpPr>
            <a:spLocks noChangeArrowheads="1"/>
          </p:cNvSpPr>
          <p:nvPr/>
        </p:nvSpPr>
        <p:spPr bwMode="auto">
          <a:xfrm>
            <a:off x="685800" y="1219200"/>
            <a:ext cx="8153400" cy="62388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342900" indent="-342900">
              <a:spcBef>
                <a:spcPts val="300"/>
              </a:spcBef>
              <a:defRPr/>
            </a:pPr>
            <a:endParaRPr lang="en-US" sz="1600" b="1">
              <a:solidFill>
                <a:srgbClr val="FFFFFF"/>
              </a:solidFill>
              <a:latin typeface="Verdana" pitchFamily="25" charset="0"/>
            </a:endParaRPr>
          </a:p>
          <a:p>
            <a:pPr marL="342900" indent="-342900">
              <a:spcBef>
                <a:spcPts val="300"/>
              </a:spcBef>
              <a:defRPr/>
            </a:pPr>
            <a:r>
              <a:rPr lang="en-US" sz="1600" b="1">
                <a:solidFill>
                  <a:srgbClr val="FFFFFF"/>
                </a:solidFill>
                <a:latin typeface="Verdana" pitchFamily="25" charset="0"/>
              </a:rPr>
              <a:t>An immersive social network, beyond today’s 2D formats.</a:t>
            </a:r>
          </a:p>
        </p:txBody>
      </p:sp>
      <p:pic>
        <p:nvPicPr>
          <p:cNvPr id="17" name="Picture 16" descr="Screenshot2G.jpg"/>
          <p:cNvPicPr>
            <a:picLocks noChangeAspect="1"/>
          </p:cNvPicPr>
          <p:nvPr/>
        </p:nvPicPr>
        <p:blipFill>
          <a:blip r:embed="rId4">
            <a:lum contrast="10000"/>
          </a:blip>
          <a:srcRect/>
          <a:stretch>
            <a:fillRect/>
          </a:stretch>
        </p:blipFill>
        <p:spPr bwMode="auto">
          <a:xfrm>
            <a:off x="1016000" y="2155825"/>
            <a:ext cx="7116763" cy="4462463"/>
          </a:xfrm>
          <a:prstGeom prst="rect">
            <a:avLst/>
          </a:prstGeom>
          <a:noFill/>
          <a:ln w="9525">
            <a:noFill/>
            <a:miter lim="800000"/>
            <a:headEnd/>
            <a:tailEnd/>
          </a:ln>
          <a:effectLst>
            <a:outerShdw dist="76201" dir="2700000" algn="tl" rotWithShape="0">
              <a:srgbClr val="808080">
                <a:alpha val="56999"/>
              </a:srgbClr>
            </a:outerShdw>
          </a:effectLst>
        </p:spPr>
      </p:pic>
      <p:grpSp>
        <p:nvGrpSpPr>
          <p:cNvPr id="5126" name="Group 15"/>
          <p:cNvGrpSpPr>
            <a:grpSpLocks/>
          </p:cNvGrpSpPr>
          <p:nvPr/>
        </p:nvGrpSpPr>
        <p:grpSpPr bwMode="auto">
          <a:xfrm>
            <a:off x="5881688" y="228600"/>
            <a:ext cx="2728912" cy="588963"/>
            <a:chOff x="2095500" y="228600"/>
            <a:chExt cx="2728432" cy="588325"/>
          </a:xfrm>
        </p:grpSpPr>
        <p:grpSp>
          <p:nvGrpSpPr>
            <p:cNvPr id="5127" name="Group 34"/>
            <p:cNvGrpSpPr>
              <a:grpSpLocks/>
            </p:cNvGrpSpPr>
            <p:nvPr/>
          </p:nvGrpSpPr>
          <p:grpSpPr bwMode="auto">
            <a:xfrm>
              <a:off x="2095500" y="228600"/>
              <a:ext cx="2715732" cy="588325"/>
              <a:chOff x="2175498" y="914400"/>
              <a:chExt cx="2715732" cy="588325"/>
            </a:xfrm>
          </p:grpSpPr>
          <p:pic>
            <p:nvPicPr>
              <p:cNvPr id="5129" name="Picture 21" descr="MMHorizontalGold.jpg"/>
              <p:cNvPicPr>
                <a:picLocks noChangeAspect="1"/>
              </p:cNvPicPr>
              <p:nvPr/>
            </p:nvPicPr>
            <p:blipFill>
              <a:blip r:embed="rId5"/>
              <a:srcRect l="57771"/>
              <a:stretch>
                <a:fillRect/>
              </a:stretch>
            </p:blipFill>
            <p:spPr bwMode="auto">
              <a:xfrm>
                <a:off x="2175498" y="914819"/>
                <a:ext cx="1089987" cy="587906"/>
              </a:xfrm>
              <a:prstGeom prst="rect">
                <a:avLst/>
              </a:prstGeom>
              <a:noFill/>
              <a:ln w="9525">
                <a:noFill/>
                <a:miter lim="800000"/>
                <a:headEnd/>
                <a:tailEnd/>
              </a:ln>
            </p:spPr>
          </p:pic>
          <p:pic>
            <p:nvPicPr>
              <p:cNvPr id="5130" name="Picture 22" descr="MMHorizontalGold.jpg"/>
              <p:cNvPicPr>
                <a:picLocks noChangeAspect="1"/>
              </p:cNvPicPr>
              <p:nvPr/>
            </p:nvPicPr>
            <p:blipFill>
              <a:blip r:embed="rId5"/>
              <a:srcRect l="34573"/>
              <a:stretch>
                <a:fillRect/>
              </a:stretch>
            </p:blipFill>
            <p:spPr bwMode="auto">
              <a:xfrm>
                <a:off x="3202454" y="914819"/>
                <a:ext cx="1688776" cy="587906"/>
              </a:xfrm>
              <a:prstGeom prst="rect">
                <a:avLst/>
              </a:prstGeom>
              <a:noFill/>
              <a:ln w="9525">
                <a:noFill/>
                <a:miter lim="800000"/>
                <a:headEnd/>
                <a:tailEnd/>
              </a:ln>
            </p:spPr>
          </p:pic>
          <p:sp>
            <p:nvSpPr>
              <p:cNvPr id="24" name="Rectangle 23"/>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5132" name="Picture 24" descr="MMHorizontalGold.jpg"/>
              <p:cNvPicPr>
                <a:picLocks noChangeAspect="1"/>
              </p:cNvPicPr>
              <p:nvPr/>
            </p:nvPicPr>
            <p:blipFill>
              <a:blip r:embed="rId5"/>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5133" name="Picture 25" descr="MMHorizontalGold.jpg"/>
              <p:cNvPicPr>
                <a:picLocks noChangeAspect="1"/>
              </p:cNvPicPr>
              <p:nvPr/>
            </p:nvPicPr>
            <p:blipFill>
              <a:blip r:embed="rId5"/>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5134" name="Picture 26" descr="MMHorizontalGold.jpg"/>
              <p:cNvPicPr>
                <a:picLocks noChangeAspect="1"/>
              </p:cNvPicPr>
              <p:nvPr/>
            </p:nvPicPr>
            <p:blipFill>
              <a:blip r:embed="rId5"/>
              <a:srcRect l="91959" b="32385"/>
              <a:stretch>
                <a:fillRect/>
              </a:stretch>
            </p:blipFill>
            <p:spPr bwMode="auto">
              <a:xfrm>
                <a:off x="4470857" y="914400"/>
                <a:ext cx="207560" cy="397513"/>
              </a:xfrm>
              <a:prstGeom prst="rect">
                <a:avLst/>
              </a:prstGeom>
              <a:noFill/>
              <a:ln w="9525">
                <a:noFill/>
                <a:miter lim="800000"/>
                <a:headEnd/>
                <a:tailEnd/>
              </a:ln>
            </p:spPr>
          </p:pic>
          <p:sp>
            <p:nvSpPr>
              <p:cNvPr id="28" name="Rectangle 27"/>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1" name="Rectangle 20"/>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44563"/>
            <a:ext cx="8556625" cy="338137"/>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II. REAL LIFE REWARDS – PURPOSE DRIVEN</a:t>
            </a:r>
          </a:p>
        </p:txBody>
      </p:sp>
      <p:sp>
        <p:nvSpPr>
          <p:cNvPr id="18" name="Rectangle 16"/>
          <p:cNvSpPr>
            <a:spLocks noChangeArrowheads="1"/>
          </p:cNvSpPr>
          <p:nvPr/>
        </p:nvSpPr>
        <p:spPr bwMode="auto">
          <a:xfrm>
            <a:off x="685800" y="1219200"/>
            <a:ext cx="8153400" cy="62388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a:spcBef>
                <a:spcPts val="300"/>
              </a:spcBef>
              <a:defRPr/>
            </a:pPr>
            <a:endParaRPr lang="en-US" sz="1600" b="1">
              <a:solidFill>
                <a:srgbClr val="FFFFFF"/>
              </a:solidFill>
              <a:latin typeface="Verdana" pitchFamily="25" charset="0"/>
            </a:endParaRPr>
          </a:p>
          <a:p>
            <a:pPr>
              <a:spcBef>
                <a:spcPts val="300"/>
              </a:spcBef>
              <a:defRPr/>
            </a:pPr>
            <a:r>
              <a:rPr lang="en-US" sz="1600" b="1">
                <a:solidFill>
                  <a:srgbClr val="FFFFFF"/>
                </a:solidFill>
                <a:latin typeface="Verdana" pitchFamily="25" charset="0"/>
              </a:rPr>
              <a:t>Real life rewards - empowering new artists and audiences, alike.</a:t>
            </a:r>
          </a:p>
        </p:txBody>
      </p:sp>
      <p:pic>
        <p:nvPicPr>
          <p:cNvPr id="16" name="Picture 15" descr="Picture 2.png"/>
          <p:cNvPicPr>
            <a:picLocks noChangeAspect="1"/>
          </p:cNvPicPr>
          <p:nvPr/>
        </p:nvPicPr>
        <p:blipFill>
          <a:blip r:embed="rId4"/>
          <a:srcRect l="26076" t="44670" r="40556" b="24667"/>
          <a:stretch>
            <a:fillRect/>
          </a:stretch>
        </p:blipFill>
        <p:spPr bwMode="auto">
          <a:xfrm>
            <a:off x="1143000" y="2286000"/>
            <a:ext cx="6899275" cy="3962400"/>
          </a:xfrm>
          <a:prstGeom prst="rect">
            <a:avLst/>
          </a:prstGeom>
          <a:noFill/>
          <a:ln w="9525">
            <a:noFill/>
            <a:miter lim="800000"/>
            <a:headEnd/>
            <a:tailEnd/>
          </a:ln>
          <a:effectLst>
            <a:outerShdw dist="127001" dir="2700000" algn="tl" rotWithShape="0">
              <a:srgbClr val="808080">
                <a:alpha val="42999"/>
              </a:srgbClr>
            </a:outerShdw>
          </a:effectLst>
        </p:spPr>
      </p:pic>
      <p:sp>
        <p:nvSpPr>
          <p:cNvPr id="6150" name="TextBox 16"/>
          <p:cNvSpPr txBox="1">
            <a:spLocks noChangeArrowheads="1"/>
          </p:cNvSpPr>
          <p:nvPr/>
        </p:nvSpPr>
        <p:spPr bwMode="auto">
          <a:xfrm>
            <a:off x="2057400" y="6324600"/>
            <a:ext cx="5029200" cy="369888"/>
          </a:xfrm>
          <a:prstGeom prst="rect">
            <a:avLst/>
          </a:prstGeom>
          <a:noFill/>
          <a:ln w="9525">
            <a:noFill/>
            <a:miter lim="800000"/>
            <a:headEnd/>
            <a:tailEnd/>
          </a:ln>
        </p:spPr>
        <p:txBody>
          <a:bodyPr wrap="none">
            <a:spAutoFit/>
          </a:bodyPr>
          <a:lstStyle/>
          <a:p>
            <a:r>
              <a:rPr lang="en-US" sz="1800" i="1">
                <a:solidFill>
                  <a:srgbClr val="C6D9F1"/>
                </a:solidFill>
                <a:latin typeface="Verdana" pitchFamily="25" charset="0"/>
              </a:rPr>
              <a:t>Suzie O – Mogul’s first demo-deal winner</a:t>
            </a:r>
          </a:p>
        </p:txBody>
      </p:sp>
      <p:grpSp>
        <p:nvGrpSpPr>
          <p:cNvPr id="6151" name="Group 19"/>
          <p:cNvGrpSpPr>
            <a:grpSpLocks/>
          </p:cNvGrpSpPr>
          <p:nvPr/>
        </p:nvGrpSpPr>
        <p:grpSpPr bwMode="auto">
          <a:xfrm>
            <a:off x="5881688" y="228600"/>
            <a:ext cx="2728912" cy="588963"/>
            <a:chOff x="2095500" y="228600"/>
            <a:chExt cx="2728432" cy="588325"/>
          </a:xfrm>
        </p:grpSpPr>
        <p:grpSp>
          <p:nvGrpSpPr>
            <p:cNvPr id="6152" name="Group 34"/>
            <p:cNvGrpSpPr>
              <a:grpSpLocks/>
            </p:cNvGrpSpPr>
            <p:nvPr/>
          </p:nvGrpSpPr>
          <p:grpSpPr bwMode="auto">
            <a:xfrm>
              <a:off x="2095500" y="228600"/>
              <a:ext cx="2715732" cy="588325"/>
              <a:chOff x="2175498" y="914400"/>
              <a:chExt cx="2715732" cy="588325"/>
            </a:xfrm>
          </p:grpSpPr>
          <p:pic>
            <p:nvPicPr>
              <p:cNvPr id="6154" name="Picture 22" descr="MMHorizontalGold.jpg"/>
              <p:cNvPicPr>
                <a:picLocks noChangeAspect="1"/>
              </p:cNvPicPr>
              <p:nvPr/>
            </p:nvPicPr>
            <p:blipFill>
              <a:blip r:embed="rId5"/>
              <a:srcRect l="57771"/>
              <a:stretch>
                <a:fillRect/>
              </a:stretch>
            </p:blipFill>
            <p:spPr bwMode="auto">
              <a:xfrm>
                <a:off x="2175498" y="914819"/>
                <a:ext cx="1089987" cy="587906"/>
              </a:xfrm>
              <a:prstGeom prst="rect">
                <a:avLst/>
              </a:prstGeom>
              <a:noFill/>
              <a:ln w="9525">
                <a:noFill/>
                <a:miter lim="800000"/>
                <a:headEnd/>
                <a:tailEnd/>
              </a:ln>
            </p:spPr>
          </p:pic>
          <p:pic>
            <p:nvPicPr>
              <p:cNvPr id="6155" name="Picture 23" descr="MMHorizontalGold.jpg"/>
              <p:cNvPicPr>
                <a:picLocks noChangeAspect="1"/>
              </p:cNvPicPr>
              <p:nvPr/>
            </p:nvPicPr>
            <p:blipFill>
              <a:blip r:embed="rId5"/>
              <a:srcRect l="34573"/>
              <a:stretch>
                <a:fillRect/>
              </a:stretch>
            </p:blipFill>
            <p:spPr bwMode="auto">
              <a:xfrm>
                <a:off x="3202454" y="914819"/>
                <a:ext cx="1688776" cy="587906"/>
              </a:xfrm>
              <a:prstGeom prst="rect">
                <a:avLst/>
              </a:prstGeom>
              <a:noFill/>
              <a:ln w="9525">
                <a:noFill/>
                <a:miter lim="800000"/>
                <a:headEnd/>
                <a:tailEnd/>
              </a:ln>
            </p:spPr>
          </p:pic>
          <p:sp>
            <p:nvSpPr>
              <p:cNvPr id="25" name="Rectangle 24"/>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6157" name="Picture 25" descr="MMHorizontalGold.jpg"/>
              <p:cNvPicPr>
                <a:picLocks noChangeAspect="1"/>
              </p:cNvPicPr>
              <p:nvPr/>
            </p:nvPicPr>
            <p:blipFill>
              <a:blip r:embed="rId5"/>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6158" name="Picture 26" descr="MMHorizontalGold.jpg"/>
              <p:cNvPicPr>
                <a:picLocks noChangeAspect="1"/>
              </p:cNvPicPr>
              <p:nvPr/>
            </p:nvPicPr>
            <p:blipFill>
              <a:blip r:embed="rId5"/>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6159" name="Picture 27" descr="MMHorizontalGold.jpg"/>
              <p:cNvPicPr>
                <a:picLocks noChangeAspect="1"/>
              </p:cNvPicPr>
              <p:nvPr/>
            </p:nvPicPr>
            <p:blipFill>
              <a:blip r:embed="rId5"/>
              <a:srcRect l="91959" b="32385"/>
              <a:stretch>
                <a:fillRect/>
              </a:stretch>
            </p:blipFill>
            <p:spPr bwMode="auto">
              <a:xfrm>
                <a:off x="4470857" y="914400"/>
                <a:ext cx="207560" cy="397513"/>
              </a:xfrm>
              <a:prstGeom prst="rect">
                <a:avLst/>
              </a:prstGeom>
              <a:noFill/>
              <a:ln w="9525">
                <a:noFill/>
                <a:miter lim="800000"/>
                <a:headEnd/>
                <a:tailEnd/>
              </a:ln>
            </p:spPr>
          </p:pic>
          <p:sp>
            <p:nvSpPr>
              <p:cNvPr id="29" name="Rectangle 28"/>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2" name="Rectangle 21"/>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556625"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III. MONETIZATION OF USER GENERATED CONTENT</a:t>
            </a:r>
          </a:p>
        </p:txBody>
      </p:sp>
      <p:sp>
        <p:nvSpPr>
          <p:cNvPr id="18" name="Rectangle 16"/>
          <p:cNvSpPr>
            <a:spLocks noChangeArrowheads="1"/>
          </p:cNvSpPr>
          <p:nvPr/>
        </p:nvSpPr>
        <p:spPr bwMode="auto">
          <a:xfrm>
            <a:off x="685800" y="1219200"/>
            <a:ext cx="8153400" cy="1400175"/>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342900" indent="-342900">
              <a:spcBef>
                <a:spcPts val="300"/>
              </a:spcBef>
              <a:defRPr/>
            </a:pPr>
            <a:endParaRPr lang="en-US" sz="1600" b="1">
              <a:solidFill>
                <a:srgbClr val="FFFFFF"/>
              </a:solidFill>
              <a:latin typeface="Verdana" pitchFamily="25" charset="0"/>
            </a:endParaRPr>
          </a:p>
          <a:p>
            <a:pPr marL="342900" indent="-342900">
              <a:spcBef>
                <a:spcPts val="300"/>
              </a:spcBef>
              <a:defRPr/>
            </a:pPr>
            <a:r>
              <a:rPr lang="en-US" sz="1600" b="1">
                <a:solidFill>
                  <a:srgbClr val="FFFFFF"/>
                </a:solidFill>
                <a:latin typeface="Verdana" pitchFamily="25" charset="0"/>
              </a:rPr>
              <a:t>Monetization system for millions of artists – offering  P2P distribution and monetization of music, short films, video content, events and services. </a:t>
            </a:r>
          </a:p>
          <a:p>
            <a:pPr marL="342900" indent="-342900">
              <a:spcBef>
                <a:spcPts val="300"/>
              </a:spcBef>
              <a:defRPr/>
            </a:pPr>
            <a:endParaRPr lang="en-US" sz="1600" b="1">
              <a:solidFill>
                <a:srgbClr val="FFFFFF"/>
              </a:solidFill>
              <a:latin typeface="Verdana" pitchFamily="25" charset="0"/>
            </a:endParaRPr>
          </a:p>
        </p:txBody>
      </p:sp>
      <p:pic>
        <p:nvPicPr>
          <p:cNvPr id="16" name="Picture 15" descr="Shot 4G.jpg"/>
          <p:cNvPicPr>
            <a:picLocks noChangeAspect="1"/>
          </p:cNvPicPr>
          <p:nvPr/>
        </p:nvPicPr>
        <p:blipFill>
          <a:blip r:embed="rId4">
            <a:lum contrast="14000"/>
          </a:blip>
          <a:srcRect/>
          <a:stretch>
            <a:fillRect/>
          </a:stretch>
        </p:blipFill>
        <p:spPr bwMode="auto">
          <a:xfrm>
            <a:off x="1295400" y="2508250"/>
            <a:ext cx="6564313" cy="4121150"/>
          </a:xfrm>
          <a:prstGeom prst="rect">
            <a:avLst/>
          </a:prstGeom>
          <a:noFill/>
          <a:ln w="9525">
            <a:noFill/>
            <a:miter lim="800000"/>
            <a:headEnd/>
            <a:tailEnd/>
          </a:ln>
          <a:effectLst>
            <a:outerShdw dist="127001" dir="2700000" algn="tl" rotWithShape="0">
              <a:srgbClr val="808080">
                <a:alpha val="54999"/>
              </a:srgbClr>
            </a:outerShdw>
          </a:effectLst>
        </p:spPr>
      </p:pic>
      <p:grpSp>
        <p:nvGrpSpPr>
          <p:cNvPr id="7174" name="Group 16"/>
          <p:cNvGrpSpPr>
            <a:grpSpLocks/>
          </p:cNvGrpSpPr>
          <p:nvPr/>
        </p:nvGrpSpPr>
        <p:grpSpPr bwMode="auto">
          <a:xfrm>
            <a:off x="5881688" y="228600"/>
            <a:ext cx="2728912" cy="588963"/>
            <a:chOff x="2095500" y="228600"/>
            <a:chExt cx="2728432" cy="588325"/>
          </a:xfrm>
        </p:grpSpPr>
        <p:grpSp>
          <p:nvGrpSpPr>
            <p:cNvPr id="7175" name="Group 34"/>
            <p:cNvGrpSpPr>
              <a:grpSpLocks/>
            </p:cNvGrpSpPr>
            <p:nvPr/>
          </p:nvGrpSpPr>
          <p:grpSpPr bwMode="auto">
            <a:xfrm>
              <a:off x="2095500" y="228600"/>
              <a:ext cx="2715732" cy="588325"/>
              <a:chOff x="2175498" y="914400"/>
              <a:chExt cx="2715732" cy="588325"/>
            </a:xfrm>
          </p:grpSpPr>
          <p:pic>
            <p:nvPicPr>
              <p:cNvPr id="7177" name="Picture 21" descr="MMHorizontalGold.jpg"/>
              <p:cNvPicPr>
                <a:picLocks noChangeAspect="1"/>
              </p:cNvPicPr>
              <p:nvPr/>
            </p:nvPicPr>
            <p:blipFill>
              <a:blip r:embed="rId5"/>
              <a:srcRect l="57771"/>
              <a:stretch>
                <a:fillRect/>
              </a:stretch>
            </p:blipFill>
            <p:spPr bwMode="auto">
              <a:xfrm>
                <a:off x="2175498" y="914819"/>
                <a:ext cx="1089987" cy="587906"/>
              </a:xfrm>
              <a:prstGeom prst="rect">
                <a:avLst/>
              </a:prstGeom>
              <a:noFill/>
              <a:ln w="9525">
                <a:noFill/>
                <a:miter lim="800000"/>
                <a:headEnd/>
                <a:tailEnd/>
              </a:ln>
            </p:spPr>
          </p:pic>
          <p:pic>
            <p:nvPicPr>
              <p:cNvPr id="7178" name="Picture 22" descr="MMHorizontalGold.jpg"/>
              <p:cNvPicPr>
                <a:picLocks noChangeAspect="1"/>
              </p:cNvPicPr>
              <p:nvPr/>
            </p:nvPicPr>
            <p:blipFill>
              <a:blip r:embed="rId5"/>
              <a:srcRect l="34573"/>
              <a:stretch>
                <a:fillRect/>
              </a:stretch>
            </p:blipFill>
            <p:spPr bwMode="auto">
              <a:xfrm>
                <a:off x="3202454" y="914819"/>
                <a:ext cx="1688776" cy="587906"/>
              </a:xfrm>
              <a:prstGeom prst="rect">
                <a:avLst/>
              </a:prstGeom>
              <a:noFill/>
              <a:ln w="9525">
                <a:noFill/>
                <a:miter lim="800000"/>
                <a:headEnd/>
                <a:tailEnd/>
              </a:ln>
            </p:spPr>
          </p:pic>
          <p:sp>
            <p:nvSpPr>
              <p:cNvPr id="24" name="Rectangle 23"/>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7180" name="Picture 24" descr="MMHorizontalGold.jpg"/>
              <p:cNvPicPr>
                <a:picLocks noChangeAspect="1"/>
              </p:cNvPicPr>
              <p:nvPr/>
            </p:nvPicPr>
            <p:blipFill>
              <a:blip r:embed="rId5"/>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7181" name="Picture 25" descr="MMHorizontalGold.jpg"/>
              <p:cNvPicPr>
                <a:picLocks noChangeAspect="1"/>
              </p:cNvPicPr>
              <p:nvPr/>
            </p:nvPicPr>
            <p:blipFill>
              <a:blip r:embed="rId5"/>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7182" name="Picture 26" descr="MMHorizontalGold.jpg"/>
              <p:cNvPicPr>
                <a:picLocks noChangeAspect="1"/>
              </p:cNvPicPr>
              <p:nvPr/>
            </p:nvPicPr>
            <p:blipFill>
              <a:blip r:embed="rId5"/>
              <a:srcRect l="91959" b="32385"/>
              <a:stretch>
                <a:fillRect/>
              </a:stretch>
            </p:blipFill>
            <p:spPr bwMode="auto">
              <a:xfrm>
                <a:off x="4470857" y="914400"/>
                <a:ext cx="207560" cy="397513"/>
              </a:xfrm>
              <a:prstGeom prst="rect">
                <a:avLst/>
              </a:prstGeom>
              <a:noFill/>
              <a:ln w="9525">
                <a:noFill/>
                <a:miter lim="800000"/>
                <a:headEnd/>
                <a:tailEnd/>
              </a:ln>
            </p:spPr>
          </p:pic>
          <p:sp>
            <p:nvSpPr>
              <p:cNvPr id="28" name="Rectangle 27"/>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1" name="Rectangle 20"/>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556625" cy="338138"/>
          </a:xfrm>
          <a:prstGeom prst="rect">
            <a:avLst/>
          </a:prstGeom>
          <a:noFill/>
          <a:ln w="9525">
            <a:noFill/>
            <a:miter lim="800000"/>
            <a:headEnd/>
            <a:tailEnd/>
          </a:ln>
          <a:effectLst>
            <a:outerShdw dist="38100" dir="2700000" rotWithShape="0">
              <a:schemeClr val="tx1"/>
            </a:outerShdw>
          </a:effectLst>
        </p:spPr>
        <p:txBody>
          <a:bodyPr>
            <a:spAutoFit/>
          </a:bodyPr>
          <a:lstStyle/>
          <a:p>
            <a:pPr marL="0" lvl="1">
              <a:spcBef>
                <a:spcPct val="20000"/>
              </a:spcBef>
              <a:defRPr/>
            </a:pPr>
            <a:r>
              <a:rPr lang="en-US" sz="1600" b="1" u="sng">
                <a:solidFill>
                  <a:srgbClr val="FFFFFF"/>
                </a:solidFill>
                <a:latin typeface="Verdana" pitchFamily="25" charset="0"/>
              </a:rPr>
              <a:t>IV. WORLD’S FIRST 3D MUSIC STORE</a:t>
            </a:r>
          </a:p>
        </p:txBody>
      </p:sp>
      <p:sp>
        <p:nvSpPr>
          <p:cNvPr id="18" name="Rectangle 16"/>
          <p:cNvSpPr>
            <a:spLocks noChangeArrowheads="1"/>
          </p:cNvSpPr>
          <p:nvPr/>
        </p:nvSpPr>
        <p:spPr bwMode="auto">
          <a:xfrm>
            <a:off x="685800" y="1219200"/>
            <a:ext cx="8153400" cy="1477963"/>
          </a:xfrm>
          <a:prstGeom prst="rect">
            <a:avLst/>
          </a:prstGeom>
          <a:noFill/>
          <a:ln w="9525">
            <a:noFill/>
            <a:miter lim="800000"/>
            <a:headEnd/>
            <a:tailEnd/>
          </a:ln>
          <a:effectLst>
            <a:outerShdw dist="38100" dir="2700000" rotWithShape="0">
              <a:schemeClr val="tx1"/>
            </a:outerShdw>
          </a:effectLst>
        </p:spPr>
        <p:txBody>
          <a:bodyPr>
            <a:spAutoFit/>
          </a:bodyPr>
          <a:lstStyle/>
          <a:p>
            <a:pPr>
              <a:spcBef>
                <a:spcPts val="300"/>
              </a:spcBef>
              <a:defRPr/>
            </a:pPr>
            <a:endParaRPr lang="en-US" sz="1600" b="1">
              <a:solidFill>
                <a:srgbClr val="FFFFFF"/>
              </a:solidFill>
              <a:latin typeface="Verdana" pitchFamily="25" charset="0"/>
            </a:endParaRPr>
          </a:p>
          <a:p>
            <a:pPr>
              <a:spcBef>
                <a:spcPts val="300"/>
              </a:spcBef>
              <a:defRPr/>
            </a:pPr>
            <a:r>
              <a:rPr lang="en-US" sz="1600" b="1">
                <a:solidFill>
                  <a:srgbClr val="FFFFFF"/>
                </a:solidFill>
                <a:latin typeface="Verdana" pitchFamily="25" charset="0"/>
              </a:rPr>
              <a:t>Music discovery and platform for music sales – this is the next </a:t>
            </a:r>
          </a:p>
          <a:p>
            <a:pPr>
              <a:spcBef>
                <a:spcPts val="300"/>
              </a:spcBef>
              <a:defRPr/>
            </a:pPr>
            <a:r>
              <a:rPr lang="en-US" sz="1600" b="1">
                <a:solidFill>
                  <a:srgbClr val="FFFFFF"/>
                </a:solidFill>
                <a:latin typeface="Verdana" pitchFamily="25" charset="0"/>
              </a:rPr>
              <a:t>       generation of music discovery and purchase in a completely   </a:t>
            </a:r>
          </a:p>
          <a:p>
            <a:pPr>
              <a:spcBef>
                <a:spcPts val="300"/>
              </a:spcBef>
              <a:defRPr/>
            </a:pPr>
            <a:r>
              <a:rPr lang="en-US" sz="1600" b="1">
                <a:solidFill>
                  <a:srgbClr val="FFFFFF"/>
                </a:solidFill>
                <a:latin typeface="Verdana" pitchFamily="25" charset="0"/>
              </a:rPr>
              <a:t>       3D social format.</a:t>
            </a:r>
          </a:p>
          <a:p>
            <a:pPr>
              <a:spcBef>
                <a:spcPts val="300"/>
              </a:spcBef>
              <a:defRPr/>
            </a:pPr>
            <a:endParaRPr lang="en-US" sz="1600" b="1">
              <a:solidFill>
                <a:srgbClr val="FFFFFF"/>
              </a:solidFill>
              <a:latin typeface="Verdana" pitchFamily="25" charset="0"/>
            </a:endParaRPr>
          </a:p>
        </p:txBody>
      </p:sp>
      <p:grpSp>
        <p:nvGrpSpPr>
          <p:cNvPr id="8197" name="Group 16"/>
          <p:cNvGrpSpPr>
            <a:grpSpLocks/>
          </p:cNvGrpSpPr>
          <p:nvPr/>
        </p:nvGrpSpPr>
        <p:grpSpPr bwMode="auto">
          <a:xfrm>
            <a:off x="5881688" y="228600"/>
            <a:ext cx="2728912" cy="588963"/>
            <a:chOff x="2095500" y="228600"/>
            <a:chExt cx="2728432" cy="588325"/>
          </a:xfrm>
        </p:grpSpPr>
        <p:grpSp>
          <p:nvGrpSpPr>
            <p:cNvPr id="8199" name="Group 34"/>
            <p:cNvGrpSpPr>
              <a:grpSpLocks/>
            </p:cNvGrpSpPr>
            <p:nvPr/>
          </p:nvGrpSpPr>
          <p:grpSpPr bwMode="auto">
            <a:xfrm>
              <a:off x="2095500" y="228600"/>
              <a:ext cx="2715732" cy="588325"/>
              <a:chOff x="2175498" y="914400"/>
              <a:chExt cx="2715732" cy="588325"/>
            </a:xfrm>
          </p:grpSpPr>
          <p:pic>
            <p:nvPicPr>
              <p:cNvPr id="8201" name="Picture 23" descr="MMHorizontalGold.jpg"/>
              <p:cNvPicPr>
                <a:picLocks noChangeAspect="1"/>
              </p:cNvPicPr>
              <p:nvPr/>
            </p:nvPicPr>
            <p:blipFill>
              <a:blip r:embed="rId4"/>
              <a:srcRect l="57771"/>
              <a:stretch>
                <a:fillRect/>
              </a:stretch>
            </p:blipFill>
            <p:spPr bwMode="auto">
              <a:xfrm>
                <a:off x="2175498" y="914819"/>
                <a:ext cx="1089987" cy="587906"/>
              </a:xfrm>
              <a:prstGeom prst="rect">
                <a:avLst/>
              </a:prstGeom>
              <a:noFill/>
              <a:ln w="9525">
                <a:noFill/>
                <a:miter lim="800000"/>
                <a:headEnd/>
                <a:tailEnd/>
              </a:ln>
            </p:spPr>
          </p:pic>
          <p:pic>
            <p:nvPicPr>
              <p:cNvPr id="8202" name="Picture 24" descr="MMHorizontalGold.jpg"/>
              <p:cNvPicPr>
                <a:picLocks noChangeAspect="1"/>
              </p:cNvPicPr>
              <p:nvPr/>
            </p:nvPicPr>
            <p:blipFill>
              <a:blip r:embed="rId4"/>
              <a:srcRect l="34573"/>
              <a:stretch>
                <a:fillRect/>
              </a:stretch>
            </p:blipFill>
            <p:spPr bwMode="auto">
              <a:xfrm>
                <a:off x="3202454" y="914819"/>
                <a:ext cx="1688776" cy="587906"/>
              </a:xfrm>
              <a:prstGeom prst="rect">
                <a:avLst/>
              </a:prstGeom>
              <a:noFill/>
              <a:ln w="9525">
                <a:noFill/>
                <a:miter lim="800000"/>
                <a:headEnd/>
                <a:tailEnd/>
              </a:ln>
            </p:spPr>
          </p:pic>
          <p:sp>
            <p:nvSpPr>
              <p:cNvPr id="26" name="Rectangle 25"/>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8204" name="Picture 26" descr="MMHorizontalGold.jpg"/>
              <p:cNvPicPr>
                <a:picLocks noChangeAspect="1"/>
              </p:cNvPicPr>
              <p:nvPr/>
            </p:nvPicPr>
            <p:blipFill>
              <a:blip r:embed="rId4"/>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8205" name="Picture 27" descr="MMHorizontalGold.jpg"/>
              <p:cNvPicPr>
                <a:picLocks noChangeAspect="1"/>
              </p:cNvPicPr>
              <p:nvPr/>
            </p:nvPicPr>
            <p:blipFill>
              <a:blip r:embed="rId4"/>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8206" name="Picture 28" descr="MMHorizontalGold.jpg"/>
              <p:cNvPicPr>
                <a:picLocks noChangeAspect="1"/>
              </p:cNvPicPr>
              <p:nvPr/>
            </p:nvPicPr>
            <p:blipFill>
              <a:blip r:embed="rId4"/>
              <a:srcRect l="91959" b="32385"/>
              <a:stretch>
                <a:fillRect/>
              </a:stretch>
            </p:blipFill>
            <p:spPr bwMode="auto">
              <a:xfrm>
                <a:off x="4470857" y="914400"/>
                <a:ext cx="207560" cy="397513"/>
              </a:xfrm>
              <a:prstGeom prst="rect">
                <a:avLst/>
              </a:prstGeom>
              <a:noFill/>
              <a:ln w="9525">
                <a:noFill/>
                <a:miter lim="800000"/>
                <a:headEnd/>
                <a:tailEnd/>
              </a:ln>
            </p:spPr>
          </p:pic>
          <p:sp>
            <p:nvSpPr>
              <p:cNvPr id="30" name="Rectangle 29"/>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3" name="Rectangle 22"/>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pic>
        <p:nvPicPr>
          <p:cNvPr id="8198" name="Picture 30" descr="Picture 1.png"/>
          <p:cNvPicPr>
            <a:picLocks noChangeAspect="1"/>
          </p:cNvPicPr>
          <p:nvPr/>
        </p:nvPicPr>
        <p:blipFill>
          <a:blip r:embed="rId5"/>
          <a:srcRect/>
          <a:stretch>
            <a:fillRect/>
          </a:stretch>
        </p:blipFill>
        <p:spPr bwMode="auto">
          <a:xfrm>
            <a:off x="1358900" y="2652713"/>
            <a:ext cx="6443663" cy="4027487"/>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556625"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V. NEW REVENUE STREAMS</a:t>
            </a:r>
          </a:p>
        </p:txBody>
      </p:sp>
      <p:sp>
        <p:nvSpPr>
          <p:cNvPr id="18" name="Rectangle 16"/>
          <p:cNvSpPr>
            <a:spLocks noChangeArrowheads="1"/>
          </p:cNvSpPr>
          <p:nvPr/>
        </p:nvSpPr>
        <p:spPr bwMode="auto">
          <a:xfrm>
            <a:off x="685800" y="1219200"/>
            <a:ext cx="8153400" cy="1192213"/>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a:spcBef>
                <a:spcPts val="300"/>
              </a:spcBef>
              <a:defRPr/>
            </a:pPr>
            <a:endParaRPr lang="en-US" sz="1600" b="1">
              <a:solidFill>
                <a:srgbClr val="FFFFFF"/>
              </a:solidFill>
              <a:latin typeface="Verdana" pitchFamily="25" charset="0"/>
            </a:endParaRPr>
          </a:p>
          <a:p>
            <a:pPr>
              <a:spcBef>
                <a:spcPts val="300"/>
              </a:spcBef>
              <a:defRPr/>
            </a:pPr>
            <a:r>
              <a:rPr lang="en-US" sz="1600" b="1">
                <a:solidFill>
                  <a:srgbClr val="FFFFFF"/>
                </a:solidFill>
                <a:latin typeface="Verdana" pitchFamily="25" charset="0"/>
              </a:rPr>
              <a:t>For celebrities, a brand new revenue stream and direct to </a:t>
            </a:r>
          </a:p>
          <a:p>
            <a:pPr>
              <a:spcBef>
                <a:spcPts val="300"/>
              </a:spcBef>
              <a:defRPr/>
            </a:pPr>
            <a:r>
              <a:rPr lang="en-US" sz="1600" b="1">
                <a:solidFill>
                  <a:srgbClr val="FFFFFF"/>
                </a:solidFill>
                <a:latin typeface="Verdana" pitchFamily="25" charset="0"/>
              </a:rPr>
              <a:t>      consumer communication tool – it monetizes.</a:t>
            </a:r>
          </a:p>
          <a:p>
            <a:pPr>
              <a:spcBef>
                <a:spcPts val="300"/>
              </a:spcBef>
              <a:defRPr/>
            </a:pPr>
            <a:endParaRPr lang="en-US" sz="1600" b="1">
              <a:solidFill>
                <a:srgbClr val="FFFFFF"/>
              </a:solidFill>
              <a:latin typeface="Verdana" pitchFamily="25" charset="0"/>
            </a:endParaRPr>
          </a:p>
        </p:txBody>
      </p:sp>
      <p:grpSp>
        <p:nvGrpSpPr>
          <p:cNvPr id="2" name="Group 27"/>
          <p:cNvGrpSpPr>
            <a:grpSpLocks/>
          </p:cNvGrpSpPr>
          <p:nvPr/>
        </p:nvGrpSpPr>
        <p:grpSpPr bwMode="auto">
          <a:xfrm>
            <a:off x="381000" y="2438400"/>
            <a:ext cx="2886075" cy="2220913"/>
            <a:chOff x="381000" y="2537024"/>
            <a:chExt cx="2886770" cy="2220386"/>
          </a:xfrm>
        </p:grpSpPr>
        <p:pic>
          <p:nvPicPr>
            <p:cNvPr id="16" name="Picture 10" descr="N-CredibleV1A.jpg"/>
            <p:cNvPicPr>
              <a:picLocks noChangeAspect="1"/>
            </p:cNvPicPr>
            <p:nvPr/>
          </p:nvPicPr>
          <p:blipFill>
            <a:blip r:embed="rId4"/>
            <a:srcRect/>
            <a:stretch>
              <a:fillRect/>
            </a:stretch>
          </p:blipFill>
          <p:spPr bwMode="auto">
            <a:xfrm>
              <a:off x="479449" y="2537024"/>
              <a:ext cx="2788321" cy="1882328"/>
            </a:xfrm>
            <a:prstGeom prst="rect">
              <a:avLst/>
            </a:prstGeom>
            <a:noFill/>
            <a:ln w="9525">
              <a:noFill/>
              <a:miter lim="800000"/>
              <a:headEnd/>
              <a:tailEnd/>
            </a:ln>
            <a:effectLst>
              <a:outerShdw dist="101600" dir="2700000" algn="tl" rotWithShape="0">
                <a:srgbClr val="D9D9D9">
                  <a:alpha val="42999"/>
                </a:srgbClr>
              </a:outerShdw>
            </a:effectLst>
          </p:spPr>
        </p:pic>
        <p:sp>
          <p:nvSpPr>
            <p:cNvPr id="9243" name="TextBox 19"/>
            <p:cNvSpPr txBox="1">
              <a:spLocks noChangeArrowheads="1"/>
            </p:cNvSpPr>
            <p:nvPr/>
          </p:nvSpPr>
          <p:spPr bwMode="auto">
            <a:xfrm>
              <a:off x="381000" y="4495800"/>
              <a:ext cx="2515747" cy="261610"/>
            </a:xfrm>
            <a:prstGeom prst="rect">
              <a:avLst/>
            </a:prstGeom>
            <a:noFill/>
            <a:ln w="9525">
              <a:noFill/>
              <a:miter lim="800000"/>
              <a:headEnd/>
              <a:tailEnd/>
            </a:ln>
          </p:spPr>
          <p:txBody>
            <a:bodyPr wrap="none">
              <a:spAutoFit/>
            </a:bodyPr>
            <a:lstStyle/>
            <a:p>
              <a:r>
                <a:rPr lang="en-US" sz="1100" i="1">
                  <a:solidFill>
                    <a:schemeClr val="bg1"/>
                  </a:solidFill>
                </a:rPr>
                <a:t>ARTIST PROMOTING AUDITIONS</a:t>
              </a:r>
            </a:p>
          </p:txBody>
        </p:sp>
      </p:grpSp>
      <p:grpSp>
        <p:nvGrpSpPr>
          <p:cNvPr id="3" name="Group 28"/>
          <p:cNvGrpSpPr>
            <a:grpSpLocks/>
          </p:cNvGrpSpPr>
          <p:nvPr/>
        </p:nvGrpSpPr>
        <p:grpSpPr bwMode="auto">
          <a:xfrm>
            <a:off x="2743200" y="4394200"/>
            <a:ext cx="2770188" cy="2170113"/>
            <a:chOff x="2743200" y="4493206"/>
            <a:chExt cx="2770543" cy="2169204"/>
          </a:xfrm>
        </p:grpSpPr>
        <p:pic>
          <p:nvPicPr>
            <p:cNvPr id="21" name="Picture 20"/>
            <p:cNvPicPr>
              <a:picLocks noChangeAspect="1"/>
            </p:cNvPicPr>
            <p:nvPr/>
          </p:nvPicPr>
          <p:blipFill>
            <a:blip r:embed="rId5"/>
            <a:srcRect/>
            <a:stretch>
              <a:fillRect/>
            </a:stretch>
          </p:blipFill>
          <p:spPr bwMode="auto">
            <a:xfrm>
              <a:off x="2743200" y="4493206"/>
              <a:ext cx="2770543" cy="1866118"/>
            </a:xfrm>
            <a:prstGeom prst="rect">
              <a:avLst/>
            </a:prstGeom>
            <a:noFill/>
            <a:ln w="9525">
              <a:noFill/>
              <a:miter lim="800000"/>
              <a:headEnd/>
              <a:tailEnd/>
            </a:ln>
            <a:effectLst>
              <a:outerShdw dist="101600" dir="2700000" algn="tl" rotWithShape="0">
                <a:srgbClr val="D9D9D9">
                  <a:alpha val="42999"/>
                </a:srgbClr>
              </a:outerShdw>
            </a:effectLst>
          </p:spPr>
        </p:pic>
        <p:sp>
          <p:nvSpPr>
            <p:cNvPr id="9241" name="TextBox 19"/>
            <p:cNvSpPr txBox="1">
              <a:spLocks noChangeArrowheads="1"/>
            </p:cNvSpPr>
            <p:nvPr/>
          </p:nvSpPr>
          <p:spPr bwMode="auto">
            <a:xfrm>
              <a:off x="2971800" y="6400800"/>
              <a:ext cx="2361733" cy="261610"/>
            </a:xfrm>
            <a:prstGeom prst="rect">
              <a:avLst/>
            </a:prstGeom>
            <a:noFill/>
            <a:ln w="9525">
              <a:noFill/>
              <a:miter lim="800000"/>
              <a:headEnd/>
              <a:tailEnd/>
            </a:ln>
          </p:spPr>
          <p:txBody>
            <a:bodyPr wrap="none">
              <a:spAutoFit/>
            </a:bodyPr>
            <a:lstStyle/>
            <a:p>
              <a:r>
                <a:rPr lang="en-US" sz="1100" i="1">
                  <a:solidFill>
                    <a:schemeClr val="bg1"/>
                  </a:solidFill>
                </a:rPr>
                <a:t>ARTIST PROMOTING THE ARTS</a:t>
              </a:r>
            </a:p>
          </p:txBody>
        </p:sp>
      </p:grpSp>
      <p:sp>
        <p:nvSpPr>
          <p:cNvPr id="9223" name="TextBox 19"/>
          <p:cNvSpPr txBox="1">
            <a:spLocks noChangeArrowheads="1"/>
          </p:cNvSpPr>
          <p:nvPr/>
        </p:nvSpPr>
        <p:spPr bwMode="auto">
          <a:xfrm>
            <a:off x="4572000" y="7997825"/>
            <a:ext cx="2060575" cy="307975"/>
          </a:xfrm>
          <a:prstGeom prst="rect">
            <a:avLst/>
          </a:prstGeom>
          <a:noFill/>
          <a:ln w="9525">
            <a:noFill/>
            <a:miter lim="800000"/>
            <a:headEnd/>
            <a:tailEnd/>
          </a:ln>
        </p:spPr>
        <p:txBody>
          <a:bodyPr wrap="none">
            <a:spAutoFit/>
          </a:bodyPr>
          <a:lstStyle/>
          <a:p>
            <a:r>
              <a:rPr lang="en-US" sz="1400">
                <a:solidFill>
                  <a:srgbClr val="000000"/>
                </a:solidFill>
              </a:rPr>
              <a:t>MAGIC AND ILLUSION</a:t>
            </a:r>
          </a:p>
        </p:txBody>
      </p:sp>
      <p:grpSp>
        <p:nvGrpSpPr>
          <p:cNvPr id="4" name="Group 29"/>
          <p:cNvGrpSpPr>
            <a:grpSpLocks/>
          </p:cNvGrpSpPr>
          <p:nvPr/>
        </p:nvGrpSpPr>
        <p:grpSpPr bwMode="auto">
          <a:xfrm>
            <a:off x="4170363" y="2514600"/>
            <a:ext cx="2763837" cy="2189163"/>
            <a:chOff x="4169652" y="2613225"/>
            <a:chExt cx="2764548" cy="2189033"/>
          </a:xfrm>
        </p:grpSpPr>
        <p:sp>
          <p:nvSpPr>
            <p:cNvPr id="9238" name="TextBox 19"/>
            <p:cNvSpPr txBox="1">
              <a:spLocks noChangeArrowheads="1"/>
            </p:cNvSpPr>
            <p:nvPr/>
          </p:nvSpPr>
          <p:spPr bwMode="auto">
            <a:xfrm>
              <a:off x="4784172" y="4540648"/>
              <a:ext cx="1452737" cy="261610"/>
            </a:xfrm>
            <a:prstGeom prst="rect">
              <a:avLst/>
            </a:prstGeom>
            <a:noFill/>
            <a:ln w="9525">
              <a:noFill/>
              <a:miter lim="800000"/>
              <a:headEnd/>
              <a:tailEnd/>
            </a:ln>
          </p:spPr>
          <p:txBody>
            <a:bodyPr wrap="none">
              <a:spAutoFit/>
            </a:bodyPr>
            <a:lstStyle/>
            <a:p>
              <a:r>
                <a:rPr lang="en-US" sz="1100" i="1">
                  <a:solidFill>
                    <a:srgbClr val="FFFFFF"/>
                  </a:solidFill>
                </a:rPr>
                <a:t>ARTIST LOUNGES</a:t>
              </a:r>
            </a:p>
          </p:txBody>
        </p:sp>
        <p:pic>
          <p:nvPicPr>
            <p:cNvPr id="22" name="Picture 21" descr="DecoClubLeft.jpg"/>
            <p:cNvPicPr>
              <a:picLocks noChangeAspect="1"/>
            </p:cNvPicPr>
            <p:nvPr/>
          </p:nvPicPr>
          <p:blipFill>
            <a:blip r:embed="rId6"/>
            <a:srcRect/>
            <a:stretch>
              <a:fillRect/>
            </a:stretch>
          </p:blipFill>
          <p:spPr bwMode="auto">
            <a:xfrm>
              <a:off x="4169652" y="2613225"/>
              <a:ext cx="2764548" cy="1866789"/>
            </a:xfrm>
            <a:prstGeom prst="rect">
              <a:avLst/>
            </a:prstGeom>
            <a:noFill/>
            <a:ln w="9525">
              <a:noFill/>
              <a:miter lim="800000"/>
              <a:headEnd/>
              <a:tailEnd/>
            </a:ln>
            <a:effectLst>
              <a:outerShdw dist="101600" dir="2700000" algn="tl" rotWithShape="0">
                <a:srgbClr val="D9D9D9">
                  <a:alpha val="42999"/>
                </a:srgbClr>
              </a:outerShdw>
            </a:effectLst>
          </p:spPr>
        </p:pic>
      </p:grpSp>
      <p:grpSp>
        <p:nvGrpSpPr>
          <p:cNvPr id="5" name="Group 30"/>
          <p:cNvGrpSpPr>
            <a:grpSpLocks/>
          </p:cNvGrpSpPr>
          <p:nvPr/>
        </p:nvGrpSpPr>
        <p:grpSpPr bwMode="auto">
          <a:xfrm>
            <a:off x="6096000" y="4052888"/>
            <a:ext cx="2976563" cy="2511425"/>
            <a:chOff x="6096000" y="4150947"/>
            <a:chExt cx="2975790" cy="2511463"/>
          </a:xfrm>
        </p:grpSpPr>
        <p:pic>
          <p:nvPicPr>
            <p:cNvPr id="25" name="Picture 24" descr="Magic.jpg"/>
            <p:cNvPicPr>
              <a:picLocks noChangeAspect="1"/>
            </p:cNvPicPr>
            <p:nvPr/>
          </p:nvPicPr>
          <p:blipFill>
            <a:blip r:embed="rId7"/>
            <a:srcRect/>
            <a:stretch>
              <a:fillRect/>
            </a:stretch>
          </p:blipFill>
          <p:spPr bwMode="auto">
            <a:xfrm>
              <a:off x="6159484" y="4150947"/>
              <a:ext cx="2755184" cy="2236821"/>
            </a:xfrm>
            <a:prstGeom prst="rect">
              <a:avLst/>
            </a:prstGeom>
            <a:noFill/>
            <a:ln w="9525">
              <a:noFill/>
              <a:miter lim="800000"/>
              <a:headEnd/>
              <a:tailEnd/>
            </a:ln>
            <a:effectLst>
              <a:outerShdw dist="101600" dir="2700000" algn="tl" rotWithShape="0">
                <a:srgbClr val="D9D9D9">
                  <a:alpha val="42999"/>
                </a:srgbClr>
              </a:outerShdw>
            </a:effectLst>
          </p:spPr>
        </p:pic>
        <p:sp>
          <p:nvSpPr>
            <p:cNvPr id="9237" name="TextBox 19"/>
            <p:cNvSpPr txBox="1">
              <a:spLocks noChangeArrowheads="1"/>
            </p:cNvSpPr>
            <p:nvPr/>
          </p:nvSpPr>
          <p:spPr bwMode="auto">
            <a:xfrm>
              <a:off x="6096000" y="6400800"/>
              <a:ext cx="2975790" cy="261610"/>
            </a:xfrm>
            <a:prstGeom prst="rect">
              <a:avLst/>
            </a:prstGeom>
            <a:noFill/>
            <a:ln w="9525">
              <a:noFill/>
              <a:miter lim="800000"/>
              <a:headEnd/>
              <a:tailEnd/>
            </a:ln>
          </p:spPr>
          <p:txBody>
            <a:bodyPr wrap="none">
              <a:spAutoFit/>
            </a:bodyPr>
            <a:lstStyle/>
            <a:p>
              <a:r>
                <a:rPr lang="en-US" sz="1100" i="1">
                  <a:solidFill>
                    <a:schemeClr val="bg1"/>
                  </a:solidFill>
                </a:rPr>
                <a:t>ARTISTS ENTERTAINING WITH ILLUSION</a:t>
              </a:r>
            </a:p>
          </p:txBody>
        </p:sp>
      </p:grpSp>
      <p:grpSp>
        <p:nvGrpSpPr>
          <p:cNvPr id="9226" name="Group 31"/>
          <p:cNvGrpSpPr>
            <a:grpSpLocks/>
          </p:cNvGrpSpPr>
          <p:nvPr/>
        </p:nvGrpSpPr>
        <p:grpSpPr bwMode="auto">
          <a:xfrm>
            <a:off x="5881688" y="228600"/>
            <a:ext cx="2728912" cy="588963"/>
            <a:chOff x="2095500" y="228600"/>
            <a:chExt cx="2728432" cy="588325"/>
          </a:xfrm>
        </p:grpSpPr>
        <p:grpSp>
          <p:nvGrpSpPr>
            <p:cNvPr id="9227" name="Group 34"/>
            <p:cNvGrpSpPr>
              <a:grpSpLocks/>
            </p:cNvGrpSpPr>
            <p:nvPr/>
          </p:nvGrpSpPr>
          <p:grpSpPr bwMode="auto">
            <a:xfrm>
              <a:off x="2095500" y="228600"/>
              <a:ext cx="2715732" cy="588325"/>
              <a:chOff x="2175498" y="914400"/>
              <a:chExt cx="2715732" cy="588325"/>
            </a:xfrm>
          </p:grpSpPr>
          <p:pic>
            <p:nvPicPr>
              <p:cNvPr id="9229" name="Picture 34" descr="MMHorizontalGold.jpg"/>
              <p:cNvPicPr>
                <a:picLocks noChangeAspect="1"/>
              </p:cNvPicPr>
              <p:nvPr/>
            </p:nvPicPr>
            <p:blipFill>
              <a:blip r:embed="rId8"/>
              <a:srcRect l="57771"/>
              <a:stretch>
                <a:fillRect/>
              </a:stretch>
            </p:blipFill>
            <p:spPr bwMode="auto">
              <a:xfrm>
                <a:off x="2175498" y="914819"/>
                <a:ext cx="1089987" cy="587906"/>
              </a:xfrm>
              <a:prstGeom prst="rect">
                <a:avLst/>
              </a:prstGeom>
              <a:noFill/>
              <a:ln w="9525">
                <a:noFill/>
                <a:miter lim="800000"/>
                <a:headEnd/>
                <a:tailEnd/>
              </a:ln>
            </p:spPr>
          </p:pic>
          <p:pic>
            <p:nvPicPr>
              <p:cNvPr id="9230" name="Picture 35" descr="MMHorizontalGold.jpg"/>
              <p:cNvPicPr>
                <a:picLocks noChangeAspect="1"/>
              </p:cNvPicPr>
              <p:nvPr/>
            </p:nvPicPr>
            <p:blipFill>
              <a:blip r:embed="rId8"/>
              <a:srcRect l="34573"/>
              <a:stretch>
                <a:fillRect/>
              </a:stretch>
            </p:blipFill>
            <p:spPr bwMode="auto">
              <a:xfrm>
                <a:off x="3202454" y="914819"/>
                <a:ext cx="1688776" cy="587906"/>
              </a:xfrm>
              <a:prstGeom prst="rect">
                <a:avLst/>
              </a:prstGeom>
              <a:noFill/>
              <a:ln w="9525">
                <a:noFill/>
                <a:miter lim="800000"/>
                <a:headEnd/>
                <a:tailEnd/>
              </a:ln>
            </p:spPr>
          </p:pic>
          <p:sp>
            <p:nvSpPr>
              <p:cNvPr id="37" name="Rectangle 36"/>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9232" name="Picture 37" descr="MMHorizontalGold.jpg"/>
              <p:cNvPicPr>
                <a:picLocks noChangeAspect="1"/>
              </p:cNvPicPr>
              <p:nvPr/>
            </p:nvPicPr>
            <p:blipFill>
              <a:blip r:embed="rId8"/>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9233" name="Picture 38" descr="MMHorizontalGold.jpg"/>
              <p:cNvPicPr>
                <a:picLocks noChangeAspect="1"/>
              </p:cNvPicPr>
              <p:nvPr/>
            </p:nvPicPr>
            <p:blipFill>
              <a:blip r:embed="rId8"/>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9234" name="Picture 39" descr="MMHorizontalGold.jpg"/>
              <p:cNvPicPr>
                <a:picLocks noChangeAspect="1"/>
              </p:cNvPicPr>
              <p:nvPr/>
            </p:nvPicPr>
            <p:blipFill>
              <a:blip r:embed="rId8"/>
              <a:srcRect l="91959" b="32385"/>
              <a:stretch>
                <a:fillRect/>
              </a:stretch>
            </p:blipFill>
            <p:spPr bwMode="auto">
              <a:xfrm>
                <a:off x="4470857" y="914400"/>
                <a:ext cx="207560" cy="397513"/>
              </a:xfrm>
              <a:prstGeom prst="rect">
                <a:avLst/>
              </a:prstGeom>
              <a:noFill/>
              <a:ln w="9525">
                <a:noFill/>
                <a:miter lim="800000"/>
                <a:headEnd/>
                <a:tailEnd/>
              </a:ln>
            </p:spPr>
          </p:pic>
          <p:sp>
            <p:nvSpPr>
              <p:cNvPr id="41" name="Rectangle 40"/>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34" name="Rectangle 33"/>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8" descr="MusicMogul press (1920x1200).jpg"/>
          <p:cNvPicPr>
            <a:picLocks noChangeAspect="1"/>
          </p:cNvPicPr>
          <p:nvPr/>
        </p:nvPicPr>
        <p:blipFill>
          <a:blip r:embed="rId3"/>
          <a:srcRect l="6924" r="5440" b="11311"/>
          <a:stretch>
            <a:fillRect/>
          </a:stretch>
        </p:blipFill>
        <p:spPr bwMode="auto">
          <a:xfrm>
            <a:off x="0" y="0"/>
            <a:ext cx="9144000" cy="6858000"/>
          </a:xfrm>
          <a:prstGeom prst="rect">
            <a:avLst/>
          </a:prstGeom>
          <a:noFill/>
          <a:ln w="9525">
            <a:noFill/>
            <a:miter lim="800000"/>
            <a:headEnd/>
            <a:tailEnd/>
          </a:ln>
        </p:spPr>
      </p:pic>
      <p:sp>
        <p:nvSpPr>
          <p:cNvPr id="15" name="Rectangle 8"/>
          <p:cNvSpPr>
            <a:spLocks noChangeArrowheads="1"/>
          </p:cNvSpPr>
          <p:nvPr/>
        </p:nvSpPr>
        <p:spPr bwMode="auto">
          <a:xfrm>
            <a:off x="685800" y="939800"/>
            <a:ext cx="8556625" cy="338138"/>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0" lvl="1">
              <a:spcBef>
                <a:spcPct val="20000"/>
              </a:spcBef>
              <a:defRPr/>
            </a:pPr>
            <a:r>
              <a:rPr lang="en-US" sz="1600" b="1" u="sng">
                <a:solidFill>
                  <a:srgbClr val="FFFFFF"/>
                </a:solidFill>
                <a:latin typeface="Verdana" pitchFamily="25" charset="0"/>
              </a:rPr>
              <a:t>VI. LABEL MARKETING TOOL</a:t>
            </a:r>
          </a:p>
        </p:txBody>
      </p:sp>
      <p:sp>
        <p:nvSpPr>
          <p:cNvPr id="18" name="Rectangle 16"/>
          <p:cNvSpPr>
            <a:spLocks noChangeArrowheads="1"/>
          </p:cNvSpPr>
          <p:nvPr/>
        </p:nvSpPr>
        <p:spPr bwMode="auto">
          <a:xfrm>
            <a:off x="685800" y="1219200"/>
            <a:ext cx="8153400" cy="1477963"/>
          </a:xfrm>
          <a:prstGeom prst="rect">
            <a:avLst/>
          </a:prstGeom>
          <a:noFill/>
          <a:ln w="9525">
            <a:noFill/>
            <a:miter lim="800000"/>
            <a:headEnd/>
            <a:tailEnd/>
          </a:ln>
          <a:effectLst>
            <a:outerShdw dist="38100" dir="2700000" rotWithShape="0">
              <a:schemeClr val="tx1">
                <a:alpha val="42999"/>
              </a:schemeClr>
            </a:outerShdw>
          </a:effectLst>
        </p:spPr>
        <p:txBody>
          <a:bodyPr>
            <a:spAutoFit/>
          </a:bodyPr>
          <a:lstStyle/>
          <a:p>
            <a:pPr marL="342900" indent="-342900">
              <a:spcBef>
                <a:spcPts val="300"/>
              </a:spcBef>
              <a:defRPr/>
            </a:pPr>
            <a:endParaRPr lang="en-US" sz="1600" b="1">
              <a:solidFill>
                <a:srgbClr val="FFFFFF"/>
              </a:solidFill>
              <a:latin typeface="Verdana" pitchFamily="25" charset="0"/>
            </a:endParaRPr>
          </a:p>
          <a:p>
            <a:pPr marL="342900" indent="-342900">
              <a:spcBef>
                <a:spcPts val="300"/>
              </a:spcBef>
              <a:defRPr/>
            </a:pPr>
            <a:r>
              <a:rPr lang="en-US" sz="1600" b="1">
                <a:solidFill>
                  <a:srgbClr val="FFFFFF"/>
                </a:solidFill>
                <a:latin typeface="Verdana" pitchFamily="25" charset="0"/>
              </a:rPr>
              <a:t>For Music Labels, it’s a direct way to launch new acts and new </a:t>
            </a:r>
          </a:p>
          <a:p>
            <a:pPr marL="342900" indent="-342900">
              <a:spcBef>
                <a:spcPts val="300"/>
              </a:spcBef>
              <a:defRPr/>
            </a:pPr>
            <a:r>
              <a:rPr lang="en-US" sz="1600" b="1">
                <a:solidFill>
                  <a:srgbClr val="FFFFFF"/>
                </a:solidFill>
                <a:latin typeface="Verdana" pitchFamily="25" charset="0"/>
              </a:rPr>
              <a:t>       music…monetizing concerts, listening events, and real  </a:t>
            </a:r>
          </a:p>
          <a:p>
            <a:pPr marL="342900" indent="-342900">
              <a:spcBef>
                <a:spcPts val="300"/>
              </a:spcBef>
              <a:defRPr/>
            </a:pPr>
            <a:r>
              <a:rPr lang="en-US" sz="1600" b="1">
                <a:solidFill>
                  <a:srgbClr val="FFFFFF"/>
                </a:solidFill>
                <a:latin typeface="Verdana" pitchFamily="25" charset="0"/>
              </a:rPr>
              <a:t>       merchandise – direct to consumer. </a:t>
            </a:r>
          </a:p>
          <a:p>
            <a:pPr marL="342900" indent="-342900">
              <a:spcBef>
                <a:spcPts val="300"/>
              </a:spcBef>
              <a:defRPr/>
            </a:pPr>
            <a:endParaRPr lang="en-US" sz="1600" b="1">
              <a:solidFill>
                <a:srgbClr val="FFFFFF"/>
              </a:solidFill>
              <a:latin typeface="Verdana" pitchFamily="25" charset="0"/>
            </a:endParaRPr>
          </a:p>
        </p:txBody>
      </p:sp>
      <p:pic>
        <p:nvPicPr>
          <p:cNvPr id="16" name="Picture 15" descr="Screenshot3H.jpg"/>
          <p:cNvPicPr>
            <a:picLocks noChangeAspect="1"/>
          </p:cNvPicPr>
          <p:nvPr/>
        </p:nvPicPr>
        <p:blipFill>
          <a:blip r:embed="rId4">
            <a:lum contrast="10000"/>
          </a:blip>
          <a:srcRect/>
          <a:stretch>
            <a:fillRect/>
          </a:stretch>
        </p:blipFill>
        <p:spPr bwMode="auto">
          <a:xfrm>
            <a:off x="1447800" y="2709863"/>
            <a:ext cx="6257925" cy="3916362"/>
          </a:xfrm>
          <a:prstGeom prst="rect">
            <a:avLst/>
          </a:prstGeom>
          <a:noFill/>
          <a:ln w="9525">
            <a:noFill/>
            <a:miter lim="800000"/>
            <a:headEnd/>
            <a:tailEnd/>
          </a:ln>
          <a:effectLst>
            <a:outerShdw dist="76201" dir="2700000" algn="tl" rotWithShape="0">
              <a:srgbClr val="808080">
                <a:alpha val="56999"/>
              </a:srgbClr>
            </a:outerShdw>
          </a:effectLst>
        </p:spPr>
      </p:pic>
      <p:grpSp>
        <p:nvGrpSpPr>
          <p:cNvPr id="10246" name="Group 16"/>
          <p:cNvGrpSpPr>
            <a:grpSpLocks/>
          </p:cNvGrpSpPr>
          <p:nvPr/>
        </p:nvGrpSpPr>
        <p:grpSpPr bwMode="auto">
          <a:xfrm>
            <a:off x="5881688" y="228600"/>
            <a:ext cx="2728912" cy="588963"/>
            <a:chOff x="2095500" y="228600"/>
            <a:chExt cx="2728432" cy="588325"/>
          </a:xfrm>
        </p:grpSpPr>
        <p:grpSp>
          <p:nvGrpSpPr>
            <p:cNvPr id="10247" name="Group 34"/>
            <p:cNvGrpSpPr>
              <a:grpSpLocks/>
            </p:cNvGrpSpPr>
            <p:nvPr/>
          </p:nvGrpSpPr>
          <p:grpSpPr bwMode="auto">
            <a:xfrm>
              <a:off x="2095500" y="228600"/>
              <a:ext cx="2715732" cy="588325"/>
              <a:chOff x="2175498" y="914400"/>
              <a:chExt cx="2715732" cy="588325"/>
            </a:xfrm>
          </p:grpSpPr>
          <p:pic>
            <p:nvPicPr>
              <p:cNvPr id="10249" name="Picture 21" descr="MMHorizontalGold.jpg"/>
              <p:cNvPicPr>
                <a:picLocks noChangeAspect="1"/>
              </p:cNvPicPr>
              <p:nvPr/>
            </p:nvPicPr>
            <p:blipFill>
              <a:blip r:embed="rId5"/>
              <a:srcRect l="57771"/>
              <a:stretch>
                <a:fillRect/>
              </a:stretch>
            </p:blipFill>
            <p:spPr bwMode="auto">
              <a:xfrm>
                <a:off x="2175498" y="914819"/>
                <a:ext cx="1089987" cy="587906"/>
              </a:xfrm>
              <a:prstGeom prst="rect">
                <a:avLst/>
              </a:prstGeom>
              <a:noFill/>
              <a:ln w="9525">
                <a:noFill/>
                <a:miter lim="800000"/>
                <a:headEnd/>
                <a:tailEnd/>
              </a:ln>
            </p:spPr>
          </p:pic>
          <p:pic>
            <p:nvPicPr>
              <p:cNvPr id="10250" name="Picture 22" descr="MMHorizontalGold.jpg"/>
              <p:cNvPicPr>
                <a:picLocks noChangeAspect="1"/>
              </p:cNvPicPr>
              <p:nvPr/>
            </p:nvPicPr>
            <p:blipFill>
              <a:blip r:embed="rId5"/>
              <a:srcRect l="34573"/>
              <a:stretch>
                <a:fillRect/>
              </a:stretch>
            </p:blipFill>
            <p:spPr bwMode="auto">
              <a:xfrm>
                <a:off x="3202454" y="914819"/>
                <a:ext cx="1688776" cy="587906"/>
              </a:xfrm>
              <a:prstGeom prst="rect">
                <a:avLst/>
              </a:prstGeom>
              <a:noFill/>
              <a:ln w="9525">
                <a:noFill/>
                <a:miter lim="800000"/>
                <a:headEnd/>
                <a:tailEnd/>
              </a:ln>
            </p:spPr>
          </p:pic>
          <p:sp>
            <p:nvSpPr>
              <p:cNvPr id="24" name="Rectangle 23"/>
              <p:cNvSpPr/>
              <p:nvPr/>
            </p:nvSpPr>
            <p:spPr>
              <a:xfrm>
                <a:off x="2194545" y="1329874"/>
                <a:ext cx="1007885" cy="15540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0252" name="Picture 24" descr="MMHorizontalGold.jpg"/>
              <p:cNvPicPr>
                <a:picLocks noChangeAspect="1"/>
              </p:cNvPicPr>
              <p:nvPr/>
            </p:nvPicPr>
            <p:blipFill>
              <a:blip r:embed="rId5"/>
              <a:srcRect l="57771" t="25439" r="22693" b="31580"/>
              <a:stretch>
                <a:fillRect/>
              </a:stretch>
            </p:blipFill>
            <p:spPr bwMode="auto">
              <a:xfrm flipV="1">
                <a:off x="3801243" y="1110788"/>
                <a:ext cx="504244" cy="252696"/>
              </a:xfrm>
              <a:prstGeom prst="rect">
                <a:avLst/>
              </a:prstGeom>
              <a:noFill/>
              <a:ln w="9525">
                <a:noFill/>
                <a:miter lim="800000"/>
                <a:headEnd/>
                <a:tailEnd/>
              </a:ln>
            </p:spPr>
          </p:pic>
          <p:pic>
            <p:nvPicPr>
              <p:cNvPr id="10253" name="Picture 25" descr="MMHorizontalGold.jpg"/>
              <p:cNvPicPr>
                <a:picLocks noChangeAspect="1"/>
              </p:cNvPicPr>
              <p:nvPr/>
            </p:nvPicPr>
            <p:blipFill>
              <a:blip r:embed="rId5"/>
              <a:srcRect l="91959" t="25510" b="32385"/>
              <a:stretch>
                <a:fillRect/>
              </a:stretch>
            </p:blipFill>
            <p:spPr bwMode="auto">
              <a:xfrm flipV="1">
                <a:off x="4313281" y="1115945"/>
                <a:ext cx="207560" cy="247539"/>
              </a:xfrm>
              <a:prstGeom prst="rect">
                <a:avLst/>
              </a:prstGeom>
              <a:noFill/>
              <a:ln w="9525">
                <a:noFill/>
                <a:miter lim="800000"/>
                <a:headEnd/>
                <a:tailEnd/>
              </a:ln>
            </p:spPr>
          </p:pic>
          <p:pic>
            <p:nvPicPr>
              <p:cNvPr id="10254" name="Picture 26" descr="MMHorizontalGold.jpg"/>
              <p:cNvPicPr>
                <a:picLocks noChangeAspect="1"/>
              </p:cNvPicPr>
              <p:nvPr/>
            </p:nvPicPr>
            <p:blipFill>
              <a:blip r:embed="rId5"/>
              <a:srcRect l="91959" b="32385"/>
              <a:stretch>
                <a:fillRect/>
              </a:stretch>
            </p:blipFill>
            <p:spPr bwMode="auto">
              <a:xfrm>
                <a:off x="4470857" y="914400"/>
                <a:ext cx="207560" cy="397513"/>
              </a:xfrm>
              <a:prstGeom prst="rect">
                <a:avLst/>
              </a:prstGeom>
              <a:noFill/>
              <a:ln w="9525">
                <a:noFill/>
                <a:miter lim="800000"/>
                <a:headEnd/>
                <a:tailEnd/>
              </a:ln>
            </p:spPr>
          </p:pic>
          <p:sp>
            <p:nvSpPr>
              <p:cNvPr id="28" name="Rectangle 27"/>
              <p:cNvSpPr/>
              <p:nvPr/>
            </p:nvSpPr>
            <p:spPr>
              <a:xfrm>
                <a:off x="4667434" y="1115795"/>
                <a:ext cx="212688" cy="2013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21" name="Rectangle 20"/>
            <p:cNvSpPr/>
            <p:nvPr/>
          </p:nvSpPr>
          <p:spPr>
            <a:xfrm>
              <a:off x="4459853" y="330200"/>
              <a:ext cx="364079" cy="392415"/>
            </a:xfrm>
            <a:prstGeom prst="rect">
              <a:avLst/>
            </a:prstGeom>
            <a:noFill/>
          </p:spPr>
          <p:txBody>
            <a:bodyPr>
              <a:spAutoFit/>
            </a:bodyPr>
            <a:lstStyle/>
            <a:p>
              <a:pPr algn="ctr">
                <a:defRPr/>
              </a:pPr>
              <a:r>
                <a:rPr lang="en-US" sz="195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rPr>
                <a:t>D</a:t>
              </a:r>
              <a:endParaRPr lang="en-US" sz="195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endParaRPr>
            </a:p>
          </p:txBody>
        </p:sp>
      </p:grpSp>
    </p:spTree>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3498</TotalTime>
  <Words>1287</Words>
  <Application>Microsoft Office PowerPoint</Application>
  <PresentationFormat>On-screen Show (4:3)</PresentationFormat>
  <Paragraphs>119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ＭＳ Ｐゴシック</vt:lpstr>
      <vt:lpstr>Calibri</vt:lpstr>
      <vt:lpstr>Verdana</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Nicholas Longano</dc:creator>
  <cp:lastModifiedBy>Marty Lafferty</cp:lastModifiedBy>
  <cp:revision>200</cp:revision>
  <cp:lastPrinted>2009-10-20T00:09:22Z</cp:lastPrinted>
  <dcterms:created xsi:type="dcterms:W3CDTF">2010-03-08T00:59:54Z</dcterms:created>
  <dcterms:modified xsi:type="dcterms:W3CDTF">2010-03-08T03:15:47Z</dcterms:modified>
</cp:coreProperties>
</file>