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docProps/custom.xml" ContentType="application/vnd.openxmlformats-officedocument.custom-properties+xml"/>
  <Default Extension="gif" ContentType="image/gif"/>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4"/>
  </p:notesMasterIdLst>
  <p:sldIdLst>
    <p:sldId id="256" r:id="rId5"/>
    <p:sldId id="328" r:id="rId6"/>
    <p:sldId id="257" r:id="rId7"/>
    <p:sldId id="336" r:id="rId8"/>
    <p:sldId id="325" r:id="rId9"/>
    <p:sldId id="326" r:id="rId10"/>
    <p:sldId id="335" r:id="rId11"/>
    <p:sldId id="327" r:id="rId12"/>
    <p:sldId id="264" r:id="rId13"/>
    <p:sldId id="270" r:id="rId14"/>
    <p:sldId id="323" r:id="rId15"/>
    <p:sldId id="271" r:id="rId16"/>
    <p:sldId id="273" r:id="rId17"/>
    <p:sldId id="331" r:id="rId18"/>
    <p:sldId id="332" r:id="rId19"/>
    <p:sldId id="333" r:id="rId20"/>
    <p:sldId id="334" r:id="rId21"/>
    <p:sldId id="337" r:id="rId22"/>
    <p:sldId id="338"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993300"/>
    <a:srgbClr val="CC3300"/>
    <a:srgbClr val="AAFF0E"/>
  </p:clrMru>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152" autoAdjust="0"/>
    <p:restoredTop sz="91079" autoAdjust="0"/>
  </p:normalViewPr>
  <p:slideViewPr>
    <p:cSldViewPr showGuides="1">
      <p:cViewPr varScale="1">
        <p:scale>
          <a:sx n="95" d="100"/>
          <a:sy n="95" d="100"/>
        </p:scale>
        <p:origin x="-9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8738477690290019"/>
          <c:y val="8.5596108721057967E-2"/>
          <c:w val="0.55113937007874014"/>
          <c:h val="0.89026139907556867"/>
        </c:manualLayout>
      </c:layout>
      <c:barChart>
        <c:barDir val="bar"/>
        <c:grouping val="clustered"/>
        <c:ser>
          <c:idx val="0"/>
          <c:order val="0"/>
          <c:tx>
            <c:strRef>
              <c:f>Sheet1!$B$1</c:f>
              <c:strCache>
                <c:ptCount val="1"/>
                <c:pt idx="0">
                  <c:v>Column1</c:v>
                </c:pt>
              </c:strCache>
            </c:strRef>
          </c:tx>
          <c:dLbls>
            <c:txPr>
              <a:bodyPr/>
              <a:lstStyle/>
              <a:p>
                <a:pPr>
                  <a:defRPr lang="en-GB" sz="2400">
                    <a:solidFill>
                      <a:schemeClr val="tx1"/>
                    </a:solidFill>
                    <a:latin typeface="Tahoma" pitchFamily="34" charset="0"/>
                    <a:cs typeface="Tahoma" pitchFamily="34" charset="0"/>
                  </a:defRPr>
                </a:pPr>
                <a:endParaRPr lang="en-US"/>
              </a:p>
            </c:txPr>
            <c:dLblPos val="outEnd"/>
            <c:showVal val="1"/>
          </c:dLbls>
          <c:cat>
            <c:strRef>
              <c:f>Sheet1!$A$2:$A$12</c:f>
              <c:strCache>
                <c:ptCount val="11"/>
                <c:pt idx="0">
                  <c:v>Notebook Computer</c:v>
                </c:pt>
                <c:pt idx="1">
                  <c:v>Nintendo Wii</c:v>
                </c:pt>
                <c:pt idx="2">
                  <c:v>Netbook Computer</c:v>
                </c:pt>
                <c:pt idx="3">
                  <c:v>Kindle</c:v>
                </c:pt>
                <c:pt idx="4">
                  <c:v>Android Phone</c:v>
                </c:pt>
                <c:pt idx="5">
                  <c:v>Other Smartphone</c:v>
                </c:pt>
                <c:pt idx="6">
                  <c:v>iPhone</c:v>
                </c:pt>
                <c:pt idx="7">
                  <c:v>iTouch</c:v>
                </c:pt>
                <c:pt idx="8">
                  <c:v>iPad</c:v>
                </c:pt>
                <c:pt idx="9">
                  <c:v>Other tablet computer</c:v>
                </c:pt>
                <c:pt idx="10">
                  <c:v>Other eBook reader</c:v>
                </c:pt>
              </c:strCache>
            </c:strRef>
          </c:cat>
          <c:val>
            <c:numRef>
              <c:f>Sheet1!$B$2:$B$12</c:f>
              <c:numCache>
                <c:formatCode>0%</c:formatCode>
                <c:ptCount val="11"/>
                <c:pt idx="0">
                  <c:v>0.12000000000000002</c:v>
                </c:pt>
                <c:pt idx="1">
                  <c:v>0.12000000000000002</c:v>
                </c:pt>
                <c:pt idx="2">
                  <c:v>0.1</c:v>
                </c:pt>
                <c:pt idx="3">
                  <c:v>9.0000000000000038E-2</c:v>
                </c:pt>
                <c:pt idx="4">
                  <c:v>9.0000000000000038E-2</c:v>
                </c:pt>
                <c:pt idx="5">
                  <c:v>9.0000000000000038E-2</c:v>
                </c:pt>
                <c:pt idx="6">
                  <c:v>8.0000000000000029E-2</c:v>
                </c:pt>
                <c:pt idx="7">
                  <c:v>6.0000000000000019E-2</c:v>
                </c:pt>
                <c:pt idx="8">
                  <c:v>6.0000000000000019E-2</c:v>
                </c:pt>
                <c:pt idx="9">
                  <c:v>6.0000000000000019E-2</c:v>
                </c:pt>
                <c:pt idx="10">
                  <c:v>6.0000000000000019E-2</c:v>
                </c:pt>
              </c:numCache>
            </c:numRef>
          </c:val>
        </c:ser>
        <c:axId val="128573824"/>
        <c:axId val="128575360"/>
      </c:barChart>
      <c:catAx>
        <c:axId val="128573824"/>
        <c:scaling>
          <c:orientation val="maxMin"/>
        </c:scaling>
        <c:axPos val="l"/>
        <c:tickLblPos val="nextTo"/>
        <c:txPr>
          <a:bodyPr/>
          <a:lstStyle/>
          <a:p>
            <a:pPr>
              <a:defRPr lang="en-GB" sz="1100">
                <a:latin typeface="Tahoma" pitchFamily="34" charset="0"/>
                <a:cs typeface="Tahoma" pitchFamily="34" charset="0"/>
              </a:defRPr>
            </a:pPr>
            <a:endParaRPr lang="en-US"/>
          </a:p>
        </c:txPr>
        <c:crossAx val="128575360"/>
        <c:crosses val="autoZero"/>
        <c:auto val="1"/>
        <c:lblAlgn val="ctr"/>
        <c:lblOffset val="100"/>
      </c:catAx>
      <c:valAx>
        <c:axId val="128575360"/>
        <c:scaling>
          <c:orientation val="minMax"/>
        </c:scaling>
        <c:delete val="1"/>
        <c:axPos val="t"/>
        <c:numFmt formatCode="0%" sourceLinked="1"/>
        <c:tickLblPos val="none"/>
        <c:crossAx val="128573824"/>
        <c:crosses val="autoZero"/>
        <c:crossBetween val="between"/>
      </c:valAx>
      <c:spPr>
        <a:noFill/>
        <a:ln w="25400">
          <a:noFill/>
        </a:ln>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manualLayout>
          <c:layoutTarget val="inner"/>
          <c:xMode val="edge"/>
          <c:yMode val="edge"/>
          <c:x val="0.38738477690290152"/>
          <c:y val="6.5167859381023263E-2"/>
          <c:w val="0.4756851217166313"/>
          <c:h val="0.91068963512201062"/>
        </c:manualLayout>
      </c:layout>
      <c:barChart>
        <c:barDir val="bar"/>
        <c:grouping val="clustered"/>
        <c:ser>
          <c:idx val="0"/>
          <c:order val="0"/>
          <c:tx>
            <c:strRef>
              <c:f>Sheet1!$B$1</c:f>
              <c:strCache>
                <c:ptCount val="1"/>
                <c:pt idx="0">
                  <c:v>Wave 1 (Nov 2009)</c:v>
                </c:pt>
              </c:strCache>
            </c:strRef>
          </c:tx>
          <c:spPr>
            <a:solidFill>
              <a:srgbClr val="993300"/>
            </a:solidFill>
            <a:scene3d>
              <a:camera prst="orthographicFront"/>
              <a:lightRig rig="threePt" dir="t">
                <a:rot lat="0" lon="0" rev="1200000"/>
              </a:lightRig>
            </a:scene3d>
            <a:sp3d>
              <a:bevelT w="63500" h="25400"/>
            </a:sp3d>
          </c:spPr>
          <c:dLbls>
            <c:txPr>
              <a:bodyPr/>
              <a:lstStyle/>
              <a:p>
                <a:pPr>
                  <a:defRPr lang="en-GB" sz="2000" b="0">
                    <a:solidFill>
                      <a:schemeClr val="tx1"/>
                    </a:solidFill>
                    <a:effectLst/>
                  </a:defRPr>
                </a:pPr>
                <a:endParaRPr lang="en-US"/>
              </a:p>
            </c:txPr>
            <c:dLblPos val="outEnd"/>
            <c:showVal val="1"/>
          </c:dLbls>
          <c:cat>
            <c:strRef>
              <c:f>Sheet1!$A$2:$A$15</c:f>
              <c:strCache>
                <c:ptCount val="14"/>
                <c:pt idx="0">
                  <c:v>Send / receive photos</c:v>
                </c:pt>
                <c:pt idx="1">
                  <c:v>Send / receive email</c:v>
                </c:pt>
                <c:pt idx="2">
                  <c:v>Listen to music stored on the device</c:v>
                </c:pt>
                <c:pt idx="3">
                  <c:v>Visit social networks like Facebook, Myspace, Bebo</c:v>
                </c:pt>
                <c:pt idx="4">
                  <c:v>Play games that have been bought and downloaded</c:v>
                </c:pt>
                <c:pt idx="5">
                  <c:v>Watch short videos</c:v>
                </c:pt>
                <c:pt idx="6">
                  <c:v>Stream video from YouTube</c:v>
                </c:pt>
                <c:pt idx="7">
                  <c:v>Listen to music streamed from the Internet</c:v>
                </c:pt>
                <c:pt idx="8">
                  <c:v>Watch music videos</c:v>
                </c:pt>
                <c:pt idx="9">
                  <c:v>Use Twitter</c:v>
                </c:pt>
                <c:pt idx="10">
                  <c:v>Watch full length television programs</c:v>
                </c:pt>
                <c:pt idx="11">
                  <c:v>Watch full length movies</c:v>
                </c:pt>
                <c:pt idx="12">
                  <c:v>Stream video from Hulu.com</c:v>
                </c:pt>
                <c:pt idx="13">
                  <c:v>Online gambling for money</c:v>
                </c:pt>
              </c:strCache>
            </c:strRef>
          </c:cat>
          <c:val>
            <c:numRef>
              <c:f>Sheet1!$B$2:$B$15</c:f>
              <c:numCache>
                <c:formatCode>0%</c:formatCode>
                <c:ptCount val="14"/>
                <c:pt idx="0">
                  <c:v>0.39000000000000118</c:v>
                </c:pt>
                <c:pt idx="1">
                  <c:v>0.23</c:v>
                </c:pt>
                <c:pt idx="2">
                  <c:v>0.14000000000000001</c:v>
                </c:pt>
                <c:pt idx="3">
                  <c:v>0.13</c:v>
                </c:pt>
                <c:pt idx="4">
                  <c:v>0.12000000000000002</c:v>
                </c:pt>
                <c:pt idx="5">
                  <c:v>7.0000000000000021E-2</c:v>
                </c:pt>
                <c:pt idx="6">
                  <c:v>7.0000000000000021E-2</c:v>
                </c:pt>
                <c:pt idx="7">
                  <c:v>0.05</c:v>
                </c:pt>
                <c:pt idx="8">
                  <c:v>4.0000000000000022E-2</c:v>
                </c:pt>
                <c:pt idx="9">
                  <c:v>4.0000000000000022E-2</c:v>
                </c:pt>
                <c:pt idx="10">
                  <c:v>3.0000000000000002E-2</c:v>
                </c:pt>
                <c:pt idx="11">
                  <c:v>2.0000000000000011E-2</c:v>
                </c:pt>
                <c:pt idx="12">
                  <c:v>1.0000000000000005E-2</c:v>
                </c:pt>
                <c:pt idx="13">
                  <c:v>1.0000000000000005E-2</c:v>
                </c:pt>
              </c:numCache>
            </c:numRef>
          </c:val>
        </c:ser>
        <c:gapWidth val="62"/>
        <c:axId val="128976384"/>
        <c:axId val="128977920"/>
      </c:barChart>
      <c:catAx>
        <c:axId val="128976384"/>
        <c:scaling>
          <c:orientation val="maxMin"/>
        </c:scaling>
        <c:axPos val="l"/>
        <c:tickLblPos val="nextTo"/>
        <c:txPr>
          <a:bodyPr/>
          <a:lstStyle/>
          <a:p>
            <a:pPr>
              <a:defRPr lang="en-GB" sz="1100"/>
            </a:pPr>
            <a:endParaRPr lang="en-US"/>
          </a:p>
        </c:txPr>
        <c:crossAx val="128977920"/>
        <c:crosses val="autoZero"/>
        <c:auto val="1"/>
        <c:lblAlgn val="ctr"/>
        <c:lblOffset val="100"/>
      </c:catAx>
      <c:valAx>
        <c:axId val="128977920"/>
        <c:scaling>
          <c:orientation val="minMax"/>
        </c:scaling>
        <c:delete val="1"/>
        <c:axPos val="t"/>
        <c:numFmt formatCode="0%" sourceLinked="1"/>
        <c:tickLblPos val="none"/>
        <c:crossAx val="128976384"/>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8738477690290019"/>
          <c:y val="8.7922744197765926E-2"/>
          <c:w val="0.46805009238780493"/>
          <c:h val="0.88793481760408977"/>
        </c:manualLayout>
      </c:layout>
      <c:barChart>
        <c:barDir val="bar"/>
        <c:grouping val="clustered"/>
        <c:ser>
          <c:idx val="0"/>
          <c:order val="0"/>
          <c:tx>
            <c:strRef>
              <c:f>Sheet1!$B$1</c:f>
              <c:strCache>
                <c:ptCount val="1"/>
                <c:pt idx="0">
                  <c:v>Wave 1 (Nov-09)</c:v>
                </c:pt>
              </c:strCache>
            </c:strRef>
          </c:tx>
          <c:dLbls>
            <c:txPr>
              <a:bodyPr/>
              <a:lstStyle/>
              <a:p>
                <a:pPr>
                  <a:defRPr lang="en-GB" sz="1800">
                    <a:solidFill>
                      <a:schemeClr val="tx1"/>
                    </a:solidFill>
                  </a:defRPr>
                </a:pPr>
                <a:endParaRPr lang="en-US"/>
              </a:p>
            </c:txPr>
            <c:dLblPos val="outEnd"/>
            <c:showVal val="1"/>
          </c:dLbls>
          <c:cat>
            <c:strRef>
              <c:f>Sheet1!$A$2:$A$11</c:f>
              <c:strCache>
                <c:ptCount val="10"/>
                <c:pt idx="0">
                  <c:v>Share music with your friends by swapping hard disk drives or USB memory sticks</c:v>
                </c:pt>
                <c:pt idx="1">
                  <c:v>Download music from sites like BitTorrent, Limewire or The Pirate Bay etc.</c:v>
                </c:pt>
                <c:pt idx="2">
                  <c:v>Share movies or TV programs with your friends by swapping hard disk drives or USB memory sticks</c:v>
                </c:pt>
                <c:pt idx="3">
                  <c:v>Download movies from sites like BitTorrent, Limewire or The Pirate Bay etc.</c:v>
                </c:pt>
                <c:pt idx="4">
                  <c:v>Download TV programs from sites like BitTorrent, Limewire or The Pirate Bay etc.</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programs from sites like Rapidshare, Megaupload, Netload or Filefactory etc.</c:v>
                </c:pt>
                <c:pt idx="9">
                  <c:v>Download games from sites like Rapidshare, Megaupload, Netload or Filefactory etc.</c:v>
                </c:pt>
              </c:strCache>
            </c:strRef>
          </c:cat>
          <c:val>
            <c:numRef>
              <c:f>Sheet1!$B$2:$B$11</c:f>
              <c:numCache>
                <c:formatCode>0%</c:formatCode>
                <c:ptCount val="10"/>
                <c:pt idx="0">
                  <c:v>0.12000000000000002</c:v>
                </c:pt>
                <c:pt idx="1">
                  <c:v>0.11</c:v>
                </c:pt>
                <c:pt idx="2">
                  <c:v>8.0000000000000043E-2</c:v>
                </c:pt>
                <c:pt idx="3">
                  <c:v>8.0000000000000043E-2</c:v>
                </c:pt>
                <c:pt idx="4">
                  <c:v>8.0000000000000043E-2</c:v>
                </c:pt>
                <c:pt idx="5">
                  <c:v>6.0000000000000032E-2</c:v>
                </c:pt>
                <c:pt idx="6">
                  <c:v>6.0000000000000032E-2</c:v>
                </c:pt>
                <c:pt idx="7">
                  <c:v>6.0000000000000032E-2</c:v>
                </c:pt>
                <c:pt idx="8">
                  <c:v>0.05</c:v>
                </c:pt>
                <c:pt idx="9">
                  <c:v>0.05</c:v>
                </c:pt>
              </c:numCache>
            </c:numRef>
          </c:val>
        </c:ser>
        <c:axId val="129079552"/>
        <c:axId val="129097728"/>
      </c:barChart>
      <c:catAx>
        <c:axId val="129079552"/>
        <c:scaling>
          <c:orientation val="maxMin"/>
        </c:scaling>
        <c:axPos val="l"/>
        <c:tickLblPos val="nextTo"/>
        <c:txPr>
          <a:bodyPr/>
          <a:lstStyle/>
          <a:p>
            <a:pPr>
              <a:defRPr lang="en-GB" sz="1050"/>
            </a:pPr>
            <a:endParaRPr lang="en-US"/>
          </a:p>
        </c:txPr>
        <c:crossAx val="129097728"/>
        <c:crosses val="autoZero"/>
        <c:auto val="1"/>
        <c:lblAlgn val="ctr"/>
        <c:lblOffset val="100"/>
      </c:catAx>
      <c:valAx>
        <c:axId val="129097728"/>
        <c:scaling>
          <c:orientation val="minMax"/>
        </c:scaling>
        <c:delete val="1"/>
        <c:axPos val="t"/>
        <c:numFmt formatCode="0%" sourceLinked="1"/>
        <c:tickLblPos val="none"/>
        <c:crossAx val="129079552"/>
        <c:crosses val="autoZero"/>
        <c:crossBetween val="between"/>
      </c:valAx>
      <c:spPr>
        <a:noFill/>
        <a:ln w="25400">
          <a:noFill/>
        </a:ln>
      </c:spPr>
    </c:plotArea>
    <c:plotVisOnly val="1"/>
  </c:chart>
  <c:txPr>
    <a:bodyPr/>
    <a:lstStyle/>
    <a:p>
      <a:pPr>
        <a:defRPr sz="1800">
          <a:latin typeface="Tahoma" pitchFamily="34" charset="0"/>
          <a:cs typeface="Tahoma"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160224902790937"/>
          <c:y val="6.3450423877618794E-3"/>
          <c:w val="0.64919801784601283"/>
          <c:h val="0.98781853478267656"/>
        </c:manualLayout>
      </c:layout>
      <c:barChart>
        <c:barDir val="bar"/>
        <c:grouping val="clustered"/>
        <c:ser>
          <c:idx val="0"/>
          <c:order val="0"/>
          <c:tx>
            <c:strRef>
              <c:f>Sheet1!$B$1</c:f>
              <c:strCache>
                <c:ptCount val="1"/>
                <c:pt idx="0">
                  <c:v>GB (Nov-09)</c:v>
                </c:pt>
              </c:strCache>
            </c:strRef>
          </c:tx>
          <c:spPr>
            <a:solidFill>
              <a:srgbClr val="0070C0"/>
            </a:solidFill>
          </c:spPr>
          <c:dLbls>
            <c:txPr>
              <a:bodyPr/>
              <a:lstStyle/>
              <a:p>
                <a:pPr>
                  <a:defRPr lang="en-GB" sz="1050">
                    <a:solidFill>
                      <a:schemeClr val="bg1"/>
                    </a:solidFill>
                  </a:defRPr>
                </a:pPr>
                <a:endParaRPr lang="en-US"/>
              </a:p>
            </c:txPr>
            <c:dLblPos val="inEnd"/>
            <c:showVal val="1"/>
          </c:dLbls>
          <c:cat>
            <c:strRef>
              <c:f>Sheet1!$A$2:$A$13</c:f>
              <c:strCache>
                <c:ptCount val="12"/>
                <c:pt idx="0">
                  <c:v>Watch videos on YouTube</c:v>
                </c:pt>
                <c:pt idx="1">
                  <c:v>Play PC games</c:v>
                </c:pt>
                <c:pt idx="2">
                  <c:v>Stream TV progs from sites like BBC iPlayer</c:v>
                </c:pt>
                <c:pt idx="3">
                  <c:v>Buy DVDs</c:v>
                </c:pt>
                <c:pt idx="4">
                  <c:v>Play console games (PS3/Wii/Xbox 360)</c:v>
                </c:pt>
                <c:pt idx="5">
                  <c:v>Stream music from social networks</c:v>
                </c:pt>
                <c:pt idx="6">
                  <c:v>Go to the movies/cinema</c:v>
                </c:pt>
                <c:pt idx="7">
                  <c:v>Buy legal music downloads</c:v>
                </c:pt>
                <c:pt idx="8">
                  <c:v>Rent DVDs</c:v>
                </c:pt>
                <c:pt idx="9">
                  <c:v>Buy games for PS3/Wii/Xbox 360</c:v>
                </c:pt>
                <c:pt idx="10">
                  <c:v>Buy PC games</c:v>
                </c:pt>
                <c:pt idx="11">
                  <c:v>Buy music from mobile manuf'r or network</c:v>
                </c:pt>
              </c:strCache>
            </c:strRef>
          </c:cat>
          <c:val>
            <c:numRef>
              <c:f>Sheet1!$B$2:$B$13</c:f>
              <c:numCache>
                <c:formatCode>0%</c:formatCode>
                <c:ptCount val="12"/>
                <c:pt idx="0">
                  <c:v>0.5</c:v>
                </c:pt>
                <c:pt idx="1">
                  <c:v>0.41000000000000025</c:v>
                </c:pt>
                <c:pt idx="2">
                  <c:v>0.39000000000000035</c:v>
                </c:pt>
                <c:pt idx="3">
                  <c:v>0.31000000000000028</c:v>
                </c:pt>
                <c:pt idx="4">
                  <c:v>0.30000000000000027</c:v>
                </c:pt>
                <c:pt idx="5">
                  <c:v>0.28000000000000008</c:v>
                </c:pt>
                <c:pt idx="6">
                  <c:v>0.28000000000000008</c:v>
                </c:pt>
                <c:pt idx="7">
                  <c:v>0.19</c:v>
                </c:pt>
                <c:pt idx="8">
                  <c:v>0.19</c:v>
                </c:pt>
                <c:pt idx="9">
                  <c:v>0.13</c:v>
                </c:pt>
                <c:pt idx="10">
                  <c:v>0.11</c:v>
                </c:pt>
                <c:pt idx="11">
                  <c:v>6.0000000000000032E-2</c:v>
                </c:pt>
              </c:numCache>
            </c:numRef>
          </c:val>
        </c:ser>
        <c:ser>
          <c:idx val="1"/>
          <c:order val="1"/>
          <c:tx>
            <c:strRef>
              <c:f>Sheet1!$C$1</c:f>
              <c:strCache>
                <c:ptCount val="1"/>
                <c:pt idx="0">
                  <c:v>USA (Nov-09)</c:v>
                </c:pt>
              </c:strCache>
            </c:strRef>
          </c:tx>
          <c:spPr>
            <a:solidFill>
              <a:srgbClr val="FF0000"/>
            </a:solidFill>
          </c:spPr>
          <c:dLbls>
            <c:txPr>
              <a:bodyPr/>
              <a:lstStyle/>
              <a:p>
                <a:pPr>
                  <a:defRPr lang="en-GB" sz="1050">
                    <a:solidFill>
                      <a:schemeClr val="bg1"/>
                    </a:solidFill>
                    <a:latin typeface="Tahoma" pitchFamily="34" charset="0"/>
                    <a:cs typeface="Tahoma" pitchFamily="34" charset="0"/>
                  </a:defRPr>
                </a:pPr>
                <a:endParaRPr lang="en-US"/>
              </a:p>
            </c:txPr>
            <c:dLblPos val="inEnd"/>
            <c:showVal val="1"/>
          </c:dLbls>
          <c:cat>
            <c:strRef>
              <c:f>Sheet1!$A$2:$A$13</c:f>
              <c:strCache>
                <c:ptCount val="12"/>
                <c:pt idx="0">
                  <c:v>Watch videos on YouTube</c:v>
                </c:pt>
                <c:pt idx="1">
                  <c:v>Play PC games</c:v>
                </c:pt>
                <c:pt idx="2">
                  <c:v>Stream TV progs from sites like BBC iPlayer</c:v>
                </c:pt>
                <c:pt idx="3">
                  <c:v>Buy DVDs</c:v>
                </c:pt>
                <c:pt idx="4">
                  <c:v>Play console games (PS3/Wii/Xbox 360)</c:v>
                </c:pt>
                <c:pt idx="5">
                  <c:v>Stream music from social networks</c:v>
                </c:pt>
                <c:pt idx="6">
                  <c:v>Go to the movies/cinema</c:v>
                </c:pt>
                <c:pt idx="7">
                  <c:v>Buy legal music downloads</c:v>
                </c:pt>
                <c:pt idx="8">
                  <c:v>Rent DVDs</c:v>
                </c:pt>
                <c:pt idx="9">
                  <c:v>Buy games for PS3/Wii/Xbox 360</c:v>
                </c:pt>
                <c:pt idx="10">
                  <c:v>Buy PC games</c:v>
                </c:pt>
                <c:pt idx="11">
                  <c:v>Buy music from mobile manuf'r or network</c:v>
                </c:pt>
              </c:strCache>
            </c:strRef>
          </c:cat>
          <c:val>
            <c:numRef>
              <c:f>Sheet1!$C$2:$C$13</c:f>
              <c:numCache>
                <c:formatCode>0%</c:formatCode>
                <c:ptCount val="12"/>
                <c:pt idx="0">
                  <c:v>0.47000000000000008</c:v>
                </c:pt>
                <c:pt idx="1">
                  <c:v>0.41000000000000025</c:v>
                </c:pt>
                <c:pt idx="2">
                  <c:v>0.2</c:v>
                </c:pt>
                <c:pt idx="3">
                  <c:v>0.2</c:v>
                </c:pt>
                <c:pt idx="4">
                  <c:v>0.27</c:v>
                </c:pt>
                <c:pt idx="5">
                  <c:v>0.27</c:v>
                </c:pt>
                <c:pt idx="6">
                  <c:v>0.26</c:v>
                </c:pt>
                <c:pt idx="7">
                  <c:v>0.16</c:v>
                </c:pt>
                <c:pt idx="8">
                  <c:v>0.36000000000000026</c:v>
                </c:pt>
                <c:pt idx="9">
                  <c:v>9.0000000000000024E-2</c:v>
                </c:pt>
                <c:pt idx="10">
                  <c:v>7.0000000000000021E-2</c:v>
                </c:pt>
                <c:pt idx="11">
                  <c:v>6.0000000000000032E-2</c:v>
                </c:pt>
              </c:numCache>
            </c:numRef>
          </c:val>
        </c:ser>
        <c:gapWidth val="140"/>
        <c:axId val="129379328"/>
        <c:axId val="129381120"/>
      </c:barChart>
      <c:catAx>
        <c:axId val="129379328"/>
        <c:scaling>
          <c:orientation val="maxMin"/>
        </c:scaling>
        <c:axPos val="l"/>
        <c:tickLblPos val="nextTo"/>
        <c:txPr>
          <a:bodyPr/>
          <a:lstStyle/>
          <a:p>
            <a:pPr>
              <a:defRPr lang="en-GB" sz="1200" b="0">
                <a:latin typeface="Tahoma" pitchFamily="34" charset="0"/>
                <a:cs typeface="Tahoma" pitchFamily="34" charset="0"/>
              </a:defRPr>
            </a:pPr>
            <a:endParaRPr lang="en-US"/>
          </a:p>
        </c:txPr>
        <c:crossAx val="129381120"/>
        <c:crosses val="autoZero"/>
        <c:auto val="1"/>
        <c:lblAlgn val="ctr"/>
        <c:lblOffset val="100"/>
      </c:catAx>
      <c:valAx>
        <c:axId val="129381120"/>
        <c:scaling>
          <c:orientation val="minMax"/>
          <c:max val="0.70000000000000062"/>
        </c:scaling>
        <c:delete val="1"/>
        <c:axPos val="t"/>
        <c:numFmt formatCode="0%" sourceLinked="1"/>
        <c:tickLblPos val="none"/>
        <c:crossAx val="129379328"/>
        <c:crosses val="autoZero"/>
        <c:crossBetween val="between"/>
      </c:valAx>
      <c:spPr>
        <a:noFill/>
        <a:ln w="25400">
          <a:noFill/>
        </a:ln>
      </c:spPr>
    </c:plotArea>
    <c:legend>
      <c:legendPos val="r"/>
      <c:layout>
        <c:manualLayout>
          <c:xMode val="edge"/>
          <c:yMode val="edge"/>
          <c:x val="0.57188492007617764"/>
          <c:y val="0.82808520877151881"/>
          <c:w val="0.26543219734474804"/>
          <c:h val="0.11314863937960189"/>
        </c:manualLayout>
      </c:layout>
      <c:txPr>
        <a:bodyPr/>
        <a:lstStyle/>
        <a:p>
          <a:pPr>
            <a:defRPr lang="en-GB" sz="1600" b="1">
              <a:latin typeface="Tahoma" pitchFamily="34" charset="0"/>
              <a:cs typeface="Tahoma" pitchFamily="34" charset="0"/>
            </a:defRPr>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8738477690289924"/>
          <c:y val="8.4507363546531972E-5"/>
          <c:w val="0.49340199020334946"/>
          <c:h val="0.97577300043308313"/>
        </c:manualLayout>
      </c:layout>
      <c:barChart>
        <c:barDir val="bar"/>
        <c:grouping val="clustered"/>
        <c:ser>
          <c:idx val="0"/>
          <c:order val="0"/>
          <c:tx>
            <c:strRef>
              <c:f>Sheet1!$B$1</c:f>
              <c:strCache>
                <c:ptCount val="1"/>
                <c:pt idx="0">
                  <c:v>GB (Nov-09)</c:v>
                </c:pt>
              </c:strCache>
            </c:strRef>
          </c:tx>
          <c:spPr>
            <a:solidFill>
              <a:srgbClr val="0070C0"/>
            </a:solidFill>
          </c:spPr>
          <c:dLbls>
            <c:txPr>
              <a:bodyPr/>
              <a:lstStyle/>
              <a:p>
                <a:pPr>
                  <a:defRPr lang="en-GB" sz="1100">
                    <a:solidFill>
                      <a:schemeClr val="tx1"/>
                    </a:solidFill>
                    <a:latin typeface="Tahoma" pitchFamily="34" charset="0"/>
                    <a:cs typeface="Tahoma" pitchFamily="34" charset="0"/>
                  </a:defRPr>
                </a:pPr>
                <a:endParaRPr lang="en-US"/>
              </a:p>
            </c:txPr>
            <c:dLblPos val="outEnd"/>
            <c:showVal val="1"/>
          </c:dLbls>
          <c:cat>
            <c:strRef>
              <c:f>Sheet1!$A$2:$A$9</c:f>
              <c:strCache>
                <c:ptCount val="8"/>
                <c:pt idx="0">
                  <c:v>Nintendo Wii</c:v>
                </c:pt>
                <c:pt idx="1">
                  <c:v>3G phone (excluding iPhone)</c:v>
                </c:pt>
                <c:pt idx="2">
                  <c:v>Xbox 360</c:v>
                </c:pt>
                <c:pt idx="3">
                  <c:v>Playstation 3</c:v>
                </c:pt>
                <c:pt idx="4">
                  <c:v>iPod Touch</c:v>
                </c:pt>
                <c:pt idx="5">
                  <c:v>Blu-ray player (excluding Playstation 3)</c:v>
                </c:pt>
                <c:pt idx="6">
                  <c:v>An e-Book reader</c:v>
                </c:pt>
                <c:pt idx="7">
                  <c:v>iPhone</c:v>
                </c:pt>
              </c:strCache>
            </c:strRef>
          </c:cat>
          <c:val>
            <c:numRef>
              <c:f>Sheet1!$B$2:$B$9</c:f>
              <c:numCache>
                <c:formatCode>0%</c:formatCode>
                <c:ptCount val="8"/>
                <c:pt idx="0">
                  <c:v>0.26</c:v>
                </c:pt>
                <c:pt idx="1">
                  <c:v>0.19</c:v>
                </c:pt>
                <c:pt idx="2">
                  <c:v>0.12000000000000002</c:v>
                </c:pt>
                <c:pt idx="3">
                  <c:v>0.1</c:v>
                </c:pt>
                <c:pt idx="4">
                  <c:v>9.0000000000000024E-2</c:v>
                </c:pt>
                <c:pt idx="5">
                  <c:v>6.0000000000000032E-2</c:v>
                </c:pt>
                <c:pt idx="6">
                  <c:v>4.0000000000000022E-2</c:v>
                </c:pt>
                <c:pt idx="7">
                  <c:v>6.0000000000000032E-2</c:v>
                </c:pt>
              </c:numCache>
            </c:numRef>
          </c:val>
        </c:ser>
        <c:ser>
          <c:idx val="1"/>
          <c:order val="1"/>
          <c:tx>
            <c:strRef>
              <c:f>Sheet1!$C$1</c:f>
              <c:strCache>
                <c:ptCount val="1"/>
                <c:pt idx="0">
                  <c:v>USA (Nov-09)</c:v>
                </c:pt>
              </c:strCache>
            </c:strRef>
          </c:tx>
          <c:spPr>
            <a:solidFill>
              <a:srgbClr val="FF0000"/>
            </a:solidFill>
          </c:spPr>
          <c:dLbls>
            <c:txPr>
              <a:bodyPr/>
              <a:lstStyle/>
              <a:p>
                <a:pPr>
                  <a:defRPr lang="en-GB" sz="1100">
                    <a:solidFill>
                      <a:schemeClr val="tx1"/>
                    </a:solidFill>
                    <a:latin typeface="Tahoma" pitchFamily="34" charset="0"/>
                    <a:cs typeface="Tahoma" pitchFamily="34" charset="0"/>
                  </a:defRPr>
                </a:pPr>
                <a:endParaRPr lang="en-US"/>
              </a:p>
            </c:txPr>
            <c:dLblPos val="outEnd"/>
            <c:showVal val="1"/>
          </c:dLbls>
          <c:cat>
            <c:strRef>
              <c:f>Sheet1!$A$2:$A$9</c:f>
              <c:strCache>
                <c:ptCount val="8"/>
                <c:pt idx="0">
                  <c:v>Nintendo Wii</c:v>
                </c:pt>
                <c:pt idx="1">
                  <c:v>3G phone (excluding iPhone)</c:v>
                </c:pt>
                <c:pt idx="2">
                  <c:v>Xbox 360</c:v>
                </c:pt>
                <c:pt idx="3">
                  <c:v>Playstation 3</c:v>
                </c:pt>
                <c:pt idx="4">
                  <c:v>iPod Touch</c:v>
                </c:pt>
                <c:pt idx="5">
                  <c:v>Blu-ray player (excluding Playstation 3)</c:v>
                </c:pt>
                <c:pt idx="6">
                  <c:v>An e-Book reader</c:v>
                </c:pt>
                <c:pt idx="7">
                  <c:v>iPhone</c:v>
                </c:pt>
              </c:strCache>
            </c:strRef>
          </c:cat>
          <c:val>
            <c:numRef>
              <c:f>Sheet1!$C$2:$C$9</c:f>
              <c:numCache>
                <c:formatCode>0%</c:formatCode>
                <c:ptCount val="8"/>
                <c:pt idx="0">
                  <c:v>0.23</c:v>
                </c:pt>
                <c:pt idx="1">
                  <c:v>0.12000000000000002</c:v>
                </c:pt>
                <c:pt idx="2">
                  <c:v>0.13</c:v>
                </c:pt>
                <c:pt idx="3">
                  <c:v>9.0000000000000024E-2</c:v>
                </c:pt>
                <c:pt idx="4">
                  <c:v>8.0000000000000043E-2</c:v>
                </c:pt>
                <c:pt idx="5">
                  <c:v>7.0000000000000021E-2</c:v>
                </c:pt>
                <c:pt idx="6">
                  <c:v>3.0000000000000002E-2</c:v>
                </c:pt>
                <c:pt idx="7">
                  <c:v>6.0000000000000032E-2</c:v>
                </c:pt>
              </c:numCache>
            </c:numRef>
          </c:val>
        </c:ser>
        <c:gapWidth val="122"/>
        <c:axId val="129470848"/>
        <c:axId val="129472384"/>
      </c:barChart>
      <c:catAx>
        <c:axId val="129470848"/>
        <c:scaling>
          <c:orientation val="maxMin"/>
        </c:scaling>
        <c:axPos val="l"/>
        <c:tickLblPos val="nextTo"/>
        <c:txPr>
          <a:bodyPr/>
          <a:lstStyle/>
          <a:p>
            <a:pPr>
              <a:defRPr lang="en-GB" sz="1100">
                <a:latin typeface="Tahoma" pitchFamily="34" charset="0"/>
                <a:cs typeface="Tahoma" pitchFamily="34" charset="0"/>
              </a:defRPr>
            </a:pPr>
            <a:endParaRPr lang="en-US"/>
          </a:p>
        </c:txPr>
        <c:crossAx val="129472384"/>
        <c:crosses val="autoZero"/>
        <c:auto val="1"/>
        <c:lblAlgn val="ctr"/>
        <c:lblOffset val="100"/>
      </c:catAx>
      <c:valAx>
        <c:axId val="129472384"/>
        <c:scaling>
          <c:orientation val="minMax"/>
          <c:max val="0.5"/>
        </c:scaling>
        <c:delete val="1"/>
        <c:axPos val="t"/>
        <c:numFmt formatCode="0%" sourceLinked="1"/>
        <c:tickLblPos val="none"/>
        <c:crossAx val="129470848"/>
        <c:crosses val="autoZero"/>
        <c:crossBetween val="between"/>
      </c:valAx>
      <c:spPr>
        <a:noFill/>
        <a:ln w="25400">
          <a:noFill/>
        </a:ln>
      </c:spPr>
    </c:plotArea>
    <c:legend>
      <c:legendPos val="t"/>
      <c:layout>
        <c:manualLayout>
          <c:xMode val="edge"/>
          <c:yMode val="edge"/>
          <c:x val="0.62354383900224253"/>
          <c:y val="0.57941981288099664"/>
          <c:w val="0.24434699390322742"/>
          <c:h val="0.13638797209632544"/>
        </c:manualLayout>
      </c:layout>
      <c:txPr>
        <a:bodyPr/>
        <a:lstStyle/>
        <a:p>
          <a:pPr>
            <a:defRPr lang="en-GB" sz="1600" b="1"/>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38738477690290057"/>
          <c:y val="2.6421691823858742E-2"/>
          <c:w val="0.4756851217166313"/>
          <c:h val="0.94943580267917826"/>
        </c:manualLayout>
      </c:layout>
      <c:barChart>
        <c:barDir val="bar"/>
        <c:grouping val="clustered"/>
        <c:ser>
          <c:idx val="0"/>
          <c:order val="0"/>
          <c:tx>
            <c:strRef>
              <c:f>Sheet1!$B$1</c:f>
              <c:strCache>
                <c:ptCount val="1"/>
                <c:pt idx="0">
                  <c:v>GB (Nov-09)</c:v>
                </c:pt>
              </c:strCache>
            </c:strRef>
          </c:tx>
          <c:spPr>
            <a:solidFill>
              <a:srgbClr val="0070C0"/>
            </a:solidFill>
          </c:spPr>
          <c:dLbls>
            <c:txPr>
              <a:bodyPr/>
              <a:lstStyle/>
              <a:p>
                <a:pPr>
                  <a:defRPr lang="en-GB" sz="1000">
                    <a:solidFill>
                      <a:schemeClr val="tx1"/>
                    </a:solidFill>
                  </a:defRPr>
                </a:pPr>
                <a:endParaRPr lang="en-US"/>
              </a:p>
            </c:txPr>
            <c:dLblPos val="outEnd"/>
            <c:showVal val="1"/>
          </c:dLbls>
          <c:cat>
            <c:strRef>
              <c:f>Sheet1!$A$2:$A$15</c:f>
              <c:strCache>
                <c:ptCount val="14"/>
                <c:pt idx="0">
                  <c:v>Send / receive photos</c:v>
                </c:pt>
                <c:pt idx="1">
                  <c:v>Listen to music stored on the device</c:v>
                </c:pt>
                <c:pt idx="2">
                  <c:v>Send / receive email</c:v>
                </c:pt>
                <c:pt idx="3">
                  <c:v>Visit social networks like Facebook, Myspace, Bebo</c:v>
                </c:pt>
                <c:pt idx="4">
                  <c:v>Play games that have been bought and downloaded</c:v>
                </c:pt>
                <c:pt idx="5">
                  <c:v>Watch short videos</c:v>
                </c:pt>
                <c:pt idx="6">
                  <c:v>Stream video from YouTube</c:v>
                </c:pt>
                <c:pt idx="7">
                  <c:v>Watch music videos</c:v>
                </c:pt>
                <c:pt idx="8">
                  <c:v>Listen to music streamed from the Internet</c:v>
                </c:pt>
                <c:pt idx="9">
                  <c:v>Use Twitter</c:v>
                </c:pt>
                <c:pt idx="10">
                  <c:v>Stream video from BBC iPlayer (GB) / Hulu (US)</c:v>
                </c:pt>
                <c:pt idx="11">
                  <c:v>Watch full length television programs</c:v>
                </c:pt>
                <c:pt idx="12">
                  <c:v>Watch full length movies</c:v>
                </c:pt>
                <c:pt idx="13">
                  <c:v>Online gambling for money</c:v>
                </c:pt>
              </c:strCache>
            </c:strRef>
          </c:cat>
          <c:val>
            <c:numRef>
              <c:f>Sheet1!$B$2:$B$15</c:f>
              <c:numCache>
                <c:formatCode>0%</c:formatCode>
                <c:ptCount val="14"/>
                <c:pt idx="0">
                  <c:v>0.4</c:v>
                </c:pt>
                <c:pt idx="1">
                  <c:v>0.23</c:v>
                </c:pt>
                <c:pt idx="2">
                  <c:v>0.21000000000000021</c:v>
                </c:pt>
                <c:pt idx="3">
                  <c:v>0.14000000000000001</c:v>
                </c:pt>
                <c:pt idx="4">
                  <c:v>0.12000000000000002</c:v>
                </c:pt>
                <c:pt idx="5">
                  <c:v>9.0000000000000024E-2</c:v>
                </c:pt>
                <c:pt idx="6">
                  <c:v>6.0000000000000032E-2</c:v>
                </c:pt>
                <c:pt idx="7">
                  <c:v>6.0000000000000032E-2</c:v>
                </c:pt>
                <c:pt idx="8">
                  <c:v>6.0000000000000032E-2</c:v>
                </c:pt>
                <c:pt idx="9">
                  <c:v>3.0000000000000002E-2</c:v>
                </c:pt>
                <c:pt idx="10">
                  <c:v>4.0000000000000022E-2</c:v>
                </c:pt>
                <c:pt idx="11">
                  <c:v>4.0000000000000022E-2</c:v>
                </c:pt>
                <c:pt idx="12">
                  <c:v>3.0000000000000002E-2</c:v>
                </c:pt>
                <c:pt idx="13">
                  <c:v>2.0000000000000011E-2</c:v>
                </c:pt>
              </c:numCache>
            </c:numRef>
          </c:val>
        </c:ser>
        <c:ser>
          <c:idx val="1"/>
          <c:order val="1"/>
          <c:tx>
            <c:strRef>
              <c:f>Sheet1!$C$1</c:f>
              <c:strCache>
                <c:ptCount val="1"/>
                <c:pt idx="0">
                  <c:v>USA (Nov-09)</c:v>
                </c:pt>
              </c:strCache>
            </c:strRef>
          </c:tx>
          <c:spPr>
            <a:solidFill>
              <a:srgbClr val="FF0000"/>
            </a:solidFill>
          </c:spPr>
          <c:dLbls>
            <c:txPr>
              <a:bodyPr/>
              <a:lstStyle/>
              <a:p>
                <a:pPr>
                  <a:defRPr lang="en-GB" sz="1000"/>
                </a:pPr>
                <a:endParaRPr lang="en-US"/>
              </a:p>
            </c:txPr>
            <c:dLblPos val="outEnd"/>
            <c:showVal val="1"/>
          </c:dLbls>
          <c:cat>
            <c:strRef>
              <c:f>Sheet1!$A$2:$A$15</c:f>
              <c:strCache>
                <c:ptCount val="14"/>
                <c:pt idx="0">
                  <c:v>Send / receive photos</c:v>
                </c:pt>
                <c:pt idx="1">
                  <c:v>Listen to music stored on the device</c:v>
                </c:pt>
                <c:pt idx="2">
                  <c:v>Send / receive email</c:v>
                </c:pt>
                <c:pt idx="3">
                  <c:v>Visit social networks like Facebook, Myspace, Bebo</c:v>
                </c:pt>
                <c:pt idx="4">
                  <c:v>Play games that have been bought and downloaded</c:v>
                </c:pt>
                <c:pt idx="5">
                  <c:v>Watch short videos</c:v>
                </c:pt>
                <c:pt idx="6">
                  <c:v>Stream video from YouTube</c:v>
                </c:pt>
                <c:pt idx="7">
                  <c:v>Watch music videos</c:v>
                </c:pt>
                <c:pt idx="8">
                  <c:v>Listen to music streamed from the Internet</c:v>
                </c:pt>
                <c:pt idx="9">
                  <c:v>Use Twitter</c:v>
                </c:pt>
                <c:pt idx="10">
                  <c:v>Stream video from BBC iPlayer (GB) / Hulu (US)</c:v>
                </c:pt>
                <c:pt idx="11">
                  <c:v>Watch full length television programs</c:v>
                </c:pt>
                <c:pt idx="12">
                  <c:v>Watch full length movies</c:v>
                </c:pt>
                <c:pt idx="13">
                  <c:v>Online gambling for money</c:v>
                </c:pt>
              </c:strCache>
            </c:strRef>
          </c:cat>
          <c:val>
            <c:numRef>
              <c:f>Sheet1!$C$2:$C$15</c:f>
              <c:numCache>
                <c:formatCode>0%</c:formatCode>
                <c:ptCount val="14"/>
                <c:pt idx="0">
                  <c:v>0.39000000000000057</c:v>
                </c:pt>
                <c:pt idx="1">
                  <c:v>0.14000000000000001</c:v>
                </c:pt>
                <c:pt idx="2">
                  <c:v>0.23</c:v>
                </c:pt>
                <c:pt idx="3">
                  <c:v>0.13</c:v>
                </c:pt>
                <c:pt idx="4">
                  <c:v>0.12000000000000002</c:v>
                </c:pt>
                <c:pt idx="5">
                  <c:v>7.0000000000000021E-2</c:v>
                </c:pt>
                <c:pt idx="6">
                  <c:v>7.0000000000000021E-2</c:v>
                </c:pt>
                <c:pt idx="7">
                  <c:v>4.0000000000000022E-2</c:v>
                </c:pt>
                <c:pt idx="8">
                  <c:v>0.05</c:v>
                </c:pt>
                <c:pt idx="9">
                  <c:v>4.0000000000000022E-2</c:v>
                </c:pt>
                <c:pt idx="10">
                  <c:v>1.0000000000000005E-2</c:v>
                </c:pt>
                <c:pt idx="11">
                  <c:v>3.0000000000000002E-2</c:v>
                </c:pt>
                <c:pt idx="12">
                  <c:v>2.0000000000000011E-2</c:v>
                </c:pt>
                <c:pt idx="13">
                  <c:v>1.0000000000000005E-2</c:v>
                </c:pt>
              </c:numCache>
            </c:numRef>
          </c:val>
        </c:ser>
        <c:dLbls>
          <c:showVal val="1"/>
        </c:dLbls>
        <c:gapWidth val="100"/>
        <c:axId val="129700608"/>
        <c:axId val="129702144"/>
      </c:barChart>
      <c:catAx>
        <c:axId val="129700608"/>
        <c:scaling>
          <c:orientation val="maxMin"/>
        </c:scaling>
        <c:axPos val="l"/>
        <c:tickLblPos val="nextTo"/>
        <c:txPr>
          <a:bodyPr/>
          <a:lstStyle/>
          <a:p>
            <a:pPr>
              <a:defRPr lang="en-GB" sz="1100"/>
            </a:pPr>
            <a:endParaRPr lang="en-US"/>
          </a:p>
        </c:txPr>
        <c:crossAx val="129702144"/>
        <c:crosses val="autoZero"/>
        <c:auto val="1"/>
        <c:lblAlgn val="ctr"/>
        <c:lblOffset val="100"/>
      </c:catAx>
      <c:valAx>
        <c:axId val="129702144"/>
        <c:scaling>
          <c:orientation val="minMax"/>
        </c:scaling>
        <c:delete val="1"/>
        <c:axPos val="t"/>
        <c:numFmt formatCode="0%" sourceLinked="1"/>
        <c:tickLblPos val="none"/>
        <c:crossAx val="129700608"/>
        <c:crosses val="autoZero"/>
        <c:crossBetween val="between"/>
      </c:valAx>
    </c:plotArea>
    <c:legend>
      <c:legendPos val="t"/>
      <c:layout>
        <c:manualLayout>
          <c:xMode val="edge"/>
          <c:yMode val="edge"/>
          <c:x val="0.47899795445616894"/>
          <c:y val="0.67919752541382694"/>
          <c:w val="0.23385668549650723"/>
          <c:h val="0.12840971658407771"/>
        </c:manualLayout>
      </c:layout>
      <c:txPr>
        <a:bodyPr/>
        <a:lstStyle/>
        <a:p>
          <a:pPr>
            <a:defRPr lang="en-GB" sz="1600" b="1"/>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578550506924321"/>
          <c:y val="8.7922744197765926E-2"/>
          <c:w val="0.3356691005053733"/>
          <c:h val="0.88793481760408866"/>
        </c:manualLayout>
      </c:layout>
      <c:barChart>
        <c:barDir val="bar"/>
        <c:grouping val="clustered"/>
        <c:ser>
          <c:idx val="0"/>
          <c:order val="0"/>
          <c:tx>
            <c:strRef>
              <c:f>Sheet1!$B$1</c:f>
              <c:strCache>
                <c:ptCount val="1"/>
                <c:pt idx="0">
                  <c:v>UK (Nov-09)</c:v>
                </c:pt>
              </c:strCache>
            </c:strRef>
          </c:tx>
          <c:spPr>
            <a:solidFill>
              <a:srgbClr val="0070C0"/>
            </a:solidFill>
          </c:spPr>
          <c:dLbls>
            <c:txPr>
              <a:bodyPr/>
              <a:lstStyle/>
              <a:p>
                <a:pPr>
                  <a:defRPr lang="en-GB" sz="1000">
                    <a:solidFill>
                      <a:schemeClr val="bg1"/>
                    </a:solidFill>
                  </a:defRPr>
                </a:pPr>
                <a:endParaRPr lang="en-US"/>
              </a:p>
            </c:txPr>
            <c:dLblPos val="inEnd"/>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movies from sites like BitTorrent, Limewire or The Pirate Bay etc.</c:v>
                </c:pt>
                <c:pt idx="3">
                  <c:v>Download TV programs from sites like BitTorrent, Limewire or The Pirate Bay etc.</c:v>
                </c:pt>
                <c:pt idx="4">
                  <c:v>Share movies or TV programs with your friends by swapping hard disk drives or USB memory sticks</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programs from sites like Rapidshare, Megaupload, Netload or Filefactory etc.</c:v>
                </c:pt>
                <c:pt idx="9">
                  <c:v>Download games from sites like Rapidshare, Megaupload, Netload or Filefactory etc.</c:v>
                </c:pt>
              </c:strCache>
            </c:strRef>
          </c:cat>
          <c:val>
            <c:numRef>
              <c:f>Sheet1!$B$2:$B$11</c:f>
              <c:numCache>
                <c:formatCode>0%</c:formatCode>
                <c:ptCount val="10"/>
                <c:pt idx="0">
                  <c:v>0.17</c:v>
                </c:pt>
                <c:pt idx="1">
                  <c:v>0.16</c:v>
                </c:pt>
                <c:pt idx="2">
                  <c:v>0.13</c:v>
                </c:pt>
                <c:pt idx="3">
                  <c:v>0.13</c:v>
                </c:pt>
                <c:pt idx="4">
                  <c:v>0.12000000000000002</c:v>
                </c:pt>
                <c:pt idx="5">
                  <c:v>0.1</c:v>
                </c:pt>
                <c:pt idx="6">
                  <c:v>0.1</c:v>
                </c:pt>
                <c:pt idx="7">
                  <c:v>9.0000000000000024E-2</c:v>
                </c:pt>
                <c:pt idx="8">
                  <c:v>9.0000000000000024E-2</c:v>
                </c:pt>
                <c:pt idx="9">
                  <c:v>9.0000000000000024E-2</c:v>
                </c:pt>
              </c:numCache>
            </c:numRef>
          </c:val>
        </c:ser>
        <c:ser>
          <c:idx val="1"/>
          <c:order val="1"/>
          <c:tx>
            <c:strRef>
              <c:f>Sheet1!$C$1</c:f>
              <c:strCache>
                <c:ptCount val="1"/>
                <c:pt idx="0">
                  <c:v>USA (Nov-09)</c:v>
                </c:pt>
              </c:strCache>
            </c:strRef>
          </c:tx>
          <c:spPr>
            <a:solidFill>
              <a:srgbClr val="FF0000"/>
            </a:solidFill>
          </c:spPr>
          <c:dLbls>
            <c:txPr>
              <a:bodyPr/>
              <a:lstStyle/>
              <a:p>
                <a:pPr>
                  <a:defRPr lang="en-GB" sz="1000">
                    <a:solidFill>
                      <a:schemeClr val="bg1"/>
                    </a:solidFill>
                  </a:defRPr>
                </a:pPr>
                <a:endParaRPr lang="en-US"/>
              </a:p>
            </c:txPr>
            <c:dLblPos val="inEnd"/>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movies from sites like BitTorrent, Limewire or The Pirate Bay etc.</c:v>
                </c:pt>
                <c:pt idx="3">
                  <c:v>Download TV programs from sites like BitTorrent, Limewire or The Pirate Bay etc.</c:v>
                </c:pt>
                <c:pt idx="4">
                  <c:v>Share movies or TV programs with your friends by swapping hard disk drives or USB memory sticks</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programs from sites like Rapidshare, Megaupload, Netload or Filefactory etc.</c:v>
                </c:pt>
                <c:pt idx="9">
                  <c:v>Download games from sites like Rapidshare, Megaupload, Netload or Filefactory etc.</c:v>
                </c:pt>
              </c:strCache>
            </c:strRef>
          </c:cat>
          <c:val>
            <c:numRef>
              <c:f>Sheet1!$C$2:$C$11</c:f>
              <c:numCache>
                <c:formatCode>0%</c:formatCode>
                <c:ptCount val="10"/>
                <c:pt idx="0">
                  <c:v>0.12000000000000002</c:v>
                </c:pt>
                <c:pt idx="1">
                  <c:v>0.11</c:v>
                </c:pt>
                <c:pt idx="2">
                  <c:v>8.0000000000000043E-2</c:v>
                </c:pt>
                <c:pt idx="3">
                  <c:v>8.0000000000000043E-2</c:v>
                </c:pt>
                <c:pt idx="4">
                  <c:v>8.0000000000000043E-2</c:v>
                </c:pt>
                <c:pt idx="5">
                  <c:v>6.0000000000000032E-2</c:v>
                </c:pt>
                <c:pt idx="6">
                  <c:v>6.0000000000000032E-2</c:v>
                </c:pt>
                <c:pt idx="7">
                  <c:v>6.0000000000000032E-2</c:v>
                </c:pt>
                <c:pt idx="8">
                  <c:v>0.05</c:v>
                </c:pt>
                <c:pt idx="9">
                  <c:v>0.05</c:v>
                </c:pt>
              </c:numCache>
            </c:numRef>
          </c:val>
        </c:ser>
        <c:axId val="129986560"/>
        <c:axId val="129988096"/>
      </c:barChart>
      <c:catAx>
        <c:axId val="129986560"/>
        <c:scaling>
          <c:orientation val="maxMin"/>
        </c:scaling>
        <c:axPos val="l"/>
        <c:tickLblPos val="nextTo"/>
        <c:txPr>
          <a:bodyPr/>
          <a:lstStyle/>
          <a:p>
            <a:pPr>
              <a:defRPr lang="en-GB" sz="1050"/>
            </a:pPr>
            <a:endParaRPr lang="en-US"/>
          </a:p>
        </c:txPr>
        <c:crossAx val="129988096"/>
        <c:crosses val="autoZero"/>
        <c:auto val="1"/>
        <c:lblAlgn val="ctr"/>
        <c:lblOffset val="100"/>
      </c:catAx>
      <c:valAx>
        <c:axId val="129988096"/>
        <c:scaling>
          <c:orientation val="minMax"/>
        </c:scaling>
        <c:delete val="1"/>
        <c:axPos val="t"/>
        <c:numFmt formatCode="0%" sourceLinked="1"/>
        <c:tickLblPos val="none"/>
        <c:crossAx val="129986560"/>
        <c:crosses val="autoZero"/>
        <c:crossBetween val="between"/>
      </c:valAx>
      <c:spPr>
        <a:noFill/>
        <a:ln w="25400">
          <a:noFill/>
        </a:ln>
      </c:spPr>
    </c:plotArea>
    <c:legend>
      <c:legendPos val="t"/>
      <c:layout>
        <c:manualLayout>
          <c:xMode val="edge"/>
          <c:yMode val="edge"/>
          <c:x val="0.30515817597539252"/>
          <c:y val="1.3333240012318373E-2"/>
          <c:w val="0.46917039552884765"/>
          <c:h val="5.0998243231893413E-2"/>
        </c:manualLayout>
      </c:layout>
      <c:txPr>
        <a:bodyPr/>
        <a:lstStyle/>
        <a:p>
          <a:pPr>
            <a:defRPr lang="en-GB" sz="1600" b="1"/>
          </a:pPr>
          <a:endParaRPr lang="en-US"/>
        </a:p>
      </c:txPr>
    </c:legend>
    <c:plotVisOnly val="1"/>
  </c:chart>
  <c:txPr>
    <a:bodyPr/>
    <a:lstStyle/>
    <a:p>
      <a:pPr>
        <a:defRPr sz="1800">
          <a:latin typeface="Tahoma" pitchFamily="34" charset="0"/>
          <a:cs typeface="Tahoma"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41301033874908488"/>
          <c:y val="2.5700957473613523E-2"/>
          <c:w val="0.42133832063138676"/>
          <c:h val="0.95015660432822868"/>
        </c:manualLayout>
      </c:layout>
      <c:barChart>
        <c:barDir val="bar"/>
        <c:grouping val="clustered"/>
        <c:ser>
          <c:idx val="0"/>
          <c:order val="0"/>
          <c:tx>
            <c:strRef>
              <c:f>Sheet1!$B$1</c:f>
              <c:strCache>
                <c:ptCount val="1"/>
                <c:pt idx="0">
                  <c:v>Wave 1 (Nov-08)</c:v>
                </c:pt>
              </c:strCache>
            </c:strRef>
          </c:tx>
          <c:dLbls>
            <c:txPr>
              <a:bodyPr/>
              <a:lstStyle/>
              <a:p>
                <a:pPr>
                  <a:defRPr lang="en-GB" sz="700">
                    <a:solidFill>
                      <a:schemeClr val="bg1"/>
                    </a:solidFill>
                  </a:defRPr>
                </a:pPr>
                <a:endParaRPr lang="en-US"/>
              </a:p>
            </c:txPr>
            <c:dLblPos val="inEnd"/>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TV programmes from sites like BitTorrent, Limewire or The Pirate Bay etc.</c:v>
                </c:pt>
                <c:pt idx="3">
                  <c:v>Share movies or TV programmes with your friends by swapping hard disk drives or USB memory sticks</c:v>
                </c:pt>
                <c:pt idx="4">
                  <c:v>Download movies from sites like BitTorrent, Limewire or The Pirate Bay etc.</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programmes from sites like Rapidshare, Megaupload, Netload or Filefactory etc.</c:v>
                </c:pt>
                <c:pt idx="9">
                  <c:v>Download games from sites like Rapidshare, Megaupload, Netload or Filefactory etc.</c:v>
                </c:pt>
              </c:strCache>
            </c:strRef>
          </c:cat>
          <c:val>
            <c:numRef>
              <c:f>Sheet1!$B$2:$B$11</c:f>
              <c:numCache>
                <c:formatCode>0%</c:formatCode>
                <c:ptCount val="10"/>
                <c:pt idx="0">
                  <c:v>0.18000000000000013</c:v>
                </c:pt>
                <c:pt idx="1">
                  <c:v>0.18000000000000013</c:v>
                </c:pt>
                <c:pt idx="2">
                  <c:v>0.12000000000000002</c:v>
                </c:pt>
                <c:pt idx="3">
                  <c:v>0.13</c:v>
                </c:pt>
                <c:pt idx="4">
                  <c:v>0.13</c:v>
                </c:pt>
                <c:pt idx="5">
                  <c:v>0.11</c:v>
                </c:pt>
                <c:pt idx="6">
                  <c:v>0.1</c:v>
                </c:pt>
                <c:pt idx="7">
                  <c:v>0.1</c:v>
                </c:pt>
                <c:pt idx="8">
                  <c:v>0.1</c:v>
                </c:pt>
                <c:pt idx="9">
                  <c:v>9.0000000000000024E-2</c:v>
                </c:pt>
              </c:numCache>
            </c:numRef>
          </c:val>
        </c:ser>
        <c:ser>
          <c:idx val="1"/>
          <c:order val="1"/>
          <c:tx>
            <c:strRef>
              <c:f>Sheet1!$C$1</c:f>
              <c:strCache>
                <c:ptCount val="1"/>
                <c:pt idx="0">
                  <c:v>Wave 2 (Feb-09)</c:v>
                </c:pt>
              </c:strCache>
            </c:strRef>
          </c:tx>
          <c:spPr>
            <a:solidFill>
              <a:schemeClr val="accent6"/>
            </a:solidFill>
          </c:spPr>
          <c:dLbls>
            <c:txPr>
              <a:bodyPr/>
              <a:lstStyle/>
              <a:p>
                <a:pPr>
                  <a:defRPr lang="en-GB" sz="700">
                    <a:solidFill>
                      <a:schemeClr val="bg1"/>
                    </a:solidFill>
                  </a:defRPr>
                </a:pPr>
                <a:endParaRPr lang="en-US"/>
              </a:p>
            </c:txPr>
            <c:dLblPos val="inEnd"/>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TV programmes from sites like BitTorrent, Limewire or The Pirate Bay etc.</c:v>
                </c:pt>
                <c:pt idx="3">
                  <c:v>Share movies or TV programmes with your friends by swapping hard disk drives or USB memory sticks</c:v>
                </c:pt>
                <c:pt idx="4">
                  <c:v>Download movies from sites like BitTorrent, Limewire or The Pirate Bay etc.</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programmes from sites like Rapidshare, Megaupload, Netload or Filefactory etc.</c:v>
                </c:pt>
                <c:pt idx="9">
                  <c:v>Download games from sites like Rapidshare, Megaupload, Netload or Filefactory etc.</c:v>
                </c:pt>
              </c:strCache>
            </c:strRef>
          </c:cat>
          <c:val>
            <c:numRef>
              <c:f>Sheet1!$C$2:$C$11</c:f>
              <c:numCache>
                <c:formatCode>0%</c:formatCode>
                <c:ptCount val="10"/>
                <c:pt idx="0">
                  <c:v>0.17</c:v>
                </c:pt>
                <c:pt idx="1">
                  <c:v>0.18000000000000013</c:v>
                </c:pt>
                <c:pt idx="2">
                  <c:v>0.13</c:v>
                </c:pt>
                <c:pt idx="3">
                  <c:v>0.14000000000000001</c:v>
                </c:pt>
                <c:pt idx="4">
                  <c:v>0.13</c:v>
                </c:pt>
                <c:pt idx="5">
                  <c:v>0.12000000000000002</c:v>
                </c:pt>
                <c:pt idx="6">
                  <c:v>0.11</c:v>
                </c:pt>
                <c:pt idx="7">
                  <c:v>0.11</c:v>
                </c:pt>
                <c:pt idx="8">
                  <c:v>9.0000000000000024E-2</c:v>
                </c:pt>
                <c:pt idx="9">
                  <c:v>9.0000000000000024E-2</c:v>
                </c:pt>
              </c:numCache>
            </c:numRef>
          </c:val>
        </c:ser>
        <c:ser>
          <c:idx val="2"/>
          <c:order val="2"/>
          <c:tx>
            <c:strRef>
              <c:f>Sheet1!$D$1</c:f>
              <c:strCache>
                <c:ptCount val="1"/>
                <c:pt idx="0">
                  <c:v>Wave 3 (May-09)</c:v>
                </c:pt>
              </c:strCache>
            </c:strRef>
          </c:tx>
          <c:spPr>
            <a:solidFill>
              <a:schemeClr val="accent6">
                <a:lumMod val="75000"/>
              </a:schemeClr>
            </a:solidFill>
          </c:spPr>
          <c:dLbls>
            <c:txPr>
              <a:bodyPr/>
              <a:lstStyle/>
              <a:p>
                <a:pPr>
                  <a:defRPr lang="en-GB" sz="700">
                    <a:solidFill>
                      <a:schemeClr val="bg1"/>
                    </a:solidFill>
                  </a:defRPr>
                </a:pPr>
                <a:endParaRPr lang="en-US"/>
              </a:p>
            </c:txPr>
            <c:dLblPos val="inEnd"/>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TV programmes from sites like BitTorrent, Limewire or The Pirate Bay etc.</c:v>
                </c:pt>
                <c:pt idx="3">
                  <c:v>Share movies or TV programmes with your friends by swapping hard disk drives or USB memory sticks</c:v>
                </c:pt>
                <c:pt idx="4">
                  <c:v>Download movies from sites like BitTorrent, Limewire or The Pirate Bay etc.</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programmes from sites like Rapidshare, Megaupload, Netload or Filefactory etc.</c:v>
                </c:pt>
                <c:pt idx="9">
                  <c:v>Download games from sites like Rapidshare, Megaupload, Netload or Filefactory etc.</c:v>
                </c:pt>
              </c:strCache>
            </c:strRef>
          </c:cat>
          <c:val>
            <c:numRef>
              <c:f>Sheet1!$D$2:$D$11</c:f>
              <c:numCache>
                <c:formatCode>0%</c:formatCode>
                <c:ptCount val="10"/>
                <c:pt idx="0">
                  <c:v>0.17</c:v>
                </c:pt>
                <c:pt idx="1">
                  <c:v>0.17</c:v>
                </c:pt>
                <c:pt idx="2">
                  <c:v>0.13</c:v>
                </c:pt>
                <c:pt idx="3">
                  <c:v>0.13</c:v>
                </c:pt>
                <c:pt idx="4">
                  <c:v>0.13</c:v>
                </c:pt>
                <c:pt idx="5">
                  <c:v>8.0000000000000043E-2</c:v>
                </c:pt>
                <c:pt idx="6">
                  <c:v>9.0000000000000024E-2</c:v>
                </c:pt>
                <c:pt idx="7">
                  <c:v>8.0000000000000043E-2</c:v>
                </c:pt>
                <c:pt idx="8">
                  <c:v>8.0000000000000043E-2</c:v>
                </c:pt>
                <c:pt idx="9">
                  <c:v>8.0000000000000043E-2</c:v>
                </c:pt>
              </c:numCache>
            </c:numRef>
          </c:val>
        </c:ser>
        <c:ser>
          <c:idx val="3"/>
          <c:order val="3"/>
          <c:tx>
            <c:strRef>
              <c:f>Sheet1!$E$1</c:f>
              <c:strCache>
                <c:ptCount val="1"/>
                <c:pt idx="0">
                  <c:v>Wave 4 (Aug-09)</c:v>
                </c:pt>
              </c:strCache>
            </c:strRef>
          </c:tx>
          <c:spPr>
            <a:solidFill>
              <a:schemeClr val="tx1">
                <a:lumMod val="60000"/>
                <a:lumOff val="40000"/>
              </a:schemeClr>
            </a:solidFill>
          </c:spPr>
          <c:dLbls>
            <c:txPr>
              <a:bodyPr/>
              <a:lstStyle/>
              <a:p>
                <a:pPr>
                  <a:defRPr lang="en-GB" sz="700" b="0">
                    <a:solidFill>
                      <a:schemeClr val="bg1"/>
                    </a:solidFill>
                  </a:defRPr>
                </a:pPr>
                <a:endParaRPr lang="en-US"/>
              </a:p>
            </c:txPr>
            <c:dLblPos val="inEnd"/>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TV programmes from sites like BitTorrent, Limewire or The Pirate Bay etc.</c:v>
                </c:pt>
                <c:pt idx="3">
                  <c:v>Share movies or TV programmes with your friends by swapping hard disk drives or USB memory sticks</c:v>
                </c:pt>
                <c:pt idx="4">
                  <c:v>Download movies from sites like BitTorrent, Limewire or The Pirate Bay etc.</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programmes from sites like Rapidshare, Megaupload, Netload or Filefactory etc.</c:v>
                </c:pt>
                <c:pt idx="9">
                  <c:v>Download games from sites like Rapidshare, Megaupload, Netload or Filefactory etc.</c:v>
                </c:pt>
              </c:strCache>
            </c:strRef>
          </c:cat>
          <c:val>
            <c:numRef>
              <c:f>Sheet1!$E$2:$E$11</c:f>
              <c:numCache>
                <c:formatCode>0%</c:formatCode>
                <c:ptCount val="10"/>
                <c:pt idx="0">
                  <c:v>0.19</c:v>
                </c:pt>
                <c:pt idx="1">
                  <c:v>0.18000000000000013</c:v>
                </c:pt>
                <c:pt idx="2">
                  <c:v>0.14000000000000001</c:v>
                </c:pt>
                <c:pt idx="3">
                  <c:v>0.15000000000000013</c:v>
                </c:pt>
                <c:pt idx="4">
                  <c:v>0.14000000000000001</c:v>
                </c:pt>
                <c:pt idx="5">
                  <c:v>0.13</c:v>
                </c:pt>
                <c:pt idx="6">
                  <c:v>0.12000000000000002</c:v>
                </c:pt>
                <c:pt idx="7">
                  <c:v>0.12000000000000002</c:v>
                </c:pt>
                <c:pt idx="8">
                  <c:v>0.12000000000000002</c:v>
                </c:pt>
                <c:pt idx="9">
                  <c:v>0.1</c:v>
                </c:pt>
              </c:numCache>
            </c:numRef>
          </c:val>
        </c:ser>
        <c:ser>
          <c:idx val="4"/>
          <c:order val="4"/>
          <c:tx>
            <c:strRef>
              <c:f>Sheet1!$F$1</c:f>
              <c:strCache>
                <c:ptCount val="1"/>
                <c:pt idx="0">
                  <c:v>Wave 5 (Nov-09)</c:v>
                </c:pt>
              </c:strCache>
            </c:strRef>
          </c:tx>
          <c:spPr>
            <a:solidFill>
              <a:srgbClr val="CCFF33"/>
            </a:solidFill>
          </c:spPr>
          <c:dLbls>
            <c:txPr>
              <a:bodyPr/>
              <a:lstStyle/>
              <a:p>
                <a:pPr>
                  <a:defRPr lang="en-US" sz="700" b="0"/>
                </a:pPr>
                <a:endParaRPr lang="en-US"/>
              </a:p>
            </c:txPr>
            <c:dLblPos val="inEnd"/>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TV programmes from sites like BitTorrent, Limewire or The Pirate Bay etc.</c:v>
                </c:pt>
                <c:pt idx="3">
                  <c:v>Share movies or TV programmes with your friends by swapping hard disk drives or USB memory sticks</c:v>
                </c:pt>
                <c:pt idx="4">
                  <c:v>Download movies from sites like BitTorrent, Limewire or The Pirate Bay etc.</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programmes from sites like Rapidshare, Megaupload, Netload or Filefactory etc.</c:v>
                </c:pt>
                <c:pt idx="9">
                  <c:v>Download games from sites like Rapidshare, Megaupload, Netload or Filefactory etc.</c:v>
                </c:pt>
              </c:strCache>
            </c:strRef>
          </c:cat>
          <c:val>
            <c:numRef>
              <c:f>Sheet1!$F$2:$F$11</c:f>
              <c:numCache>
                <c:formatCode>0%</c:formatCode>
                <c:ptCount val="10"/>
                <c:pt idx="0">
                  <c:v>0.17</c:v>
                </c:pt>
                <c:pt idx="1">
                  <c:v>0.16</c:v>
                </c:pt>
                <c:pt idx="2">
                  <c:v>0.13</c:v>
                </c:pt>
                <c:pt idx="3">
                  <c:v>0.12000000000000002</c:v>
                </c:pt>
                <c:pt idx="4">
                  <c:v>0.13</c:v>
                </c:pt>
                <c:pt idx="5">
                  <c:v>0.1</c:v>
                </c:pt>
                <c:pt idx="6">
                  <c:v>0.1</c:v>
                </c:pt>
                <c:pt idx="7">
                  <c:v>9.0000000000000024E-2</c:v>
                </c:pt>
                <c:pt idx="8">
                  <c:v>9.0000000000000024E-2</c:v>
                </c:pt>
                <c:pt idx="9">
                  <c:v>9.0000000000000024E-2</c:v>
                </c:pt>
              </c:numCache>
            </c:numRef>
          </c:val>
        </c:ser>
        <c:ser>
          <c:idx val="5"/>
          <c:order val="5"/>
          <c:tx>
            <c:strRef>
              <c:f>Sheet1!$G$1</c:f>
              <c:strCache>
                <c:ptCount val="1"/>
                <c:pt idx="0">
                  <c:v>Wave 6 (Feb-10)</c:v>
                </c:pt>
              </c:strCache>
            </c:strRef>
          </c:tx>
          <c:spPr>
            <a:solidFill>
              <a:srgbClr val="FFC000"/>
            </a:solidFill>
          </c:spPr>
          <c:dLbls>
            <c:txPr>
              <a:bodyPr/>
              <a:lstStyle/>
              <a:p>
                <a:pPr>
                  <a:defRPr sz="1000" b="1"/>
                </a:pPr>
                <a:endParaRPr lang="en-US"/>
              </a:p>
            </c:txPr>
            <c:showVal val="1"/>
          </c:dLbls>
          <c:cat>
            <c:strRef>
              <c:f>Sheet1!$A$2:$A$11</c:f>
              <c:strCache>
                <c:ptCount val="10"/>
                <c:pt idx="0">
                  <c:v>Share music with your friends by swapping hard disk drives or USB memory sticks</c:v>
                </c:pt>
                <c:pt idx="1">
                  <c:v>Download music from sites like BitTorrent, Limewire or The Pirate Bay etc.</c:v>
                </c:pt>
                <c:pt idx="2">
                  <c:v>Download TV programmes from sites like BitTorrent, Limewire or The Pirate Bay etc.</c:v>
                </c:pt>
                <c:pt idx="3">
                  <c:v>Share movies or TV programmes with your friends by swapping hard disk drives or USB memory sticks</c:v>
                </c:pt>
                <c:pt idx="4">
                  <c:v>Download movies from sites like BitTorrent, Limewire or The Pirate Bay etc.</c:v>
                </c:pt>
                <c:pt idx="5">
                  <c:v>Download music from sites like Rapidshare, Megaupload, Netload or Filefactory etc.</c:v>
                </c:pt>
                <c:pt idx="6">
                  <c:v>Download games from sites like BitTorrent, Limewire or The Pirate Bay etc.</c:v>
                </c:pt>
                <c:pt idx="7">
                  <c:v>Download movies from sites like Rapidshare, Megaupload, Netload or Filefactory etc.</c:v>
                </c:pt>
                <c:pt idx="8">
                  <c:v>Download TV programmes from sites like Rapidshare, Megaupload, Netload or Filefactory etc.</c:v>
                </c:pt>
                <c:pt idx="9">
                  <c:v>Download games from sites like Rapidshare, Megaupload, Netload or Filefactory etc.</c:v>
                </c:pt>
              </c:strCache>
            </c:strRef>
          </c:cat>
          <c:val>
            <c:numRef>
              <c:f>Sheet1!$G$2:$G$11</c:f>
              <c:numCache>
                <c:formatCode>0%</c:formatCode>
                <c:ptCount val="10"/>
                <c:pt idx="0">
                  <c:v>0.2</c:v>
                </c:pt>
                <c:pt idx="1">
                  <c:v>0.18000000000000013</c:v>
                </c:pt>
                <c:pt idx="2">
                  <c:v>0.16</c:v>
                </c:pt>
                <c:pt idx="3">
                  <c:v>0.15000000000000013</c:v>
                </c:pt>
                <c:pt idx="4">
                  <c:v>0.15000000000000013</c:v>
                </c:pt>
                <c:pt idx="5">
                  <c:v>0.13</c:v>
                </c:pt>
                <c:pt idx="6">
                  <c:v>0.12000000000000002</c:v>
                </c:pt>
                <c:pt idx="7">
                  <c:v>0.12000000000000002</c:v>
                </c:pt>
                <c:pt idx="8">
                  <c:v>0.12000000000000002</c:v>
                </c:pt>
                <c:pt idx="9">
                  <c:v>0.11</c:v>
                </c:pt>
              </c:numCache>
            </c:numRef>
          </c:val>
        </c:ser>
        <c:axId val="130185856"/>
        <c:axId val="130199936"/>
      </c:barChart>
      <c:catAx>
        <c:axId val="130185856"/>
        <c:scaling>
          <c:orientation val="maxMin"/>
        </c:scaling>
        <c:axPos val="l"/>
        <c:tickLblPos val="nextTo"/>
        <c:txPr>
          <a:bodyPr/>
          <a:lstStyle/>
          <a:p>
            <a:pPr>
              <a:defRPr lang="en-GB" sz="1050"/>
            </a:pPr>
            <a:endParaRPr lang="en-US"/>
          </a:p>
        </c:txPr>
        <c:crossAx val="130199936"/>
        <c:crosses val="autoZero"/>
        <c:auto val="1"/>
        <c:lblAlgn val="ctr"/>
        <c:lblOffset val="100"/>
      </c:catAx>
      <c:valAx>
        <c:axId val="130199936"/>
        <c:scaling>
          <c:orientation val="minMax"/>
        </c:scaling>
        <c:delete val="1"/>
        <c:axPos val="t"/>
        <c:numFmt formatCode="0%" sourceLinked="1"/>
        <c:tickLblPos val="none"/>
        <c:crossAx val="130185856"/>
        <c:crosses val="autoZero"/>
        <c:crossBetween val="between"/>
      </c:valAx>
      <c:spPr>
        <a:noFill/>
        <a:ln w="25400">
          <a:noFill/>
        </a:ln>
      </c:spPr>
    </c:plotArea>
    <c:legend>
      <c:legendPos val="t"/>
      <c:layout>
        <c:manualLayout>
          <c:xMode val="edge"/>
          <c:yMode val="edge"/>
          <c:x val="0.69216591723967713"/>
          <c:y val="0.59804459469886573"/>
          <c:w val="0.18835472621143146"/>
          <c:h val="0.18787671246907603"/>
        </c:manualLayout>
      </c:layout>
      <c:txPr>
        <a:bodyPr/>
        <a:lstStyle/>
        <a:p>
          <a:pPr>
            <a:defRPr lang="en-GB" sz="1000" b="1"/>
          </a:pPr>
          <a:endParaRPr lang="en-US"/>
        </a:p>
      </c:txPr>
    </c:legend>
    <c:plotVisOnly val="1"/>
  </c:chart>
  <c:txPr>
    <a:bodyPr/>
    <a:lstStyle/>
    <a:p>
      <a:pPr>
        <a:defRPr sz="1800">
          <a:latin typeface="Tahoma" pitchFamily="34" charset="0"/>
          <a:cs typeface="Tahoma" pitchFamily="34"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34642-12C4-4157-A2A0-1DBBCD72471F}" type="datetimeFigureOut">
              <a:rPr lang="en-US" smtClean="0"/>
              <a:pPr/>
              <a:t>3/8/2010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D2256-189F-4E02-AFDA-818D68E3388B}"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5" descr="main"/>
          <p:cNvPicPr>
            <a:picLocks noChangeAspect="1" noChangeArrowheads="1"/>
          </p:cNvPicPr>
          <p:nvPr userDrawn="1"/>
        </p:nvPicPr>
        <p:blipFill>
          <a:blip r:embed="rId2"/>
          <a:stretch>
            <a:fillRect/>
          </a:stretch>
        </p:blipFill>
        <p:spPr bwMode="auto">
          <a:xfrm>
            <a:off x="0" y="198"/>
            <a:ext cx="9145588" cy="6859191"/>
          </a:xfrm>
          <a:prstGeom prst="rect">
            <a:avLst/>
          </a:prstGeom>
          <a:noFill/>
        </p:spPr>
      </p:pic>
      <p:sp>
        <p:nvSpPr>
          <p:cNvPr id="10" name="Rectangle 2"/>
          <p:cNvSpPr>
            <a:spLocks noGrp="1" noChangeArrowheads="1"/>
          </p:cNvSpPr>
          <p:nvPr userDrawn="1">
            <p:ph type="ctrTitle"/>
          </p:nvPr>
        </p:nvSpPr>
        <p:spPr>
          <a:xfrm>
            <a:off x="609600" y="4495800"/>
            <a:ext cx="7848600" cy="1143000"/>
          </a:xfrm>
        </p:spPr>
        <p:txBody>
          <a:bodyPr/>
          <a:lstStyle>
            <a:lvl1pPr>
              <a:defRPr sz="2800"/>
            </a:lvl1pPr>
          </a:lstStyle>
          <a:p>
            <a:r>
              <a:rPr lang="en-US" smtClean="0"/>
              <a:t>Click to edit Master title style</a:t>
            </a:r>
            <a:endParaRPr lang="en-US" dirty="0"/>
          </a:p>
        </p:txBody>
      </p:sp>
      <p:sp>
        <p:nvSpPr>
          <p:cNvPr id="11" name="Rectangle 3"/>
          <p:cNvSpPr>
            <a:spLocks noGrp="1" noChangeArrowheads="1"/>
          </p:cNvSpPr>
          <p:nvPr userDrawn="1">
            <p:ph type="subTitle" idx="1"/>
          </p:nvPr>
        </p:nvSpPr>
        <p:spPr>
          <a:xfrm>
            <a:off x="609600" y="5791200"/>
            <a:ext cx="7848600" cy="762000"/>
          </a:xfrm>
        </p:spPr>
        <p:txBody>
          <a:bodyPr/>
          <a:lstStyle>
            <a:lvl1pPr>
              <a:buNone/>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a:xfrm>
            <a:off x="4876800" y="6477000"/>
            <a:ext cx="1905000" cy="228600"/>
          </a:xfrm>
        </p:spPr>
        <p:txBody>
          <a:bodyPr/>
          <a:lstStyle>
            <a:lvl1pPr algn="r">
              <a:defRPr/>
            </a:lvl1pPr>
          </a:lstStyle>
          <a:p>
            <a:endParaRPr lang="en-US" dirty="0"/>
          </a:p>
        </p:txBody>
      </p:sp>
      <p:sp>
        <p:nvSpPr>
          <p:cNvPr id="3078" name="Rectangle 6"/>
          <p:cNvSpPr>
            <a:spLocks noGrp="1" noChangeArrowheads="1"/>
          </p:cNvSpPr>
          <p:nvPr>
            <p:ph type="sldNum" sz="quarter" idx="4"/>
          </p:nvPr>
        </p:nvSpPr>
        <p:spPr>
          <a:xfrm>
            <a:off x="6934200" y="6477000"/>
            <a:ext cx="1905000" cy="228600"/>
          </a:xfrm>
        </p:spPr>
        <p:txBody>
          <a:bodyPr/>
          <a:lstStyle>
            <a:lvl1pPr>
              <a:defRPr/>
            </a:lvl1pPr>
          </a:lstStyle>
          <a:p>
            <a:fld id="{373B270B-7220-3B4B-BA79-AEFFE55FC362}" type="slidenum">
              <a:rPr lang="en-US"/>
              <a:pPr/>
              <a:t>‹#›</a:t>
            </a:fld>
            <a:endParaRPr lang="en-US" dirty="0"/>
          </a:p>
        </p:txBody>
      </p:sp>
      <p:sp>
        <p:nvSpPr>
          <p:cNvPr id="12" name="Rectangle 5"/>
          <p:cNvSpPr>
            <a:spLocks noGrp="1" noChangeArrowheads="1"/>
          </p:cNvSpPr>
          <p:nvPr>
            <p:ph type="ftr" sz="quarter" idx="3"/>
          </p:nvPr>
        </p:nvSpPr>
        <p:spPr bwMode="auto">
          <a:xfrm>
            <a:off x="76200" y="6483350"/>
            <a:ext cx="1371600" cy="214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defRPr sz="800">
                <a:solidFill>
                  <a:schemeClr val="tx1"/>
                </a:solidFill>
              </a:defRPr>
            </a:lvl1pPr>
          </a:lstStyle>
          <a:p>
            <a:r>
              <a:rPr lang="en-US" dirty="0" smtClean="0"/>
              <a:t>© Harris Interactive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smtClean="0"/>
            </a:lvl1pPr>
          </a:lstStyle>
          <a:p>
            <a:r>
              <a:rPr lang="en-US" dirty="0"/>
              <a:t>© Harris Interactive</a:t>
            </a:r>
          </a:p>
        </p:txBody>
      </p:sp>
      <p:sp>
        <p:nvSpPr>
          <p:cNvPr id="6" name="Slide Number Placeholder 5"/>
          <p:cNvSpPr>
            <a:spLocks noGrp="1"/>
          </p:cNvSpPr>
          <p:nvPr>
            <p:ph type="sldNum" sz="quarter" idx="12"/>
          </p:nvPr>
        </p:nvSpPr>
        <p:spPr/>
        <p:txBody>
          <a:bodyPr/>
          <a:lstStyle>
            <a:lvl1pPr>
              <a:defRPr smtClean="0"/>
            </a:lvl1pPr>
          </a:lstStyle>
          <a:p>
            <a:fld id="{84C77580-BD7F-2A49-97B3-7082A3F4AE8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4" descr="slide-dark"/>
          <p:cNvPicPr>
            <a:picLocks noChangeAspect="1" noChangeArrowheads="1"/>
          </p:cNvPicPr>
          <p:nvPr userDrawn="1"/>
        </p:nvPicPr>
        <p:blipFill>
          <a:blip r:embed="rId2"/>
          <a:srcRect/>
          <a:stretch>
            <a:fillRect/>
          </a:stretch>
        </p:blipFill>
        <p:spPr bwMode="auto">
          <a:xfrm>
            <a:off x="0" y="0"/>
            <a:ext cx="9145588" cy="6859588"/>
          </a:xfrm>
          <a:prstGeom prst="rect">
            <a:avLst/>
          </a:prstGeom>
          <a:noFill/>
        </p:spPr>
      </p:pic>
      <p:sp>
        <p:nvSpPr>
          <p:cNvPr id="2" name="Title 1"/>
          <p:cNvSpPr>
            <a:spLocks noGrp="1"/>
          </p:cNvSpPr>
          <p:nvPr>
            <p:ph type="title"/>
          </p:nvPr>
        </p:nvSpPr>
        <p:spPr/>
        <p:txBody>
          <a:bodyPr/>
          <a:lstStyle>
            <a:lvl1pPr>
              <a:defRPr kumimoji="0" lang="en-US" sz="2400" b="1" i="0" u="none" strike="noStrike" kern="1200" cap="none" spc="0" normalizeH="0" baseline="0" noProof="0" dirty="0" smtClean="0">
                <a:ln>
                  <a:noFill/>
                </a:ln>
                <a:solidFill>
                  <a:srgbClr val="AAFF0E"/>
                </a:solidFill>
                <a:effectLst/>
                <a:uLnTx/>
                <a:uFillTx/>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p:txBody>
          <a:bodyPr/>
          <a:lstStyle>
            <a:lvl1pPr>
              <a:defRPr smtClean="0"/>
            </a:lvl1pPr>
          </a:lstStyle>
          <a:p>
            <a:r>
              <a:rPr lang="en-US" dirty="0"/>
              <a:t>© Harris Interactive</a:t>
            </a:r>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fld id="{84C77580-BD7F-2A49-97B3-7082A3F4AE8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7" descr="title"/>
          <p:cNvPicPr>
            <a:picLocks noChangeAspect="1" noChangeArrowheads="1"/>
          </p:cNvPicPr>
          <p:nvPr userDrawn="1"/>
        </p:nvPicPr>
        <p:blipFill>
          <a:blip r:embed="rId2"/>
          <a:stretch>
            <a:fillRect/>
          </a:stretch>
        </p:blipFill>
        <p:spPr bwMode="auto">
          <a:xfrm>
            <a:off x="0" y="198"/>
            <a:ext cx="9145588" cy="6859191"/>
          </a:xfrm>
          <a:prstGeom prst="rect">
            <a:avLst/>
          </a:prstGeom>
          <a:noFill/>
        </p:spPr>
      </p:pic>
      <p:sp>
        <p:nvSpPr>
          <p:cNvPr id="9" name="Rectangle 3"/>
          <p:cNvSpPr>
            <a:spLocks noGrp="1" noChangeArrowheads="1"/>
          </p:cNvSpPr>
          <p:nvPr>
            <p:ph type="subTitle" idx="13"/>
          </p:nvPr>
        </p:nvSpPr>
        <p:spPr>
          <a:xfrm>
            <a:off x="609600" y="2362200"/>
            <a:ext cx="4800600" cy="1219200"/>
          </a:xfrm>
        </p:spPr>
        <p:txBody>
          <a:bodyPr/>
          <a:lstStyle>
            <a:lvl1pPr marL="0" indent="0">
              <a:buFontTx/>
              <a:buNone/>
              <a:defRPr/>
            </a:lvl1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C72F6D2F-C8F0-A347-AEC1-367E4361ED01}" type="slidenum">
              <a:rPr lang="en-US"/>
              <a:pPr/>
              <a:t>‹#›</a:t>
            </a:fld>
            <a:endParaRPr lang="en-US" dirty="0"/>
          </a:p>
        </p:txBody>
      </p:sp>
      <p:sp>
        <p:nvSpPr>
          <p:cNvPr id="11" name="Rectangle 5"/>
          <p:cNvSpPr>
            <a:spLocks noGrp="1" noChangeArrowheads="1"/>
          </p:cNvSpPr>
          <p:nvPr>
            <p:ph type="ftr" sz="quarter" idx="3"/>
          </p:nvPr>
        </p:nvSpPr>
        <p:spPr bwMode="auto">
          <a:xfrm>
            <a:off x="76200" y="6483350"/>
            <a:ext cx="1371600" cy="214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defRPr sz="800">
                <a:solidFill>
                  <a:srgbClr val="3F505B"/>
                </a:solidFill>
              </a:defRPr>
            </a:lvl1pPr>
          </a:lstStyle>
          <a:p>
            <a:r>
              <a:rPr lang="en-US" dirty="0" smtClean="0"/>
              <a:t>© Harris Interactive</a:t>
            </a:r>
            <a:endParaRPr lang="en-US" dirty="0"/>
          </a:p>
        </p:txBody>
      </p:sp>
      <p:sp>
        <p:nvSpPr>
          <p:cNvPr id="10" name="Title 9"/>
          <p:cNvSpPr>
            <a:spLocks noGrp="1"/>
          </p:cNvSpPr>
          <p:nvPr>
            <p:ph type="title"/>
          </p:nvPr>
        </p:nvSpPr>
        <p:spPr>
          <a:xfrm>
            <a:off x="609600" y="1066800"/>
            <a:ext cx="7848600" cy="1143000"/>
          </a:xfrm>
        </p:spPr>
        <p:txBody>
          <a:bodyPr/>
          <a:lstStyle>
            <a:lvl1pPr>
              <a:defRPr sz="2800"/>
            </a:lvl1pPr>
          </a:lstStyle>
          <a:p>
            <a:r>
              <a:rPr lang="en-US" smtClean="0"/>
              <a:t>Click to edit Master 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4648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191000" cy="4648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smtClean="0"/>
            </a:lvl1pPr>
          </a:lstStyle>
          <a:p>
            <a:r>
              <a:rPr lang="en-US" dirty="0"/>
              <a:t>© Harris Interactive</a:t>
            </a:r>
          </a:p>
        </p:txBody>
      </p:sp>
      <p:sp>
        <p:nvSpPr>
          <p:cNvPr id="7" name="Slide Number Placeholder 6"/>
          <p:cNvSpPr>
            <a:spLocks noGrp="1"/>
          </p:cNvSpPr>
          <p:nvPr>
            <p:ph type="sldNum" sz="quarter" idx="12"/>
          </p:nvPr>
        </p:nvSpPr>
        <p:spPr/>
        <p:txBody>
          <a:bodyPr/>
          <a:lstStyle>
            <a:lvl1pPr>
              <a:defRPr smtClean="0"/>
            </a:lvl1pPr>
          </a:lstStyle>
          <a:p>
            <a:fld id="{64250583-278C-BB40-B9C3-4947DECED26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smtClean="0"/>
            </a:lvl1pPr>
          </a:lstStyle>
          <a:p>
            <a:r>
              <a:rPr lang="en-US" dirty="0"/>
              <a:t>© Harris Interactive</a:t>
            </a:r>
          </a:p>
        </p:txBody>
      </p:sp>
      <p:sp>
        <p:nvSpPr>
          <p:cNvPr id="5" name="Slide Number Placeholder 4"/>
          <p:cNvSpPr>
            <a:spLocks noGrp="1"/>
          </p:cNvSpPr>
          <p:nvPr>
            <p:ph type="sldNum" sz="quarter" idx="12"/>
          </p:nvPr>
        </p:nvSpPr>
        <p:spPr/>
        <p:txBody>
          <a:bodyPr/>
          <a:lstStyle>
            <a:lvl1pPr>
              <a:defRPr smtClean="0"/>
            </a:lvl1pPr>
          </a:lstStyle>
          <a:p>
            <a:fld id="{18CF796F-645C-FF4C-9AE7-025489B25F4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4" descr="slide-dark"/>
          <p:cNvPicPr>
            <a:picLocks noChangeAspect="1" noChangeArrowheads="1"/>
          </p:cNvPicPr>
          <p:nvPr userDrawn="1"/>
        </p:nvPicPr>
        <p:blipFill>
          <a:blip r:embed="rId2"/>
          <a:srcRect/>
          <a:stretch>
            <a:fillRect/>
          </a:stretch>
        </p:blipFill>
        <p:spPr bwMode="auto">
          <a:xfrm>
            <a:off x="0" y="0"/>
            <a:ext cx="9145588" cy="6859588"/>
          </a:xfrm>
          <a:prstGeom prst="rect">
            <a:avLst/>
          </a:prstGeom>
          <a:noFill/>
        </p:spPr>
      </p:pic>
      <p:sp>
        <p:nvSpPr>
          <p:cNvPr id="2" name="Title 1"/>
          <p:cNvSpPr>
            <a:spLocks noGrp="1"/>
          </p:cNvSpPr>
          <p:nvPr>
            <p:ph type="title"/>
          </p:nvPr>
        </p:nvSpPr>
        <p:spPr/>
        <p:txBody>
          <a:bodyPr/>
          <a:lstStyle>
            <a:lvl1pPr>
              <a:defRPr lang="en-US" sz="2400" b="1" kern="1200" noProof="0" dirty="0" smtClean="0">
                <a:solidFill>
                  <a:srgbClr val="AAFF0E"/>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4" name="Footer Placeholder 3"/>
          <p:cNvSpPr>
            <a:spLocks noGrp="1"/>
          </p:cNvSpPr>
          <p:nvPr>
            <p:ph type="ftr" sz="quarter" idx="11"/>
          </p:nvPr>
        </p:nvSpPr>
        <p:spPr/>
        <p:txBody>
          <a:bodyPr/>
          <a:lstStyle>
            <a:lvl1pPr>
              <a:defRPr smtClean="0"/>
            </a:lvl1pPr>
          </a:lstStyle>
          <a:p>
            <a:r>
              <a:rPr lang="en-US" dirty="0"/>
              <a:t>© Harris Interactive</a:t>
            </a:r>
          </a:p>
        </p:txBody>
      </p:sp>
      <p:sp>
        <p:nvSpPr>
          <p:cNvPr id="5" name="Slide Number Placeholder 4"/>
          <p:cNvSpPr>
            <a:spLocks noGrp="1"/>
          </p:cNvSpPr>
          <p:nvPr>
            <p:ph type="sldNum" sz="quarter" idx="12"/>
          </p:nvPr>
        </p:nvSpPr>
        <p:spPr/>
        <p:txBody>
          <a:bodyPr/>
          <a:lstStyle>
            <a:lvl1pPr>
              <a:defRPr smtClean="0">
                <a:solidFill>
                  <a:srgbClr val="FFFFFF"/>
                </a:solidFill>
              </a:defRPr>
            </a:lvl1pPr>
          </a:lstStyle>
          <a:p>
            <a:fld id="{18CF796F-645C-FF4C-9AE7-025489B25F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smtClean="0"/>
            </a:lvl1pPr>
          </a:lstStyle>
          <a:p>
            <a:r>
              <a:rPr lang="en-US" dirty="0"/>
              <a:t>© Harris Interactive</a:t>
            </a:r>
          </a:p>
        </p:txBody>
      </p:sp>
      <p:sp>
        <p:nvSpPr>
          <p:cNvPr id="4" name="Slide Number Placeholder 3"/>
          <p:cNvSpPr>
            <a:spLocks noGrp="1"/>
          </p:cNvSpPr>
          <p:nvPr>
            <p:ph type="sldNum" sz="quarter" idx="12"/>
          </p:nvPr>
        </p:nvSpPr>
        <p:spPr/>
        <p:txBody>
          <a:bodyPr/>
          <a:lstStyle>
            <a:lvl1pPr>
              <a:defRPr smtClean="0"/>
            </a:lvl1pPr>
          </a:lstStyle>
          <a:p>
            <a:fld id="{1CE2D8E0-070C-B840-A5D9-7F5B24461F7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lide"/>
          <p:cNvPicPr>
            <a:picLocks noChangeAspect="1" noChangeArrowheads="1"/>
          </p:cNvPicPr>
          <p:nvPr/>
        </p:nvPicPr>
        <p:blipFill>
          <a:blip r:embed="rId11"/>
          <a:stretch>
            <a:fillRect/>
          </a:stretch>
        </p:blipFill>
        <p:spPr bwMode="auto">
          <a:xfrm>
            <a:off x="0" y="198"/>
            <a:ext cx="9145588" cy="6859191"/>
          </a:xfrm>
          <a:prstGeom prst="rect">
            <a:avLst/>
          </a:prstGeom>
          <a:noFill/>
        </p:spPr>
      </p:pic>
      <p:sp>
        <p:nvSpPr>
          <p:cNvPr id="1026" name="Rectangle 2"/>
          <p:cNvSpPr>
            <a:spLocks noGrp="1" noChangeArrowheads="1"/>
          </p:cNvSpPr>
          <p:nvPr>
            <p:ph type="title"/>
          </p:nvPr>
        </p:nvSpPr>
        <p:spPr bwMode="auto">
          <a:xfrm>
            <a:off x="304800" y="533400"/>
            <a:ext cx="8534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04800" y="1219200"/>
            <a:ext cx="8534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3048000" y="6469063"/>
            <a:ext cx="1905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a:defRPr sz="900"/>
            </a:lvl1pPr>
          </a:lstStyle>
          <a:p>
            <a:endParaRPr lang="en-US" dirty="0"/>
          </a:p>
        </p:txBody>
      </p:sp>
      <p:sp>
        <p:nvSpPr>
          <p:cNvPr id="1029" name="Rectangle 5"/>
          <p:cNvSpPr>
            <a:spLocks noGrp="1" noChangeArrowheads="1"/>
          </p:cNvSpPr>
          <p:nvPr>
            <p:ph type="ftr" sz="quarter" idx="3"/>
          </p:nvPr>
        </p:nvSpPr>
        <p:spPr bwMode="auto">
          <a:xfrm>
            <a:off x="76200" y="6483350"/>
            <a:ext cx="1371600" cy="214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defRPr sz="800">
                <a:solidFill>
                  <a:schemeClr val="bg1"/>
                </a:solidFill>
              </a:defRPr>
            </a:lvl1pPr>
          </a:lstStyle>
          <a:p>
            <a:r>
              <a:rPr lang="en-US" dirty="0"/>
              <a:t>© Harris Interactive</a:t>
            </a:r>
          </a:p>
        </p:txBody>
      </p:sp>
      <p:sp>
        <p:nvSpPr>
          <p:cNvPr id="1030" name="Rectangle 6"/>
          <p:cNvSpPr>
            <a:spLocks noGrp="1" noChangeArrowheads="1"/>
          </p:cNvSpPr>
          <p:nvPr>
            <p:ph type="sldNum" sz="quarter" idx="4"/>
          </p:nvPr>
        </p:nvSpPr>
        <p:spPr bwMode="auto">
          <a:xfrm>
            <a:off x="8305800" y="6469063"/>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r">
              <a:defRPr sz="900"/>
            </a:lvl1pPr>
          </a:lstStyle>
          <a:p>
            <a:fld id="{93CDF9B2-64CD-BF42-8052-B3070437966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4" r:id="rId6"/>
    <p:sldLayoutId id="2147483657" r:id="rId7"/>
    <p:sldLayoutId id="2147483655" r:id="rId8"/>
    <p:sldLayoutId id="2147483659" r:id="rId9"/>
  </p:sldLayoutIdLst>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b="1">
          <a:solidFill>
            <a:schemeClr val="accent1"/>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4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4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4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chart" Target="../charts/chart2.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85720" y="4948246"/>
            <a:ext cx="7848600" cy="1143000"/>
          </a:xfrm>
        </p:spPr>
        <p:txBody>
          <a:bodyPr/>
          <a:lstStyle/>
          <a:p>
            <a:r>
              <a:rPr lang="en-US" sz="4400" dirty="0" smtClean="0">
                <a:latin typeface="Tahoma" pitchFamily="34" charset="0"/>
                <a:cs typeface="Tahoma" pitchFamily="34" charset="0"/>
              </a:rPr>
              <a:t>Computing in the Cloud:</a:t>
            </a:r>
            <a:br>
              <a:rPr lang="en-US" sz="4400" dirty="0" smtClean="0">
                <a:latin typeface="Tahoma" pitchFamily="34" charset="0"/>
                <a:cs typeface="Tahoma" pitchFamily="34" charset="0"/>
              </a:rPr>
            </a:br>
            <a:r>
              <a:rPr lang="en-US" sz="3200" dirty="0" smtClean="0">
                <a:solidFill>
                  <a:schemeClr val="bg2"/>
                </a:solidFill>
                <a:latin typeface="Tahoma" pitchFamily="34" charset="0"/>
                <a:cs typeface="Tahoma" pitchFamily="34" charset="0"/>
              </a:rPr>
              <a:t>Fear vs. Reality</a:t>
            </a:r>
            <a:endParaRPr lang="en-US" sz="4400" dirty="0">
              <a:latin typeface="Tahoma" pitchFamily="34" charset="0"/>
              <a:cs typeface="Tahoma" pitchFamily="34" charset="0"/>
            </a:endParaRPr>
          </a:p>
        </p:txBody>
      </p:sp>
      <p:sp>
        <p:nvSpPr>
          <p:cNvPr id="6" name="Subtitle 2"/>
          <p:cNvSpPr>
            <a:spLocks noGrp="1"/>
          </p:cNvSpPr>
          <p:nvPr>
            <p:ph type="subTitle" idx="1"/>
          </p:nvPr>
        </p:nvSpPr>
        <p:spPr>
          <a:xfrm>
            <a:off x="295300" y="6090868"/>
            <a:ext cx="7848600" cy="481404"/>
          </a:xfrm>
        </p:spPr>
        <p:txBody>
          <a:bodyPr/>
          <a:lstStyle/>
          <a:p>
            <a:r>
              <a:rPr lang="en-US" b="1" dirty="0" smtClean="0">
                <a:latin typeface="Tahoma" pitchFamily="34" charset="0"/>
                <a:cs typeface="Tahoma" pitchFamily="34" charset="0"/>
              </a:rPr>
              <a:t>P2P and Cloud </a:t>
            </a:r>
            <a:r>
              <a:rPr lang="en-US" b="1" smtClean="0">
                <a:latin typeface="Tahoma" pitchFamily="34" charset="0"/>
                <a:cs typeface="Tahoma" pitchFamily="34" charset="0"/>
              </a:rPr>
              <a:t>Market Conference</a:t>
            </a:r>
            <a:endParaRPr lang="en-US" b="1" dirty="0">
              <a:latin typeface="Tahoma" pitchFamily="34" charset="0"/>
              <a:cs typeface="Tahoma" pitchFamily="34" charset="0"/>
            </a:endParaRPr>
          </a:p>
        </p:txBody>
      </p:sp>
      <p:pic>
        <p:nvPicPr>
          <p:cNvPr id="7" name="Picture 12"/>
          <p:cNvPicPr>
            <a:picLocks noChangeAspect="1" noChangeArrowheads="1"/>
          </p:cNvPicPr>
          <p:nvPr/>
        </p:nvPicPr>
        <p:blipFill>
          <a:blip r:embed="rId2" cstate="print"/>
          <a:srcRect/>
          <a:stretch>
            <a:fillRect/>
          </a:stretch>
        </p:blipFill>
        <p:spPr bwMode="auto">
          <a:xfrm>
            <a:off x="2133600" y="3214686"/>
            <a:ext cx="6839284" cy="16274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2857488" y="714356"/>
          <a:ext cx="6000792" cy="557216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0" y="0"/>
            <a:ext cx="671514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2" name="TextBox 11"/>
          <p:cNvSpPr txBox="1"/>
          <p:nvPr/>
        </p:nvSpPr>
        <p:spPr>
          <a:xfrm rot="16200000">
            <a:off x="-1057196" y="4515379"/>
            <a:ext cx="2388396" cy="274005"/>
          </a:xfrm>
          <a:prstGeom prst="rect">
            <a:avLst/>
          </a:prstGeom>
          <a:solidFill>
            <a:schemeClr val="bg1"/>
          </a:solidFill>
        </p:spPr>
        <p:txBody>
          <a:bodyPr wrap="square" rtlCol="0" anchor="t">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13" name="Slide Number Placeholder 1"/>
          <p:cNvSpPr txBox="1">
            <a:spLocks/>
          </p:cNvSpPr>
          <p:nvPr/>
        </p:nvSpPr>
        <p:spPr>
          <a:xfrm>
            <a:off x="8786843" y="6629400"/>
            <a:ext cx="357158"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bg1"/>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0" cap="none" spc="0" normalizeH="0" baseline="0" noProof="0" dirty="0">
              <a:ln>
                <a:noFill/>
              </a:ln>
              <a:solidFill>
                <a:schemeClr val="bg1"/>
              </a:solidFill>
              <a:effectLst/>
              <a:uLnTx/>
              <a:uFillTx/>
              <a:latin typeface="Tahoma" pitchFamily="34" charset="0"/>
              <a:ea typeface="ヒラギノ角ゴ Pro W3" charset="-128"/>
              <a:cs typeface="Tahoma" pitchFamily="34" charset="0"/>
            </a:endParaRPr>
          </a:p>
        </p:txBody>
      </p:sp>
      <p:sp>
        <p:nvSpPr>
          <p:cNvPr id="14" name="Text Box 5"/>
          <p:cNvSpPr txBox="1">
            <a:spLocks noChangeArrowheads="1"/>
          </p:cNvSpPr>
          <p:nvPr/>
        </p:nvSpPr>
        <p:spPr bwMode="auto">
          <a:xfrm>
            <a:off x="214282" y="276206"/>
            <a:ext cx="8143932" cy="509588"/>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Mobile is where the cloud, and the device, mesh</a:t>
            </a:r>
            <a:endParaRPr lang="en-GB" sz="2400" b="1" dirty="0">
              <a:solidFill>
                <a:schemeClr val="accent1"/>
              </a:solidFill>
              <a:latin typeface="Tahoma" pitchFamily="34" charset="0"/>
              <a:cs typeface="Tahoma" pitchFamily="34" charset="0"/>
            </a:endParaRPr>
          </a:p>
        </p:txBody>
      </p:sp>
      <p:sp>
        <p:nvSpPr>
          <p:cNvPr id="19" name="TextBox 18"/>
          <p:cNvSpPr txBox="1"/>
          <p:nvPr/>
        </p:nvSpPr>
        <p:spPr>
          <a:xfrm rot="16200000">
            <a:off x="-1057196" y="451097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pic>
        <p:nvPicPr>
          <p:cNvPr id="9218" name="Picture 2" descr="http://t2.gstatic.com/images?q=tbn:ZecS4Pgb-nx0YM:http://www.techshout.com/images/abi-research-logo.jpg"/>
          <p:cNvPicPr>
            <a:picLocks noChangeAspect="1" noChangeArrowheads="1"/>
          </p:cNvPicPr>
          <p:nvPr/>
        </p:nvPicPr>
        <p:blipFill>
          <a:blip r:embed="rId3"/>
          <a:srcRect/>
          <a:stretch>
            <a:fillRect/>
          </a:stretch>
        </p:blipFill>
        <p:spPr bwMode="auto">
          <a:xfrm>
            <a:off x="285720" y="857232"/>
            <a:ext cx="1123950" cy="1123950"/>
          </a:xfrm>
          <a:prstGeom prst="rect">
            <a:avLst/>
          </a:prstGeom>
          <a:noFill/>
        </p:spPr>
      </p:pic>
      <p:pic>
        <p:nvPicPr>
          <p:cNvPr id="9220" name="Picture 4" descr="http://t1.gstatic.com/images?q=tbn:4071EKSOc1bAhM:http://www.techshout.com/images/gartner-logo-01.jpg"/>
          <p:cNvPicPr>
            <a:picLocks noChangeAspect="1" noChangeArrowheads="1"/>
          </p:cNvPicPr>
          <p:nvPr/>
        </p:nvPicPr>
        <p:blipFill>
          <a:blip r:embed="rId4"/>
          <a:srcRect/>
          <a:stretch>
            <a:fillRect/>
          </a:stretch>
        </p:blipFill>
        <p:spPr bwMode="auto">
          <a:xfrm>
            <a:off x="1643042" y="928670"/>
            <a:ext cx="1123950" cy="1009650"/>
          </a:xfrm>
          <a:prstGeom prst="rect">
            <a:avLst/>
          </a:prstGeom>
          <a:noFill/>
        </p:spPr>
      </p:pic>
      <p:sp>
        <p:nvSpPr>
          <p:cNvPr id="15" name="TextBox 14"/>
          <p:cNvSpPr txBox="1"/>
          <p:nvPr/>
        </p:nvSpPr>
        <p:spPr>
          <a:xfrm>
            <a:off x="214282" y="2143116"/>
            <a:ext cx="2802370" cy="461665"/>
          </a:xfrm>
          <a:prstGeom prst="rect">
            <a:avLst/>
          </a:prstGeom>
          <a:noFill/>
        </p:spPr>
        <p:txBody>
          <a:bodyPr wrap="none" rtlCol="0">
            <a:spAutoFit/>
          </a:bodyPr>
          <a:lstStyle/>
          <a:p>
            <a:r>
              <a:rPr lang="en-US" dirty="0" smtClean="0"/>
              <a:t>The analysts say…</a:t>
            </a:r>
            <a:endParaRPr lang="en-US" dirty="0"/>
          </a:p>
        </p:txBody>
      </p:sp>
      <p:sp>
        <p:nvSpPr>
          <p:cNvPr id="16" name="Down Arrow 15"/>
          <p:cNvSpPr/>
          <p:nvPr/>
        </p:nvSpPr>
        <p:spPr bwMode="auto">
          <a:xfrm>
            <a:off x="1071538" y="2786058"/>
            <a:ext cx="785818" cy="13573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7" name="TextBox 16"/>
          <p:cNvSpPr txBox="1"/>
          <p:nvPr/>
        </p:nvSpPr>
        <p:spPr>
          <a:xfrm>
            <a:off x="214282" y="4286256"/>
            <a:ext cx="2735044" cy="461665"/>
          </a:xfrm>
          <a:prstGeom prst="rect">
            <a:avLst/>
          </a:prstGeom>
          <a:noFill/>
        </p:spPr>
        <p:txBody>
          <a:bodyPr wrap="none" rtlCol="0">
            <a:spAutoFit/>
          </a:bodyPr>
          <a:lstStyle/>
          <a:p>
            <a:r>
              <a:rPr lang="en-US" dirty="0" smtClean="0"/>
              <a:t>Follow the </a:t>
            </a:r>
            <a:r>
              <a:rPr lang="en-US" dirty="0" err="1" smtClean="0"/>
              <a:t>PaaS</a:t>
            </a:r>
            <a:r>
              <a:rPr lang="en-US" dirty="0" smtClean="0"/>
              <a:t>…</a:t>
            </a:r>
            <a:endParaRPr lang="en-US" dirty="0"/>
          </a:p>
        </p:txBody>
      </p:sp>
      <p:pic>
        <p:nvPicPr>
          <p:cNvPr id="9222" name="Picture 6" descr="http://t2.gstatic.com/images?q=tbn:mQZ2Lg-nPjPfvM:http://vhirsch.com/blog/wp-content/uploads/2009/11/google_logo5.jpg"/>
          <p:cNvPicPr>
            <a:picLocks noChangeAspect="1" noChangeArrowheads="1"/>
          </p:cNvPicPr>
          <p:nvPr/>
        </p:nvPicPr>
        <p:blipFill>
          <a:blip r:embed="rId5"/>
          <a:srcRect/>
          <a:stretch>
            <a:fillRect/>
          </a:stretch>
        </p:blipFill>
        <p:spPr bwMode="auto">
          <a:xfrm>
            <a:off x="285720" y="4714884"/>
            <a:ext cx="1428750" cy="590551"/>
          </a:xfrm>
          <a:prstGeom prst="rect">
            <a:avLst/>
          </a:prstGeom>
          <a:noFill/>
        </p:spPr>
      </p:pic>
      <p:pic>
        <p:nvPicPr>
          <p:cNvPr id="9224" name="Picture 8" descr="http://t3.gstatic.com/images?q=tbn:TgbD8d8Y8bWiWM:http://www.6smarketing.com/wp-content/uploads/2009/07/yahoo-logo.jpg"/>
          <p:cNvPicPr>
            <a:picLocks noChangeAspect="1" noChangeArrowheads="1"/>
          </p:cNvPicPr>
          <p:nvPr/>
        </p:nvPicPr>
        <p:blipFill>
          <a:blip r:embed="rId6"/>
          <a:srcRect/>
          <a:stretch>
            <a:fillRect/>
          </a:stretch>
        </p:blipFill>
        <p:spPr bwMode="auto">
          <a:xfrm>
            <a:off x="1928794" y="4786322"/>
            <a:ext cx="1057275" cy="828676"/>
          </a:xfrm>
          <a:prstGeom prst="rect">
            <a:avLst/>
          </a:prstGeom>
          <a:noFill/>
        </p:spPr>
      </p:pic>
      <p:pic>
        <p:nvPicPr>
          <p:cNvPr id="9226" name="Picture 10" descr="http://t1.gstatic.com/images?q=tbn:tGKBL_cj0ZwS8M:http://www.thepulsarband.com/work/myspace/amazon-logo%2520myspace.jpg"/>
          <p:cNvPicPr>
            <a:picLocks noChangeAspect="1" noChangeArrowheads="1"/>
          </p:cNvPicPr>
          <p:nvPr/>
        </p:nvPicPr>
        <p:blipFill>
          <a:blip r:embed="rId7"/>
          <a:srcRect/>
          <a:stretch>
            <a:fillRect/>
          </a:stretch>
        </p:blipFill>
        <p:spPr bwMode="auto">
          <a:xfrm>
            <a:off x="500034" y="5357826"/>
            <a:ext cx="1181100" cy="523875"/>
          </a:xfrm>
          <a:prstGeom prst="rect">
            <a:avLst/>
          </a:prstGeom>
          <a:noFill/>
        </p:spPr>
      </p:pic>
      <p:pic>
        <p:nvPicPr>
          <p:cNvPr id="9232" name="Picture 16" descr="Nexus One Phone"/>
          <p:cNvPicPr>
            <a:picLocks noChangeAspect="1" noChangeArrowheads="1"/>
          </p:cNvPicPr>
          <p:nvPr/>
        </p:nvPicPr>
        <p:blipFill>
          <a:blip r:embed="rId8"/>
          <a:srcRect/>
          <a:stretch>
            <a:fillRect/>
          </a:stretch>
        </p:blipFill>
        <p:spPr bwMode="auto">
          <a:xfrm>
            <a:off x="6572264" y="1785926"/>
            <a:ext cx="2386009" cy="3976682"/>
          </a:xfrm>
          <a:prstGeom prst="rect">
            <a:avLst/>
          </a:prstGeom>
          <a:noFill/>
        </p:spPr>
      </p:pic>
      <p:sp>
        <p:nvSpPr>
          <p:cNvPr id="20" name="TextBox 19"/>
          <p:cNvSpPr txBox="1"/>
          <p:nvPr/>
        </p:nvSpPr>
        <p:spPr>
          <a:xfrm>
            <a:off x="134354" y="590116"/>
            <a:ext cx="5366340" cy="215444"/>
          </a:xfrm>
          <a:prstGeom prst="rect">
            <a:avLst/>
          </a:prstGeom>
          <a:noFill/>
        </p:spPr>
        <p:txBody>
          <a:bodyPr wrap="square" rtlCol="0">
            <a:spAutoFit/>
          </a:bodyPr>
          <a:lstStyle/>
          <a:p>
            <a:r>
              <a:rPr lang="en-GB" sz="800" dirty="0" smtClean="0">
                <a:latin typeface="Tahoma" pitchFamily="34" charset="0"/>
                <a:cs typeface="Tahoma" pitchFamily="34" charset="0"/>
              </a:rPr>
              <a:t>Base:  November 2009 </a:t>
            </a:r>
            <a:r>
              <a:rPr lang="en-GB" sz="800" dirty="0" smtClean="0">
                <a:latin typeface="Tahoma" pitchFamily="34" charset="0"/>
                <a:cs typeface="Tahoma" pitchFamily="34" charset="0"/>
              </a:rPr>
              <a:t>f18</a:t>
            </a:r>
            <a:r>
              <a:rPr lang="en-GB" sz="800" dirty="0" smtClean="0">
                <a:latin typeface="Tahoma" pitchFamily="34" charset="0"/>
                <a:cs typeface="Tahoma" pitchFamily="34" charset="0"/>
              </a:rPr>
              <a:t>+ mobile owning population (2,071) </a:t>
            </a:r>
            <a:r>
              <a:rPr lang="en-GB" sz="800" dirty="0" smtClean="0">
                <a:latin typeface="Tahoma" pitchFamily="34" charset="0"/>
                <a:cs typeface="Tahoma" pitchFamily="34" charset="0"/>
              </a:rPr>
              <a:t>– </a:t>
            </a:r>
            <a:r>
              <a:rPr lang="en-GB" sz="800" dirty="0" smtClean="0">
                <a:latin typeface="Tahoma" pitchFamily="34" charset="0"/>
                <a:cs typeface="Tahoma" pitchFamily="34" charset="0"/>
              </a:rPr>
              <a:t>nationally </a:t>
            </a:r>
            <a:r>
              <a:rPr lang="en-GB" sz="800" dirty="0" smtClean="0">
                <a:latin typeface="Tahoma" pitchFamily="34" charset="0"/>
                <a:cs typeface="Tahoma" pitchFamily="34" charset="0"/>
              </a:rPr>
              <a:t>representative</a:t>
            </a:r>
            <a:endParaRPr lang="en-GB" sz="800" dirty="0">
              <a:latin typeface="Tahoma" pitchFamily="34" charset="0"/>
              <a:cs typeface="Tahoma" pitchFamily="34" charset="0"/>
            </a:endParaRPr>
          </a:p>
        </p:txBody>
      </p:sp>
      <p:sp>
        <p:nvSpPr>
          <p:cNvPr id="21" name="Rectangle 20"/>
          <p:cNvSpPr/>
          <p:nvPr/>
        </p:nvSpPr>
        <p:spPr>
          <a:xfrm>
            <a:off x="857224" y="6143644"/>
            <a:ext cx="642942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dirty="0" smtClean="0"/>
              <a:t>Q. Please </a:t>
            </a:r>
            <a:r>
              <a:rPr lang="en-GB" sz="1600" dirty="0" smtClean="0"/>
              <a:t>tell us if you do any of the following on your mobile phone. </a:t>
            </a:r>
            <a:r>
              <a:rPr lang="en-GB" sz="1200" dirty="0" smtClean="0"/>
              <a:t>Please select all that apply</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357158" y="4572008"/>
            <a:ext cx="1698625" cy="17065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8596" y="2392369"/>
            <a:ext cx="1317625" cy="1965325"/>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a:srcRect/>
          <a:stretch>
            <a:fillRect/>
          </a:stretch>
        </p:blipFill>
        <p:spPr bwMode="auto">
          <a:xfrm>
            <a:off x="0" y="905167"/>
            <a:ext cx="2214546" cy="1666577"/>
          </a:xfrm>
          <a:prstGeom prst="rect">
            <a:avLst/>
          </a:prstGeom>
          <a:noFill/>
          <a:ln w="9525">
            <a:noFill/>
            <a:miter lim="800000"/>
            <a:headEnd/>
            <a:tailEnd/>
          </a:ln>
          <a:effectLst/>
        </p:spPr>
      </p:pic>
      <p:sp>
        <p:nvSpPr>
          <p:cNvPr id="6" name="Rectangle 5"/>
          <p:cNvSpPr/>
          <p:nvPr/>
        </p:nvSpPr>
        <p:spPr bwMode="auto">
          <a:xfrm>
            <a:off x="0" y="0"/>
            <a:ext cx="914400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3" name="Text Box 5"/>
          <p:cNvSpPr txBox="1">
            <a:spLocks noChangeArrowheads="1"/>
          </p:cNvSpPr>
          <p:nvPr/>
        </p:nvSpPr>
        <p:spPr bwMode="auto">
          <a:xfrm>
            <a:off x="203212" y="133330"/>
            <a:ext cx="7226308" cy="509588"/>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Mobile activities </a:t>
            </a:r>
          </a:p>
          <a:p>
            <a:pPr>
              <a:spcBef>
                <a:spcPts val="0"/>
              </a:spcBef>
            </a:pPr>
            <a:r>
              <a:rPr lang="en-GB" sz="2000" dirty="0" smtClean="0">
                <a:solidFill>
                  <a:schemeClr val="accent1"/>
                </a:solidFill>
                <a:latin typeface="Tahoma" pitchFamily="34" charset="0"/>
                <a:cs typeface="Tahoma" pitchFamily="34" charset="0"/>
              </a:rPr>
              <a:t>– highlights among younger mobile consumers</a:t>
            </a:r>
            <a:endParaRPr lang="en-GB" sz="1200" dirty="0" smtClean="0">
              <a:solidFill>
                <a:schemeClr val="accent1"/>
              </a:solidFill>
              <a:latin typeface="Tahoma" pitchFamily="34" charset="0"/>
              <a:cs typeface="Tahoma" pitchFamily="34" charset="0"/>
            </a:endParaRPr>
          </a:p>
        </p:txBody>
      </p:sp>
      <p:sp>
        <p:nvSpPr>
          <p:cNvPr id="7" name="Slide Number Placeholder 1"/>
          <p:cNvSpPr txBox="1">
            <a:spLocks/>
          </p:cNvSpPr>
          <p:nvPr/>
        </p:nvSpPr>
        <p:spPr>
          <a:xfrm>
            <a:off x="8786842" y="6629400"/>
            <a:ext cx="357159"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rgbClr val="92D050"/>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0" cap="none" spc="0" normalizeH="0" baseline="0" noProof="0" dirty="0">
              <a:ln>
                <a:noFill/>
              </a:ln>
              <a:solidFill>
                <a:srgbClr val="92D050"/>
              </a:solidFill>
              <a:effectLst/>
              <a:uLnTx/>
              <a:uFillTx/>
              <a:latin typeface="Tahoma" pitchFamily="34" charset="0"/>
              <a:ea typeface="ヒラギノ角ゴ Pro W3" charset="-128"/>
              <a:cs typeface="Tahoma" pitchFamily="34" charset="0"/>
            </a:endParaRPr>
          </a:p>
        </p:txBody>
      </p:sp>
      <p:sp>
        <p:nvSpPr>
          <p:cNvPr id="9" name="TextBox 8"/>
          <p:cNvSpPr txBox="1"/>
          <p:nvPr/>
        </p:nvSpPr>
        <p:spPr>
          <a:xfrm>
            <a:off x="2214546" y="2668790"/>
            <a:ext cx="1785950" cy="1428760"/>
          </a:xfrm>
          <a:prstGeom prst="ellipse">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GB" sz="4000" dirty="0" smtClean="0">
                <a:solidFill>
                  <a:srgbClr val="FFFF00"/>
                </a:solidFill>
                <a:effectLst>
                  <a:outerShdw blurRad="38100" dist="38100" dir="2700000" algn="tl">
                    <a:srgbClr val="000000">
                      <a:alpha val="43137"/>
                    </a:srgbClr>
                  </a:outerShdw>
                </a:effectLst>
              </a:rPr>
              <a:t>22%</a:t>
            </a:r>
            <a:endParaRPr lang="en-GB" sz="4000"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4071934" y="3029190"/>
            <a:ext cx="4429156" cy="757130"/>
          </a:xfrm>
          <a:prstGeom prst="rect">
            <a:avLst/>
          </a:prstGeom>
          <a:noFill/>
        </p:spPr>
        <p:txBody>
          <a:bodyPr wrap="square" rtlCol="0">
            <a:spAutoFit/>
          </a:bodyPr>
          <a:lstStyle/>
          <a:p>
            <a:pPr>
              <a:lnSpc>
                <a:spcPct val="90000"/>
              </a:lnSpc>
            </a:pPr>
            <a:r>
              <a:rPr lang="en-GB" dirty="0" smtClean="0">
                <a:latin typeface="+mn-lt"/>
              </a:rPr>
              <a:t>of 18-24 year olds listen to music stored on their mobile</a:t>
            </a:r>
            <a:endParaRPr lang="en-GB" dirty="0">
              <a:latin typeface="+mn-lt"/>
            </a:endParaRPr>
          </a:p>
        </p:txBody>
      </p:sp>
      <p:sp>
        <p:nvSpPr>
          <p:cNvPr id="12" name="TextBox 11"/>
          <p:cNvSpPr txBox="1"/>
          <p:nvPr/>
        </p:nvSpPr>
        <p:spPr>
          <a:xfrm>
            <a:off x="2214545" y="992356"/>
            <a:ext cx="1785950" cy="1428760"/>
          </a:xfrm>
          <a:prstGeom prst="ellipse">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GB" sz="4000" dirty="0" smtClean="0">
                <a:solidFill>
                  <a:srgbClr val="FFFF00"/>
                </a:solidFill>
                <a:effectLst>
                  <a:outerShdw blurRad="38100" dist="38100" dir="2700000" algn="tl">
                    <a:srgbClr val="000000">
                      <a:alpha val="43137"/>
                    </a:srgbClr>
                  </a:outerShdw>
                </a:effectLst>
              </a:rPr>
              <a:t>48%</a:t>
            </a:r>
            <a:endParaRPr lang="en-GB" sz="4000"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4071933" y="1175467"/>
            <a:ext cx="4429156" cy="1089529"/>
          </a:xfrm>
          <a:prstGeom prst="rect">
            <a:avLst/>
          </a:prstGeom>
          <a:noFill/>
        </p:spPr>
        <p:txBody>
          <a:bodyPr wrap="square" rtlCol="0">
            <a:spAutoFit/>
          </a:bodyPr>
          <a:lstStyle/>
          <a:p>
            <a:pPr>
              <a:lnSpc>
                <a:spcPct val="90000"/>
              </a:lnSpc>
            </a:pPr>
            <a:r>
              <a:rPr lang="en-GB" dirty="0" smtClean="0">
                <a:latin typeface="+mn-lt"/>
              </a:rPr>
              <a:t>of 18-24 year olds send and receive photos on their mobile phones</a:t>
            </a:r>
            <a:endParaRPr lang="en-GB" dirty="0">
              <a:latin typeface="+mn-lt"/>
            </a:endParaRPr>
          </a:p>
        </p:txBody>
      </p:sp>
      <p:sp>
        <p:nvSpPr>
          <p:cNvPr id="14" name="TextBox 13"/>
          <p:cNvSpPr txBox="1"/>
          <p:nvPr/>
        </p:nvSpPr>
        <p:spPr>
          <a:xfrm>
            <a:off x="2214546" y="4485118"/>
            <a:ext cx="1785950" cy="1428760"/>
          </a:xfrm>
          <a:prstGeom prst="ellipse">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GB" sz="4000" dirty="0" smtClean="0">
                <a:solidFill>
                  <a:srgbClr val="FFFF00"/>
                </a:solidFill>
                <a:effectLst>
                  <a:outerShdw blurRad="38100" dist="38100" dir="2700000" algn="tl">
                    <a:srgbClr val="000000">
                      <a:alpha val="43137"/>
                    </a:srgbClr>
                  </a:outerShdw>
                </a:effectLst>
              </a:rPr>
              <a:t>16%</a:t>
            </a:r>
            <a:endParaRPr lang="en-GB" sz="4000"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4071934" y="4696925"/>
            <a:ext cx="4429156" cy="1089529"/>
          </a:xfrm>
          <a:prstGeom prst="rect">
            <a:avLst/>
          </a:prstGeom>
          <a:noFill/>
        </p:spPr>
        <p:txBody>
          <a:bodyPr wrap="square" rtlCol="0">
            <a:spAutoFit/>
          </a:bodyPr>
          <a:lstStyle/>
          <a:p>
            <a:pPr>
              <a:lnSpc>
                <a:spcPct val="90000"/>
              </a:lnSpc>
            </a:pPr>
            <a:r>
              <a:rPr lang="en-GB" dirty="0" smtClean="0">
                <a:latin typeface="+mn-lt"/>
              </a:rPr>
              <a:t>of 18-24 year olds use their mobile for major social networks like Facebook et al</a:t>
            </a:r>
            <a:endParaRPr lang="en-GB" dirty="0">
              <a:latin typeface="+mn-lt"/>
            </a:endParaRPr>
          </a:p>
        </p:txBody>
      </p:sp>
      <p:sp>
        <p:nvSpPr>
          <p:cNvPr id="17" name="TextBox 16"/>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sp>
        <p:nvSpPr>
          <p:cNvPr id="16" name="TextBox 15"/>
          <p:cNvSpPr txBox="1"/>
          <p:nvPr/>
        </p:nvSpPr>
        <p:spPr>
          <a:xfrm>
            <a:off x="205792" y="784664"/>
            <a:ext cx="5366340" cy="215444"/>
          </a:xfrm>
          <a:prstGeom prst="rect">
            <a:avLst/>
          </a:prstGeom>
          <a:noFill/>
        </p:spPr>
        <p:txBody>
          <a:bodyPr wrap="square" rtlCol="0">
            <a:spAutoFit/>
          </a:bodyPr>
          <a:lstStyle/>
          <a:p>
            <a:r>
              <a:rPr lang="en-GB" sz="800" dirty="0" smtClean="0">
                <a:latin typeface="Tahoma" pitchFamily="34" charset="0"/>
                <a:cs typeface="Tahoma" pitchFamily="34" charset="0"/>
              </a:rPr>
              <a:t>Base:  November 2009 </a:t>
            </a:r>
            <a:r>
              <a:rPr lang="en-GB" sz="800" dirty="0" smtClean="0">
                <a:latin typeface="Tahoma" pitchFamily="34" charset="0"/>
                <a:cs typeface="Tahoma" pitchFamily="34" charset="0"/>
              </a:rPr>
              <a:t>f18</a:t>
            </a:r>
            <a:r>
              <a:rPr lang="en-GB" sz="800" dirty="0" smtClean="0">
                <a:latin typeface="Tahoma" pitchFamily="34" charset="0"/>
                <a:cs typeface="Tahoma" pitchFamily="34" charset="0"/>
              </a:rPr>
              <a:t>+ mobile owning population (2,071) </a:t>
            </a:r>
            <a:r>
              <a:rPr lang="en-GB" sz="800" dirty="0" smtClean="0">
                <a:latin typeface="Tahoma" pitchFamily="34" charset="0"/>
                <a:cs typeface="Tahoma" pitchFamily="34" charset="0"/>
              </a:rPr>
              <a:t>– </a:t>
            </a:r>
            <a:r>
              <a:rPr lang="en-GB" sz="800" dirty="0" smtClean="0">
                <a:latin typeface="Tahoma" pitchFamily="34" charset="0"/>
                <a:cs typeface="Tahoma" pitchFamily="34" charset="0"/>
              </a:rPr>
              <a:t>nationally </a:t>
            </a:r>
            <a:r>
              <a:rPr lang="en-GB" sz="800" dirty="0" smtClean="0">
                <a:latin typeface="Tahoma" pitchFamily="34" charset="0"/>
                <a:cs typeface="Tahoma" pitchFamily="34" charset="0"/>
              </a:rPr>
              <a:t>representative</a:t>
            </a:r>
            <a:endParaRPr lang="en-GB" sz="8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0" dirty="0" smtClean="0">
                <a:latin typeface="Tahoma" pitchFamily="34" charset="0"/>
                <a:cs typeface="Tahoma" pitchFamily="34" charset="0"/>
              </a:rPr>
              <a:t>Content piracy – the dark cloud</a:t>
            </a:r>
            <a:endParaRPr lang="en-GB" b="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671514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graphicFrame>
        <p:nvGraphicFramePr>
          <p:cNvPr id="8" name="Chart 7"/>
          <p:cNvGraphicFramePr/>
          <p:nvPr/>
        </p:nvGraphicFramePr>
        <p:xfrm>
          <a:off x="3214678" y="642918"/>
          <a:ext cx="5715040" cy="55721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32" y="386160"/>
            <a:ext cx="6916444" cy="756824"/>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 Tracking current filesharing &amp; piracy</a:t>
            </a:r>
            <a:endParaRPr lang="en-GB" sz="1400" dirty="0" smtClean="0">
              <a:solidFill>
                <a:schemeClr val="accent1"/>
              </a:solidFill>
              <a:latin typeface="Tahoma" pitchFamily="34" charset="0"/>
              <a:cs typeface="Tahoma" pitchFamily="34" charset="0"/>
            </a:endParaRPr>
          </a:p>
        </p:txBody>
      </p:sp>
      <p:sp>
        <p:nvSpPr>
          <p:cNvPr id="12" name="TextBox 11"/>
          <p:cNvSpPr txBox="1"/>
          <p:nvPr/>
        </p:nvSpPr>
        <p:spPr>
          <a:xfrm rot="16200000">
            <a:off x="-1057196" y="4872569"/>
            <a:ext cx="2388396" cy="274005"/>
          </a:xfrm>
          <a:prstGeom prst="rect">
            <a:avLst/>
          </a:prstGeom>
          <a:solidFill>
            <a:schemeClr val="bg1"/>
          </a:solidFill>
        </p:spPr>
        <p:txBody>
          <a:bodyPr wrap="square" rtlCol="0" anchor="t">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13" name="Slide Number Placeholder 1"/>
          <p:cNvSpPr txBox="1">
            <a:spLocks/>
          </p:cNvSpPr>
          <p:nvPr/>
        </p:nvSpPr>
        <p:spPr>
          <a:xfrm>
            <a:off x="8786843" y="6629400"/>
            <a:ext cx="357158"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bg1"/>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0" cap="none" spc="0" normalizeH="0" baseline="0" noProof="0" dirty="0">
              <a:ln>
                <a:noFill/>
              </a:ln>
              <a:solidFill>
                <a:schemeClr val="bg1"/>
              </a:solidFill>
              <a:effectLst/>
              <a:uLnTx/>
              <a:uFillTx/>
              <a:latin typeface="Tahoma" pitchFamily="34" charset="0"/>
              <a:ea typeface="ヒラギノ角ゴ Pro W3" charset="-128"/>
              <a:cs typeface="Tahoma" pitchFamily="34" charset="0"/>
            </a:endParaRPr>
          </a:p>
        </p:txBody>
      </p:sp>
      <p:sp>
        <p:nvSpPr>
          <p:cNvPr id="17" name="TextBox 16"/>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sp>
        <p:nvSpPr>
          <p:cNvPr id="10" name="Rectangle 9"/>
          <p:cNvSpPr/>
          <p:nvPr/>
        </p:nvSpPr>
        <p:spPr>
          <a:xfrm>
            <a:off x="214314" y="1000108"/>
            <a:ext cx="3000364" cy="4247317"/>
          </a:xfrm>
          <a:prstGeom prst="rect">
            <a:avLst/>
          </a:prstGeom>
        </p:spPr>
        <p:txBody>
          <a:bodyPr wrap="square">
            <a:spAutoFit/>
          </a:bodyPr>
          <a:lstStyle/>
          <a:p>
            <a:r>
              <a:rPr lang="en-US" sz="1800" i="1" dirty="0" smtClean="0"/>
              <a:t>"The </a:t>
            </a:r>
            <a:r>
              <a:rPr lang="en-US" sz="1800" i="1" dirty="0" smtClean="0"/>
              <a:t>bottom line is that the operators of the Pirate Bay and others like them are criminals who profit handsomely by facilitating the distribution of millions of copyrighted creative works and files protected under the law." </a:t>
            </a:r>
            <a:endParaRPr lang="en-US" sz="1800" i="1" dirty="0" smtClean="0"/>
          </a:p>
          <a:p>
            <a:endParaRPr lang="en-US" sz="1800" i="1" dirty="0" smtClean="0"/>
          </a:p>
          <a:p>
            <a:r>
              <a:rPr lang="en-US" sz="1800" i="1" dirty="0" smtClean="0"/>
              <a:t>-- </a:t>
            </a:r>
            <a:r>
              <a:rPr lang="en-US" sz="1800" b="1" dirty="0" smtClean="0"/>
              <a:t>John Malcolm</a:t>
            </a:r>
            <a:r>
              <a:rPr lang="en-US" sz="1800" dirty="0" smtClean="0"/>
              <a:t>, Executive Vice President and Director of Worldwide Anti-Piracy Operations for the MPAA </a:t>
            </a:r>
            <a:endParaRPr lang="en-US" sz="1800" dirty="0"/>
          </a:p>
        </p:txBody>
      </p:sp>
      <p:sp>
        <p:nvSpPr>
          <p:cNvPr id="14" name="TextBox 13"/>
          <p:cNvSpPr txBox="1"/>
          <p:nvPr/>
        </p:nvSpPr>
        <p:spPr>
          <a:xfrm>
            <a:off x="27961" y="714356"/>
            <a:ext cx="2771913" cy="215444"/>
          </a:xfrm>
          <a:prstGeom prst="rect">
            <a:avLst/>
          </a:prstGeom>
          <a:noFill/>
        </p:spPr>
        <p:txBody>
          <a:bodyPr wrap="none" rtlCol="0">
            <a:spAutoFit/>
          </a:bodyPr>
          <a:lstStyle/>
          <a:p>
            <a:r>
              <a:rPr lang="en-GB" sz="800" dirty="0" smtClean="0">
                <a:latin typeface="Tahoma" pitchFamily="34" charset="0"/>
                <a:cs typeface="Tahoma" pitchFamily="34" charset="0"/>
              </a:rPr>
              <a:t>Base: </a:t>
            </a:r>
            <a:r>
              <a:rPr lang="en-GB" sz="800" dirty="0" smtClean="0">
                <a:latin typeface="Tahoma" pitchFamily="34" charset="0"/>
                <a:cs typeface="Tahoma" pitchFamily="34" charset="0"/>
              </a:rPr>
              <a:t>18</a:t>
            </a:r>
            <a:r>
              <a:rPr lang="en-GB" sz="800" dirty="0" smtClean="0">
                <a:latin typeface="Tahoma" pitchFamily="34" charset="0"/>
                <a:cs typeface="Tahoma" pitchFamily="34" charset="0"/>
              </a:rPr>
              <a:t>+ population (2,344) – nationally </a:t>
            </a:r>
            <a:r>
              <a:rPr lang="en-GB" sz="800" dirty="0" smtClean="0">
                <a:latin typeface="Tahoma" pitchFamily="34" charset="0"/>
                <a:cs typeface="Tahoma" pitchFamily="34" charset="0"/>
              </a:rPr>
              <a:t>representative</a:t>
            </a:r>
            <a:endParaRPr lang="en-GB" sz="800" dirty="0">
              <a:latin typeface="Tahoma" pitchFamily="34" charset="0"/>
              <a:cs typeface="Tahoma" pitchFamily="34" charset="0"/>
            </a:endParaRPr>
          </a:p>
        </p:txBody>
      </p:sp>
      <p:sp>
        <p:nvSpPr>
          <p:cNvPr id="15" name="Rectangle 14"/>
          <p:cNvSpPr/>
          <p:nvPr/>
        </p:nvSpPr>
        <p:spPr>
          <a:xfrm>
            <a:off x="428596" y="6143644"/>
            <a:ext cx="6858048"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dirty="0" smtClean="0"/>
              <a:t>Q. </a:t>
            </a:r>
            <a:r>
              <a:rPr lang="en-US" sz="1600" dirty="0" smtClean="0"/>
              <a:t>Please look at these activities and tell us whether you do any of </a:t>
            </a:r>
            <a:r>
              <a:rPr lang="en-US" sz="1600" dirty="0" smtClean="0"/>
              <a:t>them</a:t>
            </a:r>
            <a:r>
              <a:rPr lang="en-GB" sz="1200" dirty="0" smtClean="0"/>
              <a:t>.</a:t>
            </a:r>
          </a:p>
          <a:p>
            <a:r>
              <a:rPr lang="en-GB" sz="1200" dirty="0" smtClean="0"/>
              <a:t>Weekly or more often/every 2 weeks/monthly/less often/never/used to but not now</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1057196" y="4872569"/>
            <a:ext cx="2388396" cy="274005"/>
          </a:xfrm>
          <a:prstGeom prst="rect">
            <a:avLst/>
          </a:prstGeom>
          <a:solidFill>
            <a:schemeClr val="bg1"/>
          </a:solidFill>
        </p:spPr>
        <p:txBody>
          <a:bodyPr wrap="square" rtlCol="0" anchor="t">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11" name="Rectangle 10"/>
          <p:cNvSpPr/>
          <p:nvPr/>
        </p:nvSpPr>
        <p:spPr bwMode="auto">
          <a:xfrm>
            <a:off x="0" y="0"/>
            <a:ext cx="671514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4" name="Picture 4" descr="D:\SEvans\My Pictures\logo_CMYK_onWhite_trans.png"/>
          <p:cNvPicPr>
            <a:picLocks noChangeAspect="1" noChangeArrowheads="1"/>
          </p:cNvPicPr>
          <p:nvPr/>
        </p:nvPicPr>
        <p:blipFill>
          <a:blip r:embed="rId2"/>
          <a:srcRect/>
          <a:stretch>
            <a:fillRect/>
          </a:stretch>
        </p:blipFill>
        <p:spPr bwMode="auto">
          <a:xfrm>
            <a:off x="7620032" y="0"/>
            <a:ext cx="1524000" cy="760823"/>
          </a:xfrm>
          <a:prstGeom prst="rect">
            <a:avLst/>
          </a:prstGeom>
          <a:noFill/>
        </p:spPr>
      </p:pic>
      <p:graphicFrame>
        <p:nvGraphicFramePr>
          <p:cNvPr id="8" name="Chart 7"/>
          <p:cNvGraphicFramePr/>
          <p:nvPr/>
        </p:nvGraphicFramePr>
        <p:xfrm>
          <a:off x="366489" y="754591"/>
          <a:ext cx="7244148" cy="55441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5"/>
          <p:cNvSpPr txBox="1">
            <a:spLocks noChangeArrowheads="1"/>
          </p:cNvSpPr>
          <p:nvPr/>
        </p:nvSpPr>
        <p:spPr bwMode="auto">
          <a:xfrm>
            <a:off x="-32" y="65546"/>
            <a:ext cx="6916444" cy="756824"/>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 Overview of activity </a:t>
            </a:r>
            <a:r>
              <a:rPr lang="en-GB" sz="1400" dirty="0" smtClean="0">
                <a:solidFill>
                  <a:schemeClr val="accent1"/>
                </a:solidFill>
                <a:latin typeface="Tahoma" pitchFamily="34" charset="0"/>
                <a:cs typeface="Tahoma" pitchFamily="34" charset="0"/>
              </a:rPr>
              <a:t>(% do at least monthly)</a:t>
            </a:r>
          </a:p>
        </p:txBody>
      </p:sp>
      <p:sp>
        <p:nvSpPr>
          <p:cNvPr id="13" name="Slide Number Placeholder 1"/>
          <p:cNvSpPr txBox="1">
            <a:spLocks/>
          </p:cNvSpPr>
          <p:nvPr/>
        </p:nvSpPr>
        <p:spPr>
          <a:xfrm>
            <a:off x="8786843" y="6629400"/>
            <a:ext cx="357158"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bg1"/>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0" cap="none" spc="0" normalizeH="0" baseline="0" noProof="0" dirty="0">
              <a:ln>
                <a:noFill/>
              </a:ln>
              <a:solidFill>
                <a:schemeClr val="bg1"/>
              </a:solidFill>
              <a:effectLst/>
              <a:uLnTx/>
              <a:uFillTx/>
              <a:latin typeface="Tahoma" pitchFamily="34" charset="0"/>
              <a:ea typeface="ヒラギノ角ゴ Pro W3" charset="-128"/>
              <a:cs typeface="Tahoma" pitchFamily="34" charset="0"/>
            </a:endParaRPr>
          </a:p>
        </p:txBody>
      </p:sp>
      <p:sp>
        <p:nvSpPr>
          <p:cNvPr id="5" name="TextBox 4"/>
          <p:cNvSpPr txBox="1"/>
          <p:nvPr/>
        </p:nvSpPr>
        <p:spPr>
          <a:xfrm>
            <a:off x="6143636" y="2143116"/>
            <a:ext cx="2643206" cy="1643527"/>
          </a:xfrm>
          <a:prstGeom prst="rect">
            <a:avLst/>
          </a:prstGeom>
          <a:noFill/>
        </p:spPr>
        <p:txBody>
          <a:bodyPr wrap="square" rtlCol="0">
            <a:spAutoFit/>
          </a:bodyPr>
          <a:lstStyle/>
          <a:p>
            <a:pPr>
              <a:lnSpc>
                <a:spcPct val="90000"/>
              </a:lnSpc>
              <a:spcAft>
                <a:spcPts val="800"/>
              </a:spcAft>
            </a:pPr>
            <a:r>
              <a:rPr lang="en-GB" sz="1600" b="1" dirty="0" smtClean="0">
                <a:solidFill>
                  <a:schemeClr val="bg2"/>
                </a:solidFill>
                <a:latin typeface="Tahoma" pitchFamily="34" charset="0"/>
                <a:cs typeface="Tahoma" pitchFamily="34" charset="0"/>
              </a:rPr>
              <a:t>Remarkable levels of consistency between GB and US entertainment activities with DVD rental and TV streaming the only strong </a:t>
            </a:r>
            <a:r>
              <a:rPr lang="en-GB" sz="1600" b="1" dirty="0" smtClean="0">
                <a:solidFill>
                  <a:schemeClr val="bg2"/>
                </a:solidFill>
                <a:latin typeface="Tahoma" pitchFamily="34" charset="0"/>
                <a:cs typeface="Tahoma" pitchFamily="34" charset="0"/>
              </a:rPr>
              <a:t>differences</a:t>
            </a:r>
            <a:endParaRPr lang="en-GB" sz="1600" b="1" dirty="0" smtClean="0">
              <a:solidFill>
                <a:schemeClr val="bg2"/>
              </a:solidFill>
              <a:latin typeface="Tahoma" pitchFamily="34" charset="0"/>
              <a:cs typeface="Tahoma" pitchFamily="34" charset="0"/>
            </a:endParaRPr>
          </a:p>
        </p:txBody>
      </p:sp>
      <p:sp>
        <p:nvSpPr>
          <p:cNvPr id="15" name="TextBox 14"/>
          <p:cNvSpPr txBox="1"/>
          <p:nvPr/>
        </p:nvSpPr>
        <p:spPr>
          <a:xfrm>
            <a:off x="27961" y="419193"/>
            <a:ext cx="5937844" cy="215444"/>
          </a:xfrm>
          <a:prstGeom prst="rect">
            <a:avLst/>
          </a:prstGeom>
          <a:noFill/>
        </p:spPr>
        <p:txBody>
          <a:bodyPr wrap="none" rtlCol="0">
            <a:spAutoFit/>
          </a:bodyPr>
          <a:lstStyle/>
          <a:p>
            <a:r>
              <a:rPr lang="en-GB" sz="800" dirty="0" smtClean="0">
                <a:latin typeface="Tahoma" pitchFamily="34" charset="0"/>
                <a:cs typeface="Tahoma" pitchFamily="34" charset="0"/>
              </a:rPr>
              <a:t>Base:  November 2009 fieldwork GB  18+ population (1,959), USA 18+ population (2,344) – nationally representative samples</a:t>
            </a:r>
            <a:endParaRPr lang="en-GB" sz="800" dirty="0">
              <a:latin typeface="Tahoma" pitchFamily="34" charset="0"/>
              <a:cs typeface="Tahoma" pitchFamily="34" charset="0"/>
            </a:endParaRPr>
          </a:p>
        </p:txBody>
      </p:sp>
      <p:sp>
        <p:nvSpPr>
          <p:cNvPr id="14" name="TextBox 13"/>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pic>
        <p:nvPicPr>
          <p:cNvPr id="1027" name="Picture 3"/>
          <p:cNvPicPr>
            <a:picLocks noChangeAspect="1" noChangeArrowheads="1"/>
          </p:cNvPicPr>
          <p:nvPr/>
        </p:nvPicPr>
        <p:blipFill>
          <a:blip r:embed="rId4"/>
          <a:srcRect/>
          <a:stretch>
            <a:fillRect/>
          </a:stretch>
        </p:blipFill>
        <p:spPr bwMode="auto">
          <a:xfrm>
            <a:off x="6786578" y="571480"/>
            <a:ext cx="2213648" cy="906461"/>
          </a:xfrm>
          <a:prstGeom prst="rect">
            <a:avLst/>
          </a:prstGeom>
          <a:noFill/>
          <a:ln w="9525">
            <a:noFill/>
            <a:miter lim="800000"/>
            <a:headEnd/>
            <a:tailEnd/>
          </a:ln>
          <a:effectLst/>
        </p:spPr>
      </p:pic>
      <p:sp>
        <p:nvSpPr>
          <p:cNvPr id="16" name="TextBox 15"/>
          <p:cNvSpPr txBox="1"/>
          <p:nvPr/>
        </p:nvSpPr>
        <p:spPr>
          <a:xfrm>
            <a:off x="142844" y="1714489"/>
            <a:ext cx="3286148" cy="461665"/>
          </a:xfrm>
          <a:prstGeom prst="rect">
            <a:avLst/>
          </a:prstGeom>
          <a:solidFill>
            <a:schemeClr val="bg1"/>
          </a:solidFill>
        </p:spPr>
        <p:txBody>
          <a:bodyPr wrap="square" rtlCol="0">
            <a:spAutoFit/>
          </a:bodyPr>
          <a:lstStyle/>
          <a:p>
            <a:pPr algn="r"/>
            <a:r>
              <a:rPr lang="en-GB" sz="1200" dirty="0" smtClean="0">
                <a:latin typeface="Tahoma" pitchFamily="34" charset="0"/>
                <a:cs typeface="Tahoma" pitchFamily="34" charset="0"/>
              </a:rPr>
              <a:t>Stream programs from sites like BBC </a:t>
            </a:r>
            <a:r>
              <a:rPr lang="en-GB" sz="1200" dirty="0" err="1" smtClean="0">
                <a:latin typeface="Tahoma" pitchFamily="34" charset="0"/>
                <a:cs typeface="Tahoma" pitchFamily="34" charset="0"/>
              </a:rPr>
              <a:t>iPlayer</a:t>
            </a:r>
            <a:endParaRPr lang="en-GB" sz="1200" dirty="0" smtClean="0">
              <a:latin typeface="Tahoma" pitchFamily="34" charset="0"/>
              <a:cs typeface="Tahoma" pitchFamily="34" charset="0"/>
            </a:endParaRPr>
          </a:p>
          <a:p>
            <a:pPr algn="r"/>
            <a:r>
              <a:rPr lang="en-GB" sz="1200" dirty="0" smtClean="0">
                <a:latin typeface="Tahoma" pitchFamily="34" charset="0"/>
                <a:cs typeface="Tahoma" pitchFamily="34" charset="0"/>
              </a:rPr>
              <a:t>Stream programs from sites like Hulu.com</a:t>
            </a:r>
            <a:endParaRPr lang="en-GB" sz="12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671514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4" name="Picture 4" descr="D:\SEvans\My Pictures\logo_CMYK_onWhite_trans.png"/>
          <p:cNvPicPr>
            <a:picLocks noChangeAspect="1" noChangeArrowheads="1"/>
          </p:cNvPicPr>
          <p:nvPr/>
        </p:nvPicPr>
        <p:blipFill>
          <a:blip r:embed="rId2"/>
          <a:srcRect/>
          <a:stretch>
            <a:fillRect/>
          </a:stretch>
        </p:blipFill>
        <p:spPr bwMode="auto">
          <a:xfrm>
            <a:off x="7620032" y="0"/>
            <a:ext cx="1524000" cy="760823"/>
          </a:xfrm>
          <a:prstGeom prst="rect">
            <a:avLst/>
          </a:prstGeom>
          <a:noFill/>
        </p:spPr>
      </p:pic>
      <p:graphicFrame>
        <p:nvGraphicFramePr>
          <p:cNvPr id="8" name="Chart 7"/>
          <p:cNvGraphicFramePr/>
          <p:nvPr/>
        </p:nvGraphicFramePr>
        <p:xfrm>
          <a:off x="-500098" y="857232"/>
          <a:ext cx="7786742" cy="578647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rot="16200000">
            <a:off x="-1057196" y="4872569"/>
            <a:ext cx="2388396" cy="274005"/>
          </a:xfrm>
          <a:prstGeom prst="rect">
            <a:avLst/>
          </a:prstGeom>
          <a:solidFill>
            <a:schemeClr val="bg1"/>
          </a:solidFill>
        </p:spPr>
        <p:txBody>
          <a:bodyPr wrap="square" rtlCol="0" anchor="t">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13" name="Slide Number Placeholder 1"/>
          <p:cNvSpPr txBox="1">
            <a:spLocks/>
          </p:cNvSpPr>
          <p:nvPr/>
        </p:nvSpPr>
        <p:spPr>
          <a:xfrm>
            <a:off x="8786843" y="6629400"/>
            <a:ext cx="357158"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bg1"/>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0" cap="none" spc="0" normalizeH="0" baseline="0" noProof="0" dirty="0">
              <a:ln>
                <a:noFill/>
              </a:ln>
              <a:solidFill>
                <a:schemeClr val="bg1"/>
              </a:solidFill>
              <a:effectLst/>
              <a:uLnTx/>
              <a:uFillTx/>
              <a:latin typeface="Tahoma" pitchFamily="34" charset="0"/>
              <a:ea typeface="ヒラギノ角ゴ Pro W3" charset="-128"/>
              <a:cs typeface="Tahoma" pitchFamily="34" charset="0"/>
            </a:endParaRPr>
          </a:p>
        </p:txBody>
      </p:sp>
      <p:sp>
        <p:nvSpPr>
          <p:cNvPr id="14" name="Text Box 5"/>
          <p:cNvSpPr txBox="1">
            <a:spLocks noChangeArrowheads="1"/>
          </p:cNvSpPr>
          <p:nvPr/>
        </p:nvSpPr>
        <p:spPr bwMode="auto">
          <a:xfrm>
            <a:off x="203212" y="103188"/>
            <a:ext cx="6083300" cy="509588"/>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Ownership of devices</a:t>
            </a:r>
            <a:endParaRPr lang="en-GB" sz="2400" b="1" dirty="0">
              <a:solidFill>
                <a:schemeClr val="accent1"/>
              </a:solidFill>
              <a:latin typeface="Tahoma" pitchFamily="34" charset="0"/>
              <a:cs typeface="Tahoma" pitchFamily="34" charset="0"/>
            </a:endParaRPr>
          </a:p>
        </p:txBody>
      </p:sp>
      <p:sp>
        <p:nvSpPr>
          <p:cNvPr id="15" name="TextBox 14"/>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sp>
        <p:nvSpPr>
          <p:cNvPr id="16" name="TextBox 15"/>
          <p:cNvSpPr txBox="1"/>
          <p:nvPr/>
        </p:nvSpPr>
        <p:spPr>
          <a:xfrm>
            <a:off x="5929322" y="1857364"/>
            <a:ext cx="2500329" cy="1815882"/>
          </a:xfrm>
          <a:prstGeom prst="rect">
            <a:avLst/>
          </a:prstGeom>
          <a:noFill/>
        </p:spPr>
        <p:txBody>
          <a:bodyPr wrap="square" rtlCol="0">
            <a:spAutoFit/>
          </a:bodyPr>
          <a:lstStyle/>
          <a:p>
            <a:pPr>
              <a:spcAft>
                <a:spcPts val="800"/>
              </a:spcAft>
            </a:pPr>
            <a:r>
              <a:rPr lang="en-GB" sz="1600" b="1" dirty="0" smtClean="0">
                <a:solidFill>
                  <a:schemeClr val="bg2"/>
                </a:solidFill>
                <a:latin typeface="Tahoma" pitchFamily="34" charset="0"/>
                <a:cs typeface="Tahoma" pitchFamily="34" charset="0"/>
              </a:rPr>
              <a:t>Device ownership is equally consistent, with the only major difference being a higher incidence of 3G phone ownership in GB.</a:t>
            </a:r>
          </a:p>
        </p:txBody>
      </p:sp>
      <p:pic>
        <p:nvPicPr>
          <p:cNvPr id="18" name="Picture 3"/>
          <p:cNvPicPr>
            <a:picLocks noChangeAspect="1" noChangeArrowheads="1"/>
          </p:cNvPicPr>
          <p:nvPr/>
        </p:nvPicPr>
        <p:blipFill>
          <a:blip r:embed="rId4"/>
          <a:srcRect/>
          <a:stretch>
            <a:fillRect/>
          </a:stretch>
        </p:blipFill>
        <p:spPr bwMode="auto">
          <a:xfrm>
            <a:off x="6786578" y="571480"/>
            <a:ext cx="2213648" cy="906461"/>
          </a:xfrm>
          <a:prstGeom prst="rect">
            <a:avLst/>
          </a:prstGeom>
          <a:noFill/>
          <a:ln w="9525">
            <a:noFill/>
            <a:miter lim="800000"/>
            <a:headEnd/>
            <a:tailEnd/>
          </a:ln>
          <a:effectLst/>
        </p:spPr>
      </p:pic>
      <p:sp>
        <p:nvSpPr>
          <p:cNvPr id="19" name="TextBox 18"/>
          <p:cNvSpPr txBox="1"/>
          <p:nvPr/>
        </p:nvSpPr>
        <p:spPr>
          <a:xfrm>
            <a:off x="144082" y="458105"/>
            <a:ext cx="5937844" cy="215444"/>
          </a:xfrm>
          <a:prstGeom prst="rect">
            <a:avLst/>
          </a:prstGeom>
          <a:noFill/>
        </p:spPr>
        <p:txBody>
          <a:bodyPr wrap="none" rtlCol="0">
            <a:spAutoFit/>
          </a:bodyPr>
          <a:lstStyle/>
          <a:p>
            <a:r>
              <a:rPr lang="en-GB" sz="800" dirty="0" smtClean="0">
                <a:latin typeface="Tahoma" pitchFamily="34" charset="0"/>
                <a:cs typeface="Tahoma" pitchFamily="34" charset="0"/>
              </a:rPr>
              <a:t>Base:  November 2009 fieldwork GB  18+ population (1,959), USA 18+ population (2,344) – nationally representative samples</a:t>
            </a:r>
            <a:endParaRPr lang="en-GB" sz="8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38912" y="857232"/>
          <a:ext cx="8858280" cy="557216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0" y="0"/>
            <a:ext cx="671514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4" name="Picture 4" descr="D:\SEvans\My Pictures\logo_CMYK_onWhite_trans.png"/>
          <p:cNvPicPr>
            <a:picLocks noChangeAspect="1" noChangeArrowheads="1"/>
          </p:cNvPicPr>
          <p:nvPr/>
        </p:nvPicPr>
        <p:blipFill>
          <a:blip r:embed="rId3"/>
          <a:srcRect/>
          <a:stretch>
            <a:fillRect/>
          </a:stretch>
        </p:blipFill>
        <p:spPr bwMode="auto">
          <a:xfrm>
            <a:off x="7620032" y="0"/>
            <a:ext cx="1524000" cy="760823"/>
          </a:xfrm>
          <a:prstGeom prst="rect">
            <a:avLst/>
          </a:prstGeom>
          <a:noFill/>
        </p:spPr>
      </p:pic>
      <p:sp>
        <p:nvSpPr>
          <p:cNvPr id="12" name="TextBox 11"/>
          <p:cNvSpPr txBox="1"/>
          <p:nvPr/>
        </p:nvSpPr>
        <p:spPr>
          <a:xfrm rot="16200000">
            <a:off x="-1057196" y="4872569"/>
            <a:ext cx="2388396" cy="274005"/>
          </a:xfrm>
          <a:prstGeom prst="rect">
            <a:avLst/>
          </a:prstGeom>
          <a:solidFill>
            <a:schemeClr val="bg1"/>
          </a:solidFill>
        </p:spPr>
        <p:txBody>
          <a:bodyPr wrap="square" rtlCol="0" anchor="t">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13" name="Slide Number Placeholder 1"/>
          <p:cNvSpPr txBox="1">
            <a:spLocks/>
          </p:cNvSpPr>
          <p:nvPr/>
        </p:nvSpPr>
        <p:spPr>
          <a:xfrm>
            <a:off x="8786843" y="6629400"/>
            <a:ext cx="357158"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bg1"/>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0" cap="none" spc="0" normalizeH="0" baseline="0" noProof="0" dirty="0">
              <a:ln>
                <a:noFill/>
              </a:ln>
              <a:solidFill>
                <a:schemeClr val="bg1"/>
              </a:solidFill>
              <a:effectLst/>
              <a:uLnTx/>
              <a:uFillTx/>
              <a:latin typeface="Tahoma" pitchFamily="34" charset="0"/>
              <a:ea typeface="ヒラギノ角ゴ Pro W3" charset="-128"/>
              <a:cs typeface="Tahoma" pitchFamily="34" charset="0"/>
            </a:endParaRPr>
          </a:p>
        </p:txBody>
      </p:sp>
      <p:sp>
        <p:nvSpPr>
          <p:cNvPr id="14" name="Text Box 5"/>
          <p:cNvSpPr txBox="1">
            <a:spLocks noChangeArrowheads="1"/>
          </p:cNvSpPr>
          <p:nvPr/>
        </p:nvSpPr>
        <p:spPr bwMode="auto">
          <a:xfrm>
            <a:off x="203212" y="103188"/>
            <a:ext cx="6083300" cy="509588"/>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Mobile activities</a:t>
            </a:r>
            <a:endParaRPr lang="en-GB" sz="2400" b="1" dirty="0">
              <a:solidFill>
                <a:schemeClr val="accent1"/>
              </a:solidFill>
              <a:latin typeface="Tahoma" pitchFamily="34" charset="0"/>
              <a:cs typeface="Tahoma" pitchFamily="34" charset="0"/>
            </a:endParaRPr>
          </a:p>
        </p:txBody>
      </p:sp>
      <p:sp>
        <p:nvSpPr>
          <p:cNvPr id="20" name="TextBox 19"/>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sp>
        <p:nvSpPr>
          <p:cNvPr id="17" name="TextBox 16"/>
          <p:cNvSpPr txBox="1"/>
          <p:nvPr/>
        </p:nvSpPr>
        <p:spPr>
          <a:xfrm>
            <a:off x="134354" y="458105"/>
            <a:ext cx="5718232" cy="338554"/>
          </a:xfrm>
          <a:prstGeom prst="rect">
            <a:avLst/>
          </a:prstGeom>
          <a:noFill/>
        </p:spPr>
        <p:txBody>
          <a:bodyPr wrap="none" rtlCol="0">
            <a:spAutoFit/>
          </a:bodyPr>
          <a:lstStyle/>
          <a:p>
            <a:r>
              <a:rPr lang="en-GB" sz="800" dirty="0" smtClean="0">
                <a:latin typeface="Tahoma" pitchFamily="34" charset="0"/>
                <a:cs typeface="Tahoma" pitchFamily="34" charset="0"/>
              </a:rPr>
              <a:t>Base:  November 2009 fieldwork GB  18+ mobile owning population (1,887), USA 18+ mobile owning population (2,071) </a:t>
            </a:r>
          </a:p>
          <a:p>
            <a:r>
              <a:rPr lang="en-GB" sz="800" dirty="0" smtClean="0">
                <a:latin typeface="Tahoma" pitchFamily="34" charset="0"/>
                <a:cs typeface="Tahoma" pitchFamily="34" charset="0"/>
              </a:rPr>
              <a:t>– nationally representative samples</a:t>
            </a:r>
            <a:endParaRPr lang="en-GB" sz="800" dirty="0">
              <a:latin typeface="Tahoma" pitchFamily="34" charset="0"/>
              <a:cs typeface="Tahoma" pitchFamily="34" charset="0"/>
            </a:endParaRPr>
          </a:p>
        </p:txBody>
      </p:sp>
      <p:sp>
        <p:nvSpPr>
          <p:cNvPr id="23" name="TextBox 22"/>
          <p:cNvSpPr txBox="1"/>
          <p:nvPr/>
        </p:nvSpPr>
        <p:spPr>
          <a:xfrm>
            <a:off x="6357950" y="2000240"/>
            <a:ext cx="2286015" cy="2554545"/>
          </a:xfrm>
          <a:prstGeom prst="rect">
            <a:avLst/>
          </a:prstGeom>
          <a:noFill/>
        </p:spPr>
        <p:txBody>
          <a:bodyPr wrap="square" rtlCol="0">
            <a:spAutoFit/>
          </a:bodyPr>
          <a:lstStyle/>
          <a:p>
            <a:pPr>
              <a:spcAft>
                <a:spcPts val="800"/>
              </a:spcAft>
            </a:pPr>
            <a:r>
              <a:rPr lang="en-GB" sz="1600" b="1" dirty="0" smtClean="0">
                <a:solidFill>
                  <a:schemeClr val="bg2"/>
                </a:solidFill>
                <a:latin typeface="Tahoma" pitchFamily="34" charset="0"/>
                <a:cs typeface="Tahoma" pitchFamily="34" charset="0"/>
              </a:rPr>
              <a:t>GB mobile owners are more likely to use their device as a music player, but otherwise there is a fairly consistent pattern of mobile media usage between the two countries.</a:t>
            </a:r>
          </a:p>
        </p:txBody>
      </p:sp>
      <p:pic>
        <p:nvPicPr>
          <p:cNvPr id="24" name="Picture 3"/>
          <p:cNvPicPr>
            <a:picLocks noChangeAspect="1" noChangeArrowheads="1"/>
          </p:cNvPicPr>
          <p:nvPr/>
        </p:nvPicPr>
        <p:blipFill>
          <a:blip r:embed="rId4"/>
          <a:srcRect/>
          <a:stretch>
            <a:fillRect/>
          </a:stretch>
        </p:blipFill>
        <p:spPr bwMode="auto">
          <a:xfrm>
            <a:off x="6786578" y="571480"/>
            <a:ext cx="2213648" cy="9064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671514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4" name="Picture 4" descr="D:\SEvans\My Pictures\logo_CMYK_onWhite_trans.png"/>
          <p:cNvPicPr>
            <a:picLocks noChangeAspect="1" noChangeArrowheads="1"/>
          </p:cNvPicPr>
          <p:nvPr/>
        </p:nvPicPr>
        <p:blipFill>
          <a:blip r:embed="rId2"/>
          <a:srcRect/>
          <a:stretch>
            <a:fillRect/>
          </a:stretch>
        </p:blipFill>
        <p:spPr bwMode="auto">
          <a:xfrm>
            <a:off x="7620032" y="0"/>
            <a:ext cx="1524000" cy="760823"/>
          </a:xfrm>
          <a:prstGeom prst="rect">
            <a:avLst/>
          </a:prstGeom>
          <a:noFill/>
        </p:spPr>
      </p:pic>
      <p:graphicFrame>
        <p:nvGraphicFramePr>
          <p:cNvPr id="8" name="Chart 7"/>
          <p:cNvGraphicFramePr/>
          <p:nvPr/>
        </p:nvGraphicFramePr>
        <p:xfrm>
          <a:off x="456621" y="776463"/>
          <a:ext cx="7929586" cy="57150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5"/>
          <p:cNvSpPr txBox="1">
            <a:spLocks noChangeArrowheads="1"/>
          </p:cNvSpPr>
          <p:nvPr/>
        </p:nvSpPr>
        <p:spPr bwMode="auto">
          <a:xfrm>
            <a:off x="-32" y="65546"/>
            <a:ext cx="6916444" cy="756824"/>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 Current filesharing &amp; piracy</a:t>
            </a:r>
            <a:endParaRPr lang="en-GB" sz="1400" dirty="0" smtClean="0">
              <a:solidFill>
                <a:schemeClr val="accent1"/>
              </a:solidFill>
              <a:latin typeface="Tahoma" pitchFamily="34" charset="0"/>
              <a:cs typeface="Tahoma" pitchFamily="34" charset="0"/>
            </a:endParaRPr>
          </a:p>
        </p:txBody>
      </p:sp>
      <p:sp>
        <p:nvSpPr>
          <p:cNvPr id="12" name="TextBox 11"/>
          <p:cNvSpPr txBox="1"/>
          <p:nvPr/>
        </p:nvSpPr>
        <p:spPr>
          <a:xfrm rot="16200000">
            <a:off x="-1057196" y="4872569"/>
            <a:ext cx="2388396" cy="274005"/>
          </a:xfrm>
          <a:prstGeom prst="rect">
            <a:avLst/>
          </a:prstGeom>
          <a:solidFill>
            <a:schemeClr val="bg1"/>
          </a:solidFill>
        </p:spPr>
        <p:txBody>
          <a:bodyPr wrap="square" rtlCol="0" anchor="t">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13" name="Slide Number Placeholder 1"/>
          <p:cNvSpPr txBox="1">
            <a:spLocks/>
          </p:cNvSpPr>
          <p:nvPr/>
        </p:nvSpPr>
        <p:spPr>
          <a:xfrm>
            <a:off x="8786843" y="6629400"/>
            <a:ext cx="357158"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bg1"/>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0" cap="none" spc="0" normalizeH="0" baseline="0" noProof="0" dirty="0">
              <a:ln>
                <a:noFill/>
              </a:ln>
              <a:solidFill>
                <a:schemeClr val="bg1"/>
              </a:solidFill>
              <a:effectLst/>
              <a:uLnTx/>
              <a:uFillTx/>
              <a:latin typeface="Tahoma" pitchFamily="34" charset="0"/>
              <a:ea typeface="ヒラギノ角ゴ Pro W3" charset="-128"/>
              <a:cs typeface="Tahoma" pitchFamily="34" charset="0"/>
            </a:endParaRPr>
          </a:p>
        </p:txBody>
      </p:sp>
      <p:sp>
        <p:nvSpPr>
          <p:cNvPr id="16" name="TextBox 15"/>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sp>
        <p:nvSpPr>
          <p:cNvPr id="17" name="TextBox 16"/>
          <p:cNvSpPr txBox="1"/>
          <p:nvPr/>
        </p:nvSpPr>
        <p:spPr>
          <a:xfrm>
            <a:off x="27961" y="419193"/>
            <a:ext cx="5937844" cy="215444"/>
          </a:xfrm>
          <a:prstGeom prst="rect">
            <a:avLst/>
          </a:prstGeom>
          <a:noFill/>
        </p:spPr>
        <p:txBody>
          <a:bodyPr wrap="none" rtlCol="0">
            <a:spAutoFit/>
          </a:bodyPr>
          <a:lstStyle/>
          <a:p>
            <a:r>
              <a:rPr lang="en-GB" sz="800" dirty="0" smtClean="0">
                <a:latin typeface="Tahoma" pitchFamily="34" charset="0"/>
                <a:cs typeface="Tahoma" pitchFamily="34" charset="0"/>
              </a:rPr>
              <a:t>Base:  November 2009 fieldwork GB  18+ population (1,959), USA 18+ population (2,344) – nationally representative samples</a:t>
            </a:r>
            <a:endParaRPr lang="en-GB" sz="800" dirty="0">
              <a:latin typeface="Tahoma" pitchFamily="34" charset="0"/>
              <a:cs typeface="Tahoma" pitchFamily="34" charset="0"/>
            </a:endParaRPr>
          </a:p>
        </p:txBody>
      </p:sp>
      <p:sp>
        <p:nvSpPr>
          <p:cNvPr id="19" name="TextBox 18"/>
          <p:cNvSpPr txBox="1"/>
          <p:nvPr/>
        </p:nvSpPr>
        <p:spPr>
          <a:xfrm>
            <a:off x="6357950" y="2032710"/>
            <a:ext cx="2286015" cy="3539430"/>
          </a:xfrm>
          <a:prstGeom prst="rect">
            <a:avLst/>
          </a:prstGeom>
          <a:noFill/>
        </p:spPr>
        <p:txBody>
          <a:bodyPr wrap="square" rtlCol="0">
            <a:spAutoFit/>
          </a:bodyPr>
          <a:lstStyle/>
          <a:p>
            <a:pPr>
              <a:spcAft>
                <a:spcPts val="800"/>
              </a:spcAft>
            </a:pPr>
            <a:r>
              <a:rPr lang="en-GB" sz="1600" b="1" dirty="0" smtClean="0">
                <a:solidFill>
                  <a:schemeClr val="bg2"/>
                </a:solidFill>
                <a:latin typeface="Tahoma" pitchFamily="34" charset="0"/>
                <a:cs typeface="Tahoma" pitchFamily="34" charset="0"/>
              </a:rPr>
              <a:t>While legal entertainment </a:t>
            </a:r>
            <a:r>
              <a:rPr lang="en-GB" sz="1600" b="1" dirty="0" err="1" smtClean="0">
                <a:solidFill>
                  <a:schemeClr val="bg2"/>
                </a:solidFill>
                <a:latin typeface="Tahoma" pitchFamily="34" charset="0"/>
                <a:cs typeface="Tahoma" pitchFamily="34" charset="0"/>
              </a:rPr>
              <a:t>behaviors</a:t>
            </a:r>
            <a:r>
              <a:rPr lang="en-GB" sz="1600" b="1" dirty="0" smtClean="0">
                <a:solidFill>
                  <a:schemeClr val="bg2"/>
                </a:solidFill>
                <a:latin typeface="Tahoma" pitchFamily="34" charset="0"/>
                <a:cs typeface="Tahoma" pitchFamily="34" charset="0"/>
              </a:rPr>
              <a:t> and device ownership levels are fairly consistent between the two countries, this analysis shows GB consumers to be somewhat more active than their US counterparts in illegal file sharing activities</a:t>
            </a:r>
            <a:r>
              <a:rPr lang="en-GB" sz="1600" b="1" dirty="0" smtClean="0">
                <a:solidFill>
                  <a:schemeClr val="bg2"/>
                </a:solidFill>
                <a:latin typeface="Tahoma" pitchFamily="34" charset="0"/>
                <a:cs typeface="Tahoma" pitchFamily="34" charset="0"/>
              </a:rPr>
              <a:t>.</a:t>
            </a:r>
            <a:endParaRPr lang="en-GB" sz="1600" b="1" dirty="0" smtClean="0">
              <a:solidFill>
                <a:schemeClr val="bg2"/>
              </a:solidFill>
              <a:latin typeface="Tahoma" pitchFamily="34" charset="0"/>
              <a:cs typeface="Tahoma" pitchFamily="34" charset="0"/>
            </a:endParaRPr>
          </a:p>
        </p:txBody>
      </p:sp>
      <p:pic>
        <p:nvPicPr>
          <p:cNvPr id="20" name="Picture 3"/>
          <p:cNvPicPr>
            <a:picLocks noChangeAspect="1" noChangeArrowheads="1"/>
          </p:cNvPicPr>
          <p:nvPr/>
        </p:nvPicPr>
        <p:blipFill>
          <a:blip r:embed="rId4"/>
          <a:srcRect/>
          <a:stretch>
            <a:fillRect/>
          </a:stretch>
        </p:blipFill>
        <p:spPr bwMode="auto">
          <a:xfrm>
            <a:off x="6786578" y="571480"/>
            <a:ext cx="2213648" cy="9064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1057196" y="4872569"/>
            <a:ext cx="2388396" cy="274005"/>
          </a:xfrm>
          <a:prstGeom prst="rect">
            <a:avLst/>
          </a:prstGeom>
          <a:solidFill>
            <a:schemeClr val="bg1"/>
          </a:solidFill>
        </p:spPr>
        <p:txBody>
          <a:bodyPr wrap="square" rtlCol="0" anchor="t">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11" name="Rectangle 10"/>
          <p:cNvSpPr/>
          <p:nvPr/>
        </p:nvSpPr>
        <p:spPr bwMode="auto">
          <a:xfrm>
            <a:off x="0" y="0"/>
            <a:ext cx="914400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graphicFrame>
        <p:nvGraphicFramePr>
          <p:cNvPr id="8" name="Chart 7"/>
          <p:cNvGraphicFramePr/>
          <p:nvPr/>
        </p:nvGraphicFramePr>
        <p:xfrm>
          <a:off x="586956" y="705967"/>
          <a:ext cx="9057142" cy="585791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32" y="65546"/>
            <a:ext cx="6916444" cy="756824"/>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 Tracking current filesharing &amp; piracy</a:t>
            </a:r>
            <a:endParaRPr lang="en-GB" sz="1400" dirty="0" smtClean="0">
              <a:solidFill>
                <a:schemeClr val="accent1"/>
              </a:solidFill>
              <a:latin typeface="Tahoma" pitchFamily="34" charset="0"/>
              <a:cs typeface="Tahoma" pitchFamily="34" charset="0"/>
            </a:endParaRPr>
          </a:p>
        </p:txBody>
      </p:sp>
      <p:sp>
        <p:nvSpPr>
          <p:cNvPr id="17" name="TextBox 16"/>
          <p:cNvSpPr txBox="1"/>
          <p:nvPr/>
        </p:nvSpPr>
        <p:spPr>
          <a:xfrm>
            <a:off x="71406" y="428604"/>
            <a:ext cx="4969630" cy="215444"/>
          </a:xfrm>
          <a:prstGeom prst="rect">
            <a:avLst/>
          </a:prstGeom>
          <a:noFill/>
        </p:spPr>
        <p:txBody>
          <a:bodyPr wrap="none" rtlCol="0">
            <a:spAutoFit/>
          </a:bodyPr>
          <a:lstStyle/>
          <a:p>
            <a:r>
              <a:rPr lang="en-GB" sz="800" dirty="0" smtClean="0">
                <a:latin typeface="Tahoma" pitchFamily="34" charset="0"/>
                <a:cs typeface="Tahoma" pitchFamily="34" charset="0"/>
              </a:rPr>
              <a:t>Base:  wave 1 (1,980), wave 2 (2,012), wave 3 (2,007), wave 4 (2,180), wave 5 (1,965), wave 6 (2,037)</a:t>
            </a:r>
            <a:endParaRPr lang="en-GB" sz="800" dirty="0">
              <a:latin typeface="Tahoma" pitchFamily="34" charset="0"/>
              <a:cs typeface="Tahoma" pitchFamily="34" charset="0"/>
            </a:endParaRPr>
          </a:p>
        </p:txBody>
      </p:sp>
      <p:sp>
        <p:nvSpPr>
          <p:cNvPr id="18" name="TextBox 17"/>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sp>
        <p:nvSpPr>
          <p:cNvPr id="10" name="TextBox 9"/>
          <p:cNvSpPr txBox="1"/>
          <p:nvPr/>
        </p:nvSpPr>
        <p:spPr>
          <a:xfrm>
            <a:off x="6643702" y="3071810"/>
            <a:ext cx="2286015" cy="830997"/>
          </a:xfrm>
          <a:prstGeom prst="rect">
            <a:avLst/>
          </a:prstGeom>
          <a:noFill/>
        </p:spPr>
        <p:txBody>
          <a:bodyPr wrap="square" rtlCol="0">
            <a:spAutoFit/>
          </a:bodyPr>
          <a:lstStyle/>
          <a:p>
            <a:pPr>
              <a:spcAft>
                <a:spcPts val="800"/>
              </a:spcAft>
            </a:pPr>
            <a:r>
              <a:rPr lang="en-GB" sz="1600" b="1" dirty="0" smtClean="0">
                <a:solidFill>
                  <a:schemeClr val="bg2"/>
                </a:solidFill>
                <a:latin typeface="Tahoma" pitchFamily="34" charset="0"/>
                <a:cs typeface="Tahoma" pitchFamily="34" charset="0"/>
              </a:rPr>
              <a:t>Overall levels of piracy are steady over past 15 months</a:t>
            </a:r>
            <a:endParaRPr lang="en-GB" sz="1600" b="1" dirty="0" smtClean="0">
              <a:solidFill>
                <a:schemeClr val="bg2"/>
              </a:solidFill>
              <a:latin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txBox="1">
            <a:spLocks noChangeArrowheads="1"/>
          </p:cNvSpPr>
          <p:nvPr/>
        </p:nvSpPr>
        <p:spPr bwMode="auto">
          <a:xfrm>
            <a:off x="182880" y="0"/>
            <a:ext cx="5603566" cy="5954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What’s Next</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pic>
        <p:nvPicPr>
          <p:cNvPr id="16" name="Picture 4" descr="D:\SEvans\My Pictures\Blu-ray.gif"/>
          <p:cNvPicPr>
            <a:picLocks noChangeAspect="1" noChangeArrowheads="1"/>
          </p:cNvPicPr>
          <p:nvPr/>
        </p:nvPicPr>
        <p:blipFill>
          <a:blip r:embed="rId2" cstate="print"/>
          <a:srcRect/>
          <a:stretch>
            <a:fillRect/>
          </a:stretch>
        </p:blipFill>
        <p:spPr bwMode="auto">
          <a:xfrm>
            <a:off x="4059210" y="4796306"/>
            <a:ext cx="1754362" cy="1766503"/>
          </a:xfrm>
          <a:prstGeom prst="rect">
            <a:avLst/>
          </a:prstGeom>
          <a:noFill/>
        </p:spPr>
      </p:pic>
      <p:pic>
        <p:nvPicPr>
          <p:cNvPr id="17" name="Picture 2" descr="D:\SEvans\My Pictures\Microsoft Clip Organizer\j0316377.jpg"/>
          <p:cNvPicPr>
            <a:picLocks noChangeAspect="1" noChangeArrowheads="1"/>
          </p:cNvPicPr>
          <p:nvPr/>
        </p:nvPicPr>
        <p:blipFill>
          <a:blip r:embed="rId3" cstate="print"/>
          <a:srcRect/>
          <a:stretch>
            <a:fillRect/>
          </a:stretch>
        </p:blipFill>
        <p:spPr bwMode="auto">
          <a:xfrm>
            <a:off x="-75095" y="3742521"/>
            <a:ext cx="5572503" cy="3020036"/>
          </a:xfrm>
          <a:prstGeom prst="rect">
            <a:avLst/>
          </a:prstGeom>
          <a:noFill/>
          <a:effectLst>
            <a:softEdge rad="635000"/>
          </a:effectLst>
        </p:spPr>
      </p:pic>
      <p:sp>
        <p:nvSpPr>
          <p:cNvPr id="18" name="Rectangle 9"/>
          <p:cNvSpPr txBox="1">
            <a:spLocks noChangeArrowheads="1"/>
          </p:cNvSpPr>
          <p:nvPr/>
        </p:nvSpPr>
        <p:spPr bwMode="auto">
          <a:xfrm>
            <a:off x="204350" y="862446"/>
            <a:ext cx="8439616" cy="2400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rPr>
              <a:t>Continued focus</a:t>
            </a:r>
            <a:r>
              <a:rPr kumimoji="0" lang="en-GB" sz="1800" b="0" i="0" u="none" strike="noStrike" kern="0" cap="none" spc="0" normalizeH="0" noProof="0" dirty="0" smtClean="0">
                <a:ln>
                  <a:noFill/>
                </a:ln>
                <a:solidFill>
                  <a:sysClr val="windowText" lastClr="000000"/>
                </a:solidFill>
                <a:effectLst/>
                <a:uLnTx/>
                <a:uFillTx/>
                <a:latin typeface="Tahoma" pitchFamily="34" charset="0"/>
                <a:ea typeface="+mn-ea"/>
                <a:cs typeface="Tahoma" pitchFamily="34" charset="0"/>
              </a:rPr>
              <a:t> on content portability</a:t>
            </a:r>
            <a:endParaRPr lang="en-GB" sz="1800" kern="0" dirty="0" smtClean="0">
              <a:solidFill>
                <a:sysClr val="windowText" lastClr="000000"/>
              </a:solidFill>
              <a:latin typeface="Tahoma" pitchFamily="34" charset="0"/>
              <a:ea typeface="+mn-ea"/>
              <a:cs typeface="Tahoma" pitchFamily="34" charset="0"/>
            </a:endParaRPr>
          </a:p>
          <a:p>
            <a:pPr marL="690563" lvl="1" indent="-233363" eaLnBrk="1" hangingPunct="1">
              <a:spcBef>
                <a:spcPts val="600"/>
              </a:spcBef>
              <a:buClr>
                <a:srgbClr val="9BBB59"/>
              </a:buClr>
              <a:buFont typeface="Wingdings" pitchFamily="2" charset="2"/>
              <a:buChar char="§"/>
              <a:defRPr/>
            </a:pPr>
            <a:r>
              <a:rPr kumimoji="0" lang="en-GB" sz="1800" b="0" i="0" u="none" strike="noStrike" kern="0" cap="none" spc="0" normalizeH="0" noProof="0" dirty="0" smtClean="0">
                <a:ln>
                  <a:noFill/>
                </a:ln>
                <a:solidFill>
                  <a:sysClr val="windowText" lastClr="000000"/>
                </a:solidFill>
                <a:effectLst/>
                <a:uLnTx/>
                <a:uFillTx/>
                <a:latin typeface="Tahoma" pitchFamily="34" charset="0"/>
                <a:ea typeface="+mn-ea"/>
                <a:cs typeface="Tahoma" pitchFamily="34" charset="0"/>
              </a:rPr>
              <a:t>Internet enabled TVs</a:t>
            </a:r>
            <a:endParaRPr kumimoji="0" lang="en-GB" sz="1800" b="0" i="0" u="none" strike="noStrike" kern="0" cap="none" spc="0" normalizeH="0" noProof="0" dirty="0" smtClean="0">
              <a:ln>
                <a:noFill/>
              </a:ln>
              <a:solidFill>
                <a:sysClr val="windowText" lastClr="000000"/>
              </a:solidFill>
              <a:effectLst/>
              <a:uLnTx/>
              <a:uFillTx/>
              <a:latin typeface="Tahoma" pitchFamily="34" charset="0"/>
              <a:ea typeface="+mn-ea"/>
              <a:cs typeface="Tahoma" pitchFamily="34" charset="0"/>
            </a:endParaRPr>
          </a:p>
          <a:p>
            <a:pPr marL="690563" lvl="1" indent="-233363" eaLnBrk="1" hangingPunct="1">
              <a:spcBef>
                <a:spcPts val="600"/>
              </a:spcBef>
              <a:buClr>
                <a:srgbClr val="9BBB59"/>
              </a:buClr>
              <a:buFont typeface="Wingdings" pitchFamily="2" charset="2"/>
              <a:buChar char="§"/>
              <a:defRPr/>
            </a:pPr>
            <a:r>
              <a:rPr lang="en-GB" sz="1800" kern="0" dirty="0" err="1" smtClean="0">
                <a:solidFill>
                  <a:sysClr val="windowText" lastClr="000000"/>
                </a:solidFill>
                <a:latin typeface="Tahoma" pitchFamily="34" charset="0"/>
                <a:ea typeface="+mn-ea"/>
                <a:cs typeface="Tahoma" pitchFamily="34" charset="0"/>
              </a:rPr>
              <a:t>Smartphones</a:t>
            </a:r>
            <a:r>
              <a:rPr lang="en-GB" sz="1800" kern="0" dirty="0" smtClean="0">
                <a:solidFill>
                  <a:sysClr val="windowText" lastClr="000000"/>
                </a:solidFill>
                <a:latin typeface="Tahoma" pitchFamily="34" charset="0"/>
                <a:ea typeface="+mn-ea"/>
                <a:cs typeface="Tahoma" pitchFamily="34" charset="0"/>
              </a:rPr>
              <a:t>, Tablets, </a:t>
            </a:r>
            <a:r>
              <a:rPr lang="en-GB" sz="1800" kern="0" dirty="0" err="1" smtClean="0">
                <a:solidFill>
                  <a:sysClr val="windowText" lastClr="000000"/>
                </a:solidFill>
                <a:latin typeface="Tahoma" pitchFamily="34" charset="0"/>
                <a:ea typeface="+mn-ea"/>
                <a:cs typeface="Tahoma" pitchFamily="34" charset="0"/>
              </a:rPr>
              <a:t>eReaders</a:t>
            </a:r>
            <a:endParaRPr lang="en-GB" sz="1800" kern="0" dirty="0" smtClean="0">
              <a:solidFill>
                <a:sysClr val="windowText" lastClr="000000"/>
              </a:solidFill>
              <a:latin typeface="Tahoma" pitchFamily="34" charset="0"/>
              <a:ea typeface="+mn-ea"/>
              <a:cs typeface="Tahoma" pitchFamily="34" charset="0"/>
            </a:endParaRPr>
          </a:p>
          <a:p>
            <a:pPr marL="233363" indent="-233363" eaLnBrk="1" hangingPunct="1">
              <a:spcBef>
                <a:spcPts val="600"/>
              </a:spcBef>
              <a:buClr>
                <a:srgbClr val="9BBB59"/>
              </a:buClr>
              <a:buFont typeface="Wingdings" pitchFamily="2" charset="2"/>
              <a:buChar char="§"/>
              <a:defRPr/>
            </a:pPr>
            <a:r>
              <a:rPr lang="en-GB" sz="1800" kern="0" dirty="0" err="1" smtClean="0">
                <a:solidFill>
                  <a:sysClr val="windowText" lastClr="000000"/>
                </a:solidFill>
                <a:latin typeface="Tahoma" pitchFamily="34" charset="0"/>
                <a:ea typeface="+mn-ea"/>
                <a:cs typeface="Tahoma" pitchFamily="34" charset="0"/>
              </a:rPr>
              <a:t>Unthrottling</a:t>
            </a:r>
            <a:r>
              <a:rPr lang="en-GB" sz="1800" kern="0" dirty="0" smtClean="0">
                <a:solidFill>
                  <a:sysClr val="windowText" lastClr="000000"/>
                </a:solidFill>
                <a:latin typeface="Tahoma" pitchFamily="34" charset="0"/>
                <a:ea typeface="+mn-ea"/>
                <a:cs typeface="Tahoma" pitchFamily="34" charset="0"/>
              </a:rPr>
              <a:t> Mobility – 4G</a:t>
            </a:r>
            <a:endParaRPr lang="en-GB" sz="1800" kern="0" dirty="0" smtClean="0">
              <a:solidFill>
                <a:sysClr val="windowText" lastClr="000000"/>
              </a:solidFill>
              <a:latin typeface="Tahoma" pitchFamily="34" charset="0"/>
              <a:ea typeface="+mn-ea"/>
              <a:cs typeface="Tahoma" pitchFamily="34" charset="0"/>
            </a:endParaRPr>
          </a:p>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lang="en-GB" sz="1800" kern="0" dirty="0" smtClean="0">
                <a:solidFill>
                  <a:sysClr val="windowText" lastClr="000000"/>
                </a:solidFill>
                <a:latin typeface="Tahoma" pitchFamily="34" charset="0"/>
                <a:ea typeface="+mn-ea"/>
                <a:cs typeface="Tahoma" pitchFamily="34" charset="0"/>
              </a:rPr>
              <a:t>Google vs. the telecoms</a:t>
            </a:r>
            <a:endParaRPr lang="en-GB" sz="1800" kern="0" dirty="0" smtClean="0">
              <a:solidFill>
                <a:sysClr val="windowText" lastClr="000000"/>
              </a:solidFill>
              <a:latin typeface="Tahoma" pitchFamily="34" charset="0"/>
              <a:ea typeface="+mn-ea"/>
              <a:cs typeface="Tahoma" pitchFamily="34" charset="0"/>
            </a:endParaRPr>
          </a:p>
        </p:txBody>
      </p:sp>
      <p:sp>
        <p:nvSpPr>
          <p:cNvPr id="24"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rgbClr val="4BACC6">
                    <a:lumMod val="75000"/>
                  </a:srgb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0" cap="none" spc="0" normalizeH="0" baseline="0" noProof="0" dirty="0">
              <a:ln>
                <a:noFill/>
              </a:ln>
              <a:solidFill>
                <a:srgbClr val="4BACC6">
                  <a:lumMod val="75000"/>
                </a:srgbClr>
              </a:solidFill>
              <a:effectLst/>
              <a:uLnTx/>
              <a:uFillTx/>
              <a:latin typeface="Tahoma" pitchFamily="34" charset="0"/>
              <a:ea typeface="ヒラギノ角ゴ Pro W3" charset="-128"/>
              <a:cs typeface="Tahoma" pitchFamily="34" charset="0"/>
            </a:endParaRPr>
          </a:p>
        </p:txBody>
      </p:sp>
      <p:sp>
        <p:nvSpPr>
          <p:cNvPr id="7" name="Text Box 20"/>
          <p:cNvSpPr txBox="1">
            <a:spLocks noChangeArrowheads="1"/>
          </p:cNvSpPr>
          <p:nvPr/>
        </p:nvSpPr>
        <p:spPr bwMode="auto">
          <a:xfrm>
            <a:off x="357158" y="2786058"/>
            <a:ext cx="2825750" cy="619125"/>
          </a:xfrm>
          <a:prstGeom prst="rect">
            <a:avLst/>
          </a:prstGeom>
          <a:noFill/>
          <a:ln w="9525">
            <a:noFill/>
            <a:miter lim="800000"/>
            <a:headEnd/>
            <a:tailEnd/>
          </a:ln>
          <a:effectLst/>
        </p:spPr>
        <p:txBody>
          <a:bodyPr lIns="0" tIns="0" rIns="0" bIns="0"/>
          <a:lstStyle/>
          <a:p>
            <a:pPr>
              <a:spcBef>
                <a:spcPct val="50000"/>
              </a:spcBef>
            </a:pPr>
            <a:r>
              <a:rPr lang="en-GB" sz="1600" b="1" dirty="0" smtClean="0">
                <a:latin typeface="Tahoma" pitchFamily="34" charset="0"/>
                <a:cs typeface="Tahoma" pitchFamily="34" charset="0"/>
              </a:rPr>
              <a:t>Mike Saxon</a:t>
            </a:r>
            <a:endParaRPr lang="en-GB" sz="1600" b="1" dirty="0">
              <a:latin typeface="Tahoma" pitchFamily="34" charset="0"/>
              <a:cs typeface="Tahoma" pitchFamily="34" charset="0"/>
            </a:endParaRPr>
          </a:p>
          <a:p>
            <a:pPr>
              <a:spcBef>
                <a:spcPct val="25000"/>
              </a:spcBef>
            </a:pPr>
            <a:r>
              <a:rPr lang="en-GB" sz="1600" dirty="0" smtClean="0">
                <a:latin typeface="Tahoma" pitchFamily="34" charset="0"/>
                <a:cs typeface="Tahoma" pitchFamily="34" charset="0"/>
              </a:rPr>
              <a:t>SVP, Harris Interactive</a:t>
            </a:r>
            <a:endParaRPr lang="en-GB" sz="1600" dirty="0" smtClean="0">
              <a:latin typeface="Tahoma" pitchFamily="34" charset="0"/>
              <a:cs typeface="Tahoma" pitchFamily="34" charset="0"/>
            </a:endParaRPr>
          </a:p>
          <a:p>
            <a:pPr>
              <a:spcBef>
                <a:spcPct val="25000"/>
              </a:spcBef>
            </a:pPr>
            <a:r>
              <a:rPr lang="en-GB" sz="1600" dirty="0" smtClean="0">
                <a:latin typeface="Tahoma" pitchFamily="34" charset="0"/>
                <a:cs typeface="Tahoma" pitchFamily="34" charset="0"/>
              </a:rPr>
              <a:t>msaxon@harrisinteractive.com</a:t>
            </a:r>
            <a:endParaRPr lang="en-GB" sz="1600" dirty="0" smtClean="0">
              <a:latin typeface="Tahoma" pitchFamily="34" charset="0"/>
              <a:cs typeface="Tahoma" pitchFamily="34" charset="0"/>
            </a:endParaRPr>
          </a:p>
          <a:p>
            <a:pPr>
              <a:spcBef>
                <a:spcPct val="25000"/>
              </a:spcBef>
            </a:pPr>
            <a:r>
              <a:rPr lang="en-GB" sz="1600" dirty="0" smtClean="0">
                <a:latin typeface="Tahoma" pitchFamily="34" charset="0"/>
                <a:cs typeface="Tahoma" pitchFamily="34" charset="0"/>
              </a:rPr>
              <a:t>201-564-0617</a:t>
            </a:r>
            <a:endParaRPr lang="en-GB" sz="1600" dirty="0">
              <a:latin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srcRect/>
          <a:stretch>
            <a:fillRect/>
          </a:stretch>
        </p:blipFill>
        <p:spPr bwMode="auto">
          <a:xfrm>
            <a:off x="3695494" y="785794"/>
            <a:ext cx="5448300" cy="4991100"/>
          </a:xfrm>
          <a:prstGeom prst="rect">
            <a:avLst/>
          </a:prstGeom>
          <a:noFill/>
          <a:ln w="9525">
            <a:noFill/>
            <a:miter lim="800000"/>
            <a:headEnd/>
            <a:tailEnd/>
          </a:ln>
          <a:effectLst/>
        </p:spPr>
      </p:pic>
      <p:sp>
        <p:nvSpPr>
          <p:cNvPr id="15" name="Rectangle 8"/>
          <p:cNvSpPr txBox="1">
            <a:spLocks noChangeArrowheads="1"/>
          </p:cNvSpPr>
          <p:nvPr/>
        </p:nvSpPr>
        <p:spPr bwMode="auto">
          <a:xfrm>
            <a:off x="182880" y="142852"/>
            <a:ext cx="5174938" cy="45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About</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 </a:t>
            </a: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Harris Interactive</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18" name="Rectangle 9"/>
          <p:cNvSpPr txBox="1">
            <a:spLocks noChangeArrowheads="1"/>
          </p:cNvSpPr>
          <p:nvPr/>
        </p:nvSpPr>
        <p:spPr bwMode="auto">
          <a:xfrm>
            <a:off x="295038" y="987571"/>
            <a:ext cx="4105211" cy="513832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R="0" lvl="0" algn="l" defTabSz="914400" rtl="0" eaLnBrk="1" fontAlgn="base" latinLnBrk="0" hangingPunct="1">
              <a:lnSpc>
                <a:spcPct val="100000"/>
              </a:lnSpc>
              <a:spcBef>
                <a:spcPts val="900"/>
              </a:spcBef>
              <a:spcAft>
                <a:spcPts val="900"/>
              </a:spcAft>
              <a:buClr>
                <a:srgbClr val="9BBB59"/>
              </a:buClr>
              <a:buSzTx/>
              <a:tabLst/>
              <a:defRPr/>
            </a:pPr>
            <a:r>
              <a:rPr kumimoji="0" lang="en-GB" sz="16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rPr>
              <a:t>We are a full service research agency specializing in media, technology</a:t>
            </a:r>
            <a:r>
              <a:rPr lang="en-GB" sz="1600" kern="0" noProof="0" dirty="0" smtClean="0">
                <a:solidFill>
                  <a:sysClr val="windowText" lastClr="000000"/>
                </a:solidFill>
                <a:latin typeface="Tahoma" pitchFamily="34" charset="0"/>
                <a:ea typeface="+mn-ea"/>
                <a:cs typeface="Tahoma" pitchFamily="34" charset="0"/>
              </a:rPr>
              <a:t>, telecom, entertainment and the modern consumer.</a:t>
            </a:r>
          </a:p>
          <a:p>
            <a:pPr marR="0" lvl="0" algn="l" defTabSz="914400" rtl="0" eaLnBrk="1" fontAlgn="base" latinLnBrk="0" hangingPunct="1">
              <a:lnSpc>
                <a:spcPct val="100000"/>
              </a:lnSpc>
              <a:spcBef>
                <a:spcPts val="900"/>
              </a:spcBef>
              <a:spcAft>
                <a:spcPts val="900"/>
              </a:spcAft>
              <a:buClr>
                <a:srgbClr val="9BBB59"/>
              </a:buClr>
              <a:buSzTx/>
              <a:tabLst/>
              <a:defRPr/>
            </a:pPr>
            <a:r>
              <a:rPr kumimoji="0" lang="en-GB" sz="1600" b="0" i="0" u="none" strike="noStrike" kern="0" cap="none" spc="0" normalizeH="0" baseline="0" dirty="0" smtClean="0">
                <a:ln>
                  <a:noFill/>
                </a:ln>
                <a:solidFill>
                  <a:sysClr val="windowText" lastClr="000000"/>
                </a:solidFill>
                <a:effectLst/>
                <a:uLnTx/>
                <a:uFillTx/>
                <a:latin typeface="Tahoma" pitchFamily="34" charset="0"/>
                <a:ea typeface="+mn-ea"/>
                <a:cs typeface="Tahoma" pitchFamily="34" charset="0"/>
              </a:rPr>
              <a:t>We </a:t>
            </a:r>
            <a:r>
              <a:rPr lang="en-GB" sz="1600" kern="0" dirty="0" smtClean="0">
                <a:solidFill>
                  <a:sysClr val="windowText" lastClr="000000"/>
                </a:solidFill>
                <a:latin typeface="Tahoma" pitchFamily="34" charset="0"/>
                <a:ea typeface="+mn-ea"/>
                <a:cs typeface="Tahoma" pitchFamily="34" charset="0"/>
              </a:rPr>
              <a:t>offer a full range of services for both quantitative and qualitative research.</a:t>
            </a:r>
          </a:p>
          <a:p>
            <a:pPr marR="0" lvl="0" algn="l" defTabSz="914400" rtl="0" eaLnBrk="1" fontAlgn="base" latinLnBrk="0" hangingPunct="1">
              <a:lnSpc>
                <a:spcPct val="100000"/>
              </a:lnSpc>
              <a:spcBef>
                <a:spcPts val="900"/>
              </a:spcBef>
              <a:spcAft>
                <a:spcPts val="900"/>
              </a:spcAft>
              <a:buClr>
                <a:srgbClr val="9BBB59"/>
              </a:buClr>
              <a:buSzTx/>
              <a:tabLst/>
              <a:defRPr/>
            </a:pPr>
            <a:r>
              <a:rPr lang="en-GB" sz="1600" kern="0" dirty="0" smtClean="0">
                <a:solidFill>
                  <a:sysClr val="windowText" lastClr="000000"/>
                </a:solidFill>
                <a:latin typeface="Tahoma" pitchFamily="34" charset="0"/>
                <a:ea typeface="+mn-ea"/>
                <a:cs typeface="Tahoma" pitchFamily="34" charset="0"/>
              </a:rPr>
              <a:t>Our range of services:</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kumimoji="0" lang="en-GB" sz="1200" b="0" i="0" u="none" strike="noStrike" kern="0" cap="none" spc="0" normalizeH="0" dirty="0" smtClean="0">
                <a:ln>
                  <a:noFill/>
                </a:ln>
                <a:solidFill>
                  <a:sysClr val="windowText" lastClr="000000"/>
                </a:solidFill>
                <a:effectLst/>
                <a:uLnTx/>
                <a:uFillTx/>
                <a:latin typeface="Tahoma" pitchFamily="34" charset="0"/>
                <a:ea typeface="+mn-ea"/>
                <a:cs typeface="Tahoma" pitchFamily="34" charset="0"/>
              </a:rPr>
              <a:t>Concept testin</a:t>
            </a:r>
            <a:r>
              <a:rPr lang="en-GB" sz="1200" kern="0" dirty="0" smtClean="0">
                <a:solidFill>
                  <a:sysClr val="windowText" lastClr="000000"/>
                </a:solidFill>
                <a:latin typeface="Tahoma" pitchFamily="34" charset="0"/>
                <a:ea typeface="+mn-ea"/>
                <a:cs typeface="Tahoma" pitchFamily="34" charset="0"/>
              </a:rPr>
              <a:t>g</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Product/service launching, including pack testing</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kumimoji="0" lang="en-GB" sz="1200" b="0" i="0" u="none" strike="noStrike" kern="0" cap="none" spc="0" normalizeH="0" dirty="0" smtClean="0">
                <a:ln>
                  <a:noFill/>
                </a:ln>
                <a:solidFill>
                  <a:sysClr val="windowText" lastClr="000000"/>
                </a:solidFill>
                <a:effectLst/>
                <a:uLnTx/>
                <a:uFillTx/>
                <a:latin typeface="Tahoma" pitchFamily="34" charset="0"/>
                <a:ea typeface="+mn-ea"/>
                <a:cs typeface="Tahoma" pitchFamily="34" charset="0"/>
              </a:rPr>
              <a:t>Product/service configuration</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Communications testing and tracking</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Brand equity / extension / tracking</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Satisfaction and loyalty</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Segmentation</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Market sizing / opportunities</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Youth and kids research</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kumimoji="0" lang="en-GB" sz="1200" b="0" i="0" u="none" strike="noStrike" kern="0" cap="none" spc="0" normalizeH="0" dirty="0" smtClean="0">
                <a:ln>
                  <a:noFill/>
                </a:ln>
                <a:solidFill>
                  <a:sysClr val="windowText" lastClr="000000"/>
                </a:solidFill>
                <a:effectLst/>
                <a:uLnTx/>
                <a:uFillTx/>
                <a:latin typeface="Tahoma" pitchFamily="34" charset="0"/>
                <a:ea typeface="+mn-ea"/>
                <a:cs typeface="Tahoma" pitchFamily="34" charset="0"/>
              </a:rPr>
              <a:t>Employee research</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lang="en-GB" sz="1200" kern="0" dirty="0" smtClean="0">
                <a:solidFill>
                  <a:sysClr val="windowText" lastClr="000000"/>
                </a:solidFill>
                <a:latin typeface="Tahoma" pitchFamily="34" charset="0"/>
                <a:ea typeface="+mn-ea"/>
                <a:cs typeface="Tahoma" pitchFamily="34" charset="0"/>
              </a:rPr>
              <a:t>Global omnibus research</a:t>
            </a:r>
          </a:p>
          <a:p>
            <a:pPr marL="182563" marR="0" lvl="0" indent="-182563" algn="l" defTabSz="914400" rtl="0" eaLnBrk="1" fontAlgn="base" latinLnBrk="0" hangingPunct="1">
              <a:lnSpc>
                <a:spcPct val="100000"/>
              </a:lnSpc>
              <a:spcBef>
                <a:spcPts val="300"/>
              </a:spcBef>
              <a:spcAft>
                <a:spcPts val="300"/>
              </a:spcAft>
              <a:buClr>
                <a:srgbClr val="9BBB59"/>
              </a:buClr>
              <a:buSzPct val="150000"/>
              <a:buFont typeface="Arial" pitchFamily="34" charset="0"/>
              <a:buChar char="•"/>
              <a:tabLst/>
              <a:defRPr/>
            </a:pPr>
            <a:r>
              <a:rPr kumimoji="0" lang="en-GB" sz="1200" b="0" i="0" u="none" strike="noStrike" kern="0" cap="none" spc="0" normalizeH="0" dirty="0" smtClean="0">
                <a:ln>
                  <a:noFill/>
                </a:ln>
                <a:solidFill>
                  <a:sysClr val="windowText" lastClr="000000"/>
                </a:solidFill>
                <a:effectLst/>
                <a:uLnTx/>
                <a:uFillTx/>
                <a:latin typeface="Tahoma" pitchFamily="34" charset="0"/>
                <a:ea typeface="+mn-ea"/>
                <a:cs typeface="Tahoma" pitchFamily="34" charset="0"/>
              </a:rPr>
              <a:t>State-of-the-art qualitative techniques</a:t>
            </a:r>
          </a:p>
          <a:p>
            <a:pPr marL="233363" marR="0" lvl="0" indent="-233363" algn="l" defTabSz="914400" rtl="0" eaLnBrk="1" fontAlgn="base" latinLnBrk="0" hangingPunct="1">
              <a:lnSpc>
                <a:spcPct val="100000"/>
              </a:lnSpc>
              <a:spcBef>
                <a:spcPts val="600"/>
              </a:spcBef>
              <a:spcAft>
                <a:spcPts val="600"/>
              </a:spcAft>
              <a:buClr>
                <a:srgbClr val="9BBB59"/>
              </a:buClr>
              <a:buSzTx/>
              <a:tabLst/>
              <a:defRPr/>
            </a:pPr>
            <a:endParaRPr kumimoji="0" lang="en-GB" sz="16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endParaRPr>
          </a:p>
        </p:txBody>
      </p:sp>
      <p:sp>
        <p:nvSpPr>
          <p:cNvPr id="24"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rgbClr val="4BACC6">
                    <a:lumMod val="75000"/>
                  </a:srgb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0" cap="none" spc="0" normalizeH="0" baseline="0" noProof="0" dirty="0">
              <a:ln>
                <a:noFill/>
              </a:ln>
              <a:solidFill>
                <a:srgbClr val="4BACC6">
                  <a:lumMod val="75000"/>
                </a:srgbClr>
              </a:solidFill>
              <a:effectLst/>
              <a:uLnTx/>
              <a:uFillTx/>
              <a:latin typeface="Tahoma" pitchFamily="34" charset="0"/>
              <a:ea typeface="ヒラギノ角ゴ Pro W3" charset="-128"/>
              <a:cs typeface="Tahoma" pitchFamily="34" charset="0"/>
            </a:endParaRPr>
          </a:p>
        </p:txBody>
      </p:sp>
      <p:pic>
        <p:nvPicPr>
          <p:cNvPr id="12" name="Picture 5"/>
          <p:cNvPicPr>
            <a:picLocks noChangeAspect="1" noChangeArrowheads="1"/>
          </p:cNvPicPr>
          <p:nvPr/>
        </p:nvPicPr>
        <p:blipFill>
          <a:blip r:embed="rId3" cstate="print"/>
          <a:srcRect/>
          <a:stretch>
            <a:fillRect/>
          </a:stretch>
        </p:blipFill>
        <p:spPr bwMode="auto">
          <a:xfrm>
            <a:off x="3745826" y="4786322"/>
            <a:ext cx="2397810" cy="157163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txBox="1">
            <a:spLocks noChangeArrowheads="1"/>
          </p:cNvSpPr>
          <p:nvPr/>
        </p:nvSpPr>
        <p:spPr bwMode="auto">
          <a:xfrm>
            <a:off x="182880" y="404618"/>
            <a:ext cx="4317682" cy="5954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Our discussion</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 today</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pic>
        <p:nvPicPr>
          <p:cNvPr id="16" name="Picture 4" descr="D:\SEvans\My Pictures\Blu-ray.gif"/>
          <p:cNvPicPr>
            <a:picLocks noChangeAspect="1" noChangeArrowheads="1"/>
          </p:cNvPicPr>
          <p:nvPr/>
        </p:nvPicPr>
        <p:blipFill>
          <a:blip r:embed="rId2" cstate="print"/>
          <a:srcRect/>
          <a:stretch>
            <a:fillRect/>
          </a:stretch>
        </p:blipFill>
        <p:spPr bwMode="auto">
          <a:xfrm>
            <a:off x="4059210" y="4796306"/>
            <a:ext cx="1754362" cy="1766503"/>
          </a:xfrm>
          <a:prstGeom prst="rect">
            <a:avLst/>
          </a:prstGeom>
          <a:noFill/>
        </p:spPr>
      </p:pic>
      <p:pic>
        <p:nvPicPr>
          <p:cNvPr id="17" name="Picture 2" descr="D:\SEvans\My Pictures\Microsoft Clip Organizer\j0316377.jpg"/>
          <p:cNvPicPr>
            <a:picLocks noChangeAspect="1" noChangeArrowheads="1"/>
          </p:cNvPicPr>
          <p:nvPr/>
        </p:nvPicPr>
        <p:blipFill>
          <a:blip r:embed="rId3" cstate="print"/>
          <a:srcRect/>
          <a:stretch>
            <a:fillRect/>
          </a:stretch>
        </p:blipFill>
        <p:spPr bwMode="auto">
          <a:xfrm>
            <a:off x="0" y="3837964"/>
            <a:ext cx="5572503" cy="3020036"/>
          </a:xfrm>
          <a:prstGeom prst="rect">
            <a:avLst/>
          </a:prstGeom>
          <a:noFill/>
          <a:effectLst>
            <a:softEdge rad="635000"/>
          </a:effectLst>
        </p:spPr>
      </p:pic>
      <p:sp>
        <p:nvSpPr>
          <p:cNvPr id="18" name="Rectangle 9"/>
          <p:cNvSpPr txBox="1">
            <a:spLocks noChangeArrowheads="1"/>
          </p:cNvSpPr>
          <p:nvPr/>
        </p:nvSpPr>
        <p:spPr bwMode="auto">
          <a:xfrm>
            <a:off x="1285852" y="1357298"/>
            <a:ext cx="4653402" cy="2400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rPr>
              <a:t>Current use of cloud</a:t>
            </a:r>
            <a:r>
              <a:rPr kumimoji="0" lang="en-GB" sz="1800" b="0" i="0" u="none" strike="noStrike" kern="0" cap="none" spc="0" normalizeH="0" noProof="0" dirty="0" smtClean="0">
                <a:ln>
                  <a:noFill/>
                </a:ln>
                <a:solidFill>
                  <a:sysClr val="windowText" lastClr="000000"/>
                </a:solidFill>
                <a:effectLst/>
                <a:uLnTx/>
                <a:uFillTx/>
                <a:latin typeface="Tahoma" pitchFamily="34" charset="0"/>
                <a:ea typeface="+mn-ea"/>
                <a:cs typeface="Tahoma" pitchFamily="34" charset="0"/>
              </a:rPr>
              <a:t> computing</a:t>
            </a:r>
            <a:endPar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endParaRPr>
          </a:p>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rPr>
              <a:t>Future intentions</a:t>
            </a:r>
            <a:endPar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endParaRPr>
          </a:p>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rPr>
              <a:t>Concerns about cloud</a:t>
            </a:r>
            <a:r>
              <a:rPr kumimoji="0" lang="en-GB" sz="1800" b="0" i="0" u="none" strike="noStrike" kern="0" cap="none" spc="0" normalizeH="0" noProof="0" dirty="0" smtClean="0">
                <a:ln>
                  <a:noFill/>
                </a:ln>
                <a:solidFill>
                  <a:sysClr val="windowText" lastClr="000000"/>
                </a:solidFill>
                <a:effectLst/>
                <a:uLnTx/>
                <a:uFillTx/>
                <a:latin typeface="Tahoma" pitchFamily="34" charset="0"/>
                <a:ea typeface="+mn-ea"/>
                <a:cs typeface="Tahoma" pitchFamily="34" charset="0"/>
              </a:rPr>
              <a:t> computing</a:t>
            </a:r>
            <a:endPar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endParaRPr>
          </a:p>
          <a:p>
            <a:pPr marL="233363" indent="-233363" eaLnBrk="1" hangingPunct="1">
              <a:spcBef>
                <a:spcPts val="600"/>
              </a:spcBef>
              <a:buClr>
                <a:srgbClr val="9BBB59"/>
              </a:buClr>
              <a:buFont typeface="Wingdings" pitchFamily="2" charset="2"/>
              <a:buChar char="§"/>
              <a:defRPr/>
            </a:pPr>
            <a:r>
              <a:rPr lang="en-GB" sz="1800" kern="0" dirty="0" smtClean="0">
                <a:solidFill>
                  <a:sysClr val="windowText" lastClr="000000"/>
                </a:solidFill>
                <a:latin typeface="Tahoma" pitchFamily="34" charset="0"/>
                <a:cs typeface="Tahoma" pitchFamily="34" charset="0"/>
              </a:rPr>
              <a:t>The mobile cloud</a:t>
            </a:r>
            <a:endParaRPr lang="en-GB" sz="1800" kern="0" dirty="0" smtClean="0">
              <a:solidFill>
                <a:sysClr val="windowText" lastClr="000000"/>
              </a:solidFill>
              <a:latin typeface="Tahoma" pitchFamily="34" charset="0"/>
              <a:ea typeface="+mn-ea"/>
              <a:cs typeface="Tahoma" pitchFamily="34" charset="0"/>
            </a:endParaRPr>
          </a:p>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rPr>
              <a:t>The dark cloud - Content</a:t>
            </a:r>
            <a:r>
              <a:rPr kumimoji="0" lang="en-GB" sz="1800" b="0" i="0" u="none" strike="noStrike" kern="0" cap="none" spc="0" normalizeH="0" noProof="0" dirty="0" smtClean="0">
                <a:ln>
                  <a:noFill/>
                </a:ln>
                <a:solidFill>
                  <a:sysClr val="windowText" lastClr="000000"/>
                </a:solidFill>
                <a:effectLst/>
                <a:uLnTx/>
                <a:uFillTx/>
                <a:latin typeface="Tahoma" pitchFamily="34" charset="0"/>
                <a:ea typeface="+mn-ea"/>
                <a:cs typeface="Tahoma" pitchFamily="34" charset="0"/>
              </a:rPr>
              <a:t> </a:t>
            </a:r>
            <a:r>
              <a:rPr kumimoji="0" lang="en-GB" sz="1800" b="0" i="0" u="none" strike="noStrike" kern="0" cap="none" spc="0" normalizeH="0" noProof="0" dirty="0" smtClean="0">
                <a:ln>
                  <a:noFill/>
                </a:ln>
                <a:solidFill>
                  <a:sysClr val="windowText" lastClr="000000"/>
                </a:solidFill>
                <a:effectLst/>
                <a:uLnTx/>
                <a:uFillTx/>
                <a:latin typeface="Tahoma" pitchFamily="34" charset="0"/>
                <a:ea typeface="+mn-ea"/>
                <a:cs typeface="Tahoma" pitchFamily="34" charset="0"/>
              </a:rPr>
              <a:t>piracy</a:t>
            </a:r>
          </a:p>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lang="en-GB" sz="1800" kern="0" baseline="0" dirty="0" smtClean="0">
                <a:solidFill>
                  <a:sysClr val="windowText" lastClr="000000"/>
                </a:solidFill>
                <a:latin typeface="Tahoma" pitchFamily="34" charset="0"/>
                <a:ea typeface="+mn-ea"/>
                <a:cs typeface="Tahoma" pitchFamily="34" charset="0"/>
              </a:rPr>
              <a:t>Piracy in the US </a:t>
            </a:r>
            <a:r>
              <a:rPr lang="en-GB" sz="1800" kern="0" baseline="0" dirty="0" smtClean="0">
                <a:solidFill>
                  <a:sysClr val="windowText" lastClr="000000"/>
                </a:solidFill>
                <a:latin typeface="Tahoma" pitchFamily="34" charset="0"/>
                <a:ea typeface="+mn-ea"/>
                <a:cs typeface="Tahoma" pitchFamily="34" charset="0"/>
              </a:rPr>
              <a:t>vs. Great Britain</a:t>
            </a:r>
            <a:endPar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endParaRPr>
          </a:p>
          <a:p>
            <a:pPr marL="233363" marR="0" lvl="0" indent="-233363" algn="l" defTabSz="914400" rtl="0" eaLnBrk="1" fontAlgn="base" latinLnBrk="0" hangingPunct="1">
              <a:lnSpc>
                <a:spcPct val="100000"/>
              </a:lnSpc>
              <a:spcBef>
                <a:spcPts val="600"/>
              </a:spcBef>
              <a:spcAft>
                <a:spcPct val="0"/>
              </a:spcAft>
              <a:buClr>
                <a:srgbClr val="9BBB59"/>
              </a:buClr>
              <a:buSzTx/>
              <a:buFont typeface="Wingdings" pitchFamily="2" charset="2"/>
              <a:buChar char="§"/>
              <a:tabLst/>
              <a:defRPr/>
            </a:pPr>
            <a:r>
              <a:rPr kumimoji="0" lang="en-GB" sz="1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rPr>
              <a:t>Latest trends from the UK</a:t>
            </a:r>
            <a:endParaRPr lang="en-GB" sz="1800" kern="0" dirty="0" smtClean="0">
              <a:solidFill>
                <a:sysClr val="windowText" lastClr="000000"/>
              </a:solidFill>
              <a:latin typeface="Tahoma" pitchFamily="34" charset="0"/>
              <a:ea typeface="+mn-ea"/>
              <a:cs typeface="Tahoma" pitchFamily="34" charset="0"/>
            </a:endParaRPr>
          </a:p>
        </p:txBody>
      </p:sp>
      <p:sp>
        <p:nvSpPr>
          <p:cNvPr id="21" name="TextBox 20"/>
          <p:cNvSpPr txBox="1"/>
          <p:nvPr/>
        </p:nvSpPr>
        <p:spPr>
          <a:xfrm>
            <a:off x="6969325" y="6519446"/>
            <a:ext cx="217467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latin typeface="+mn-lt"/>
              </a:rPr>
              <a:t>Percentage figures in this report may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latin typeface="+mn-lt"/>
              </a:rPr>
              <a:t>not add precisely due to rounding.</a:t>
            </a:r>
            <a:endParaRPr kumimoji="0" lang="en-GB" sz="800" b="0" i="0" u="none" strike="noStrike" kern="0" cap="none" spc="0" normalizeH="0" baseline="0" noProof="0" dirty="0">
              <a:ln>
                <a:noFill/>
              </a:ln>
              <a:solidFill>
                <a:sysClr val="windowText" lastClr="000000"/>
              </a:solidFill>
              <a:effectLst/>
              <a:uLnTx/>
              <a:uFillTx/>
              <a:latin typeface="+mn-lt"/>
            </a:endParaRPr>
          </a:p>
        </p:txBody>
      </p:sp>
      <p:sp>
        <p:nvSpPr>
          <p:cNvPr id="24"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rgbClr val="4BACC6">
                    <a:lumMod val="75000"/>
                  </a:srgb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0" cap="none" spc="0" normalizeH="0" baseline="0" noProof="0" dirty="0">
              <a:ln>
                <a:noFill/>
              </a:ln>
              <a:solidFill>
                <a:srgbClr val="4BACC6">
                  <a:lumMod val="75000"/>
                </a:srgbClr>
              </a:solidFill>
              <a:effectLst/>
              <a:uLnTx/>
              <a:uFillTx/>
              <a:latin typeface="Tahoma" pitchFamily="34" charset="0"/>
              <a:ea typeface="ヒラギノ角ゴ Pro W3" charset="-128"/>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txBox="1">
            <a:spLocks noChangeArrowheads="1"/>
          </p:cNvSpPr>
          <p:nvPr/>
        </p:nvSpPr>
        <p:spPr bwMode="auto">
          <a:xfrm>
            <a:off x="142844" y="428604"/>
            <a:ext cx="6603698" cy="5954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Data from Multiple</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 Studies</a:t>
            </a: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 </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21" name="TextBox 20"/>
          <p:cNvSpPr txBox="1"/>
          <p:nvPr/>
        </p:nvSpPr>
        <p:spPr>
          <a:xfrm>
            <a:off x="3786182" y="5286388"/>
            <a:ext cx="217467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latin typeface="+mn-lt"/>
              </a:rPr>
              <a:t>Percentage figures in this report may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latin typeface="+mn-lt"/>
              </a:rPr>
              <a:t>not add precisely due to rounding.</a:t>
            </a:r>
            <a:endParaRPr kumimoji="0" lang="en-GB" sz="800" b="0" i="0" u="none" strike="noStrike" kern="0" cap="none" spc="0" normalizeH="0" baseline="0" noProof="0" dirty="0">
              <a:ln>
                <a:noFill/>
              </a:ln>
              <a:solidFill>
                <a:sysClr val="windowText" lastClr="000000"/>
              </a:solidFill>
              <a:effectLst/>
              <a:uLnTx/>
              <a:uFillTx/>
              <a:latin typeface="+mn-lt"/>
            </a:endParaRPr>
          </a:p>
        </p:txBody>
      </p:sp>
      <p:sp>
        <p:nvSpPr>
          <p:cNvPr id="24"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rgbClr val="4BACC6">
                    <a:lumMod val="75000"/>
                  </a:srgb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0" cap="none" spc="0" normalizeH="0" baseline="0" noProof="0" dirty="0">
              <a:ln>
                <a:noFill/>
              </a:ln>
              <a:solidFill>
                <a:srgbClr val="4BACC6">
                  <a:lumMod val="75000"/>
                </a:srgbClr>
              </a:solidFill>
              <a:effectLst/>
              <a:uLnTx/>
              <a:uFillTx/>
              <a:latin typeface="Tahoma" pitchFamily="34" charset="0"/>
              <a:ea typeface="ヒラギノ角ゴ Pro W3" charset="-128"/>
              <a:cs typeface="Tahoma" pitchFamily="34" charset="0"/>
            </a:endParaRPr>
          </a:p>
        </p:txBody>
      </p:sp>
      <p:sp>
        <p:nvSpPr>
          <p:cNvPr id="10" name="Rounded Rectangle 9"/>
          <p:cNvSpPr/>
          <p:nvPr/>
        </p:nvSpPr>
        <p:spPr bwMode="auto">
          <a:xfrm>
            <a:off x="500034" y="1214422"/>
            <a:ext cx="5857916" cy="1000132"/>
          </a:xfrm>
          <a:prstGeom prst="roundRect">
            <a:avLst/>
          </a:prstGeom>
          <a:solidFill>
            <a:schemeClr val="bg1">
              <a:alpha val="2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smtClean="0">
                <a:solidFill>
                  <a:schemeClr val="accent2"/>
                </a:solidFill>
              </a:rPr>
              <a:t>Cloud Computing and Device Purchase Intent</a:t>
            </a:r>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US </a:t>
            </a:r>
            <a:r>
              <a:rPr lang="en-US" sz="1800" dirty="0" smtClean="0"/>
              <a:t>Online Survey fielded 3/1 – 3/5</a:t>
            </a:r>
          </a:p>
          <a:p>
            <a:r>
              <a:rPr lang="en-US" sz="1800" dirty="0" smtClean="0"/>
              <a:t>N=1,831  </a:t>
            </a:r>
            <a:r>
              <a:rPr lang="en-US" sz="1800" dirty="0" smtClean="0">
                <a:solidFill>
                  <a:srgbClr val="FF0000"/>
                </a:solidFill>
              </a:rPr>
              <a:t>UNWEIGHTED</a:t>
            </a:r>
            <a:endParaRPr kumimoji="0" lang="en-US" sz="1800" b="0" i="0" u="none" strike="noStrike" cap="none" normalizeH="0" baseline="0" dirty="0">
              <a:ln>
                <a:noFill/>
              </a:ln>
              <a:solidFill>
                <a:srgbClr val="FF0000"/>
              </a:solidFill>
              <a:effectLst/>
              <a:latin typeface="Arial" charset="0"/>
              <a:ea typeface="ヒラギノ角ゴ Pro W3" charset="-128"/>
              <a:cs typeface="ヒラギノ角ゴ Pro W3" charset="-128"/>
            </a:endParaRPr>
          </a:p>
        </p:txBody>
      </p:sp>
      <p:pic>
        <p:nvPicPr>
          <p:cNvPr id="2052" name="Picture 4" descr="http://t0.gstatic.com/images?q=tbn:lAKMvTwyg4KmDM:http://www.drcharlesblum.com/Patient%2520Information/Hot%2520Off%2520the%2520Press.PNG"/>
          <p:cNvPicPr>
            <a:picLocks noChangeAspect="1" noChangeArrowheads="1"/>
          </p:cNvPicPr>
          <p:nvPr/>
        </p:nvPicPr>
        <p:blipFill>
          <a:blip r:embed="rId2"/>
          <a:srcRect/>
          <a:stretch>
            <a:fillRect/>
          </a:stretch>
        </p:blipFill>
        <p:spPr bwMode="auto">
          <a:xfrm>
            <a:off x="6643702" y="1000108"/>
            <a:ext cx="1143008" cy="1335516"/>
          </a:xfrm>
          <a:prstGeom prst="rect">
            <a:avLst/>
          </a:prstGeom>
          <a:noFill/>
        </p:spPr>
      </p:pic>
      <p:sp>
        <p:nvSpPr>
          <p:cNvPr id="8" name="Rounded Rectangle 7"/>
          <p:cNvSpPr/>
          <p:nvPr/>
        </p:nvSpPr>
        <p:spPr bwMode="auto">
          <a:xfrm>
            <a:off x="500034" y="2428868"/>
            <a:ext cx="5857916" cy="1000132"/>
          </a:xfrm>
          <a:prstGeom prst="roundRect">
            <a:avLst/>
          </a:prstGeom>
          <a:solidFill>
            <a:schemeClr val="bg1">
              <a:alpha val="2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smtClean="0">
                <a:solidFill>
                  <a:schemeClr val="accent2"/>
                </a:solidFill>
              </a:rPr>
              <a:t>File Sharing and Mobile Device Usage</a:t>
            </a:r>
            <a:endParaRPr lang="en-US" sz="2000" dirty="0" smtClean="0">
              <a:solidFill>
                <a:schemeClr val="accent2"/>
              </a:solidFill>
            </a:endParaRPr>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US </a:t>
            </a:r>
            <a:r>
              <a:rPr lang="en-US" sz="1800" dirty="0" smtClean="0"/>
              <a:t>Online Survey fielded </a:t>
            </a:r>
            <a:r>
              <a:rPr lang="en-US" sz="1800" dirty="0" smtClean="0"/>
              <a:t>11/23/09 – 11/30/09</a:t>
            </a:r>
            <a:endParaRPr lang="en-US" sz="1800" dirty="0" smtClean="0"/>
          </a:p>
          <a:p>
            <a:r>
              <a:rPr lang="en-US" sz="1800" dirty="0" smtClean="0"/>
              <a:t>N=2,344, Weighted to US national demos</a:t>
            </a:r>
            <a:r>
              <a:rPr lang="en-US" sz="1800" dirty="0" smtClean="0">
                <a:solidFill>
                  <a:srgbClr val="FF0000"/>
                </a:solidFill>
              </a:rPr>
              <a:t>*</a:t>
            </a:r>
            <a:endParaRPr kumimoji="0" lang="en-US" sz="1800" b="0" i="0" u="none" strike="noStrike" cap="none" normalizeH="0" baseline="0" dirty="0">
              <a:ln>
                <a:noFill/>
              </a:ln>
              <a:solidFill>
                <a:srgbClr val="FF0000"/>
              </a:solidFill>
              <a:effectLst/>
              <a:latin typeface="Arial" charset="0"/>
              <a:ea typeface="ヒラギノ角ゴ Pro W3" charset="-128"/>
              <a:cs typeface="ヒラギノ角ゴ Pro W3" charset="-128"/>
            </a:endParaRPr>
          </a:p>
        </p:txBody>
      </p:sp>
      <p:sp>
        <p:nvSpPr>
          <p:cNvPr id="9" name="Rounded Rectangle 8"/>
          <p:cNvSpPr/>
          <p:nvPr/>
        </p:nvSpPr>
        <p:spPr bwMode="auto">
          <a:xfrm>
            <a:off x="500034" y="3643314"/>
            <a:ext cx="5857916" cy="1000132"/>
          </a:xfrm>
          <a:prstGeom prst="roundRect">
            <a:avLst/>
          </a:prstGeom>
          <a:solidFill>
            <a:schemeClr val="bg1">
              <a:alpha val="2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smtClean="0">
                <a:solidFill>
                  <a:schemeClr val="accent2"/>
                </a:solidFill>
              </a:rPr>
              <a:t>UK </a:t>
            </a:r>
            <a:r>
              <a:rPr lang="en-US" sz="2000" dirty="0" err="1" smtClean="0">
                <a:solidFill>
                  <a:schemeClr val="accent2"/>
                </a:solidFill>
              </a:rPr>
              <a:t>FastForward</a:t>
            </a:r>
            <a:r>
              <a:rPr lang="en-US" sz="2000" dirty="0" smtClean="0">
                <a:solidFill>
                  <a:schemeClr val="accent2"/>
                </a:solidFill>
              </a:rPr>
              <a:t> Syndicated Report</a:t>
            </a:r>
            <a:endParaRPr lang="en-US" sz="2000" dirty="0" smtClean="0">
              <a:solidFill>
                <a:schemeClr val="accent2"/>
              </a:solidFill>
            </a:endParaRPr>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UK </a:t>
            </a:r>
            <a:r>
              <a:rPr lang="en-US" sz="1800" dirty="0" smtClean="0"/>
              <a:t>Online Survey fielded </a:t>
            </a:r>
            <a:r>
              <a:rPr lang="en-US" sz="1800" dirty="0" smtClean="0"/>
              <a:t>Quarterly</a:t>
            </a:r>
            <a:endParaRPr lang="en-US" sz="1800" dirty="0" smtClean="0"/>
          </a:p>
          <a:p>
            <a:r>
              <a:rPr lang="en-US" sz="1800" dirty="0" smtClean="0"/>
              <a:t>N≈2,000 per quarter, Weighted to UK national demos</a:t>
            </a:r>
            <a:r>
              <a:rPr lang="en-US" sz="1800" dirty="0" smtClean="0">
                <a:solidFill>
                  <a:srgbClr val="FF0000"/>
                </a:solidFill>
              </a:rPr>
              <a:t>*</a:t>
            </a:r>
            <a:endParaRPr kumimoji="0" lang="en-US" sz="1800" b="0" i="0" u="none" strike="noStrike" cap="none" normalizeH="0" baseline="0" dirty="0">
              <a:ln>
                <a:noFill/>
              </a:ln>
              <a:solidFill>
                <a:srgbClr val="FF0000"/>
              </a:solidFill>
              <a:effectLst/>
              <a:latin typeface="Arial" charset="0"/>
              <a:ea typeface="ヒラギノ角ゴ Pro W3" charset="-128"/>
              <a:cs typeface="ヒラギノ角ゴ Pro W3" charset="-128"/>
            </a:endParaRPr>
          </a:p>
        </p:txBody>
      </p:sp>
      <p:sp>
        <p:nvSpPr>
          <p:cNvPr id="11" name="TextBox 10"/>
          <p:cNvSpPr txBox="1"/>
          <p:nvPr/>
        </p:nvSpPr>
        <p:spPr>
          <a:xfrm>
            <a:off x="3571868" y="4786322"/>
            <a:ext cx="2786082"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smtClean="0">
                <a:ln>
                  <a:noFill/>
                </a:ln>
                <a:solidFill>
                  <a:srgbClr val="C00000"/>
                </a:solidFill>
                <a:effectLst/>
                <a:uLnTx/>
                <a:uFillTx/>
                <a:latin typeface="+mn-lt"/>
              </a:rPr>
              <a:t>*</a:t>
            </a:r>
            <a:r>
              <a:rPr kumimoji="0" lang="en-GB" sz="1050" b="0" i="1" u="none" strike="noStrike" kern="0" cap="none" spc="0" normalizeH="0" baseline="0" noProof="0" dirty="0" smtClean="0">
                <a:ln>
                  <a:noFill/>
                </a:ln>
                <a:solidFill>
                  <a:sysClr val="windowText" lastClr="000000"/>
                </a:solidFill>
                <a:effectLst/>
                <a:uLnTx/>
                <a:uFillTx/>
                <a:latin typeface="+mn-lt"/>
              </a:rPr>
              <a:t> Either general population or online population depending on activity/device</a:t>
            </a:r>
            <a:endParaRPr kumimoji="0" lang="en-GB" sz="1050" b="0" i="1" u="none" strike="noStrike" kern="0" cap="none" spc="0" normalizeH="0" baseline="0" noProof="0" dirty="0">
              <a:ln>
                <a:noFill/>
              </a:ln>
              <a:solidFill>
                <a:sysClr val="windowText" lastClr="000000"/>
              </a:solidFill>
              <a:effectLst/>
              <a:uLnTx/>
              <a:uFillTx/>
              <a:latin typeface="+mn-lt"/>
            </a:endParaRPr>
          </a:p>
        </p:txBody>
      </p:sp>
      <p:pic>
        <p:nvPicPr>
          <p:cNvPr id="16386" name="Picture 2" descr="http://t3.gstatic.com/images?q=tbn:HC3_OKjKdGU-uM:http://antiquitieswatch.files.wordpress.com/2009/03/us-flag.jpg"/>
          <p:cNvPicPr>
            <a:picLocks noChangeAspect="1" noChangeArrowheads="1"/>
          </p:cNvPicPr>
          <p:nvPr/>
        </p:nvPicPr>
        <p:blipFill>
          <a:blip r:embed="rId3"/>
          <a:srcRect/>
          <a:stretch>
            <a:fillRect/>
          </a:stretch>
        </p:blipFill>
        <p:spPr bwMode="auto">
          <a:xfrm>
            <a:off x="6572264" y="2500306"/>
            <a:ext cx="1352550" cy="819151"/>
          </a:xfrm>
          <a:prstGeom prst="rect">
            <a:avLst/>
          </a:prstGeom>
          <a:noFill/>
        </p:spPr>
      </p:pic>
      <p:pic>
        <p:nvPicPr>
          <p:cNvPr id="16388" name="Picture 4" descr="http://t1.gstatic.com/images?q=tbn:XEoxHPeHwsdZFM:http://www.clim-atic.org/images/logos/uk-flag.png"/>
          <p:cNvPicPr>
            <a:picLocks noChangeAspect="1" noChangeArrowheads="1"/>
          </p:cNvPicPr>
          <p:nvPr/>
        </p:nvPicPr>
        <p:blipFill>
          <a:blip r:embed="rId4"/>
          <a:srcRect/>
          <a:stretch>
            <a:fillRect/>
          </a:stretch>
        </p:blipFill>
        <p:spPr bwMode="auto">
          <a:xfrm>
            <a:off x="6572264" y="3786190"/>
            <a:ext cx="1357322" cy="78581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2" name="Rectangle 8"/>
          <p:cNvSpPr txBox="1">
            <a:spLocks noChangeArrowheads="1"/>
          </p:cNvSpPr>
          <p:nvPr/>
        </p:nvSpPr>
        <p:spPr bwMode="auto">
          <a:xfrm>
            <a:off x="219446" y="180176"/>
            <a:ext cx="7638702" cy="4595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b="1" kern="0" dirty="0" smtClean="0">
                <a:solidFill>
                  <a:schemeClr val="accent1"/>
                </a:solidFill>
                <a:latin typeface="Tahoma" pitchFamily="34" charset="0"/>
                <a:ea typeface="+mj-ea"/>
                <a:cs typeface="Tahoma" pitchFamily="34" charset="0"/>
              </a:rPr>
              <a:t>Cloud Computing is nothing new...</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7"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accent5">
                    <a:lumMod val="75000"/>
                  </a:scheme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0" cap="none" spc="0" normalizeH="0" baseline="0" noProof="0" dirty="0">
              <a:ln>
                <a:noFill/>
              </a:ln>
              <a:solidFill>
                <a:schemeClr val="accent5">
                  <a:lumMod val="75000"/>
                </a:schemeClr>
              </a:solidFill>
              <a:effectLst/>
              <a:uLnTx/>
              <a:uFillTx/>
              <a:latin typeface="Tahoma" pitchFamily="34" charset="0"/>
              <a:ea typeface="ヒラギノ角ゴ Pro W3" charset="-128"/>
              <a:cs typeface="Tahoma" pitchFamily="34" charset="0"/>
            </a:endParaRPr>
          </a:p>
        </p:txBody>
      </p:sp>
      <p:sp>
        <p:nvSpPr>
          <p:cNvPr id="9" name="TextBox 8"/>
          <p:cNvSpPr txBox="1"/>
          <p:nvPr/>
        </p:nvSpPr>
        <p:spPr>
          <a:xfrm rot="16200000">
            <a:off x="7812800" y="5095796"/>
            <a:ext cx="2388396" cy="274005"/>
          </a:xfrm>
          <a:prstGeom prst="rect">
            <a:avLst/>
          </a:prstGeom>
          <a:solidFill>
            <a:schemeClr val="bg1"/>
          </a:solidFill>
        </p:spPr>
        <p:txBody>
          <a:bodyPr wrap="square" rtlCol="0" anchor="b">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pic>
        <p:nvPicPr>
          <p:cNvPr id="46082" name="Picture 2" descr="http://t1.gstatic.com/images?q=tbn:IZ-xL_hFBIBtdM:http://www.sobelmedia.com/wp-content/uploads/2009/07/aol.jpg"/>
          <p:cNvPicPr>
            <a:picLocks noChangeAspect="1" noChangeArrowheads="1"/>
          </p:cNvPicPr>
          <p:nvPr/>
        </p:nvPicPr>
        <p:blipFill>
          <a:blip r:embed="rId2"/>
          <a:srcRect/>
          <a:stretch>
            <a:fillRect/>
          </a:stretch>
        </p:blipFill>
        <p:spPr bwMode="auto">
          <a:xfrm>
            <a:off x="571472" y="1142984"/>
            <a:ext cx="1814523" cy="1357322"/>
          </a:xfrm>
          <a:prstGeom prst="rect">
            <a:avLst/>
          </a:prstGeom>
          <a:noFill/>
        </p:spPr>
      </p:pic>
      <p:pic>
        <p:nvPicPr>
          <p:cNvPr id="46084" name="Picture 4" descr="http://t1.gstatic.com/images?q=tbn:q1V1mzqQzKYp-M:http://www.torthbandt.com/img/box_tto_lg.jpg"/>
          <p:cNvPicPr>
            <a:picLocks noChangeAspect="1" noChangeArrowheads="1"/>
          </p:cNvPicPr>
          <p:nvPr/>
        </p:nvPicPr>
        <p:blipFill>
          <a:blip r:embed="rId3"/>
          <a:srcRect/>
          <a:stretch>
            <a:fillRect/>
          </a:stretch>
        </p:blipFill>
        <p:spPr bwMode="auto">
          <a:xfrm>
            <a:off x="5643570" y="3286124"/>
            <a:ext cx="2786082" cy="2786082"/>
          </a:xfrm>
          <a:prstGeom prst="rect">
            <a:avLst/>
          </a:prstGeom>
          <a:noFill/>
        </p:spPr>
      </p:pic>
      <p:pic>
        <p:nvPicPr>
          <p:cNvPr id="46086" name="Picture 6" descr="http://t0.gstatic.com/images?q=tbn:ST0w9262OzItTM:http://www.gnidesign.com/blog/uploaded_images/Napster4_logo_270x242-731866.jpg"/>
          <p:cNvPicPr>
            <a:picLocks noChangeAspect="1" noChangeArrowheads="1"/>
          </p:cNvPicPr>
          <p:nvPr/>
        </p:nvPicPr>
        <p:blipFill>
          <a:blip r:embed="rId4"/>
          <a:srcRect/>
          <a:stretch>
            <a:fillRect/>
          </a:stretch>
        </p:blipFill>
        <p:spPr bwMode="auto">
          <a:xfrm>
            <a:off x="6429388" y="1142984"/>
            <a:ext cx="1875582" cy="1676405"/>
          </a:xfrm>
          <a:prstGeom prst="rect">
            <a:avLst/>
          </a:prstGeom>
          <a:noFill/>
        </p:spPr>
      </p:pic>
      <p:pic>
        <p:nvPicPr>
          <p:cNvPr id="46088" name="Picture 8" descr="http://t3.gstatic.com/images?q=tbn:Ah1bi5cMf8iwUM:http://www.old-software.com/thumbs/8_compuserve.jpg"/>
          <p:cNvPicPr>
            <a:picLocks noChangeAspect="1" noChangeArrowheads="1"/>
          </p:cNvPicPr>
          <p:nvPr/>
        </p:nvPicPr>
        <p:blipFill>
          <a:blip r:embed="rId5"/>
          <a:srcRect/>
          <a:stretch>
            <a:fillRect/>
          </a:stretch>
        </p:blipFill>
        <p:spPr bwMode="auto">
          <a:xfrm>
            <a:off x="357158" y="4929198"/>
            <a:ext cx="2143140" cy="1451807"/>
          </a:xfrm>
          <a:prstGeom prst="rect">
            <a:avLst/>
          </a:prstGeom>
          <a:noFill/>
        </p:spPr>
      </p:pic>
      <p:pic>
        <p:nvPicPr>
          <p:cNvPr id="46090" name="Picture 10" descr="http://t2.gstatic.com/images?q=tbn:-ag-NeaJ5CHENM:http://digilib.gmu.edu:8080/xmlui/html/1920/2053/usenet.gif"/>
          <p:cNvPicPr>
            <a:picLocks noChangeAspect="1" noChangeArrowheads="1"/>
          </p:cNvPicPr>
          <p:nvPr/>
        </p:nvPicPr>
        <p:blipFill>
          <a:blip r:embed="rId6"/>
          <a:srcRect/>
          <a:stretch>
            <a:fillRect/>
          </a:stretch>
        </p:blipFill>
        <p:spPr bwMode="auto">
          <a:xfrm>
            <a:off x="428596" y="2928934"/>
            <a:ext cx="2859981" cy="1914533"/>
          </a:xfrm>
          <a:prstGeom prst="rect">
            <a:avLst/>
          </a:prstGeom>
          <a:noFill/>
        </p:spPr>
      </p:pic>
      <p:graphicFrame>
        <p:nvGraphicFramePr>
          <p:cNvPr id="13" name="Table 12"/>
          <p:cNvGraphicFramePr>
            <a:graphicFrameLocks noGrp="1"/>
          </p:cNvGraphicFramePr>
          <p:nvPr/>
        </p:nvGraphicFramePr>
        <p:xfrm>
          <a:off x="1214414" y="1714488"/>
          <a:ext cx="6357980" cy="3214710"/>
        </p:xfrm>
        <a:graphic>
          <a:graphicData uri="http://schemas.openxmlformats.org/drawingml/2006/table">
            <a:tbl>
              <a:tblPr firstRow="1" bandRow="1">
                <a:tableStyleId>{5C22544A-7EE6-4342-B048-85BDC9FD1C3A}</a:tableStyleId>
              </a:tblPr>
              <a:tblGrid>
                <a:gridCol w="1271596"/>
                <a:gridCol w="1271596"/>
                <a:gridCol w="1271596"/>
                <a:gridCol w="1271596"/>
                <a:gridCol w="1271596"/>
              </a:tblGrid>
              <a:tr h="984595">
                <a:tc>
                  <a:txBody>
                    <a:bodyPr/>
                    <a:lstStyle/>
                    <a:p>
                      <a:endParaRPr lang="en-US" dirty="0"/>
                    </a:p>
                  </a:txBody>
                  <a:tcPr/>
                </a:tc>
                <a:tc>
                  <a:txBody>
                    <a:bodyPr/>
                    <a:lstStyle/>
                    <a:p>
                      <a:r>
                        <a:rPr lang="en-US" dirty="0" smtClean="0"/>
                        <a:t>Echo Boomers (18-33)</a:t>
                      </a:r>
                      <a:endParaRPr lang="en-US" dirty="0"/>
                    </a:p>
                  </a:txBody>
                  <a:tcPr anchor="b"/>
                </a:tc>
                <a:tc>
                  <a:txBody>
                    <a:bodyPr/>
                    <a:lstStyle/>
                    <a:p>
                      <a:r>
                        <a:rPr lang="en-US" dirty="0" smtClean="0"/>
                        <a:t>Gen X</a:t>
                      </a:r>
                    </a:p>
                    <a:p>
                      <a:r>
                        <a:rPr lang="en-US" dirty="0" smtClean="0"/>
                        <a:t>(34-45)</a:t>
                      </a:r>
                      <a:endParaRPr lang="en-US" dirty="0"/>
                    </a:p>
                  </a:txBody>
                  <a:tcPr anchor="b"/>
                </a:tc>
                <a:tc>
                  <a:txBody>
                    <a:bodyPr/>
                    <a:lstStyle/>
                    <a:p>
                      <a:r>
                        <a:rPr lang="en-US" dirty="0" smtClean="0"/>
                        <a:t>Baby Boomers</a:t>
                      </a:r>
                    </a:p>
                    <a:p>
                      <a:r>
                        <a:rPr lang="en-US" dirty="0" smtClean="0"/>
                        <a:t>(46-64)</a:t>
                      </a:r>
                      <a:endParaRPr lang="en-US" dirty="0"/>
                    </a:p>
                  </a:txBody>
                  <a:tcPr anchor="b"/>
                </a:tc>
                <a:tc>
                  <a:txBody>
                    <a:bodyPr/>
                    <a:lstStyle/>
                    <a:p>
                      <a:r>
                        <a:rPr lang="en-US" dirty="0" smtClean="0"/>
                        <a:t>Matures</a:t>
                      </a:r>
                    </a:p>
                    <a:p>
                      <a:r>
                        <a:rPr lang="en-US" dirty="0" smtClean="0"/>
                        <a:t>(65+)</a:t>
                      </a:r>
                      <a:endParaRPr lang="en-US" dirty="0"/>
                    </a:p>
                  </a:txBody>
                  <a:tcPr anchor="b"/>
                </a:tc>
              </a:tr>
              <a:tr h="446023">
                <a:tc>
                  <a:txBody>
                    <a:bodyPr/>
                    <a:lstStyle/>
                    <a:p>
                      <a:r>
                        <a:rPr lang="en-US" dirty="0" smtClean="0"/>
                        <a:t>Email</a:t>
                      </a:r>
                      <a:endParaRPr lang="en-US" dirty="0"/>
                    </a:p>
                  </a:txBody>
                  <a:tcPr/>
                </a:tc>
                <a:tc>
                  <a:txBody>
                    <a:bodyPr/>
                    <a:lstStyle/>
                    <a:p>
                      <a:r>
                        <a:rPr lang="en-US" dirty="0" smtClean="0"/>
                        <a:t>93%</a:t>
                      </a:r>
                      <a:endParaRPr lang="en-US" dirty="0"/>
                    </a:p>
                  </a:txBody>
                  <a:tcPr/>
                </a:tc>
                <a:tc>
                  <a:txBody>
                    <a:bodyPr/>
                    <a:lstStyle/>
                    <a:p>
                      <a:r>
                        <a:rPr lang="en-US" dirty="0" smtClean="0"/>
                        <a:t>92%</a:t>
                      </a:r>
                      <a:endParaRPr lang="en-US" dirty="0"/>
                    </a:p>
                  </a:txBody>
                  <a:tcPr/>
                </a:tc>
                <a:tc>
                  <a:txBody>
                    <a:bodyPr/>
                    <a:lstStyle/>
                    <a:p>
                      <a:r>
                        <a:rPr lang="en-US" dirty="0" smtClean="0"/>
                        <a:t>95%</a:t>
                      </a:r>
                      <a:endParaRPr lang="en-US" dirty="0"/>
                    </a:p>
                  </a:txBody>
                  <a:tcPr/>
                </a:tc>
                <a:tc>
                  <a:txBody>
                    <a:bodyPr/>
                    <a:lstStyle/>
                    <a:p>
                      <a:r>
                        <a:rPr lang="en-US" dirty="0" smtClean="0"/>
                        <a:t>95%</a:t>
                      </a:r>
                      <a:endParaRPr lang="en-US" dirty="0"/>
                    </a:p>
                  </a:txBody>
                  <a:tcPr/>
                </a:tc>
              </a:tr>
              <a:tr h="446023">
                <a:tc>
                  <a:txBody>
                    <a:bodyPr/>
                    <a:lstStyle/>
                    <a:p>
                      <a:r>
                        <a:rPr lang="en-US" dirty="0" smtClean="0"/>
                        <a:t>Banking</a:t>
                      </a:r>
                      <a:endParaRPr lang="en-US" dirty="0"/>
                    </a:p>
                  </a:txBody>
                  <a:tcPr/>
                </a:tc>
                <a:tc>
                  <a:txBody>
                    <a:bodyPr/>
                    <a:lstStyle/>
                    <a:p>
                      <a:r>
                        <a:rPr lang="en-US" dirty="0" smtClean="0"/>
                        <a:t>54%</a:t>
                      </a:r>
                      <a:endParaRPr lang="en-US" dirty="0"/>
                    </a:p>
                  </a:txBody>
                  <a:tcPr/>
                </a:tc>
                <a:tc>
                  <a:txBody>
                    <a:bodyPr/>
                    <a:lstStyle/>
                    <a:p>
                      <a:r>
                        <a:rPr lang="en-US" dirty="0" smtClean="0"/>
                        <a:t>58%</a:t>
                      </a:r>
                      <a:endParaRPr lang="en-US" dirty="0"/>
                    </a:p>
                  </a:txBody>
                  <a:tcPr/>
                </a:tc>
                <a:tc>
                  <a:txBody>
                    <a:bodyPr/>
                    <a:lstStyle/>
                    <a:p>
                      <a:r>
                        <a:rPr lang="en-US" dirty="0" smtClean="0"/>
                        <a:t>61%</a:t>
                      </a:r>
                      <a:endParaRPr lang="en-US" dirty="0"/>
                    </a:p>
                  </a:txBody>
                  <a:tcPr/>
                </a:tc>
                <a:tc>
                  <a:txBody>
                    <a:bodyPr/>
                    <a:lstStyle/>
                    <a:p>
                      <a:r>
                        <a:rPr lang="en-US" dirty="0" smtClean="0"/>
                        <a:t>64%</a:t>
                      </a:r>
                      <a:endParaRPr lang="en-US" dirty="0"/>
                    </a:p>
                  </a:txBody>
                  <a:tcPr/>
                </a:tc>
              </a:tr>
              <a:tr h="446023">
                <a:tc>
                  <a:txBody>
                    <a:bodyPr/>
                    <a:lstStyle/>
                    <a:p>
                      <a:r>
                        <a:rPr lang="en-US" dirty="0" smtClean="0"/>
                        <a:t>Video</a:t>
                      </a:r>
                      <a:endParaRPr lang="en-US" dirty="0"/>
                    </a:p>
                  </a:txBody>
                  <a:tcPr/>
                </a:tc>
                <a:tc>
                  <a:txBody>
                    <a:bodyPr/>
                    <a:lstStyle/>
                    <a:p>
                      <a:r>
                        <a:rPr lang="en-US" dirty="0" smtClean="0"/>
                        <a:t>65%</a:t>
                      </a:r>
                      <a:endParaRPr lang="en-US" dirty="0"/>
                    </a:p>
                  </a:txBody>
                  <a:tcPr/>
                </a:tc>
                <a:tc>
                  <a:txBody>
                    <a:bodyPr/>
                    <a:lstStyle/>
                    <a:p>
                      <a:r>
                        <a:rPr lang="en-US" dirty="0" smtClean="0"/>
                        <a:t>50%</a:t>
                      </a:r>
                      <a:endParaRPr lang="en-US" dirty="0"/>
                    </a:p>
                  </a:txBody>
                  <a:tcPr/>
                </a:tc>
                <a:tc>
                  <a:txBody>
                    <a:bodyPr/>
                    <a:lstStyle/>
                    <a:p>
                      <a:r>
                        <a:rPr lang="en-US" dirty="0" smtClean="0"/>
                        <a:t>37%</a:t>
                      </a:r>
                      <a:endParaRPr lang="en-US" dirty="0"/>
                    </a:p>
                  </a:txBody>
                  <a:tcPr/>
                </a:tc>
                <a:tc>
                  <a:txBody>
                    <a:bodyPr/>
                    <a:lstStyle/>
                    <a:p>
                      <a:r>
                        <a:rPr lang="en-US" dirty="0" smtClean="0"/>
                        <a:t>26%</a:t>
                      </a:r>
                      <a:endParaRPr lang="en-US" dirty="0"/>
                    </a:p>
                  </a:txBody>
                  <a:tcPr/>
                </a:tc>
              </a:tr>
              <a:tr h="446023">
                <a:tc>
                  <a:txBody>
                    <a:bodyPr/>
                    <a:lstStyle/>
                    <a:p>
                      <a:r>
                        <a:rPr lang="en-US" dirty="0" smtClean="0"/>
                        <a:t>Office</a:t>
                      </a:r>
                      <a:endParaRPr lang="en-US" dirty="0"/>
                    </a:p>
                  </a:txBody>
                  <a:tcPr/>
                </a:tc>
                <a:tc>
                  <a:txBody>
                    <a:bodyPr/>
                    <a:lstStyle/>
                    <a:p>
                      <a:r>
                        <a:rPr lang="en-US" dirty="0" smtClean="0"/>
                        <a:t>26%</a:t>
                      </a:r>
                      <a:endParaRPr lang="en-US" dirty="0"/>
                    </a:p>
                  </a:txBody>
                  <a:tcPr/>
                </a:tc>
                <a:tc>
                  <a:txBody>
                    <a:bodyPr/>
                    <a:lstStyle/>
                    <a:p>
                      <a:r>
                        <a:rPr lang="en-US" dirty="0" smtClean="0"/>
                        <a:t>17%</a:t>
                      </a:r>
                      <a:endParaRPr lang="en-US" dirty="0"/>
                    </a:p>
                  </a:txBody>
                  <a:tcPr/>
                </a:tc>
                <a:tc>
                  <a:txBody>
                    <a:bodyPr/>
                    <a:lstStyle/>
                    <a:p>
                      <a:r>
                        <a:rPr lang="en-US" dirty="0" smtClean="0"/>
                        <a:t>21%</a:t>
                      </a:r>
                      <a:endParaRPr lang="en-US" dirty="0"/>
                    </a:p>
                  </a:txBody>
                  <a:tcPr/>
                </a:tc>
                <a:tc>
                  <a:txBody>
                    <a:bodyPr/>
                    <a:lstStyle/>
                    <a:p>
                      <a:r>
                        <a:rPr lang="en-US" dirty="0" smtClean="0"/>
                        <a:t>24%</a:t>
                      </a:r>
                      <a:endParaRPr lang="en-US" dirty="0"/>
                    </a:p>
                  </a:txBody>
                  <a:tcPr/>
                </a:tc>
              </a:tr>
              <a:tr h="446023">
                <a:tc>
                  <a:txBody>
                    <a:bodyPr/>
                    <a:lstStyle/>
                    <a:p>
                      <a:r>
                        <a:rPr lang="en-US" dirty="0" smtClean="0"/>
                        <a:t>Photos</a:t>
                      </a:r>
                      <a:endParaRPr lang="en-US" dirty="0"/>
                    </a:p>
                  </a:txBody>
                  <a:tcPr/>
                </a:tc>
                <a:tc>
                  <a:txBody>
                    <a:bodyPr/>
                    <a:lstStyle/>
                    <a:p>
                      <a:r>
                        <a:rPr lang="en-US" dirty="0" smtClean="0"/>
                        <a:t>22%</a:t>
                      </a:r>
                      <a:endParaRPr lang="en-US" dirty="0"/>
                    </a:p>
                  </a:txBody>
                  <a:tcPr/>
                </a:tc>
                <a:tc>
                  <a:txBody>
                    <a:bodyPr/>
                    <a:lstStyle/>
                    <a:p>
                      <a:r>
                        <a:rPr lang="en-US" dirty="0" smtClean="0"/>
                        <a:t>19%</a:t>
                      </a:r>
                      <a:endParaRPr lang="en-US" dirty="0"/>
                    </a:p>
                  </a:txBody>
                  <a:tcPr/>
                </a:tc>
                <a:tc>
                  <a:txBody>
                    <a:bodyPr/>
                    <a:lstStyle/>
                    <a:p>
                      <a:r>
                        <a:rPr lang="en-US" dirty="0" smtClean="0"/>
                        <a:t>16%</a:t>
                      </a:r>
                      <a:endParaRPr lang="en-US" dirty="0"/>
                    </a:p>
                  </a:txBody>
                  <a:tcPr/>
                </a:tc>
                <a:tc>
                  <a:txBody>
                    <a:bodyPr/>
                    <a:lstStyle/>
                    <a:p>
                      <a:r>
                        <a:rPr lang="en-US" dirty="0" smtClean="0"/>
                        <a:t>11%</a:t>
                      </a:r>
                      <a:endParaRPr lang="en-US" dirty="0"/>
                    </a:p>
                  </a:txBody>
                  <a:tcPr/>
                </a:tc>
              </a:tr>
            </a:tbl>
          </a:graphicData>
        </a:graphic>
      </p:graphicFrame>
      <p:sp>
        <p:nvSpPr>
          <p:cNvPr id="14" name="TextBox 13"/>
          <p:cNvSpPr txBox="1"/>
          <p:nvPr/>
        </p:nvSpPr>
        <p:spPr>
          <a:xfrm>
            <a:off x="1214414" y="5090710"/>
            <a:ext cx="635798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Q: Which of the following Web-based services do you currently use?</a:t>
            </a:r>
            <a:endParaRPr lang="en-US" sz="1600" dirty="0"/>
          </a:p>
        </p:txBody>
      </p:sp>
      <p:sp>
        <p:nvSpPr>
          <p:cNvPr id="15" name="TextBox 14"/>
          <p:cNvSpPr txBox="1"/>
          <p:nvPr/>
        </p:nvSpPr>
        <p:spPr>
          <a:xfrm>
            <a:off x="348668" y="570350"/>
            <a:ext cx="3203121" cy="215444"/>
          </a:xfrm>
          <a:prstGeom prst="rect">
            <a:avLst/>
          </a:prstGeom>
          <a:noFill/>
        </p:spPr>
        <p:txBody>
          <a:bodyPr wrap="none" rtlCol="0">
            <a:spAutoFit/>
          </a:bodyPr>
          <a:lstStyle/>
          <a:p>
            <a:r>
              <a:rPr lang="en-GB" sz="800" dirty="0" smtClean="0">
                <a:latin typeface="Tahoma" pitchFamily="34" charset="0"/>
                <a:cs typeface="Tahoma" pitchFamily="34" charset="0"/>
              </a:rPr>
              <a:t>Base:  </a:t>
            </a:r>
            <a:r>
              <a:rPr lang="en-GB" sz="800" dirty="0" smtClean="0">
                <a:latin typeface="Tahoma" pitchFamily="34" charset="0"/>
                <a:cs typeface="Tahoma" pitchFamily="34" charset="0"/>
              </a:rPr>
              <a:t>March 2010 fieldwork </a:t>
            </a:r>
            <a:r>
              <a:rPr lang="en-GB" sz="800" dirty="0" smtClean="0">
                <a:latin typeface="Tahoma" pitchFamily="34" charset="0"/>
                <a:cs typeface="Tahoma" pitchFamily="34" charset="0"/>
              </a:rPr>
              <a:t>18+ population </a:t>
            </a:r>
            <a:r>
              <a:rPr lang="en-GB" sz="800" dirty="0" smtClean="0">
                <a:latin typeface="Tahoma" pitchFamily="34" charset="0"/>
                <a:cs typeface="Tahoma" pitchFamily="34" charset="0"/>
              </a:rPr>
              <a:t>(</a:t>
            </a:r>
            <a:r>
              <a:rPr lang="en-GB" sz="800" dirty="0" smtClean="0">
                <a:latin typeface="Tahoma" pitchFamily="34" charset="0"/>
                <a:cs typeface="Tahoma" pitchFamily="34" charset="0"/>
              </a:rPr>
              <a:t>1,831</a:t>
            </a:r>
            <a:r>
              <a:rPr lang="en-GB" sz="800" dirty="0" smtClean="0">
                <a:latin typeface="Tahoma" pitchFamily="34" charset="0"/>
                <a:cs typeface="Tahoma" pitchFamily="34" charset="0"/>
              </a:rPr>
              <a:t>) - </a:t>
            </a:r>
            <a:r>
              <a:rPr lang="en-GB" sz="800" dirty="0" err="1" smtClean="0">
                <a:latin typeface="Tahoma" pitchFamily="34" charset="0"/>
                <a:cs typeface="Tahoma" pitchFamily="34" charset="0"/>
              </a:rPr>
              <a:t>unweighted</a:t>
            </a:r>
            <a:endParaRPr lang="en-GB" sz="8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2" name="Rectangle 8"/>
          <p:cNvSpPr txBox="1">
            <a:spLocks noChangeArrowheads="1"/>
          </p:cNvSpPr>
          <p:nvPr/>
        </p:nvSpPr>
        <p:spPr bwMode="auto">
          <a:xfrm>
            <a:off x="219446" y="57132"/>
            <a:ext cx="8638834"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...but not</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 everyone </a:t>
            </a:r>
            <a:r>
              <a:rPr lang="en-GB" sz="2800" b="1" kern="0" dirty="0" smtClean="0">
                <a:solidFill>
                  <a:schemeClr val="accent1"/>
                </a:solidFill>
                <a:latin typeface="Tahoma" pitchFamily="34" charset="0"/>
                <a:ea typeface="+mj-ea"/>
                <a:cs typeface="Tahoma" pitchFamily="34" charset="0"/>
              </a:rPr>
              <a:t>realizes it</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7"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accent5">
                    <a:lumMod val="75000"/>
                  </a:scheme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0" cap="none" spc="0" normalizeH="0" baseline="0" noProof="0" dirty="0">
              <a:ln>
                <a:noFill/>
              </a:ln>
              <a:solidFill>
                <a:schemeClr val="accent5">
                  <a:lumMod val="75000"/>
                </a:schemeClr>
              </a:solidFill>
              <a:effectLst/>
              <a:uLnTx/>
              <a:uFillTx/>
              <a:latin typeface="Tahoma" pitchFamily="34" charset="0"/>
              <a:ea typeface="ヒラギノ角ゴ Pro W3" charset="-128"/>
              <a:cs typeface="Tahoma" pitchFamily="34" charset="0"/>
            </a:endParaRPr>
          </a:p>
        </p:txBody>
      </p:sp>
      <p:sp>
        <p:nvSpPr>
          <p:cNvPr id="9" name="TextBox 8"/>
          <p:cNvSpPr txBox="1"/>
          <p:nvPr/>
        </p:nvSpPr>
        <p:spPr>
          <a:xfrm rot="16200000">
            <a:off x="7812800" y="5095796"/>
            <a:ext cx="2388396" cy="274005"/>
          </a:xfrm>
          <a:prstGeom prst="rect">
            <a:avLst/>
          </a:prstGeom>
          <a:solidFill>
            <a:schemeClr val="bg1"/>
          </a:solidFill>
        </p:spPr>
        <p:txBody>
          <a:bodyPr wrap="square" rtlCol="0" anchor="b">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pic>
        <p:nvPicPr>
          <p:cNvPr id="45058" name="Picture 2" descr="http://t0.gstatic.com/images?q=tbn:KH80U7j7-f5cKM:http://wordofmoss.files.wordpress.com/2008/01/puzzled-man.jpg"/>
          <p:cNvPicPr>
            <a:picLocks noChangeAspect="1" noChangeArrowheads="1"/>
          </p:cNvPicPr>
          <p:nvPr/>
        </p:nvPicPr>
        <p:blipFill>
          <a:blip r:embed="rId2"/>
          <a:srcRect/>
          <a:stretch>
            <a:fillRect/>
          </a:stretch>
        </p:blipFill>
        <p:spPr bwMode="auto">
          <a:xfrm>
            <a:off x="4786314" y="4929198"/>
            <a:ext cx="2522818" cy="1509718"/>
          </a:xfrm>
          <a:prstGeom prst="rect">
            <a:avLst/>
          </a:prstGeom>
          <a:noFill/>
        </p:spPr>
      </p:pic>
      <p:sp>
        <p:nvSpPr>
          <p:cNvPr id="14" name="TextBox 13"/>
          <p:cNvSpPr txBox="1"/>
          <p:nvPr/>
        </p:nvSpPr>
        <p:spPr>
          <a:xfrm>
            <a:off x="285720" y="928670"/>
            <a:ext cx="821537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When it comes to storing personal files people typically store them on their computer.  </a:t>
            </a:r>
          </a:p>
          <a:p>
            <a:endParaRPr lang="en-US" sz="2000" dirty="0" smtClean="0"/>
          </a:p>
          <a:p>
            <a:r>
              <a:rPr lang="en-US" sz="2000" dirty="0" smtClean="0"/>
              <a:t>As a result these files need to be transferred to another machine/device if they want to access them from another location.</a:t>
            </a:r>
          </a:p>
          <a:p>
            <a:endParaRPr lang="en-US" sz="2000" dirty="0" smtClean="0"/>
          </a:p>
          <a:p>
            <a:r>
              <a:rPr lang="en-US" sz="2000" dirty="0" smtClean="0"/>
              <a:t>There is new technology, sometimes called "cloud computing" that allows files to be stored, edited or played online from any location at any point in time.</a:t>
            </a:r>
          </a:p>
          <a:p>
            <a:endParaRPr lang="en-US" sz="2000" dirty="0" smtClean="0"/>
          </a:p>
          <a:p>
            <a:r>
              <a:rPr lang="en-US" sz="2000" b="1" dirty="0" smtClean="0"/>
              <a:t>How interested are you in using this type of service for the following types of files?</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2" name="Rectangle 8"/>
          <p:cNvSpPr txBox="1">
            <a:spLocks noChangeArrowheads="1"/>
          </p:cNvSpPr>
          <p:nvPr/>
        </p:nvSpPr>
        <p:spPr bwMode="auto">
          <a:xfrm>
            <a:off x="219446" y="128570"/>
            <a:ext cx="8638834"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People don’t think about</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 their emails and banking info in the cloud</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7"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accent5">
                    <a:lumMod val="75000"/>
                  </a:scheme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0" cap="none" spc="0" normalizeH="0" baseline="0" noProof="0" dirty="0">
              <a:ln>
                <a:noFill/>
              </a:ln>
              <a:solidFill>
                <a:schemeClr val="accent5">
                  <a:lumMod val="75000"/>
                </a:schemeClr>
              </a:solidFill>
              <a:effectLst/>
              <a:uLnTx/>
              <a:uFillTx/>
              <a:latin typeface="Tahoma" pitchFamily="34" charset="0"/>
              <a:ea typeface="ヒラギノ角ゴ Pro W3" charset="-128"/>
              <a:cs typeface="Tahoma" pitchFamily="34" charset="0"/>
            </a:endParaRPr>
          </a:p>
        </p:txBody>
      </p:sp>
      <p:sp>
        <p:nvSpPr>
          <p:cNvPr id="9" name="TextBox 8"/>
          <p:cNvSpPr txBox="1"/>
          <p:nvPr/>
        </p:nvSpPr>
        <p:spPr>
          <a:xfrm rot="16200000">
            <a:off x="7812800" y="5095796"/>
            <a:ext cx="2388396" cy="274005"/>
          </a:xfrm>
          <a:prstGeom prst="rect">
            <a:avLst/>
          </a:prstGeom>
          <a:solidFill>
            <a:schemeClr val="bg1"/>
          </a:solidFill>
        </p:spPr>
        <p:txBody>
          <a:bodyPr wrap="square" rtlCol="0" anchor="b">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8" name="TextBox 7"/>
          <p:cNvSpPr txBox="1"/>
          <p:nvPr/>
        </p:nvSpPr>
        <p:spPr>
          <a:xfrm>
            <a:off x="285720" y="1357298"/>
            <a:ext cx="8286808" cy="338554"/>
          </a:xfrm>
          <a:prstGeom prst="rect">
            <a:avLst/>
          </a:prstGeom>
          <a:noFill/>
        </p:spPr>
        <p:txBody>
          <a:bodyPr wrap="square" rtlCol="0">
            <a:spAutoFit/>
          </a:bodyPr>
          <a:lstStyle/>
          <a:p>
            <a:r>
              <a:rPr lang="en-US" sz="1600" dirty="0" smtClean="0"/>
              <a:t>Percentage Point difference between %Use, and % Interested in using Cloud Computing</a:t>
            </a:r>
            <a:endParaRPr lang="en-US" sz="1600" dirty="0"/>
          </a:p>
        </p:txBody>
      </p:sp>
      <p:graphicFrame>
        <p:nvGraphicFramePr>
          <p:cNvPr id="10" name="Table 9"/>
          <p:cNvGraphicFramePr>
            <a:graphicFrameLocks noGrp="1"/>
          </p:cNvGraphicFramePr>
          <p:nvPr/>
        </p:nvGraphicFramePr>
        <p:xfrm>
          <a:off x="642908" y="1714488"/>
          <a:ext cx="7572430" cy="3270595"/>
        </p:xfrm>
        <a:graphic>
          <a:graphicData uri="http://schemas.openxmlformats.org/drawingml/2006/table">
            <a:tbl>
              <a:tblPr firstRow="1" bandRow="1">
                <a:tableStyleId>{5C22544A-7EE6-4342-B048-85BDC9FD1C3A}</a:tableStyleId>
              </a:tblPr>
              <a:tblGrid>
                <a:gridCol w="1514486"/>
                <a:gridCol w="1514486"/>
                <a:gridCol w="1514486"/>
                <a:gridCol w="1514486"/>
                <a:gridCol w="1514486"/>
              </a:tblGrid>
              <a:tr h="984595">
                <a:tc>
                  <a:txBody>
                    <a:bodyPr/>
                    <a:lstStyle/>
                    <a:p>
                      <a:endParaRPr lang="en-US" dirty="0"/>
                    </a:p>
                  </a:txBody>
                  <a:tcPr/>
                </a:tc>
                <a:tc>
                  <a:txBody>
                    <a:bodyPr/>
                    <a:lstStyle/>
                    <a:p>
                      <a:r>
                        <a:rPr lang="en-US" dirty="0" smtClean="0"/>
                        <a:t>Echo Boomers</a:t>
                      </a:r>
                      <a:endParaRPr lang="en-US" dirty="0"/>
                    </a:p>
                  </a:txBody>
                  <a:tcPr anchor="b"/>
                </a:tc>
                <a:tc>
                  <a:txBody>
                    <a:bodyPr/>
                    <a:lstStyle/>
                    <a:p>
                      <a:r>
                        <a:rPr lang="en-US" dirty="0" smtClean="0"/>
                        <a:t>Gen X</a:t>
                      </a:r>
                      <a:endParaRPr lang="en-US" dirty="0"/>
                    </a:p>
                  </a:txBody>
                  <a:tcPr anchor="b"/>
                </a:tc>
                <a:tc>
                  <a:txBody>
                    <a:bodyPr/>
                    <a:lstStyle/>
                    <a:p>
                      <a:r>
                        <a:rPr lang="en-US" dirty="0" smtClean="0"/>
                        <a:t>Baby Boomers</a:t>
                      </a:r>
                      <a:endParaRPr lang="en-US" dirty="0"/>
                    </a:p>
                  </a:txBody>
                  <a:tcPr anchor="b"/>
                </a:tc>
                <a:tc>
                  <a:txBody>
                    <a:bodyPr/>
                    <a:lstStyle/>
                    <a:p>
                      <a:r>
                        <a:rPr lang="en-US" dirty="0" smtClean="0"/>
                        <a:t>Matures</a:t>
                      </a:r>
                      <a:endParaRPr lang="en-US" dirty="0"/>
                    </a:p>
                  </a:txBody>
                  <a:tcPr anchor="b"/>
                </a:tc>
              </a:tr>
              <a:tr h="446023">
                <a:tc>
                  <a:txBody>
                    <a:bodyPr/>
                    <a:lstStyle/>
                    <a:p>
                      <a:r>
                        <a:rPr lang="en-US" dirty="0" smtClean="0"/>
                        <a:t>Email</a:t>
                      </a:r>
                      <a:endParaRPr lang="en-US" dirty="0"/>
                    </a:p>
                  </a:txBody>
                  <a:tcPr/>
                </a:tc>
                <a:tc>
                  <a:txBody>
                    <a:bodyPr/>
                    <a:lstStyle/>
                    <a:p>
                      <a:pPr algn="ctr"/>
                      <a:r>
                        <a:rPr lang="en-US" sz="2400" dirty="0" smtClean="0">
                          <a:solidFill>
                            <a:schemeClr val="bg1"/>
                          </a:solidFill>
                        </a:rPr>
                        <a:t>39</a:t>
                      </a:r>
                      <a:endParaRPr lang="en-US" sz="2400" dirty="0">
                        <a:solidFill>
                          <a:schemeClr val="bg1"/>
                        </a:solidFill>
                      </a:endParaRPr>
                    </a:p>
                  </a:txBody>
                  <a:tcPr>
                    <a:solidFill>
                      <a:srgbClr val="FF0000"/>
                    </a:solidFill>
                  </a:tcPr>
                </a:tc>
                <a:tc>
                  <a:txBody>
                    <a:bodyPr/>
                    <a:lstStyle/>
                    <a:p>
                      <a:pPr algn="ctr"/>
                      <a:r>
                        <a:rPr lang="en-US" sz="2400" dirty="0" smtClean="0">
                          <a:solidFill>
                            <a:schemeClr val="bg1"/>
                          </a:solidFill>
                        </a:rPr>
                        <a:t>42</a:t>
                      </a:r>
                      <a:endParaRPr lang="en-US" sz="2400" dirty="0">
                        <a:solidFill>
                          <a:schemeClr val="bg1"/>
                        </a:solidFill>
                      </a:endParaRPr>
                    </a:p>
                  </a:txBody>
                  <a:tcPr>
                    <a:solidFill>
                      <a:srgbClr val="FF0000"/>
                    </a:solidFill>
                  </a:tcPr>
                </a:tc>
                <a:tc>
                  <a:txBody>
                    <a:bodyPr/>
                    <a:lstStyle/>
                    <a:p>
                      <a:pPr algn="ctr"/>
                      <a:r>
                        <a:rPr lang="en-US" sz="2400" dirty="0" smtClean="0">
                          <a:solidFill>
                            <a:schemeClr val="bg1"/>
                          </a:solidFill>
                        </a:rPr>
                        <a:t>51</a:t>
                      </a:r>
                      <a:endParaRPr lang="en-US" sz="2400" dirty="0">
                        <a:solidFill>
                          <a:schemeClr val="bg1"/>
                        </a:solidFill>
                      </a:endParaRPr>
                    </a:p>
                  </a:txBody>
                  <a:tcPr>
                    <a:solidFill>
                      <a:srgbClr val="FF0000"/>
                    </a:solidFill>
                  </a:tcPr>
                </a:tc>
                <a:tc>
                  <a:txBody>
                    <a:bodyPr/>
                    <a:lstStyle/>
                    <a:p>
                      <a:pPr algn="ctr"/>
                      <a:r>
                        <a:rPr lang="en-US" sz="2400" dirty="0" smtClean="0">
                          <a:solidFill>
                            <a:schemeClr val="bg1"/>
                          </a:solidFill>
                        </a:rPr>
                        <a:t>66</a:t>
                      </a:r>
                      <a:endParaRPr lang="en-US" sz="2400" dirty="0">
                        <a:solidFill>
                          <a:schemeClr val="bg1"/>
                        </a:solidFill>
                      </a:endParaRPr>
                    </a:p>
                  </a:txBody>
                  <a:tcPr>
                    <a:solidFill>
                      <a:srgbClr val="FF0000"/>
                    </a:solidFill>
                  </a:tcPr>
                </a:tc>
              </a:tr>
              <a:tr h="446023">
                <a:tc>
                  <a:txBody>
                    <a:bodyPr/>
                    <a:lstStyle/>
                    <a:p>
                      <a:r>
                        <a:rPr lang="en-US" dirty="0" smtClean="0"/>
                        <a:t>Banking</a:t>
                      </a:r>
                      <a:endParaRPr lang="en-US" dirty="0"/>
                    </a:p>
                  </a:txBody>
                  <a:tcPr/>
                </a:tc>
                <a:tc>
                  <a:txBody>
                    <a:bodyPr/>
                    <a:lstStyle/>
                    <a:p>
                      <a:pPr algn="ctr"/>
                      <a:r>
                        <a:rPr lang="en-US" sz="2400" dirty="0" smtClean="0">
                          <a:solidFill>
                            <a:schemeClr val="bg1"/>
                          </a:solidFill>
                        </a:rPr>
                        <a:t>25</a:t>
                      </a:r>
                      <a:endParaRPr lang="en-US" sz="2400" dirty="0">
                        <a:solidFill>
                          <a:schemeClr val="bg1"/>
                        </a:solidFill>
                      </a:endParaRPr>
                    </a:p>
                  </a:txBody>
                  <a:tcPr>
                    <a:solidFill>
                      <a:srgbClr val="FF0000"/>
                    </a:solidFill>
                  </a:tcPr>
                </a:tc>
                <a:tc>
                  <a:txBody>
                    <a:bodyPr/>
                    <a:lstStyle/>
                    <a:p>
                      <a:pPr algn="ctr"/>
                      <a:r>
                        <a:rPr lang="en-US" sz="2400" dirty="0" smtClean="0">
                          <a:solidFill>
                            <a:schemeClr val="bg1"/>
                          </a:solidFill>
                        </a:rPr>
                        <a:t>31</a:t>
                      </a:r>
                      <a:endParaRPr lang="en-US" sz="2400" dirty="0">
                        <a:solidFill>
                          <a:schemeClr val="bg1"/>
                        </a:solidFill>
                      </a:endParaRPr>
                    </a:p>
                  </a:txBody>
                  <a:tcPr>
                    <a:solidFill>
                      <a:srgbClr val="FF0000"/>
                    </a:solidFill>
                  </a:tcPr>
                </a:tc>
                <a:tc>
                  <a:txBody>
                    <a:bodyPr/>
                    <a:lstStyle/>
                    <a:p>
                      <a:pPr algn="ctr"/>
                      <a:r>
                        <a:rPr lang="en-US" sz="2400" dirty="0" smtClean="0">
                          <a:solidFill>
                            <a:schemeClr val="bg1"/>
                          </a:solidFill>
                        </a:rPr>
                        <a:t>37</a:t>
                      </a:r>
                      <a:endParaRPr lang="en-US" sz="2400" dirty="0">
                        <a:solidFill>
                          <a:schemeClr val="bg1"/>
                        </a:solidFill>
                      </a:endParaRPr>
                    </a:p>
                  </a:txBody>
                  <a:tcPr>
                    <a:solidFill>
                      <a:srgbClr val="FF0000"/>
                    </a:solidFill>
                  </a:tcPr>
                </a:tc>
                <a:tc>
                  <a:txBody>
                    <a:bodyPr/>
                    <a:lstStyle/>
                    <a:p>
                      <a:pPr algn="ctr"/>
                      <a:r>
                        <a:rPr lang="en-US" sz="2400" dirty="0" smtClean="0">
                          <a:solidFill>
                            <a:schemeClr val="bg1"/>
                          </a:solidFill>
                        </a:rPr>
                        <a:t>43</a:t>
                      </a:r>
                      <a:endParaRPr lang="en-US" sz="2400" dirty="0">
                        <a:solidFill>
                          <a:schemeClr val="bg1"/>
                        </a:solidFill>
                      </a:endParaRPr>
                    </a:p>
                  </a:txBody>
                  <a:tcPr>
                    <a:solidFill>
                      <a:srgbClr val="FF0000"/>
                    </a:solidFill>
                  </a:tcPr>
                </a:tc>
              </a:tr>
              <a:tr h="446023">
                <a:tc>
                  <a:txBody>
                    <a:bodyPr/>
                    <a:lstStyle/>
                    <a:p>
                      <a:r>
                        <a:rPr lang="en-US" dirty="0" smtClean="0"/>
                        <a:t>Video</a:t>
                      </a:r>
                      <a:endParaRPr lang="en-US" dirty="0"/>
                    </a:p>
                  </a:txBody>
                  <a:tcPr/>
                </a:tc>
                <a:tc>
                  <a:txBody>
                    <a:bodyPr/>
                    <a:lstStyle/>
                    <a:p>
                      <a:pPr algn="ctr"/>
                      <a:r>
                        <a:rPr lang="en-US" sz="2400" dirty="0" smtClean="0">
                          <a:solidFill>
                            <a:schemeClr val="bg1"/>
                          </a:solidFill>
                        </a:rPr>
                        <a:t>20</a:t>
                      </a:r>
                      <a:endParaRPr lang="en-US" sz="2400" dirty="0">
                        <a:solidFill>
                          <a:schemeClr val="bg1"/>
                        </a:solidFill>
                      </a:endParaRPr>
                    </a:p>
                  </a:txBody>
                  <a:tcPr>
                    <a:solidFill>
                      <a:schemeClr val="accent2"/>
                    </a:solidFill>
                  </a:tcPr>
                </a:tc>
                <a:tc>
                  <a:txBody>
                    <a:bodyPr/>
                    <a:lstStyle/>
                    <a:p>
                      <a:pPr algn="ctr"/>
                      <a:r>
                        <a:rPr lang="en-US" sz="2400" dirty="0" smtClean="0">
                          <a:solidFill>
                            <a:schemeClr val="bg1"/>
                          </a:solidFill>
                        </a:rPr>
                        <a:t>13</a:t>
                      </a:r>
                      <a:endParaRPr lang="en-US" sz="2400" dirty="0">
                        <a:solidFill>
                          <a:schemeClr val="bg1"/>
                        </a:solidFill>
                      </a:endParaRPr>
                    </a:p>
                  </a:txBody>
                  <a:tcPr>
                    <a:solidFill>
                      <a:schemeClr val="accent2"/>
                    </a:solidFill>
                  </a:tcPr>
                </a:tc>
                <a:tc>
                  <a:txBody>
                    <a:bodyPr/>
                    <a:lstStyle/>
                    <a:p>
                      <a:pPr algn="ctr"/>
                      <a:r>
                        <a:rPr lang="en-US" sz="2400" dirty="0" smtClean="0">
                          <a:solidFill>
                            <a:schemeClr val="bg1"/>
                          </a:solidFill>
                        </a:rPr>
                        <a:t>12</a:t>
                      </a:r>
                      <a:endParaRPr lang="en-US" sz="2400" dirty="0">
                        <a:solidFill>
                          <a:schemeClr val="bg1"/>
                        </a:solidFill>
                      </a:endParaRPr>
                    </a:p>
                  </a:txBody>
                  <a:tcPr>
                    <a:solidFill>
                      <a:schemeClr val="accent2"/>
                    </a:solidFill>
                  </a:tcPr>
                </a:tc>
                <a:tc>
                  <a:txBody>
                    <a:bodyPr/>
                    <a:lstStyle/>
                    <a:p>
                      <a:pPr algn="ctr"/>
                      <a:r>
                        <a:rPr lang="en-US" sz="2400" dirty="0" smtClean="0">
                          <a:solidFill>
                            <a:schemeClr val="bg1"/>
                          </a:solidFill>
                        </a:rPr>
                        <a:t>15</a:t>
                      </a:r>
                      <a:endParaRPr lang="en-US" sz="2400" dirty="0">
                        <a:solidFill>
                          <a:schemeClr val="bg1"/>
                        </a:solidFill>
                      </a:endParaRPr>
                    </a:p>
                  </a:txBody>
                  <a:tcPr>
                    <a:solidFill>
                      <a:schemeClr val="accent2"/>
                    </a:solidFill>
                  </a:tcPr>
                </a:tc>
              </a:tr>
              <a:tr h="446023">
                <a:tc>
                  <a:txBody>
                    <a:bodyPr/>
                    <a:lstStyle/>
                    <a:p>
                      <a:r>
                        <a:rPr lang="en-US" dirty="0" smtClean="0"/>
                        <a:t>Office</a:t>
                      </a:r>
                      <a:endParaRPr lang="en-US" dirty="0"/>
                    </a:p>
                  </a:txBody>
                  <a:tcPr/>
                </a:tc>
                <a:tc>
                  <a:txBody>
                    <a:bodyPr/>
                    <a:lstStyle/>
                    <a:p>
                      <a:pPr algn="ctr"/>
                      <a:r>
                        <a:rPr lang="en-US" sz="2400" dirty="0" smtClean="0">
                          <a:solidFill>
                            <a:schemeClr val="bg1"/>
                          </a:solidFill>
                        </a:rPr>
                        <a:t>19</a:t>
                      </a:r>
                      <a:endParaRPr lang="en-US" sz="2400" dirty="0">
                        <a:solidFill>
                          <a:schemeClr val="bg1"/>
                        </a:solidFill>
                      </a:endParaRPr>
                    </a:p>
                  </a:txBody>
                  <a:tcPr>
                    <a:solidFill>
                      <a:schemeClr val="accent1">
                        <a:lumMod val="75000"/>
                      </a:schemeClr>
                    </a:solidFill>
                  </a:tcPr>
                </a:tc>
                <a:tc>
                  <a:txBody>
                    <a:bodyPr/>
                    <a:lstStyle/>
                    <a:p>
                      <a:pPr algn="ctr"/>
                      <a:r>
                        <a:rPr lang="en-US" sz="2400" dirty="0" smtClean="0">
                          <a:solidFill>
                            <a:schemeClr val="bg1"/>
                          </a:solidFill>
                        </a:rPr>
                        <a:t>19</a:t>
                      </a:r>
                      <a:endParaRPr lang="en-US" sz="2400" dirty="0">
                        <a:solidFill>
                          <a:schemeClr val="bg1"/>
                        </a:solidFill>
                      </a:endParaRPr>
                    </a:p>
                  </a:txBody>
                  <a:tcPr>
                    <a:solidFill>
                      <a:schemeClr val="accent1">
                        <a:lumMod val="75000"/>
                      </a:schemeClr>
                    </a:solidFill>
                  </a:tcPr>
                </a:tc>
                <a:tc>
                  <a:txBody>
                    <a:bodyPr/>
                    <a:lstStyle/>
                    <a:p>
                      <a:pPr algn="ctr"/>
                      <a:r>
                        <a:rPr lang="en-US" sz="2400" dirty="0" smtClean="0">
                          <a:solidFill>
                            <a:schemeClr val="bg1"/>
                          </a:solidFill>
                        </a:rPr>
                        <a:t>5</a:t>
                      </a:r>
                      <a:endParaRPr lang="en-US" sz="2400" dirty="0">
                        <a:solidFill>
                          <a:schemeClr val="bg1"/>
                        </a:solidFill>
                      </a:endParaRPr>
                    </a:p>
                  </a:txBody>
                  <a:tcPr>
                    <a:solidFill>
                      <a:schemeClr val="accent1">
                        <a:lumMod val="75000"/>
                      </a:schemeClr>
                    </a:solidFill>
                  </a:tcPr>
                </a:tc>
                <a:tc>
                  <a:txBody>
                    <a:bodyPr/>
                    <a:lstStyle/>
                    <a:p>
                      <a:pPr marL="0" algn="ctr" defTabSz="457200" rtl="0" eaLnBrk="1" latinLnBrk="0" hangingPunct="1"/>
                      <a:r>
                        <a:rPr lang="en-US" sz="2400" kern="1200" dirty="0" smtClean="0">
                          <a:solidFill>
                            <a:schemeClr val="bg1"/>
                          </a:solidFill>
                          <a:latin typeface="+mn-lt"/>
                          <a:ea typeface="+mn-ea"/>
                          <a:cs typeface="+mn-cs"/>
                        </a:rPr>
                        <a:t>6</a:t>
                      </a:r>
                    </a:p>
                  </a:txBody>
                  <a:tcPr>
                    <a:solidFill>
                      <a:schemeClr val="accent2"/>
                    </a:solidFill>
                  </a:tcPr>
                </a:tc>
              </a:tr>
              <a:tr h="446023">
                <a:tc>
                  <a:txBody>
                    <a:bodyPr/>
                    <a:lstStyle/>
                    <a:p>
                      <a:r>
                        <a:rPr lang="en-US" dirty="0" smtClean="0"/>
                        <a:t>Photos</a:t>
                      </a:r>
                      <a:endParaRPr lang="en-US" dirty="0"/>
                    </a:p>
                  </a:txBody>
                  <a:tcPr/>
                </a:tc>
                <a:tc>
                  <a:txBody>
                    <a:bodyPr/>
                    <a:lstStyle/>
                    <a:p>
                      <a:pPr algn="ctr"/>
                      <a:r>
                        <a:rPr lang="en-US" sz="2400" dirty="0" smtClean="0">
                          <a:solidFill>
                            <a:schemeClr val="bg1"/>
                          </a:solidFill>
                        </a:rPr>
                        <a:t>29</a:t>
                      </a:r>
                      <a:endParaRPr lang="en-US" sz="2400" dirty="0">
                        <a:solidFill>
                          <a:schemeClr val="bg1"/>
                        </a:solidFill>
                      </a:endParaRPr>
                    </a:p>
                  </a:txBody>
                  <a:tcPr>
                    <a:solidFill>
                      <a:schemeClr val="accent1">
                        <a:lumMod val="75000"/>
                      </a:schemeClr>
                    </a:solidFill>
                  </a:tcPr>
                </a:tc>
                <a:tc>
                  <a:txBody>
                    <a:bodyPr/>
                    <a:lstStyle/>
                    <a:p>
                      <a:pPr algn="ctr"/>
                      <a:r>
                        <a:rPr lang="en-US" sz="2400" dirty="0" smtClean="0">
                          <a:solidFill>
                            <a:schemeClr val="bg1"/>
                          </a:solidFill>
                        </a:rPr>
                        <a:t>27</a:t>
                      </a:r>
                      <a:endParaRPr lang="en-US" sz="2400" dirty="0">
                        <a:solidFill>
                          <a:schemeClr val="bg1"/>
                        </a:solidFill>
                      </a:endParaRPr>
                    </a:p>
                  </a:txBody>
                  <a:tcPr>
                    <a:solidFill>
                      <a:schemeClr val="accent1">
                        <a:lumMod val="75000"/>
                      </a:schemeClr>
                    </a:solidFill>
                  </a:tcPr>
                </a:tc>
                <a:tc>
                  <a:txBody>
                    <a:bodyPr/>
                    <a:lstStyle/>
                    <a:p>
                      <a:pPr algn="ctr"/>
                      <a:r>
                        <a:rPr lang="en-US" sz="2400" dirty="0" smtClean="0">
                          <a:solidFill>
                            <a:schemeClr val="bg1"/>
                          </a:solidFill>
                        </a:rPr>
                        <a:t>18</a:t>
                      </a:r>
                      <a:endParaRPr lang="en-US" sz="2400" dirty="0">
                        <a:solidFill>
                          <a:schemeClr val="bg1"/>
                        </a:solidFill>
                      </a:endParaRPr>
                    </a:p>
                  </a:txBody>
                  <a:tcPr>
                    <a:solidFill>
                      <a:schemeClr val="accent1">
                        <a:lumMod val="75000"/>
                      </a:schemeClr>
                    </a:solidFill>
                  </a:tcPr>
                </a:tc>
                <a:tc>
                  <a:txBody>
                    <a:bodyPr/>
                    <a:lstStyle/>
                    <a:p>
                      <a:pPr marL="0" algn="ctr" defTabSz="457200" rtl="0" eaLnBrk="1" latinLnBrk="0" hangingPunct="1"/>
                      <a:r>
                        <a:rPr lang="en-US" sz="2400" kern="1200" dirty="0" smtClean="0">
                          <a:solidFill>
                            <a:schemeClr val="bg1"/>
                          </a:solidFill>
                          <a:latin typeface="+mn-lt"/>
                          <a:ea typeface="+mn-ea"/>
                          <a:cs typeface="+mn-cs"/>
                        </a:rPr>
                        <a:t>15</a:t>
                      </a:r>
                    </a:p>
                  </a:txBody>
                  <a:tcPr>
                    <a:solidFill>
                      <a:schemeClr val="accent1">
                        <a:lumMod val="75000"/>
                      </a:schemeClr>
                    </a:solidFill>
                  </a:tcPr>
                </a:tc>
              </a:tr>
            </a:tbl>
          </a:graphicData>
        </a:graphic>
      </p:graphicFrame>
      <p:sp>
        <p:nvSpPr>
          <p:cNvPr id="13" name="TextBox 12"/>
          <p:cNvSpPr txBox="1"/>
          <p:nvPr/>
        </p:nvSpPr>
        <p:spPr>
          <a:xfrm>
            <a:off x="642910" y="5072074"/>
            <a:ext cx="592935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Q1: Which of the following Web-based services do you currently use?</a:t>
            </a:r>
          </a:p>
          <a:p>
            <a:endParaRPr lang="en-US" sz="1600" dirty="0" smtClean="0"/>
          </a:p>
          <a:p>
            <a:r>
              <a:rPr lang="en-US" sz="1600" dirty="0" smtClean="0"/>
              <a:t>Q2: How interested are you in using this type of service for the following types of files?</a:t>
            </a:r>
          </a:p>
        </p:txBody>
      </p:sp>
      <p:sp>
        <p:nvSpPr>
          <p:cNvPr id="14" name="TextBox 13"/>
          <p:cNvSpPr txBox="1"/>
          <p:nvPr/>
        </p:nvSpPr>
        <p:spPr>
          <a:xfrm>
            <a:off x="348668" y="856102"/>
            <a:ext cx="3203121" cy="215444"/>
          </a:xfrm>
          <a:prstGeom prst="rect">
            <a:avLst/>
          </a:prstGeom>
          <a:noFill/>
        </p:spPr>
        <p:txBody>
          <a:bodyPr wrap="none" rtlCol="0">
            <a:spAutoFit/>
          </a:bodyPr>
          <a:lstStyle/>
          <a:p>
            <a:r>
              <a:rPr lang="en-GB" sz="800" dirty="0" smtClean="0">
                <a:latin typeface="Tahoma" pitchFamily="34" charset="0"/>
                <a:cs typeface="Tahoma" pitchFamily="34" charset="0"/>
              </a:rPr>
              <a:t>Base:  </a:t>
            </a:r>
            <a:r>
              <a:rPr lang="en-GB" sz="800" dirty="0" smtClean="0">
                <a:latin typeface="Tahoma" pitchFamily="34" charset="0"/>
                <a:cs typeface="Tahoma" pitchFamily="34" charset="0"/>
              </a:rPr>
              <a:t>March 2010 fieldwork </a:t>
            </a:r>
            <a:r>
              <a:rPr lang="en-GB" sz="800" dirty="0" smtClean="0">
                <a:latin typeface="Tahoma" pitchFamily="34" charset="0"/>
                <a:cs typeface="Tahoma" pitchFamily="34" charset="0"/>
              </a:rPr>
              <a:t>18+ population </a:t>
            </a:r>
            <a:r>
              <a:rPr lang="en-GB" sz="800" dirty="0" smtClean="0">
                <a:latin typeface="Tahoma" pitchFamily="34" charset="0"/>
                <a:cs typeface="Tahoma" pitchFamily="34" charset="0"/>
              </a:rPr>
              <a:t>(</a:t>
            </a:r>
            <a:r>
              <a:rPr lang="en-GB" sz="800" dirty="0" smtClean="0">
                <a:latin typeface="Tahoma" pitchFamily="34" charset="0"/>
                <a:cs typeface="Tahoma" pitchFamily="34" charset="0"/>
              </a:rPr>
              <a:t>1,831</a:t>
            </a:r>
            <a:r>
              <a:rPr lang="en-GB" sz="800" dirty="0" smtClean="0">
                <a:latin typeface="Tahoma" pitchFamily="34" charset="0"/>
                <a:cs typeface="Tahoma" pitchFamily="34" charset="0"/>
              </a:rPr>
              <a:t>) - </a:t>
            </a:r>
            <a:r>
              <a:rPr lang="en-GB" sz="800" dirty="0" err="1" smtClean="0">
                <a:latin typeface="Tahoma" pitchFamily="34" charset="0"/>
                <a:cs typeface="Tahoma" pitchFamily="34" charset="0"/>
              </a:rPr>
              <a:t>unweighted</a:t>
            </a:r>
            <a:endParaRPr lang="en-GB" sz="8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Slide Number Placeholder 1"/>
          <p:cNvSpPr txBox="1">
            <a:spLocks/>
          </p:cNvSpPr>
          <p:nvPr/>
        </p:nvSpPr>
        <p:spPr>
          <a:xfrm>
            <a:off x="8886825" y="6629400"/>
            <a:ext cx="257175" cy="15716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chemeClr val="accent5">
                    <a:lumMod val="75000"/>
                  </a:schemeClr>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0" cap="none" spc="0" normalizeH="0" baseline="0" noProof="0" dirty="0">
              <a:ln>
                <a:noFill/>
              </a:ln>
              <a:solidFill>
                <a:schemeClr val="accent5">
                  <a:lumMod val="75000"/>
                </a:schemeClr>
              </a:solidFill>
              <a:effectLst/>
              <a:uLnTx/>
              <a:uFillTx/>
              <a:latin typeface="Tahoma" pitchFamily="34" charset="0"/>
              <a:ea typeface="ヒラギノ角ゴ Pro W3" charset="-128"/>
              <a:cs typeface="Tahoma" pitchFamily="34" charset="0"/>
            </a:endParaRPr>
          </a:p>
        </p:txBody>
      </p:sp>
      <p:sp>
        <p:nvSpPr>
          <p:cNvPr id="9" name="TextBox 8"/>
          <p:cNvSpPr txBox="1"/>
          <p:nvPr/>
        </p:nvSpPr>
        <p:spPr>
          <a:xfrm rot="16200000">
            <a:off x="7812800" y="5241071"/>
            <a:ext cx="2388396" cy="274005"/>
          </a:xfrm>
          <a:prstGeom prst="rect">
            <a:avLst/>
          </a:prstGeom>
          <a:solidFill>
            <a:schemeClr val="bg1"/>
          </a:solidFill>
        </p:spPr>
        <p:txBody>
          <a:bodyPr wrap="square" rtlCol="0" anchor="b">
            <a:noAutofit/>
          </a:bodyPr>
          <a:lstStyle/>
          <a:p>
            <a:r>
              <a:rPr lang="en-GB" sz="600" dirty="0" smtClean="0">
                <a:solidFill>
                  <a:schemeClr val="accent3">
                    <a:lumMod val="60000"/>
                    <a:lumOff val="40000"/>
                  </a:schemeClr>
                </a:solidFill>
                <a:latin typeface="Trebuchet MS" pitchFamily="34" charset="0"/>
                <a:cs typeface="Tahoma" pitchFamily="34" charset="0"/>
              </a:rPr>
              <a:t>©  Harris Interactive  2009</a:t>
            </a:r>
            <a:endParaRPr lang="en-GB" sz="600" dirty="0">
              <a:solidFill>
                <a:schemeClr val="accent3">
                  <a:lumMod val="60000"/>
                  <a:lumOff val="40000"/>
                </a:schemeClr>
              </a:solidFill>
              <a:latin typeface="Trebuchet MS" pitchFamily="34" charset="0"/>
              <a:cs typeface="Tahoma" pitchFamily="34" charset="0"/>
            </a:endParaRPr>
          </a:p>
        </p:txBody>
      </p:sp>
      <p:sp>
        <p:nvSpPr>
          <p:cNvPr id="8" name="Rectangle 8"/>
          <p:cNvSpPr txBox="1">
            <a:spLocks noChangeArrowheads="1"/>
          </p:cNvSpPr>
          <p:nvPr/>
        </p:nvSpPr>
        <p:spPr bwMode="auto">
          <a:xfrm>
            <a:off x="219446" y="57132"/>
            <a:ext cx="8638834"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10" name="Rectangle 8"/>
          <p:cNvSpPr txBox="1">
            <a:spLocks noChangeArrowheads="1"/>
          </p:cNvSpPr>
          <p:nvPr/>
        </p:nvSpPr>
        <p:spPr bwMode="auto">
          <a:xfrm>
            <a:off x="219446" y="128570"/>
            <a:ext cx="8638834" cy="94297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accent1"/>
                </a:solidFill>
                <a:effectLst/>
                <a:uLnTx/>
                <a:uFillTx/>
                <a:latin typeface="Tahoma" pitchFamily="34" charset="0"/>
                <a:ea typeface="+mj-ea"/>
                <a:cs typeface="Tahoma" pitchFamily="34" charset="0"/>
              </a:rPr>
              <a:t>Cloud</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 </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computing </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is a </a:t>
            </a:r>
            <a:r>
              <a:rPr kumimoji="0" lang="en-GB" sz="2800" b="1" i="0" u="none" strike="noStrike" kern="0" cap="none" spc="0" normalizeH="0" noProof="0" dirty="0" err="1" smtClean="0">
                <a:ln>
                  <a:noFill/>
                </a:ln>
                <a:solidFill>
                  <a:schemeClr val="accent1"/>
                </a:solidFill>
                <a:effectLst/>
                <a:uLnTx/>
                <a:uFillTx/>
                <a:latin typeface="Tahoma" pitchFamily="34" charset="0"/>
                <a:ea typeface="+mj-ea"/>
                <a:cs typeface="Tahoma" pitchFamily="34" charset="0"/>
              </a:rPr>
              <a:t>tradeoff</a:t>
            </a:r>
            <a:r>
              <a:rPr kumimoji="0" lang="en-GB" sz="2800" b="1" i="0" u="none" strike="noStrike" kern="0" cap="none" spc="0" normalizeH="0" noProof="0" dirty="0" smtClean="0">
                <a:ln>
                  <a:noFill/>
                </a:ln>
                <a:solidFill>
                  <a:schemeClr val="accent1"/>
                </a:solidFill>
                <a:effectLst/>
                <a:uLnTx/>
                <a:uFillTx/>
                <a:latin typeface="Tahoma" pitchFamily="34" charset="0"/>
                <a:ea typeface="+mj-ea"/>
                <a:cs typeface="Tahoma" pitchFamily="34" charset="0"/>
              </a:rPr>
              <a:t> between accessibility and security</a:t>
            </a:r>
            <a:endParaRPr kumimoji="0" lang="en-GB" sz="2400" b="1" i="0" u="none" strike="noStrike" kern="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13" name="Rounded Rectangle 12"/>
          <p:cNvSpPr/>
          <p:nvPr/>
        </p:nvSpPr>
        <p:spPr bwMode="auto">
          <a:xfrm>
            <a:off x="1643042" y="1288259"/>
            <a:ext cx="6000792" cy="2214578"/>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charset="-128"/>
                <a:cs typeface="ヒラギノ角ゴ Pro W3" charset="-128"/>
              </a:rPr>
              <a:t>Over Half of Respondents</a:t>
            </a:r>
            <a:r>
              <a:rPr kumimoji="0" lang="en-US" sz="1800" b="0" i="0" u="none" strike="noStrike" cap="none" normalizeH="0" dirty="0" smtClean="0">
                <a:ln>
                  <a:noFill/>
                </a:ln>
                <a:solidFill>
                  <a:schemeClr val="tx1"/>
                </a:solidFill>
                <a:effectLst/>
                <a:latin typeface="Arial" charset="0"/>
                <a:ea typeface="ヒラギノ角ゴ Pro W3" charset="-128"/>
                <a:cs typeface="ヒラギノ角ゴ Pro W3" charset="-128"/>
              </a:rPr>
              <a:t> Agree</a:t>
            </a:r>
            <a:r>
              <a:rPr kumimoji="0" lang="en-US" sz="2400" b="0" i="0" u="none" strike="noStrike" cap="none" normalizeH="0" dirty="0" smtClean="0">
                <a:ln>
                  <a:noFill/>
                </a:ln>
                <a:solidFill>
                  <a:schemeClr val="tx1"/>
                </a:solidFill>
                <a:effectLst/>
                <a:latin typeface="Arial" charset="0"/>
                <a:ea typeface="ヒラギノ角ゴ Pro W3" charset="-128"/>
                <a:cs typeface="ヒラギノ角ゴ Pro W3" charset="-128"/>
              </a:rPr>
              <a:t>:</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 - </a:t>
            </a:r>
            <a:r>
              <a:rPr lang="en-US" dirty="0" smtClean="0">
                <a:solidFill>
                  <a:schemeClr val="accent1">
                    <a:lumMod val="50000"/>
                  </a:schemeClr>
                </a:solidFill>
              </a:rPr>
              <a:t>A</a:t>
            </a:r>
            <a:r>
              <a:rPr lang="en-US" dirty="0" smtClean="0">
                <a:solidFill>
                  <a:schemeClr val="accent1">
                    <a:lumMod val="50000"/>
                  </a:schemeClr>
                </a:solidFill>
              </a:rPr>
              <a:t>ccess </a:t>
            </a:r>
            <a:r>
              <a:rPr lang="en-US" dirty="0" smtClean="0">
                <a:solidFill>
                  <a:schemeClr val="accent1">
                    <a:lumMod val="50000"/>
                  </a:schemeClr>
                </a:solidFill>
              </a:rPr>
              <a:t>to files makes life much easier</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 - </a:t>
            </a:r>
            <a:r>
              <a:rPr kumimoji="0" lang="en-US" sz="2400" b="0" i="0" u="none" strike="noStrike" cap="none" normalizeH="0" baseline="0" dirty="0" smtClean="0">
                <a:ln>
                  <a:noFill/>
                </a:ln>
                <a:solidFill>
                  <a:srgbClr val="FF0000"/>
                </a:solidFill>
                <a:effectLst/>
                <a:latin typeface="Arial" charset="0"/>
                <a:ea typeface="ヒラギノ角ゴ Pro W3" charset="-128"/>
                <a:cs typeface="ヒラギノ角ゴ Pro W3" charset="-128"/>
              </a:rPr>
              <a:t>Would worry abou</a:t>
            </a:r>
            <a:r>
              <a:rPr lang="en-US" dirty="0" smtClean="0">
                <a:solidFill>
                  <a:srgbClr val="FF0000"/>
                </a:solidFill>
              </a:rPr>
              <a:t>t losing connectivity</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charset="0"/>
                <a:ea typeface="ヒラギノ角ゴ Pro W3" charset="-128"/>
                <a:cs typeface="ヒラギノ角ゴ Pro W3" charset="-128"/>
              </a:rPr>
              <a:t> - Concerned about security</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FF0000"/>
                </a:solidFill>
              </a:rPr>
              <a:t> - Would still keep offline backups</a:t>
            </a:r>
            <a:endParaRPr kumimoji="0" lang="en-US" sz="2400" b="0" i="0" u="none" strike="noStrike" cap="none" normalizeH="0" baseline="0" dirty="0">
              <a:ln>
                <a:noFill/>
              </a:ln>
              <a:solidFill>
                <a:srgbClr val="FF0000"/>
              </a:solidFill>
              <a:effectLst/>
              <a:latin typeface="Arial" charset="0"/>
              <a:ea typeface="ヒラギノ角ゴ Pro W3" charset="-128"/>
              <a:cs typeface="ヒラギノ角ゴ Pro W3" charset="-128"/>
            </a:endParaRPr>
          </a:p>
        </p:txBody>
      </p:sp>
      <p:sp>
        <p:nvSpPr>
          <p:cNvPr id="14" name="Rounded Rectangle 13"/>
          <p:cNvSpPr/>
          <p:nvPr/>
        </p:nvSpPr>
        <p:spPr bwMode="auto">
          <a:xfrm>
            <a:off x="1643042" y="3860027"/>
            <a:ext cx="6000792" cy="2214578"/>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charset="-128"/>
                <a:cs typeface="ヒラギノ角ゴ Pro W3" charset="-128"/>
              </a:rPr>
              <a:t>Less than Half of Respondents</a:t>
            </a:r>
            <a:r>
              <a:rPr kumimoji="0" lang="en-US" sz="1800" b="0" i="0" u="none" strike="noStrike" cap="none" normalizeH="0" dirty="0" smtClean="0">
                <a:ln>
                  <a:noFill/>
                </a:ln>
                <a:solidFill>
                  <a:schemeClr val="tx1"/>
                </a:solidFill>
                <a:effectLst/>
                <a:latin typeface="Arial" charset="0"/>
                <a:ea typeface="ヒラギノ角ゴ Pro W3" charset="-128"/>
                <a:cs typeface="ヒラギノ角ゴ Pro W3" charset="-128"/>
              </a:rPr>
              <a:t> Agree</a:t>
            </a:r>
            <a:r>
              <a:rPr kumimoji="0" lang="en-US" sz="2400" b="0" i="0" u="none" strike="noStrike" cap="none" normalizeH="0" dirty="0" smtClean="0">
                <a:ln>
                  <a:noFill/>
                </a:ln>
                <a:solidFill>
                  <a:schemeClr val="tx1"/>
                </a:solidFill>
                <a:effectLst/>
                <a:latin typeface="Arial" charset="0"/>
                <a:ea typeface="ヒラギノ角ゴ Pro W3" charset="-128"/>
                <a:cs typeface="ヒラギノ角ゴ Pro W3" charset="-128"/>
              </a:rPr>
              <a:t>:</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 - </a:t>
            </a:r>
            <a:r>
              <a:rPr lang="en-US" dirty="0" smtClean="0">
                <a:solidFill>
                  <a:schemeClr val="accent1">
                    <a:lumMod val="50000"/>
                  </a:schemeClr>
                </a:solidFill>
              </a:rPr>
              <a:t>Sounds too complicated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 - </a:t>
            </a:r>
            <a:r>
              <a:rPr kumimoji="0" lang="en-US" sz="2400" b="0" i="0" u="none" strike="noStrike" cap="none" normalizeH="0" baseline="0" dirty="0" smtClean="0">
                <a:ln>
                  <a:noFill/>
                </a:ln>
                <a:solidFill>
                  <a:srgbClr val="FF0000"/>
                </a:solidFill>
                <a:effectLst/>
                <a:latin typeface="Arial" charset="0"/>
                <a:ea typeface="ヒラギノ角ゴ Pro W3" charset="-128"/>
                <a:cs typeface="ヒラギノ角ゴ Pro W3" charset="-128"/>
              </a:rPr>
              <a:t>Need access to all my files at all times</a:t>
            </a:r>
            <a:endParaRPr lang="en-US" dirty="0" smtClean="0">
              <a:solidFill>
                <a:srgbClr val="FF0000"/>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charset="0"/>
                <a:ea typeface="ヒラギノ角ゴ Pro W3" charset="-128"/>
                <a:cs typeface="ヒラギノ角ゴ Pro W3" charset="-128"/>
              </a:rPr>
              <a:t> - I would trust files are safe</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FF0000"/>
                </a:solidFill>
              </a:rPr>
              <a:t> - Would trust with personal information</a:t>
            </a:r>
            <a:endParaRPr kumimoji="0" lang="en-US" sz="2400" b="0" i="0" u="none" strike="noStrike" cap="none" normalizeH="0" baseline="0" dirty="0">
              <a:ln>
                <a:noFill/>
              </a:ln>
              <a:solidFill>
                <a:srgbClr val="FF0000"/>
              </a:solidFill>
              <a:effectLst/>
              <a:latin typeface="Arial" charset="0"/>
              <a:ea typeface="ヒラギノ角ゴ Pro W3" charset="-128"/>
              <a:cs typeface="ヒラギノ角ゴ Pro W3" charset="-128"/>
            </a:endParaRPr>
          </a:p>
        </p:txBody>
      </p:sp>
      <p:sp>
        <p:nvSpPr>
          <p:cNvPr id="15" name="TextBox 14"/>
          <p:cNvSpPr txBox="1"/>
          <p:nvPr/>
        </p:nvSpPr>
        <p:spPr>
          <a:xfrm>
            <a:off x="500034" y="3431399"/>
            <a:ext cx="801823" cy="461665"/>
          </a:xfrm>
          <a:prstGeom prst="rect">
            <a:avLst/>
          </a:prstGeom>
          <a:noFill/>
        </p:spPr>
        <p:txBody>
          <a:bodyPr wrap="none" rtlCol="0">
            <a:spAutoFit/>
          </a:bodyPr>
          <a:lstStyle/>
          <a:p>
            <a:r>
              <a:rPr lang="en-US" dirty="0" smtClean="0"/>
              <a:t>50%</a:t>
            </a:r>
            <a:endParaRPr lang="en-US" dirty="0"/>
          </a:p>
        </p:txBody>
      </p:sp>
      <p:sp>
        <p:nvSpPr>
          <p:cNvPr id="16" name="Up Arrow 15"/>
          <p:cNvSpPr/>
          <p:nvPr/>
        </p:nvSpPr>
        <p:spPr bwMode="auto">
          <a:xfrm>
            <a:off x="571472" y="2717019"/>
            <a:ext cx="571504" cy="714380"/>
          </a:xfrm>
          <a:prstGeom prst="upArrow">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7" name="Up Arrow 16"/>
          <p:cNvSpPr/>
          <p:nvPr/>
        </p:nvSpPr>
        <p:spPr bwMode="auto">
          <a:xfrm rot="10800000">
            <a:off x="571472" y="3860027"/>
            <a:ext cx="571504" cy="714380"/>
          </a:xfrm>
          <a:prstGeom prst="upArrow">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cxnSp>
        <p:nvCxnSpPr>
          <p:cNvPr id="19" name="Straight Connector 18"/>
          <p:cNvCxnSpPr>
            <a:stCxn id="15" idx="3"/>
          </p:cNvCxnSpPr>
          <p:nvPr/>
        </p:nvCxnSpPr>
        <p:spPr bwMode="auto">
          <a:xfrm flipV="1">
            <a:off x="1301857" y="3645713"/>
            <a:ext cx="7627861" cy="16519"/>
          </a:xfrm>
          <a:prstGeom prst="line">
            <a:avLst/>
          </a:prstGeom>
          <a:solidFill>
            <a:schemeClr val="accent1"/>
          </a:solidFill>
          <a:ln w="38100" cap="flat" cmpd="sng" algn="ctr">
            <a:solidFill>
              <a:schemeClr val="tx1">
                <a:lumMod val="50000"/>
              </a:schemeClr>
            </a:solidFill>
            <a:prstDash val="solid"/>
            <a:round/>
            <a:headEnd type="none" w="med" len="med"/>
            <a:tailEnd type="none" w="med" len="med"/>
          </a:ln>
          <a:effectLst/>
        </p:spPr>
      </p:cxnSp>
      <p:sp>
        <p:nvSpPr>
          <p:cNvPr id="18" name="TextBox 17"/>
          <p:cNvSpPr txBox="1"/>
          <p:nvPr/>
        </p:nvSpPr>
        <p:spPr>
          <a:xfrm>
            <a:off x="348668" y="1000108"/>
            <a:ext cx="3203121" cy="215444"/>
          </a:xfrm>
          <a:prstGeom prst="rect">
            <a:avLst/>
          </a:prstGeom>
          <a:noFill/>
        </p:spPr>
        <p:txBody>
          <a:bodyPr wrap="none" rtlCol="0">
            <a:spAutoFit/>
          </a:bodyPr>
          <a:lstStyle/>
          <a:p>
            <a:r>
              <a:rPr lang="en-GB" sz="800" dirty="0" smtClean="0">
                <a:latin typeface="Tahoma" pitchFamily="34" charset="0"/>
                <a:cs typeface="Tahoma" pitchFamily="34" charset="0"/>
              </a:rPr>
              <a:t>Base:  </a:t>
            </a:r>
            <a:r>
              <a:rPr lang="en-GB" sz="800" dirty="0" smtClean="0">
                <a:latin typeface="Tahoma" pitchFamily="34" charset="0"/>
                <a:cs typeface="Tahoma" pitchFamily="34" charset="0"/>
              </a:rPr>
              <a:t>March 2010 fieldwork </a:t>
            </a:r>
            <a:r>
              <a:rPr lang="en-GB" sz="800" dirty="0" smtClean="0">
                <a:latin typeface="Tahoma" pitchFamily="34" charset="0"/>
                <a:cs typeface="Tahoma" pitchFamily="34" charset="0"/>
              </a:rPr>
              <a:t>18+ population </a:t>
            </a:r>
            <a:r>
              <a:rPr lang="en-GB" sz="800" dirty="0" smtClean="0">
                <a:latin typeface="Tahoma" pitchFamily="34" charset="0"/>
                <a:cs typeface="Tahoma" pitchFamily="34" charset="0"/>
              </a:rPr>
              <a:t>(</a:t>
            </a:r>
            <a:r>
              <a:rPr lang="en-GB" sz="800" dirty="0" smtClean="0">
                <a:latin typeface="Tahoma" pitchFamily="34" charset="0"/>
                <a:cs typeface="Tahoma" pitchFamily="34" charset="0"/>
              </a:rPr>
              <a:t>1,831</a:t>
            </a:r>
            <a:r>
              <a:rPr lang="en-GB" sz="800" dirty="0" smtClean="0">
                <a:latin typeface="Tahoma" pitchFamily="34" charset="0"/>
                <a:cs typeface="Tahoma" pitchFamily="34" charset="0"/>
              </a:rPr>
              <a:t>) - </a:t>
            </a:r>
            <a:r>
              <a:rPr lang="en-GB" sz="800" dirty="0" err="1" smtClean="0">
                <a:latin typeface="Tahoma" pitchFamily="34" charset="0"/>
                <a:cs typeface="Tahoma" pitchFamily="34" charset="0"/>
              </a:rPr>
              <a:t>unweighted</a:t>
            </a:r>
            <a:endParaRPr lang="en-GB" sz="800" dirty="0">
              <a:latin typeface="Tahoma" pitchFamily="34" charset="0"/>
              <a:cs typeface="Tahoma" pitchFamily="34" charset="0"/>
            </a:endParaRPr>
          </a:p>
        </p:txBody>
      </p:sp>
      <p:sp>
        <p:nvSpPr>
          <p:cNvPr id="20" name="TextBox 19"/>
          <p:cNvSpPr txBox="1"/>
          <p:nvPr/>
        </p:nvSpPr>
        <p:spPr>
          <a:xfrm>
            <a:off x="928662" y="6143644"/>
            <a:ext cx="635798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Q: </a:t>
            </a:r>
            <a:r>
              <a:rPr lang="en-US" sz="1600" dirty="0" smtClean="0"/>
              <a:t>Do you agree or disagree with the following statements? </a:t>
            </a:r>
          </a:p>
          <a:p>
            <a:r>
              <a:rPr lang="en-US" sz="1200" dirty="0" smtClean="0"/>
              <a:t>5 point scale, Strongly Agree – Strongly Disagree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857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graphicFrame>
        <p:nvGraphicFramePr>
          <p:cNvPr id="5" name="Chart 4"/>
          <p:cNvGraphicFramePr/>
          <p:nvPr/>
        </p:nvGraphicFramePr>
        <p:xfrm>
          <a:off x="4929190" y="714356"/>
          <a:ext cx="4214810"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5"/>
          <p:cNvSpPr txBox="1">
            <a:spLocks noChangeArrowheads="1"/>
          </p:cNvSpPr>
          <p:nvPr/>
        </p:nvSpPr>
        <p:spPr bwMode="auto">
          <a:xfrm>
            <a:off x="203212" y="133330"/>
            <a:ext cx="8369316" cy="866778"/>
          </a:xfrm>
          <a:prstGeom prst="rect">
            <a:avLst/>
          </a:prstGeom>
          <a:noFill/>
          <a:ln w="9525">
            <a:noFill/>
            <a:miter lim="800000"/>
            <a:headEnd/>
            <a:tailEnd/>
          </a:ln>
          <a:effectLst/>
        </p:spPr>
        <p:txBody>
          <a:bodyPr lIns="0" tIns="0" rIns="0" bIns="0"/>
          <a:lstStyle/>
          <a:p>
            <a:pPr>
              <a:spcBef>
                <a:spcPct val="50000"/>
              </a:spcBef>
            </a:pPr>
            <a:r>
              <a:rPr lang="en-GB" sz="2400" b="1" dirty="0" smtClean="0">
                <a:solidFill>
                  <a:schemeClr val="accent1"/>
                </a:solidFill>
                <a:latin typeface="Tahoma" pitchFamily="34" charset="0"/>
                <a:cs typeface="Tahoma" pitchFamily="34" charset="0"/>
              </a:rPr>
              <a:t>Interest in Cloud Computing Devices </a:t>
            </a:r>
          </a:p>
          <a:p>
            <a:pPr>
              <a:spcBef>
                <a:spcPts val="0"/>
              </a:spcBef>
            </a:pPr>
            <a:r>
              <a:rPr lang="en-GB" sz="1800" b="1" dirty="0" smtClean="0">
                <a:latin typeface="Tahoma" pitchFamily="34" charset="0"/>
                <a:cs typeface="Tahoma" pitchFamily="34" charset="0"/>
              </a:rPr>
              <a:t>(% Definitely or Might get in next 6 </a:t>
            </a:r>
            <a:r>
              <a:rPr lang="en-GB" sz="1800" b="1" dirty="0" err="1" smtClean="0">
                <a:latin typeface="Tahoma" pitchFamily="34" charset="0"/>
                <a:cs typeface="Tahoma" pitchFamily="34" charset="0"/>
              </a:rPr>
              <a:t>mos</a:t>
            </a:r>
            <a:r>
              <a:rPr lang="en-GB" sz="1800" b="1" dirty="0" smtClean="0">
                <a:latin typeface="Tahoma" pitchFamily="34" charset="0"/>
                <a:cs typeface="Tahoma" pitchFamily="34" charset="0"/>
              </a:rPr>
              <a:t>)</a:t>
            </a:r>
          </a:p>
        </p:txBody>
      </p:sp>
      <p:sp>
        <p:nvSpPr>
          <p:cNvPr id="7" name="Slide Number Placeholder 1"/>
          <p:cNvSpPr txBox="1">
            <a:spLocks/>
          </p:cNvSpPr>
          <p:nvPr/>
        </p:nvSpPr>
        <p:spPr>
          <a:xfrm>
            <a:off x="8715405" y="6629400"/>
            <a:ext cx="428596"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F36F9-A59B-4706-BD9A-F4E8CEA2CDBC}" type="slidenum">
              <a:rPr kumimoji="0" lang="en-GB" sz="800" b="0" i="0" u="none" strike="noStrike" kern="0" cap="none" spc="0" normalizeH="0" baseline="0" noProof="0" smtClean="0">
                <a:ln>
                  <a:noFill/>
                </a:ln>
                <a:solidFill>
                  <a:srgbClr val="92D050"/>
                </a:solidFill>
                <a:effectLst/>
                <a:uLnTx/>
                <a:uFillTx/>
                <a:latin typeface="Tahoma" pitchFamily="34" charset="0"/>
                <a:ea typeface="ヒラギノ角ゴ Pro W3" charset="-128"/>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0" cap="none" spc="0" normalizeH="0" baseline="0" noProof="0" dirty="0">
              <a:ln>
                <a:noFill/>
              </a:ln>
              <a:solidFill>
                <a:srgbClr val="92D050"/>
              </a:solidFill>
              <a:effectLst/>
              <a:uLnTx/>
              <a:uFillTx/>
              <a:latin typeface="Tahoma" pitchFamily="34" charset="0"/>
              <a:ea typeface="ヒラギノ角ゴ Pro W3" charset="-128"/>
              <a:cs typeface="Tahoma" pitchFamily="34" charset="0"/>
            </a:endParaRPr>
          </a:p>
        </p:txBody>
      </p:sp>
      <p:sp>
        <p:nvSpPr>
          <p:cNvPr id="9" name="TextBox 8"/>
          <p:cNvSpPr txBox="1"/>
          <p:nvPr/>
        </p:nvSpPr>
        <p:spPr>
          <a:xfrm rot="16200000">
            <a:off x="-1057196" y="4868168"/>
            <a:ext cx="2388396" cy="274005"/>
          </a:xfrm>
          <a:prstGeom prst="rect">
            <a:avLst/>
          </a:prstGeom>
          <a:noFill/>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smtClean="0">
                <a:ln>
                  <a:noFill/>
                </a:ln>
                <a:solidFill>
                  <a:srgbClr val="9BBB59">
                    <a:lumMod val="60000"/>
                    <a:lumOff val="40000"/>
                  </a:srgbClr>
                </a:solidFill>
                <a:effectLst/>
                <a:uLnTx/>
                <a:uFillTx/>
                <a:latin typeface="Trebuchet MS" pitchFamily="34" charset="0"/>
                <a:cs typeface="Tahoma" pitchFamily="34" charset="0"/>
              </a:rPr>
              <a:t>©  Harris Interactive  2010</a:t>
            </a:r>
            <a:endParaRPr kumimoji="0" lang="en-GB" sz="600" b="0" i="0" u="none" strike="noStrike" kern="0" cap="none" spc="0" normalizeH="0" baseline="0" noProof="0" dirty="0">
              <a:ln>
                <a:noFill/>
              </a:ln>
              <a:solidFill>
                <a:srgbClr val="9BBB59">
                  <a:lumMod val="60000"/>
                  <a:lumOff val="40000"/>
                </a:srgbClr>
              </a:solidFill>
              <a:effectLst/>
              <a:uLnTx/>
              <a:uFillTx/>
              <a:latin typeface="Trebuchet MS" pitchFamily="34" charset="0"/>
              <a:cs typeface="Tahoma" pitchFamily="34" charset="0"/>
            </a:endParaRPr>
          </a:p>
        </p:txBody>
      </p:sp>
      <p:pic>
        <p:nvPicPr>
          <p:cNvPr id="40962" name="Picture 2" descr="http://t2.gstatic.com/images?q=tbn:lzECwFxhaXih6M:http://img.hexus.net/v2/gaming/screenshots_wii/wii/wii_logo.jpg"/>
          <p:cNvPicPr>
            <a:picLocks noChangeAspect="1" noChangeArrowheads="1"/>
          </p:cNvPicPr>
          <p:nvPr/>
        </p:nvPicPr>
        <p:blipFill>
          <a:blip r:embed="rId3"/>
          <a:srcRect/>
          <a:stretch>
            <a:fillRect/>
          </a:stretch>
        </p:blipFill>
        <p:spPr bwMode="auto">
          <a:xfrm>
            <a:off x="5572132" y="1571612"/>
            <a:ext cx="959832" cy="571504"/>
          </a:xfrm>
          <a:prstGeom prst="rect">
            <a:avLst/>
          </a:prstGeom>
          <a:noFill/>
        </p:spPr>
      </p:pic>
      <p:pic>
        <p:nvPicPr>
          <p:cNvPr id="40964" name="Picture 4" descr="http://t1.gstatic.com/images?q=tbn:9oHZEB0yaClbiM:http://www.flagrantfoul.com/images/amazon_kindle_logo.jpg"/>
          <p:cNvPicPr>
            <a:picLocks noChangeAspect="1" noChangeArrowheads="1"/>
          </p:cNvPicPr>
          <p:nvPr/>
        </p:nvPicPr>
        <p:blipFill>
          <a:blip r:embed="rId4"/>
          <a:srcRect/>
          <a:stretch>
            <a:fillRect/>
          </a:stretch>
        </p:blipFill>
        <p:spPr bwMode="auto">
          <a:xfrm>
            <a:off x="5500694" y="2593906"/>
            <a:ext cx="1076326" cy="263590"/>
          </a:xfrm>
          <a:prstGeom prst="rect">
            <a:avLst/>
          </a:prstGeom>
          <a:noFill/>
        </p:spPr>
      </p:pic>
      <p:pic>
        <p:nvPicPr>
          <p:cNvPr id="40966" name="Picture 6" descr="http://t2.gstatic.com/images?q=tbn:y0myB-pPkZMDkM:http://images.mobilefonereviews.co.uk/images/google_android_logo.jpg"/>
          <p:cNvPicPr>
            <a:picLocks noChangeAspect="1" noChangeArrowheads="1"/>
          </p:cNvPicPr>
          <p:nvPr/>
        </p:nvPicPr>
        <p:blipFill>
          <a:blip r:embed="rId5"/>
          <a:srcRect/>
          <a:stretch>
            <a:fillRect/>
          </a:stretch>
        </p:blipFill>
        <p:spPr bwMode="auto">
          <a:xfrm>
            <a:off x="5524514" y="3000372"/>
            <a:ext cx="1047750" cy="400050"/>
          </a:xfrm>
          <a:prstGeom prst="rect">
            <a:avLst/>
          </a:prstGeom>
          <a:noFill/>
        </p:spPr>
      </p:pic>
      <p:pic>
        <p:nvPicPr>
          <p:cNvPr id="40968" name="Picture 8" descr="http://t3.gstatic.com/images?q=tbn:KhQvQbAR7AZYQM:http://www2.samford.edu/ts/images/stories/mobile/iphone-logo.jpg"/>
          <p:cNvPicPr>
            <a:picLocks noChangeAspect="1" noChangeArrowheads="1"/>
          </p:cNvPicPr>
          <p:nvPr/>
        </p:nvPicPr>
        <p:blipFill>
          <a:blip r:embed="rId6"/>
          <a:srcRect t="16552" b="16552"/>
          <a:stretch>
            <a:fillRect/>
          </a:stretch>
        </p:blipFill>
        <p:spPr bwMode="auto">
          <a:xfrm>
            <a:off x="5643570" y="3929066"/>
            <a:ext cx="928694" cy="346474"/>
          </a:xfrm>
          <a:prstGeom prst="rect">
            <a:avLst/>
          </a:prstGeom>
          <a:noFill/>
        </p:spPr>
      </p:pic>
      <p:pic>
        <p:nvPicPr>
          <p:cNvPr id="40970" name="Picture 10" descr="http://t1.gstatic.com/images?q=tbn:oNL1KqPVQX62UM:http://i219.photobucket.com/albums/cc34/TheBeaRIsRadd/GlowLogo-iPodTouch.png"/>
          <p:cNvPicPr>
            <a:picLocks noChangeAspect="1" noChangeArrowheads="1"/>
          </p:cNvPicPr>
          <p:nvPr/>
        </p:nvPicPr>
        <p:blipFill>
          <a:blip r:embed="rId7"/>
          <a:srcRect t="37209" b="37209"/>
          <a:stretch>
            <a:fillRect/>
          </a:stretch>
        </p:blipFill>
        <p:spPr bwMode="auto">
          <a:xfrm>
            <a:off x="5715008" y="4357694"/>
            <a:ext cx="857256" cy="328947"/>
          </a:xfrm>
          <a:prstGeom prst="rect">
            <a:avLst/>
          </a:prstGeom>
          <a:noFill/>
        </p:spPr>
      </p:pic>
      <p:pic>
        <p:nvPicPr>
          <p:cNvPr id="40972" name="Picture 12" descr="http://t3.gstatic.com/images?q=tbn:iUqzvdsSodBBNM:http://mos.futurenet.com/techradar/classifications/computing/mobile-computing/Tablets%2520and%2520touchscreens/apple-ipad1-420-90.jpg"/>
          <p:cNvPicPr>
            <a:picLocks noChangeAspect="1" noChangeArrowheads="1"/>
          </p:cNvPicPr>
          <p:nvPr/>
        </p:nvPicPr>
        <p:blipFill>
          <a:blip r:embed="rId8"/>
          <a:srcRect/>
          <a:stretch>
            <a:fillRect/>
          </a:stretch>
        </p:blipFill>
        <p:spPr bwMode="auto">
          <a:xfrm>
            <a:off x="5643570" y="4643446"/>
            <a:ext cx="905633" cy="681037"/>
          </a:xfrm>
          <a:prstGeom prst="rect">
            <a:avLst/>
          </a:prstGeom>
          <a:noFill/>
        </p:spPr>
      </p:pic>
      <p:pic>
        <p:nvPicPr>
          <p:cNvPr id="40976" name="Picture 16" descr="ipad spoof"/>
          <p:cNvPicPr>
            <a:picLocks noChangeAspect="1" noChangeArrowheads="1"/>
          </p:cNvPicPr>
          <p:nvPr/>
        </p:nvPicPr>
        <p:blipFill>
          <a:blip r:embed="rId9"/>
          <a:srcRect/>
          <a:stretch>
            <a:fillRect/>
          </a:stretch>
        </p:blipFill>
        <p:spPr bwMode="auto">
          <a:xfrm>
            <a:off x="285720" y="1832800"/>
            <a:ext cx="4786346" cy="3382150"/>
          </a:xfrm>
          <a:prstGeom prst="rect">
            <a:avLst/>
          </a:prstGeom>
          <a:noFill/>
        </p:spPr>
      </p:pic>
      <p:sp>
        <p:nvSpPr>
          <p:cNvPr id="14" name="TextBox 13"/>
          <p:cNvSpPr txBox="1"/>
          <p:nvPr/>
        </p:nvSpPr>
        <p:spPr>
          <a:xfrm>
            <a:off x="348668" y="856102"/>
            <a:ext cx="3203121" cy="215444"/>
          </a:xfrm>
          <a:prstGeom prst="rect">
            <a:avLst/>
          </a:prstGeom>
          <a:noFill/>
        </p:spPr>
        <p:txBody>
          <a:bodyPr wrap="none" rtlCol="0">
            <a:spAutoFit/>
          </a:bodyPr>
          <a:lstStyle/>
          <a:p>
            <a:r>
              <a:rPr lang="en-GB" sz="800" dirty="0" smtClean="0">
                <a:latin typeface="Tahoma" pitchFamily="34" charset="0"/>
                <a:cs typeface="Tahoma" pitchFamily="34" charset="0"/>
              </a:rPr>
              <a:t>Base:  </a:t>
            </a:r>
            <a:r>
              <a:rPr lang="en-GB" sz="800" dirty="0" smtClean="0">
                <a:latin typeface="Tahoma" pitchFamily="34" charset="0"/>
                <a:cs typeface="Tahoma" pitchFamily="34" charset="0"/>
              </a:rPr>
              <a:t>March 2010 fieldwork </a:t>
            </a:r>
            <a:r>
              <a:rPr lang="en-GB" sz="800" dirty="0" smtClean="0">
                <a:latin typeface="Tahoma" pitchFamily="34" charset="0"/>
                <a:cs typeface="Tahoma" pitchFamily="34" charset="0"/>
              </a:rPr>
              <a:t>18+ population </a:t>
            </a:r>
            <a:r>
              <a:rPr lang="en-GB" sz="800" dirty="0" smtClean="0">
                <a:latin typeface="Tahoma" pitchFamily="34" charset="0"/>
                <a:cs typeface="Tahoma" pitchFamily="34" charset="0"/>
              </a:rPr>
              <a:t>(</a:t>
            </a:r>
            <a:r>
              <a:rPr lang="en-GB" sz="800" dirty="0" smtClean="0">
                <a:latin typeface="Tahoma" pitchFamily="34" charset="0"/>
                <a:cs typeface="Tahoma" pitchFamily="34" charset="0"/>
              </a:rPr>
              <a:t>1,831</a:t>
            </a:r>
            <a:r>
              <a:rPr lang="en-GB" sz="800" dirty="0" smtClean="0">
                <a:latin typeface="Tahoma" pitchFamily="34" charset="0"/>
                <a:cs typeface="Tahoma" pitchFamily="34" charset="0"/>
              </a:rPr>
              <a:t>) - </a:t>
            </a:r>
            <a:r>
              <a:rPr lang="en-GB" sz="800" dirty="0" err="1" smtClean="0">
                <a:latin typeface="Tahoma" pitchFamily="34" charset="0"/>
                <a:cs typeface="Tahoma" pitchFamily="34" charset="0"/>
              </a:rPr>
              <a:t>unweighted</a:t>
            </a:r>
            <a:endParaRPr lang="en-GB" sz="8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HI_Corp_Template_PPT2009">
  <a:themeElements>
    <a:clrScheme name="">
      <a:dk1>
        <a:srgbClr val="3F505B"/>
      </a:dk1>
      <a:lt1>
        <a:srgbClr val="FFFFFF"/>
      </a:lt1>
      <a:dk2>
        <a:srgbClr val="3F505B"/>
      </a:dk2>
      <a:lt2>
        <a:srgbClr val="3F505B"/>
      </a:lt2>
      <a:accent1>
        <a:srgbClr val="7EBE07"/>
      </a:accent1>
      <a:accent2>
        <a:srgbClr val="F58520"/>
      </a:accent2>
      <a:accent3>
        <a:srgbClr val="FFFFFF"/>
      </a:accent3>
      <a:accent4>
        <a:srgbClr val="34434C"/>
      </a:accent4>
      <a:accent5>
        <a:srgbClr val="C0DBAA"/>
      </a:accent5>
      <a:accent6>
        <a:srgbClr val="DE781C"/>
      </a:accent6>
      <a:hlink>
        <a:srgbClr val="00A1EC"/>
      </a:hlink>
      <a:folHlink>
        <a:srgbClr val="3378CA"/>
      </a:folHlink>
    </a:clrScheme>
    <a:fontScheme name="Tahoma Stev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83518366D73A49BDC91E4B3CA75DBF" ma:contentTypeVersion="1" ma:contentTypeDescription="Create a new document." ma:contentTypeScope="" ma:versionID="8546f8b977dab8413430e9f224c747c5">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19C5E71-C356-4B49-81E7-A561895DD960}">
  <ds:schemaRefs>
    <ds:schemaRef ds:uri="http://schemas.microsoft.com/sharepoint/v3/contenttype/forms"/>
  </ds:schemaRefs>
</ds:datastoreItem>
</file>

<file path=customXml/itemProps2.xml><?xml version="1.0" encoding="utf-8"?>
<ds:datastoreItem xmlns:ds="http://schemas.openxmlformats.org/officeDocument/2006/customXml" ds:itemID="{7FBB52CF-9534-41D5-B0DC-BC2CCF6CF86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customXml/itemProps3.xml><?xml version="1.0" encoding="utf-8"?>
<ds:datastoreItem xmlns:ds="http://schemas.openxmlformats.org/officeDocument/2006/customXml" ds:itemID="{6BAACC6C-1913-4D56-8A34-E58159F9A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HI_Corp_Template_PPT2009</Template>
  <TotalTime>2908</TotalTime>
  <Words>1288</Words>
  <Application>Microsoft Office PowerPoint</Application>
  <PresentationFormat>On-screen Show (4:3)</PresentationFormat>
  <Paragraphs>223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HI_Corp_Template_PPT2009</vt:lpstr>
      <vt:lpstr>Computing in the Cloud: Fear vs. Reality</vt:lpstr>
      <vt:lpstr>Slide 2</vt:lpstr>
      <vt:lpstr>Slide 3</vt:lpstr>
      <vt:lpstr>Slide 4</vt:lpstr>
      <vt:lpstr>Slide 5</vt:lpstr>
      <vt:lpstr>Slide 6</vt:lpstr>
      <vt:lpstr>Slide 7</vt:lpstr>
      <vt:lpstr>Slide 8</vt:lpstr>
      <vt:lpstr>Slide 9</vt:lpstr>
      <vt:lpstr>Slide 10</vt:lpstr>
      <vt:lpstr>Slide 11</vt:lpstr>
      <vt:lpstr>Content piracy – the dark cloud</vt:lpstr>
      <vt:lpstr>Slide 13</vt:lpstr>
      <vt:lpstr>Slide 14</vt:lpstr>
      <vt:lpstr>Slide 15</vt:lpstr>
      <vt:lpstr>Slide 16</vt:lpstr>
      <vt:lpstr>Slide 17</vt:lpstr>
      <vt:lpstr>Slide 18</vt:lpstr>
      <vt:lpstr>Slide 19</vt:lpstr>
    </vt:vector>
  </TitlesOfParts>
  <Manager/>
  <Company>Harris Interactive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IT Operations</dc:creator>
  <cp:keywords/>
  <dc:description/>
  <cp:lastModifiedBy>Michael Saxon</cp:lastModifiedBy>
  <cp:revision>553</cp:revision>
  <cp:lastPrinted>2010-01-06T19:42:06Z</cp:lastPrinted>
  <dcterms:created xsi:type="dcterms:W3CDTF">2009-08-14T15:29:12Z</dcterms:created>
  <dcterms:modified xsi:type="dcterms:W3CDTF">2010-03-08T22:13:53Z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0x0101005783518366D73A49BDC91E4B3CA75DBF</vt:lpwstr>
  </property>
</Properties>
</file>